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32918400"/>
  <p:notesSz cx="6715125" cy="9239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86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36">
          <p15:clr>
            <a:srgbClr val="A4A3A4"/>
          </p15:clr>
        </p15:guide>
        <p15:guide id="2" orient="horz" pos="20196">
          <p15:clr>
            <a:srgbClr val="A4A3A4"/>
          </p15:clr>
        </p15:guide>
        <p15:guide id="3" orient="horz" pos="2148">
          <p15:clr>
            <a:srgbClr val="A4A3A4"/>
          </p15:clr>
        </p15:guide>
        <p15:guide id="4" pos="6912">
          <p15:clr>
            <a:srgbClr val="A4A3A4"/>
          </p15:clr>
        </p15:guide>
        <p15:guide id="5" pos="207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E9C6"/>
    <a:srgbClr val="CEDFC7"/>
    <a:srgbClr val="C0DACA"/>
    <a:srgbClr val="D5E3CF"/>
    <a:srgbClr val="A3E2E1"/>
    <a:srgbClr val="9EE6DA"/>
    <a:srgbClr val="9EDFE6"/>
    <a:srgbClr val="9CD6E8"/>
    <a:srgbClr val="9FD0D5"/>
    <a:srgbClr val="E9F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71" autoAdjust="0"/>
    <p:restoredTop sz="94293" autoAdjust="0"/>
  </p:normalViewPr>
  <p:slideViewPr>
    <p:cSldViewPr snapToGrid="0">
      <p:cViewPr varScale="1">
        <p:scale>
          <a:sx n="17" d="100"/>
          <a:sy n="17" d="100"/>
        </p:scale>
        <p:origin x="1896" y="91"/>
      </p:cViewPr>
      <p:guideLst>
        <p:guide orient="horz" pos="4836"/>
        <p:guide orient="horz" pos="20196"/>
        <p:guide orient="horz" pos="2148"/>
        <p:guide pos="6912"/>
        <p:guide pos="20736"/>
      </p:guideLst>
    </p:cSldViewPr>
  </p:slideViewPr>
  <p:notesTextViewPr>
    <p:cViewPr>
      <p:scale>
        <a:sx n="300" d="100"/>
        <a:sy n="3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3650" y="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72A74B11-EB5D-4F06-AF2B-DB10E5EAB64B}" type="datetimeFigureOut">
              <a:rPr lang="en-US"/>
              <a:pPr>
                <a:defRPr/>
              </a:pPr>
              <a:t>6/26/2018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570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3650" y="8775700"/>
            <a:ext cx="2909888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A3F2658E-3D67-4F0D-8371-F4F9FA457F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7076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47750" y="692150"/>
            <a:ext cx="462121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8AFB108-7D15-4ED3-901C-363BBF71C4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813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2C7F231-CC85-4E9A-A939-28994F1C1C81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913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87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.v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2"/>
          <p:cNvGraphicFramePr>
            <a:graphicFrameLocks noChangeAspect="1"/>
          </p:cNvGraphicFramePr>
          <p:nvPr userDrawn="1"/>
        </p:nvGraphicFramePr>
        <p:xfrm>
          <a:off x="35814000" y="32385000"/>
          <a:ext cx="6759575" cy="21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2" name="CorelDRAW" r:id="rId4" imgW="8833104" imgH="310896" progId="">
                  <p:embed/>
                </p:oleObj>
              </mc:Choice>
              <mc:Fallback>
                <p:oleObj name="CorelDRAW" r:id="rId4" imgW="8833104" imgH="310896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0" y="32385000"/>
                        <a:ext cx="6759575" cy="21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2pPr>
      <a:lvl3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3pPr>
      <a:lvl4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4pPr>
      <a:lvl5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5pPr>
      <a:lvl6pPr marL="4572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6pPr>
      <a:lvl7pPr marL="9144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7pPr>
      <a:lvl8pPr marL="13716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8pPr>
      <a:lvl9pPr marL="18288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9pPr>
    </p:titleStyle>
    <p:bodyStyle>
      <a:lvl1pPr marL="1646238" indent="-1646238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54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1600" algn="l" defTabSz="4389438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</a:defRPr>
      </a:lvl2pPr>
      <a:lvl3pPr marL="5486400" indent="-1096963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1500">
          <a:solidFill>
            <a:schemeClr val="tx1"/>
          </a:solidFill>
          <a:latin typeface="+mn-lt"/>
        </a:defRPr>
      </a:lvl3pPr>
      <a:lvl4pPr marL="7680325" indent="-1096963" algn="l" defTabSz="4389438" rtl="0" eaLnBrk="0" fontAlgn="base" hangingPunct="0">
        <a:spcBef>
          <a:spcPct val="20000"/>
        </a:spcBef>
        <a:spcAft>
          <a:spcPct val="0"/>
        </a:spcAft>
        <a:buChar char="–"/>
        <a:defRPr sz="9600">
          <a:solidFill>
            <a:schemeClr val="tx1"/>
          </a:solidFill>
          <a:latin typeface="+mn-lt"/>
        </a:defRPr>
      </a:lvl4pPr>
      <a:lvl5pPr marL="9875838" indent="-1096963" algn="l" defTabSz="4389438" rtl="0" eaLnBrk="0" fontAlgn="base" hangingPunct="0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5pPr>
      <a:lvl6pPr marL="103330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6pPr>
      <a:lvl7pPr marL="107902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7pPr>
      <a:lvl8pPr marL="112474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8pPr>
      <a:lvl9pPr marL="117046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18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F6910987-752E-4DF2-92EE-BCEF5FA2C846}"/>
              </a:ext>
            </a:extLst>
          </p:cNvPr>
          <p:cNvSpPr/>
          <p:nvPr/>
        </p:nvSpPr>
        <p:spPr bwMode="auto">
          <a:xfrm flipH="1">
            <a:off x="31737422" y="4911032"/>
            <a:ext cx="11952630" cy="20738982"/>
          </a:xfrm>
          <a:prstGeom prst="rect">
            <a:avLst/>
          </a:prstGeom>
          <a:solidFill>
            <a:schemeClr val="bg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 Light" panose="020F030202020403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FCA6A59-6DC0-4A9E-93C9-BA3AE7D30CAC}"/>
              </a:ext>
            </a:extLst>
          </p:cNvPr>
          <p:cNvSpPr/>
          <p:nvPr/>
        </p:nvSpPr>
        <p:spPr bwMode="auto">
          <a:xfrm flipH="1">
            <a:off x="248590" y="30307280"/>
            <a:ext cx="12562367" cy="2189133"/>
          </a:xfrm>
          <a:prstGeom prst="rect">
            <a:avLst/>
          </a:prstGeom>
          <a:solidFill>
            <a:schemeClr val="bg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Calibri Light" panose="020F03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E939DE1-7A63-4E60-83D9-E75365038EA0}"/>
              </a:ext>
            </a:extLst>
          </p:cNvPr>
          <p:cNvSpPr/>
          <p:nvPr/>
        </p:nvSpPr>
        <p:spPr bwMode="auto">
          <a:xfrm>
            <a:off x="248590" y="-14031"/>
            <a:ext cx="43368289" cy="4452567"/>
          </a:xfrm>
          <a:prstGeom prst="rect">
            <a:avLst/>
          </a:prstGeom>
          <a:gradFill flip="none" rotWithShape="1">
            <a:gsLst>
              <a:gs pos="65000">
                <a:srgbClr val="FAE9C6"/>
              </a:gs>
              <a:gs pos="36000">
                <a:srgbClr val="FAE9C6"/>
              </a:gs>
              <a:gs pos="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81" name="Text Box 14"/>
          <p:cNvSpPr txBox="1">
            <a:spLocks noChangeArrowheads="1"/>
          </p:cNvSpPr>
          <p:nvPr/>
        </p:nvSpPr>
        <p:spPr bwMode="auto">
          <a:xfrm>
            <a:off x="5855770" y="2556932"/>
            <a:ext cx="3217965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4389438"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Steven Arias, Tan Dao, Shawna </a:t>
            </a:r>
            <a:r>
              <a:rPr lang="en-US" alt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Hollen</a:t>
            </a:r>
            <a:endParaRPr lang="en-US" altLang="en-US" sz="48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4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Physics, University of New Hampshire, Durham, NH 03824</a:t>
            </a:r>
          </a:p>
        </p:txBody>
      </p:sp>
      <p:pic>
        <p:nvPicPr>
          <p:cNvPr id="3086" name="Picture 2" descr="Image result for unh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0793" y="1574238"/>
            <a:ext cx="2127103" cy="2387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6D3D87F0-4C06-4128-B9BE-56A66B765915}"/>
              </a:ext>
            </a:extLst>
          </p:cNvPr>
          <p:cNvSpPr/>
          <p:nvPr/>
        </p:nvSpPr>
        <p:spPr>
          <a:xfrm>
            <a:off x="4565185" y="298547"/>
            <a:ext cx="34760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Scanned probe microscopy studies of MoS</a:t>
            </a:r>
            <a:r>
              <a:rPr lang="en-US" sz="7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catalysis on insulating substrates: investigating the impact of substrate, strain, and defects</a:t>
            </a:r>
            <a:endParaRPr lang="en-US" sz="7200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F59A2A41-0E90-4F40-9D14-C91649DD8C68}"/>
              </a:ext>
            </a:extLst>
          </p:cNvPr>
          <p:cNvSpPr/>
          <p:nvPr/>
        </p:nvSpPr>
        <p:spPr bwMode="auto">
          <a:xfrm flipH="1">
            <a:off x="222846" y="5410490"/>
            <a:ext cx="12461635" cy="13647675"/>
          </a:xfrm>
          <a:prstGeom prst="rect">
            <a:avLst/>
          </a:prstGeom>
          <a:solidFill>
            <a:schemeClr val="bg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 Light" panose="020F030202020403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3B12A1C-C45F-4051-9326-5D6565B30D38}"/>
              </a:ext>
            </a:extLst>
          </p:cNvPr>
          <p:cNvSpPr txBox="1"/>
          <p:nvPr/>
        </p:nvSpPr>
        <p:spPr>
          <a:xfrm>
            <a:off x="543704" y="5469613"/>
            <a:ext cx="12038953" cy="341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Currently around 37% of the U.S. energy consumption is from petroleum.</a:t>
            </a:r>
            <a:r>
              <a:rPr lang="en-US" sz="3600" baseline="30000" dirty="0">
                <a:latin typeface="Calibri Light" panose="020F0302020204030204" pitchFamily="34" charset="0"/>
              </a:rPr>
              <a:t>1 </a:t>
            </a:r>
            <a:r>
              <a:rPr lang="en-US" sz="3600" dirty="0">
                <a:latin typeface="Calibri Light" panose="020F0302020204030204" pitchFamily="34" charset="0"/>
              </a:rPr>
              <a:t>Environmental concerns are now prompting stricter government regulations and motivating ultra-deep sulfur removal from petroleum products.</a:t>
            </a:r>
          </a:p>
          <a:p>
            <a:endParaRPr lang="en-US" sz="3600" dirty="0">
              <a:latin typeface="Calibri Light" panose="020F0302020204030204" pitchFamily="34" charset="0"/>
            </a:endParaRPr>
          </a:p>
          <a:p>
            <a:endParaRPr lang="en-US" sz="3600" dirty="0">
              <a:latin typeface="Calibri Light" panose="020F0302020204030204" pitchFamily="34" charset="0"/>
              <a:cs typeface="Calibri Light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1553A5B-8DA7-4056-8486-352F677A01BF}"/>
              </a:ext>
            </a:extLst>
          </p:cNvPr>
          <p:cNvSpPr txBox="1"/>
          <p:nvPr/>
        </p:nvSpPr>
        <p:spPr>
          <a:xfrm>
            <a:off x="582469" y="13469484"/>
            <a:ext cx="12058935" cy="507831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US" sz="3600" dirty="0">
              <a:latin typeface="Calibri Light" panose="020F0302020204030204" pitchFamily="34" charset="0"/>
            </a:endParaRPr>
          </a:p>
          <a:p>
            <a:r>
              <a:rPr lang="en-US" sz="3600" dirty="0">
                <a:latin typeface="Calibri Light" panose="020F0302020204030204" pitchFamily="34" charset="0"/>
              </a:rPr>
              <a:t>Due to their performance and natural abundance,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and WS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catalysts have been used on an industrial scale for hydrodesulfurization (HDS) of oil feedstock since World War II.</a:t>
            </a:r>
            <a:r>
              <a:rPr lang="en-US" sz="3600" baseline="30000" dirty="0">
                <a:latin typeface="Calibri Light" panose="020F0302020204030204" pitchFamily="34" charset="0"/>
              </a:rPr>
              <a:t>2,3</a:t>
            </a:r>
          </a:p>
          <a:p>
            <a:endParaRPr lang="en-US" sz="3600" dirty="0">
              <a:latin typeface="Calibri Light" panose="020F0302020204030204" pitchFamily="34" charset="0"/>
            </a:endParaRPr>
          </a:p>
          <a:p>
            <a:r>
              <a:rPr lang="en-US" sz="3600" dirty="0">
                <a:latin typeface="Calibri Light" panose="020F0302020204030204" pitchFamily="34" charset="0"/>
              </a:rPr>
              <a:t>Despite more than 50 years of industrial use, the fundamental mechanisms for the HDS reaction on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and the importance of the two-dimensional nature of the catalysts have only started to be understood in the last decade. </a:t>
            </a:r>
            <a:endParaRPr lang="en-US" sz="4000" dirty="0">
              <a:latin typeface="Calibri Light" panose="020F0302020204030204" pitchFamily="34" charset="0"/>
              <a:cs typeface="Calibri Light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8AE64C49-6B92-454C-80B9-0BA950211D37}"/>
              </a:ext>
            </a:extLst>
          </p:cNvPr>
          <p:cNvSpPr/>
          <p:nvPr/>
        </p:nvSpPr>
        <p:spPr bwMode="auto">
          <a:xfrm>
            <a:off x="214856" y="4538862"/>
            <a:ext cx="12461633" cy="745912"/>
          </a:xfrm>
          <a:prstGeom prst="rect">
            <a:avLst/>
          </a:prstGeom>
          <a:solidFill>
            <a:srgbClr val="FAE9C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6000" b="1" dirty="0"/>
              <a:t>Ultra Low Sulfur Petroleum</a:t>
            </a: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EDDDF63C-FC03-4271-868A-999FBD53F185}"/>
              </a:ext>
            </a:extLst>
          </p:cNvPr>
          <p:cNvSpPr txBox="1"/>
          <p:nvPr/>
        </p:nvSpPr>
        <p:spPr>
          <a:xfrm>
            <a:off x="15761779" y="20634385"/>
            <a:ext cx="288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 </a:t>
            </a:r>
          </a:p>
        </p:txBody>
      </p:sp>
      <p:sp>
        <p:nvSpPr>
          <p:cNvPr id="279" name="Rectangle 278">
            <a:extLst>
              <a:ext uri="{FF2B5EF4-FFF2-40B4-BE49-F238E27FC236}">
                <a16:creationId xmlns:a16="http://schemas.microsoft.com/office/drawing/2014/main" id="{406B3BB0-4167-456C-BEEB-AC86711899E2}"/>
              </a:ext>
            </a:extLst>
          </p:cNvPr>
          <p:cNvSpPr/>
          <p:nvPr/>
        </p:nvSpPr>
        <p:spPr bwMode="auto">
          <a:xfrm flipH="1">
            <a:off x="12954834" y="13088895"/>
            <a:ext cx="18670941" cy="19415390"/>
          </a:xfrm>
          <a:prstGeom prst="rect">
            <a:avLst/>
          </a:prstGeom>
          <a:solidFill>
            <a:schemeClr val="bg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 Light" panose="020F0302020204030204" pitchFamily="34" charset="0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6961D3E-17FD-46E2-A463-C96AD86E68BC}"/>
              </a:ext>
            </a:extLst>
          </p:cNvPr>
          <p:cNvSpPr/>
          <p:nvPr/>
        </p:nvSpPr>
        <p:spPr bwMode="auto">
          <a:xfrm flipH="1">
            <a:off x="31744622" y="26700480"/>
            <a:ext cx="11912698" cy="5795935"/>
          </a:xfrm>
          <a:prstGeom prst="rect">
            <a:avLst/>
          </a:prstGeom>
          <a:solidFill>
            <a:schemeClr val="bg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en-US" sz="3200" dirty="0">
              <a:latin typeface="Calibri Light" panose="020F030202020403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B7C386C-F747-4179-8C13-D4A1911DCD4D}"/>
              </a:ext>
            </a:extLst>
          </p:cNvPr>
          <p:cNvGrpSpPr/>
          <p:nvPr/>
        </p:nvGrpSpPr>
        <p:grpSpPr>
          <a:xfrm>
            <a:off x="12877185" y="5410490"/>
            <a:ext cx="18863444" cy="6692295"/>
            <a:chOff x="14152273" y="19516255"/>
            <a:chExt cx="13661138" cy="7181587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C1CE9D7E-6DEA-428B-BC4F-F7FA39863C75}"/>
                </a:ext>
              </a:extLst>
            </p:cNvPr>
            <p:cNvSpPr/>
            <p:nvPr/>
          </p:nvSpPr>
          <p:spPr bwMode="auto">
            <a:xfrm flipH="1">
              <a:off x="14213893" y="19516255"/>
              <a:ext cx="13510953" cy="7181587"/>
            </a:xfrm>
            <a:prstGeom prst="rect">
              <a:avLst/>
            </a:prstGeom>
            <a:solidFill>
              <a:schemeClr val="bg1"/>
            </a:solidFill>
            <a:ln w="158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endParaRPr lang="en-US" sz="3200" dirty="0">
                <a:latin typeface="Calibri Light" panose="020F0302020204030204" pitchFamily="34" charset="0"/>
              </a:endParaRP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8EC79FD-6C88-43F5-9E8A-03E527B5FFA0}"/>
                </a:ext>
              </a:extLst>
            </p:cNvPr>
            <p:cNvSpPr txBox="1"/>
            <p:nvPr/>
          </p:nvSpPr>
          <p:spPr>
            <a:xfrm>
              <a:off x="14152273" y="19553757"/>
              <a:ext cx="13661138" cy="307159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sz="3600" dirty="0">
                  <a:latin typeface="Calibri Light" panose="020F0302020204030204" pitchFamily="34" charset="0"/>
                </a:rPr>
                <a:t>We investigate the role of substrate, strain, and lattice defects on the HDS reaction in two novel experimental systems using non contact Atomic Force Microscopy (</a:t>
              </a:r>
              <a:r>
                <a:rPr lang="en-US" sz="3600" dirty="0" err="1">
                  <a:latin typeface="Calibri Light" panose="020F0302020204030204" pitchFamily="34" charset="0"/>
                </a:rPr>
                <a:t>nc</a:t>
              </a:r>
              <a:r>
                <a:rPr lang="en-US" sz="3600" dirty="0">
                  <a:latin typeface="Calibri Light" panose="020F0302020204030204" pitchFamily="34" charset="0"/>
                </a:rPr>
                <a:t>-AFM):</a:t>
              </a:r>
            </a:p>
            <a:p>
              <a:endParaRPr lang="en-US" sz="3600" dirty="0">
                <a:latin typeface="Calibri Light" panose="020F0302020204030204" pitchFamily="34" charset="0"/>
              </a:endParaRPr>
            </a:p>
            <a:p>
              <a:endParaRPr lang="en-US" sz="3600" dirty="0">
                <a:latin typeface="Calibri Light" panose="020F0302020204030204" pitchFamily="34" charset="0"/>
              </a:endParaRPr>
            </a:p>
            <a:p>
              <a:endParaRPr lang="en-US" sz="3600" dirty="0">
                <a:latin typeface="Calibri Light" panose="020F0302020204030204" pitchFamily="34" charset="0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324D4EE7-FB08-47AC-A504-4375DE4DF0C5}"/>
              </a:ext>
            </a:extLst>
          </p:cNvPr>
          <p:cNvSpPr txBox="1"/>
          <p:nvPr/>
        </p:nvSpPr>
        <p:spPr>
          <a:xfrm>
            <a:off x="401067" y="30586680"/>
            <a:ext cx="12357041" cy="181588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800" dirty="0">
                <a:latin typeface="Calibri Light" panose="020F0302020204030204" pitchFamily="34" charset="0"/>
              </a:rPr>
              <a:t>We would like to acknowledge the American Chemical Society Petroleum Research Fund for funding this project</a:t>
            </a:r>
            <a:r>
              <a:rPr lang="en-US" sz="2800" dirty="0">
                <a:latin typeface="Calibri Light"/>
                <a:cs typeface="Calibri Light"/>
              </a:rPr>
              <a:t>. </a:t>
            </a:r>
          </a:p>
          <a:p>
            <a:r>
              <a:rPr lang="en-US" sz="2800" dirty="0">
                <a:latin typeface="Calibri Light"/>
                <a:cs typeface="Calibri Light"/>
              </a:rPr>
              <a:t>Collaborators: Todd Gross (UNH Mechanical Engineering), Young Jo Kim (UNH Electrical Chemical Engineering)</a:t>
            </a:r>
          </a:p>
        </p:txBody>
      </p:sp>
      <p:pic>
        <p:nvPicPr>
          <p:cNvPr id="20" name="Picture 19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4B7A0206-A51C-4970-BC9A-81EC67E0BB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" t="1424" r="5678" b="27392"/>
          <a:stretch/>
        </p:blipFill>
        <p:spPr>
          <a:xfrm>
            <a:off x="17742064" y="7039821"/>
            <a:ext cx="7718734" cy="4689168"/>
          </a:xfrm>
          <a:prstGeom prst="rect">
            <a:avLst/>
          </a:prstGeom>
          <a:ln>
            <a:noFill/>
          </a:ln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06D1AC-D9AD-4A49-A289-2DE120638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670" y="6449759"/>
            <a:ext cx="4765564" cy="4599630"/>
          </a:xfrm>
          <a:prstGeom prst="rect">
            <a:avLst/>
          </a:prstGeom>
          <a:ln>
            <a:solidFill>
              <a:srgbClr val="F48F4B"/>
            </a:solidFill>
          </a:ln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6972A1F-5272-4B35-8E4D-463F2D566E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600" y="11191749"/>
            <a:ext cx="4765562" cy="4458217"/>
          </a:xfrm>
          <a:prstGeom prst="rect">
            <a:avLst/>
          </a:prstGeom>
          <a:ln>
            <a:solidFill>
              <a:srgbClr val="F48F4B"/>
            </a:solidFill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207058-1CDD-4F69-A0F1-581D5F8D6E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670" y="11182765"/>
            <a:ext cx="4765564" cy="4472248"/>
          </a:xfrm>
          <a:prstGeom prst="rect">
            <a:avLst/>
          </a:prstGeom>
          <a:ln>
            <a:solidFill>
              <a:srgbClr val="F48F4B"/>
            </a:solidFill>
          </a:ln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B6319E9E-CCFD-4C16-B2A5-D8C412C91F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2508" y="13506240"/>
            <a:ext cx="8088379" cy="3954317"/>
          </a:xfrm>
          <a:prstGeom prst="rect">
            <a:avLst/>
          </a:prstGeom>
          <a:ln w="28575">
            <a:solidFill>
              <a:srgbClr val="F48F4B"/>
            </a:solidFill>
          </a:ln>
        </p:spPr>
      </p:pic>
      <p:sp>
        <p:nvSpPr>
          <p:cNvPr id="256" name="TextBox 255">
            <a:extLst>
              <a:ext uri="{FF2B5EF4-FFF2-40B4-BE49-F238E27FC236}">
                <a16:creationId xmlns:a16="http://schemas.microsoft.com/office/drawing/2014/main" id="{DCB59ED0-EDDA-4B65-80CA-A824DFCC28A5}"/>
              </a:ext>
            </a:extLst>
          </p:cNvPr>
          <p:cNvSpPr txBox="1"/>
          <p:nvPr/>
        </p:nvSpPr>
        <p:spPr>
          <a:xfrm>
            <a:off x="13054914" y="8153087"/>
            <a:ext cx="64025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flakes on SiO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/Si: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libri Light" panose="020F0302020204030204" pitchFamily="34" charset="0"/>
              </a:rPr>
              <a:t>Flat.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libri Light" panose="020F0302020204030204" pitchFamily="34" charset="0"/>
              </a:rPr>
              <a:t>Insulating.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libri Light" panose="020F0302020204030204" pitchFamily="34" charset="0"/>
              </a:rPr>
              <a:t>Can be studied with </a:t>
            </a:r>
            <a:r>
              <a:rPr lang="en-US" sz="3600" dirty="0" err="1">
                <a:latin typeface="Calibri Light" panose="020F0302020204030204" pitchFamily="34" charset="0"/>
              </a:rPr>
              <a:t>nc</a:t>
            </a:r>
            <a:r>
              <a:rPr lang="en-US" sz="3600" dirty="0">
                <a:latin typeface="Calibri Light" panose="020F0302020204030204" pitchFamily="34" charset="0"/>
              </a:rPr>
              <a:t>-AFM.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C31BE33-2B57-496C-AF6F-7DE6A8D1B743}"/>
              </a:ext>
            </a:extLst>
          </p:cNvPr>
          <p:cNvSpPr txBox="1"/>
          <p:nvPr/>
        </p:nvSpPr>
        <p:spPr>
          <a:xfrm>
            <a:off x="21767784" y="13351116"/>
            <a:ext cx="10025001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SzPct val="100000"/>
            </a:pPr>
            <a:r>
              <a:rPr lang="en-US" sz="3600" dirty="0">
                <a:latin typeface="Calibri Light" panose="020F0302020204030204" pitchFamily="34" charset="0"/>
              </a:rPr>
              <a:t>Atomic Force Microscopy (AFM) extends scanning probe techniques to non-conductive materials.​</a:t>
            </a:r>
          </a:p>
          <a:p>
            <a:pPr>
              <a:buSzPct val="100000"/>
            </a:pPr>
            <a:endParaRPr lang="en-US" sz="3600" dirty="0">
              <a:latin typeface="Calibri Light" panose="020F0302020204030204" pitchFamily="34" charset="0"/>
            </a:endParaRPr>
          </a:p>
          <a:p>
            <a:pPr>
              <a:buSzPct val="100000"/>
            </a:pPr>
            <a:r>
              <a:rPr lang="en-US" sz="3600" dirty="0">
                <a:latin typeface="Calibri Light" panose="020F0302020204030204" pitchFamily="34" charset="0"/>
              </a:rPr>
              <a:t>Beyond simply being an alternative to STM for insulating samples, it has been shown that AFM with a properly functionalized tip is capable of higher spatial resolution than STM, for example, revealing the molecular structure of pentacene</a:t>
            </a:r>
            <a:r>
              <a:rPr lang="en-US" sz="3600" baseline="30000" dirty="0">
                <a:latin typeface="Calibri Light" panose="020F0302020204030204" pitchFamily="34" charset="0"/>
              </a:rPr>
              <a:t>5</a:t>
            </a:r>
            <a:r>
              <a:rPr lang="en-US" sz="3600" dirty="0">
                <a:latin typeface="Calibri Light" panose="020F0302020204030204" pitchFamily="34" charset="0"/>
              </a:rPr>
              <a:t>.​</a:t>
            </a:r>
          </a:p>
          <a:p>
            <a:pPr>
              <a:buSzPct val="100000"/>
            </a:pPr>
            <a:endParaRPr lang="en-US" sz="3600" dirty="0">
              <a:latin typeface="Calibri Light" panose="020F0302020204030204" pitchFamily="34" charset="0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659C44E2-0ED8-482C-9060-08446C3BB96E}"/>
              </a:ext>
            </a:extLst>
          </p:cNvPr>
          <p:cNvSpPr txBox="1"/>
          <p:nvPr/>
        </p:nvSpPr>
        <p:spPr>
          <a:xfrm>
            <a:off x="32795433" y="5592533"/>
            <a:ext cx="108214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u="sng" dirty="0">
                <a:latin typeface="+mj-lt"/>
              </a:rPr>
              <a:t>MoS</a:t>
            </a:r>
            <a:r>
              <a:rPr lang="en-US" sz="4800" u="sng" baseline="-25000" dirty="0">
                <a:latin typeface="+mj-lt"/>
              </a:rPr>
              <a:t>2</a:t>
            </a:r>
            <a:r>
              <a:rPr lang="en-US" sz="4800" u="sng" dirty="0">
                <a:latin typeface="+mj-lt"/>
              </a:rPr>
              <a:t> flakes on AAO</a:t>
            </a:r>
          </a:p>
          <a:p>
            <a:pPr algn="ctr"/>
            <a:endParaRPr lang="en-US" sz="6000" b="1" dirty="0">
              <a:latin typeface="+mj-lt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16BCCDA-E39E-410C-82DB-1FAC793DE053}"/>
              </a:ext>
            </a:extLst>
          </p:cNvPr>
          <p:cNvSpPr txBox="1"/>
          <p:nvPr/>
        </p:nvSpPr>
        <p:spPr>
          <a:xfrm>
            <a:off x="32643267" y="16413851"/>
            <a:ext cx="108214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u="sng" dirty="0">
                <a:latin typeface="+mj-lt"/>
              </a:rPr>
              <a:t>Raman Spectroscopy</a:t>
            </a:r>
          </a:p>
          <a:p>
            <a:pPr algn="ctr"/>
            <a:endParaRPr lang="en-US" sz="6000" b="1" dirty="0">
              <a:latin typeface="+mj-lt"/>
            </a:endParaRPr>
          </a:p>
        </p:txBody>
      </p:sp>
      <p:pic>
        <p:nvPicPr>
          <p:cNvPr id="46" name="Picture 45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3C5C89AF-513C-4981-9FA5-06E39F5DF91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049" y="7924487"/>
            <a:ext cx="8625984" cy="5966306"/>
          </a:xfrm>
          <a:prstGeom prst="rect">
            <a:avLst/>
          </a:prstGeom>
        </p:spPr>
      </p:pic>
      <p:sp>
        <p:nvSpPr>
          <p:cNvPr id="112" name="Rectangle 111">
            <a:extLst>
              <a:ext uri="{FF2B5EF4-FFF2-40B4-BE49-F238E27FC236}">
                <a16:creationId xmlns:a16="http://schemas.microsoft.com/office/drawing/2014/main" id="{FBB06FA9-D4DB-4BEF-91C4-02A0CE2A174C}"/>
              </a:ext>
            </a:extLst>
          </p:cNvPr>
          <p:cNvSpPr/>
          <p:nvPr/>
        </p:nvSpPr>
        <p:spPr bwMode="auto">
          <a:xfrm flipH="1">
            <a:off x="271980" y="20077822"/>
            <a:ext cx="12480682" cy="8969352"/>
          </a:xfrm>
          <a:prstGeom prst="rect">
            <a:avLst/>
          </a:prstGeom>
          <a:solidFill>
            <a:schemeClr val="bg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 Light" panose="020F0302020204030204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6E105A1E-9382-4A55-A9C5-714206FC4663}"/>
              </a:ext>
            </a:extLst>
          </p:cNvPr>
          <p:cNvSpPr txBox="1"/>
          <p:nvPr/>
        </p:nvSpPr>
        <p:spPr>
          <a:xfrm>
            <a:off x="716478" y="20280617"/>
            <a:ext cx="11122675" cy="47089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  <a:cs typeface="Calibri Light"/>
              </a:rPr>
              <a:t>Previous work done by the </a:t>
            </a:r>
            <a:r>
              <a:rPr lang="en-US" sz="3600" dirty="0" err="1">
                <a:latin typeface="Calibri Light" panose="020F0302020204030204" pitchFamily="34" charset="0"/>
                <a:cs typeface="Calibri Light"/>
              </a:rPr>
              <a:t>Besenbacher</a:t>
            </a:r>
            <a:r>
              <a:rPr lang="en-US" sz="3600" dirty="0">
                <a:latin typeface="Calibri Light" panose="020F0302020204030204" pitchFamily="34" charset="0"/>
                <a:cs typeface="Calibri Light"/>
              </a:rPr>
              <a:t> group at Aarhus University using Scanning Tunneling Microscopy (STM) revealed the role of the catalytically active MoS</a:t>
            </a:r>
            <a:r>
              <a:rPr lang="en-US" sz="3600" baseline="-25000" dirty="0">
                <a:latin typeface="Calibri Light" panose="020F0302020204030204" pitchFamily="34" charset="0"/>
                <a:cs typeface="Calibri Light"/>
              </a:rPr>
              <a:t>2</a:t>
            </a:r>
            <a:r>
              <a:rPr lang="en-US" sz="3600" dirty="0">
                <a:latin typeface="Calibri Light" panose="020F0302020204030204" pitchFamily="34" charset="0"/>
                <a:cs typeface="Calibri Light"/>
              </a:rPr>
              <a:t> edges. All STM experiments on MoS2 catalysis have used metal substrates.</a:t>
            </a:r>
            <a:r>
              <a:rPr lang="en-US" sz="3600" baseline="30000" dirty="0">
                <a:latin typeface="Calibri Light" panose="020F0302020204030204" pitchFamily="34" charset="0"/>
                <a:cs typeface="Calibri Light"/>
              </a:rPr>
              <a:t>4</a:t>
            </a:r>
          </a:p>
          <a:p>
            <a:r>
              <a:rPr lang="en-US" sz="4000" dirty="0">
                <a:latin typeface="Calibri Light" panose="020F0302020204030204" pitchFamily="34" charset="0"/>
                <a:cs typeface="Calibri Light"/>
              </a:rPr>
              <a:t> </a:t>
            </a:r>
          </a:p>
          <a:p>
            <a:endParaRPr lang="en-US" sz="4000" dirty="0">
              <a:latin typeface="Calibri Light" panose="020F0302020204030204" pitchFamily="34" charset="0"/>
              <a:cs typeface="Calibri Light"/>
            </a:endParaRPr>
          </a:p>
          <a:p>
            <a:endParaRPr lang="en-US" sz="4000" dirty="0">
              <a:latin typeface="Calibri Light" panose="020F0302020204030204" pitchFamily="34" charset="0"/>
              <a:cs typeface="Calibri Light"/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E8DBE2AE-97E6-4A7B-9FED-D960E88FA9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14064" y="23486091"/>
            <a:ext cx="4059988" cy="3658009"/>
          </a:xfrm>
          <a:prstGeom prst="rect">
            <a:avLst/>
          </a:prstGeom>
          <a:ln>
            <a:noFill/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7B69D08-7F02-4E29-B423-7A946E3AD16C}"/>
              </a:ext>
            </a:extLst>
          </p:cNvPr>
          <p:cNvSpPr/>
          <p:nvPr/>
        </p:nvSpPr>
        <p:spPr>
          <a:xfrm>
            <a:off x="25641521" y="7211633"/>
            <a:ext cx="623657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sheets on anodized aluminum oxide (AAO):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libri Light" panose="020F0302020204030204" pitchFamily="34" charset="0"/>
              </a:rPr>
              <a:t>Holes and Undulations.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libri Light" panose="020F0302020204030204" pitchFamily="34" charset="0"/>
              </a:rPr>
              <a:t>Adds Strain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libri Light" panose="020F0302020204030204" pitchFamily="34" charset="0"/>
              </a:rPr>
              <a:t>Adds areas for suspension.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Calibri Light" panose="020F0302020204030204" pitchFamily="34" charset="0"/>
              </a:rPr>
              <a:t>Can be studied with </a:t>
            </a:r>
            <a:r>
              <a:rPr lang="en-US" sz="3600" dirty="0" err="1">
                <a:latin typeface="Calibri Light" panose="020F0302020204030204" pitchFamily="34" charset="0"/>
              </a:rPr>
              <a:t>nc</a:t>
            </a:r>
            <a:r>
              <a:rPr lang="en-US" sz="3600" dirty="0">
                <a:latin typeface="Calibri Light" panose="020F0302020204030204" pitchFamily="34" charset="0"/>
              </a:rPr>
              <a:t>-AFM or STM.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Calibri Light" panose="020F0302020204030204" pitchFamily="34" charset="0"/>
            </a:endParaRPr>
          </a:p>
          <a:p>
            <a:endParaRPr lang="en-US" sz="3600" dirty="0">
              <a:latin typeface="Calibri Light" panose="020F0302020204030204" pitchFamily="34" charset="0"/>
            </a:endParaRPr>
          </a:p>
        </p:txBody>
      </p:sp>
      <p:pic>
        <p:nvPicPr>
          <p:cNvPr id="2057" name="Picture 9" descr="C:\Users\Steven\AppData\Local\Temp\msohtmlclip1\02\clip_image002.png">
            <a:extLst>
              <a:ext uri="{FF2B5EF4-FFF2-40B4-BE49-F238E27FC236}">
                <a16:creationId xmlns:a16="http://schemas.microsoft.com/office/drawing/2014/main" id="{C9E321A6-7E0F-45F5-9519-CA715049F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237" y="23421883"/>
            <a:ext cx="3794657" cy="3677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Steven\AppData\Local\Temp\msohtmlclip1\02\clip_image001.png">
            <a:extLst>
              <a:ext uri="{FF2B5EF4-FFF2-40B4-BE49-F238E27FC236}">
                <a16:creationId xmlns:a16="http://schemas.microsoft.com/office/drawing/2014/main" id="{F46CEA79-2C8B-49C5-8A1C-F3F1170EE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79" y="23359682"/>
            <a:ext cx="3611756" cy="3590878"/>
          </a:xfrm>
          <a:prstGeom prst="rect">
            <a:avLst/>
          </a:prstGeom>
          <a:noFill/>
          <a:ln>
            <a:solidFill>
              <a:srgbClr val="F48F4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s://attachment.outlook.office.net/owa/szj3@wildcats.unh.edu/service.svc/s/GetFileAttachment?id=AAMkADdlM2RkN2Q2LTgxYjctNGE4Ny04NzkwLTRhNGY0YjYzZmVlZgBGAAAAAABPfmvHExP4SKE9bVyPPNQMBwC%2BJkNRllaYRZzZsvvaN3I1AAAAQinTAAAKTwETfY59TYNCPTQ1qz4bAARatWtVAAABEgAQAPOLheeEckVPm94f69aT9SQ%3D&amp;X-OWA-CANARY=_tKeUeLP-ESlIQgK9Dhem4AP94Xk2tUYs6uZWit9tvGrpO3Sbs9AUKs4Dbw2ZIWl0mFESe1RAsk.&amp;token=eyJhbGciOiJSUzI1NiIsImtpZCI6IjA2MDBGOUY2NzQ2MjA3MzdFNzM0MDRFMjg3QzQ1QTgxOENCN0NFQjgiLCJ4NXQiOiJCZ0Q1OW5SaUJ6Zm5OQVRpaDhSYWdZeTN6cmciLCJ0eXAiOiJKV1QifQ.eyJ2ZXIiOiJFeGNoYW5nZS5DYWxsYmFjay5WMSIsImFwcGN0eHNlbmRlciI6Ik93YURvd25sb2FkQGQ2MjQxODkzLTUxMmQtNDZkYy04ZDJiLWJlNDdlMjVmNTY2NiIsImFwcGN0eCI6IntcIm1zZXhjaHByb3RcIjpcIm93YVwiLFwicHJpbWFyeXNpZFwiOlwiUy0xLTUtMjEtMjc4MDc4OTU3Ni0xMDg0ODQxNDA4LTEzOTc4NDY0ODQtNzc2Mzk5XCIsXCJwdWlkXCI6XCIxMTUzOTc3MDI1MDY3Mzk5OTg3XCIsXCJvaWRcIjpcImE2NTZjNWEyLTNjZDUtNDkwNS1hOGM3LTQxNmM1ZDAwNWNhYVwiLFwic2NvcGVcIjpcIk93YURvd25sb2FkXCJ9IiwibmJmIjoxNTI5OTYyOTMyLCJleHAiOjE1Mjk5NjM1MzIsImlzcyI6IjAwMDAwMDAyLTAwMDAtMGZmMS1jZTAwLTAwMDAwMDAwMDAwMEBkNjI0MTg5My01MTJkLTQ2ZGMtOGQyYi1iZTQ3ZTI1ZjU2NjYiLCJhdWQiOiIwMDAwMDAwMi0wMDAwLTBmZjEtY2UwMC0wMDAwMDAwMDAwMDAvYXR0YWNobWVudC5vdXRsb29rLm9mZmljZS5uZXRAZDYyNDE4OTMtNTEyZC00NmRjLThkMmItYmU0N2UyNWY1NjY2In0.i6s994l5fM1oJnAXGWk0xau8rOGIxmj-lwZfEtNZysVv-YFfmwjc6NJrbDviLY8aBNjHayHzGvstl_J2MCIQGEBJsSoJZok3q-80GF9r1hJJvKAV8sljW5rgI0xGbBfP_qkEFKMicuS9BAV1-e4u-HvmHKkxzP7IvZPv33MJ3j-QCsgFOmCj_JDk54P4bWlFLaLxYeDDiC4f7TZ-FH74emQnI8lXhyz8vZgMys6UZgiOlD9pVjNZle7lPF5fKoWlS81MVCywF6JKJ5BSVegjL1TjsFrHrL97Z2hRzrv8Rgmz6FXEMXE72g8yK8NKoUNHW691BT3SbyaSthef6deuNg&amp;owa=outlook.office.com&amp;isImagePreview=True">
            <a:extLst>
              <a:ext uri="{FF2B5EF4-FFF2-40B4-BE49-F238E27FC236}">
                <a16:creationId xmlns:a16="http://schemas.microsoft.com/office/drawing/2014/main" id="{6EBB1D81-4E0C-4504-A3E3-35DE79FAF6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7" t="3922" r="7742" b="2241"/>
          <a:stretch/>
        </p:blipFill>
        <p:spPr bwMode="auto">
          <a:xfrm>
            <a:off x="31852327" y="17163372"/>
            <a:ext cx="6797402" cy="55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677EE8F1-1457-4924-8E3B-BC8C2E9C15F5}"/>
              </a:ext>
            </a:extLst>
          </p:cNvPr>
          <p:cNvSpPr txBox="1"/>
          <p:nvPr/>
        </p:nvSpPr>
        <p:spPr>
          <a:xfrm>
            <a:off x="38761376" y="17219217"/>
            <a:ext cx="45714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The left image shows the Raman peaks for 4 different flakes. Red being the thickest and green the thinnest.</a:t>
            </a:r>
            <a:endParaRPr lang="en-US" sz="3600" dirty="0">
              <a:highlight>
                <a:srgbClr val="FFFF00"/>
              </a:highlight>
              <a:latin typeface="Calibri Light" panose="020F0302020204030204" pitchFamily="34" charset="0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22C487C5-F565-4642-80BB-2610D372708A}"/>
              </a:ext>
            </a:extLst>
          </p:cNvPr>
          <p:cNvSpPr txBox="1"/>
          <p:nvPr/>
        </p:nvSpPr>
        <p:spPr>
          <a:xfrm>
            <a:off x="716479" y="27115366"/>
            <a:ext cx="11122675" cy="30469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400" i="1" dirty="0">
                <a:latin typeface="Calibri Light" panose="020F0302020204030204" pitchFamily="34" charset="0"/>
                <a:cs typeface="Calibri Light"/>
              </a:rPr>
              <a:t>From [4]. (A) Thiophene on Au(111), (B) Line scan of the STM image. Red line is an edge with an adsorbed molecule. Black line is a clean edge. (C) Cut out from image A showing the structure of the adsorbed molecule. </a:t>
            </a:r>
          </a:p>
          <a:p>
            <a:r>
              <a:rPr lang="en-US" sz="4000" dirty="0">
                <a:latin typeface="Calibri Light" panose="020F0302020204030204" pitchFamily="34" charset="0"/>
                <a:cs typeface="Calibri Light"/>
              </a:rPr>
              <a:t> </a:t>
            </a:r>
          </a:p>
          <a:p>
            <a:endParaRPr lang="en-US" sz="4000" dirty="0">
              <a:latin typeface="Calibri Light" panose="020F0302020204030204" pitchFamily="34" charset="0"/>
              <a:cs typeface="Calibri Light"/>
            </a:endParaRPr>
          </a:p>
          <a:p>
            <a:endParaRPr lang="en-US" sz="4000" dirty="0">
              <a:latin typeface="Calibri Light" panose="020F0302020204030204" pitchFamily="34" charset="0"/>
              <a:cs typeface="Calibri Light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C8DA6F4-648B-4BB8-9384-F32FE8625430}"/>
              </a:ext>
            </a:extLst>
          </p:cNvPr>
          <p:cNvSpPr txBox="1"/>
          <p:nvPr/>
        </p:nvSpPr>
        <p:spPr>
          <a:xfrm>
            <a:off x="13272508" y="17650635"/>
            <a:ext cx="8639310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n-US" sz="2400" i="1" dirty="0">
                <a:latin typeface="Calibri Light" panose="020F0302020204030204" pitchFamily="34" charset="0"/>
              </a:rPr>
              <a:t>From [5]. (A) Molecular model of pentacene. (B) STM scan.</a:t>
            </a:r>
          </a:p>
          <a:p>
            <a:pPr algn="just"/>
            <a:r>
              <a:rPr lang="en-US" sz="2400" i="1" dirty="0">
                <a:latin typeface="Calibri Light" panose="020F0302020204030204" pitchFamily="34" charset="0"/>
              </a:rPr>
              <a:t>(C-D) AFM images of pentacene, showing the molecular structure.</a:t>
            </a:r>
          </a:p>
        </p:txBody>
      </p:sp>
      <p:pic>
        <p:nvPicPr>
          <p:cNvPr id="2050" name="Picture 2" descr="Machine generated alternative text:&#10;300nm ">
            <a:extLst>
              <a:ext uri="{FF2B5EF4-FFF2-40B4-BE49-F238E27FC236}">
                <a16:creationId xmlns:a16="http://schemas.microsoft.com/office/drawing/2014/main" id="{B66D99D7-10C3-4B2E-872B-261C1CD8F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6220" y="26856580"/>
            <a:ext cx="4630458" cy="4630458"/>
          </a:xfrm>
          <a:prstGeom prst="rect">
            <a:avLst/>
          </a:prstGeom>
          <a:noFill/>
          <a:ln>
            <a:solidFill>
              <a:srgbClr val="F48F4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A196EFF1-BECF-4876-B5A5-BDEFC45B72DE}"/>
              </a:ext>
            </a:extLst>
          </p:cNvPr>
          <p:cNvSpPr txBox="1"/>
          <p:nvPr/>
        </p:nvSpPr>
        <p:spPr>
          <a:xfrm>
            <a:off x="21652879" y="19465549"/>
            <a:ext cx="10025001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SzPct val="100000"/>
            </a:pPr>
            <a:endParaRPr lang="en-US" sz="3600" dirty="0">
              <a:latin typeface="Calibri Light" panose="020F0302020204030204" pitchFamily="34" charset="0"/>
            </a:endParaRPr>
          </a:p>
          <a:p>
            <a:pPr>
              <a:buSzPct val="100000"/>
            </a:pPr>
            <a:r>
              <a:rPr lang="en-US" sz="3600" dirty="0">
                <a:latin typeface="Calibri Light" panose="020F0302020204030204" pitchFamily="34" charset="0"/>
              </a:rPr>
              <a:t>In the Hollen Lab, we use a non-contact AFM technique, with a qPlus</a:t>
            </a:r>
            <a:r>
              <a:rPr lang="en-US" sz="3600" baseline="30000" dirty="0">
                <a:latin typeface="Calibri Light" panose="020F0302020204030204" pitchFamily="34" charset="0"/>
              </a:rPr>
              <a:t>6</a:t>
            </a:r>
            <a:r>
              <a:rPr lang="en-US" sz="3600" dirty="0">
                <a:latin typeface="Calibri Light" panose="020F0302020204030204" pitchFamily="34" charset="0"/>
              </a:rPr>
              <a:t> probe, in which a tuning fork with a sharp tip is driven to oscillate in proximity to the surface we want to study.  ​</a:t>
            </a:r>
          </a:p>
          <a:p>
            <a:pPr>
              <a:buSzPct val="100000"/>
            </a:pPr>
            <a:endParaRPr lang="en-US" sz="3600" dirty="0">
              <a:latin typeface="Calibri Light" panose="020F0302020204030204" pitchFamily="34" charset="0"/>
            </a:endParaRPr>
          </a:p>
          <a:p>
            <a:pPr>
              <a:buSzPct val="100000"/>
            </a:pPr>
            <a:r>
              <a:rPr lang="en-US" sz="3600" dirty="0">
                <a:latin typeface="Calibri Light" panose="020F0302020204030204" pitchFamily="34" charset="0"/>
              </a:rPr>
              <a:t>Subtle changes to the oscillation frequency result from changes in the height of the surface, allowing us to map the height with high precision.​</a:t>
            </a:r>
          </a:p>
          <a:p>
            <a:pPr>
              <a:buSzPct val="100000"/>
            </a:pPr>
            <a:endParaRPr lang="en-US" sz="3600" dirty="0">
              <a:latin typeface="Calibri Light" panose="020F0302020204030204" pitchFamily="34" charset="0"/>
            </a:endParaRP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C52B8EA3-F843-4E23-A59D-A2BD88B6FDD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299884" y="20392582"/>
            <a:ext cx="8106480" cy="3559719"/>
          </a:xfrm>
          <a:prstGeom prst="rect">
            <a:avLst/>
          </a:prstGeom>
          <a:ln w="28575">
            <a:solidFill>
              <a:srgbClr val="F48F4B"/>
            </a:solidFill>
          </a:ln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C574F8BB-AE41-4297-B10A-98E0347F0425}"/>
              </a:ext>
            </a:extLst>
          </p:cNvPr>
          <p:cNvSpPr txBox="1"/>
          <p:nvPr/>
        </p:nvSpPr>
        <p:spPr>
          <a:xfrm>
            <a:off x="13199127" y="23984968"/>
            <a:ext cx="8639310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n-US" sz="2400" i="1" dirty="0" err="1">
                <a:latin typeface="Calibri Light" panose="020F0302020204030204" pitchFamily="34" charset="0"/>
              </a:rPr>
              <a:t>qPlus</a:t>
            </a:r>
            <a:r>
              <a:rPr lang="en-US" sz="2400" i="1" dirty="0">
                <a:latin typeface="Calibri Light" panose="020F0302020204030204" pitchFamily="34" charset="0"/>
              </a:rPr>
              <a:t> AFM sensors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062E3C0-E72C-4195-9B51-DC0D533FFA81}"/>
              </a:ext>
            </a:extLst>
          </p:cNvPr>
          <p:cNvSpPr txBox="1"/>
          <p:nvPr/>
        </p:nvSpPr>
        <p:spPr>
          <a:xfrm>
            <a:off x="23720531" y="31731091"/>
            <a:ext cx="8639310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n-US" sz="2400" i="1" dirty="0">
                <a:latin typeface="Calibri Light" panose="020F0302020204030204" pitchFamily="34" charset="0"/>
              </a:rPr>
              <a:t>Nc-AFM images of MoS</a:t>
            </a:r>
            <a:r>
              <a:rPr lang="en-US" sz="2400" i="1" baseline="-25000" dirty="0">
                <a:latin typeface="Calibri Light" panose="020F0302020204030204" pitchFamily="34" charset="0"/>
              </a:rPr>
              <a:t>2</a:t>
            </a:r>
            <a:r>
              <a:rPr lang="en-US" sz="2400" i="1" dirty="0">
                <a:latin typeface="Calibri Light" panose="020F0302020204030204" pitchFamily="34" charset="0"/>
              </a:rPr>
              <a:t> flakes on SiO</a:t>
            </a:r>
            <a:r>
              <a:rPr lang="en-US" sz="2400" i="1" baseline="-25000" dirty="0">
                <a:latin typeface="Calibri Light" panose="020F0302020204030204" pitchFamily="34" charset="0"/>
              </a:rPr>
              <a:t>2</a:t>
            </a:r>
            <a:r>
              <a:rPr lang="en-US" sz="2400" i="1" dirty="0">
                <a:latin typeface="Calibri Light" panose="020F0302020204030204" pitchFamily="34" charset="0"/>
              </a:rPr>
              <a:t>/Si </a:t>
            </a:r>
          </a:p>
        </p:txBody>
      </p:sp>
      <p:pic>
        <p:nvPicPr>
          <p:cNvPr id="2052" name="Picture 4" descr="300nm ">
            <a:extLst>
              <a:ext uri="{FF2B5EF4-FFF2-40B4-BE49-F238E27FC236}">
                <a16:creationId xmlns:a16="http://schemas.microsoft.com/office/drawing/2014/main" id="{B9A274D0-5400-472E-8103-C4341A572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5346" y="26921577"/>
            <a:ext cx="4590370" cy="4590370"/>
          </a:xfrm>
          <a:prstGeom prst="rect">
            <a:avLst/>
          </a:prstGeom>
          <a:noFill/>
          <a:ln>
            <a:solidFill>
              <a:srgbClr val="F48F4B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9671FCF7-1DFF-4A7E-96DA-937B3580A436}"/>
              </a:ext>
            </a:extLst>
          </p:cNvPr>
          <p:cNvSpPr/>
          <p:nvPr/>
        </p:nvSpPr>
        <p:spPr bwMode="auto">
          <a:xfrm>
            <a:off x="13265107" y="18818465"/>
            <a:ext cx="17881273" cy="997808"/>
          </a:xfrm>
          <a:prstGeom prst="rect">
            <a:avLst/>
          </a:prstGeom>
          <a:gradFill flip="none" rotWithShape="1">
            <a:gsLst>
              <a:gs pos="65000">
                <a:srgbClr val="FAE9C6"/>
              </a:gs>
              <a:gs pos="37000">
                <a:srgbClr val="FAE9C6"/>
              </a:gs>
              <a:gs pos="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590C3E49-0334-42EB-AC27-B79C09BC72A8}"/>
              </a:ext>
            </a:extLst>
          </p:cNvPr>
          <p:cNvSpPr/>
          <p:nvPr/>
        </p:nvSpPr>
        <p:spPr bwMode="auto">
          <a:xfrm>
            <a:off x="13642102" y="24959760"/>
            <a:ext cx="17881273" cy="997808"/>
          </a:xfrm>
          <a:prstGeom prst="rect">
            <a:avLst/>
          </a:prstGeom>
          <a:gradFill flip="none" rotWithShape="1">
            <a:gsLst>
              <a:gs pos="65000">
                <a:srgbClr val="FAE9C6"/>
              </a:gs>
              <a:gs pos="37000">
                <a:srgbClr val="FAE9C6"/>
              </a:gs>
              <a:gs pos="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6478D1A-94F9-472A-99C4-E18C01FEB06A}"/>
              </a:ext>
            </a:extLst>
          </p:cNvPr>
          <p:cNvSpPr/>
          <p:nvPr/>
        </p:nvSpPr>
        <p:spPr bwMode="auto">
          <a:xfrm>
            <a:off x="31987222" y="15785930"/>
            <a:ext cx="11359173" cy="598298"/>
          </a:xfrm>
          <a:prstGeom prst="rect">
            <a:avLst/>
          </a:prstGeom>
          <a:gradFill flip="none" rotWithShape="1">
            <a:gsLst>
              <a:gs pos="65000">
                <a:srgbClr val="FAE9C6"/>
              </a:gs>
              <a:gs pos="37000">
                <a:srgbClr val="FAE9C6"/>
              </a:gs>
              <a:gs pos="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  <a:headEnd type="none" w="med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1B6B8CF-5591-4A77-8304-926644F62664}"/>
              </a:ext>
            </a:extLst>
          </p:cNvPr>
          <p:cNvSpPr txBox="1"/>
          <p:nvPr/>
        </p:nvSpPr>
        <p:spPr>
          <a:xfrm>
            <a:off x="31736912" y="26696173"/>
            <a:ext cx="1171399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>
                <a:latin typeface="Calibri Light" panose="020F0302020204030204" pitchFamily="34" charset="0"/>
              </a:rPr>
              <a:t>1.Image source: U.S Energy Information Administration</a:t>
            </a:r>
          </a:p>
          <a:p>
            <a:r>
              <a:rPr lang="en-US" sz="2300" dirty="0">
                <a:latin typeface="Calibri Light" panose="020F0302020204030204" pitchFamily="34" charset="0"/>
              </a:rPr>
              <a:t>2. H. </a:t>
            </a:r>
            <a:r>
              <a:rPr lang="en-US" sz="2300" dirty="0" err="1">
                <a:latin typeface="Calibri Light" panose="020F0302020204030204" pitchFamily="34" charset="0"/>
              </a:rPr>
              <a:t>Topsøe</a:t>
            </a:r>
            <a:r>
              <a:rPr lang="en-US" sz="2300" dirty="0">
                <a:latin typeface="Calibri Light" panose="020F0302020204030204" pitchFamily="34" charset="0"/>
              </a:rPr>
              <a:t>, B. Clausen, and F. </a:t>
            </a:r>
            <a:r>
              <a:rPr lang="en-US" sz="2300" dirty="0" err="1">
                <a:latin typeface="Calibri Light" panose="020F0302020204030204" pitchFamily="34" charset="0"/>
              </a:rPr>
              <a:t>Massoth</a:t>
            </a:r>
            <a:r>
              <a:rPr lang="en-US" sz="2300" dirty="0">
                <a:latin typeface="Calibri Light" panose="020F0302020204030204" pitchFamily="34" charset="0"/>
              </a:rPr>
              <a:t>, “Hydrotreating Catalysis,” in Catalysis–Science and Technology, Vol. 11 (J. R. Anderson and M. </a:t>
            </a:r>
            <a:r>
              <a:rPr lang="en-US" sz="2300" dirty="0" err="1">
                <a:latin typeface="Calibri Light" panose="020F0302020204030204" pitchFamily="34" charset="0"/>
              </a:rPr>
              <a:t>Boudart</a:t>
            </a:r>
            <a:r>
              <a:rPr lang="en-US" sz="2300" dirty="0">
                <a:latin typeface="Calibri Light" panose="020F0302020204030204" pitchFamily="34" charset="0"/>
              </a:rPr>
              <a:t>, eds.), Berlin, Heidelberg: Springer Berlin Heidelberg, 1996.</a:t>
            </a:r>
          </a:p>
          <a:p>
            <a:r>
              <a:rPr lang="en-US" sz="2300" dirty="0">
                <a:latin typeface="Calibri Light" panose="020F0302020204030204" pitchFamily="34" charset="0"/>
              </a:rPr>
              <a:t>3. A. Stanislaus, A. </a:t>
            </a:r>
            <a:r>
              <a:rPr lang="en-US" sz="2300" dirty="0" err="1">
                <a:latin typeface="Calibri Light" panose="020F0302020204030204" pitchFamily="34" charset="0"/>
              </a:rPr>
              <a:t>Maraﬁ</a:t>
            </a:r>
            <a:r>
              <a:rPr lang="en-US" sz="2300" dirty="0">
                <a:latin typeface="Calibri Light" panose="020F0302020204030204" pitchFamily="34" charset="0"/>
              </a:rPr>
              <a:t>, and M. S. Rana, “Recent advances in the science and technology of ultra low sulfur diesel (ULSD) production,” Catalysis Today, vol. 153, no. 1-2, pp. 1–68, 2010.</a:t>
            </a:r>
          </a:p>
          <a:p>
            <a:r>
              <a:rPr lang="en-US" sz="2300" dirty="0">
                <a:latin typeface="Calibri Light" panose="020F0302020204030204" pitchFamily="34" charset="0"/>
              </a:rPr>
              <a:t>4. J. Lauritsen, M. Nyberg, R. </a:t>
            </a:r>
            <a:r>
              <a:rPr lang="en-US" sz="2300" dirty="0" err="1">
                <a:latin typeface="Calibri Light" panose="020F0302020204030204" pitchFamily="34" charset="0"/>
              </a:rPr>
              <a:t>Vang</a:t>
            </a:r>
            <a:r>
              <a:rPr lang="en-US" sz="2300" dirty="0">
                <a:latin typeface="Calibri Light" panose="020F0302020204030204" pitchFamily="34" charset="0"/>
              </a:rPr>
              <a:t>, M. Bollinger, B. Clausen, H. </a:t>
            </a:r>
            <a:r>
              <a:rPr lang="en-US" sz="2300" dirty="0" err="1">
                <a:latin typeface="Calibri Light" panose="020F0302020204030204" pitchFamily="34" charset="0"/>
              </a:rPr>
              <a:t>Topsøe</a:t>
            </a:r>
            <a:r>
              <a:rPr lang="en-US" sz="2300" dirty="0">
                <a:latin typeface="Calibri Light" panose="020F0302020204030204" pitchFamily="34" charset="0"/>
              </a:rPr>
              <a:t>, K. Jacobsen, E. </a:t>
            </a:r>
            <a:r>
              <a:rPr lang="en-US" sz="2300" dirty="0" err="1">
                <a:latin typeface="Calibri Light" panose="020F0302020204030204" pitchFamily="34" charset="0"/>
              </a:rPr>
              <a:t>Laegsgaard</a:t>
            </a:r>
            <a:r>
              <a:rPr lang="en-US" sz="2300" dirty="0">
                <a:latin typeface="Calibri Light" panose="020F0302020204030204" pitchFamily="34" charset="0"/>
              </a:rPr>
              <a:t>, J. </a:t>
            </a:r>
            <a:r>
              <a:rPr lang="en-US" sz="2300" dirty="0" err="1">
                <a:latin typeface="Calibri Light" panose="020F0302020204030204" pitchFamily="34" charset="0"/>
              </a:rPr>
              <a:t>Norskov</a:t>
            </a:r>
            <a:r>
              <a:rPr lang="en-US" sz="2300" dirty="0">
                <a:latin typeface="Calibri Light" panose="020F0302020204030204" pitchFamily="34" charset="0"/>
              </a:rPr>
              <a:t>, and F. </a:t>
            </a:r>
            <a:r>
              <a:rPr lang="en-US" sz="2300" dirty="0" err="1">
                <a:latin typeface="Calibri Light" panose="020F0302020204030204" pitchFamily="34" charset="0"/>
              </a:rPr>
              <a:t>Besenbacher</a:t>
            </a:r>
            <a:r>
              <a:rPr lang="en-US" sz="2300" dirty="0">
                <a:latin typeface="Calibri Light" panose="020F0302020204030204" pitchFamily="34" charset="0"/>
              </a:rPr>
              <a:t>, “Chemistry of one-dimensional metallic edge states in MoS2 nanoclusters,” Nanotechnology, vol. 14, no. 3, pp. 385–389, 2003.</a:t>
            </a:r>
          </a:p>
          <a:p>
            <a:r>
              <a:rPr lang="en-US" sz="2300" dirty="0">
                <a:latin typeface="Calibri Light" panose="020F0302020204030204" pitchFamily="34" charset="0"/>
              </a:rPr>
              <a:t>5. L. Gross, F. </a:t>
            </a:r>
            <a:r>
              <a:rPr lang="en-US" sz="2300" dirty="0" err="1">
                <a:latin typeface="Calibri Light" panose="020F0302020204030204" pitchFamily="34" charset="0"/>
              </a:rPr>
              <a:t>Mohn</a:t>
            </a:r>
            <a:r>
              <a:rPr lang="en-US" sz="2300" dirty="0">
                <a:latin typeface="Calibri Light" panose="020F0302020204030204" pitchFamily="34" charset="0"/>
              </a:rPr>
              <a:t>, N. Moll, P. </a:t>
            </a:r>
            <a:r>
              <a:rPr lang="en-US" sz="2300" dirty="0" err="1">
                <a:latin typeface="Calibri Light" panose="020F0302020204030204" pitchFamily="34" charset="0"/>
              </a:rPr>
              <a:t>Liljeroth</a:t>
            </a:r>
            <a:r>
              <a:rPr lang="en-US" sz="2300" dirty="0">
                <a:latin typeface="Calibri Light" panose="020F0302020204030204" pitchFamily="34" charset="0"/>
              </a:rPr>
              <a:t>, G. Meyer. Science, 325, pp 1110--1114 (2009)</a:t>
            </a:r>
          </a:p>
          <a:p>
            <a:r>
              <a:rPr lang="en-US" sz="2300" dirty="0">
                <a:latin typeface="Calibri Light" panose="020F0302020204030204" pitchFamily="34" charset="0"/>
              </a:rPr>
              <a:t>6. </a:t>
            </a:r>
            <a:r>
              <a:rPr lang="en-US" sz="2300" dirty="0" err="1">
                <a:latin typeface="Calibri Light" panose="020F0302020204030204" pitchFamily="34" charset="0"/>
              </a:rPr>
              <a:t>qPlus</a:t>
            </a:r>
            <a:r>
              <a:rPr lang="en-US" sz="2300" dirty="0">
                <a:latin typeface="Calibri Light" panose="020F0302020204030204" pitchFamily="34" charset="0"/>
              </a:rPr>
              <a:t> is a trademark of Professor Franz </a:t>
            </a:r>
            <a:r>
              <a:rPr lang="en-US" sz="2300" dirty="0" err="1">
                <a:latin typeface="Calibri Light" panose="020F0302020204030204" pitchFamily="34" charset="0"/>
              </a:rPr>
              <a:t>Gießibl</a:t>
            </a:r>
            <a:endParaRPr lang="en-US" sz="2300" dirty="0">
              <a:latin typeface="Calibri Light" panose="020F0302020204030204" pitchFamily="34" charset="0"/>
            </a:endParaRPr>
          </a:p>
          <a:p>
            <a:r>
              <a:rPr lang="en-US" sz="2300" dirty="0">
                <a:latin typeface="Calibri Light" panose="020F0302020204030204" pitchFamily="34" charset="0"/>
              </a:rPr>
              <a:t>7. C. Rice, R. J. Young, R. </a:t>
            </a:r>
            <a:r>
              <a:rPr lang="en-US" sz="2300" dirty="0" err="1">
                <a:latin typeface="Calibri Light" panose="020F0302020204030204" pitchFamily="34" charset="0"/>
              </a:rPr>
              <a:t>Zan</a:t>
            </a:r>
            <a:r>
              <a:rPr lang="en-US" sz="2300" dirty="0">
                <a:latin typeface="Calibri Light" panose="020F0302020204030204" pitchFamily="34" charset="0"/>
              </a:rPr>
              <a:t>, U. </a:t>
            </a:r>
            <a:r>
              <a:rPr lang="en-US" sz="2300" dirty="0" err="1">
                <a:latin typeface="Calibri Light" panose="020F0302020204030204" pitchFamily="34" charset="0"/>
              </a:rPr>
              <a:t>Bangert</a:t>
            </a:r>
            <a:r>
              <a:rPr lang="en-US" sz="2300" dirty="0">
                <a:latin typeface="Calibri Light" panose="020F0302020204030204" pitchFamily="34" charset="0"/>
              </a:rPr>
              <a:t>, D. </a:t>
            </a:r>
            <a:r>
              <a:rPr lang="en-US" sz="2300" dirty="0" err="1">
                <a:latin typeface="Calibri Light" panose="020F0302020204030204" pitchFamily="34" charset="0"/>
              </a:rPr>
              <a:t>Wolverson</a:t>
            </a:r>
            <a:r>
              <a:rPr lang="en-US" sz="2300" dirty="0">
                <a:latin typeface="Calibri Light" panose="020F0302020204030204" pitchFamily="34" charset="0"/>
              </a:rPr>
              <a:t>, T. Georgiou, R. Jalil, K. S. </a:t>
            </a:r>
            <a:r>
              <a:rPr lang="en-US" sz="2300" dirty="0" err="1">
                <a:latin typeface="Calibri Light" panose="020F0302020204030204" pitchFamily="34" charset="0"/>
              </a:rPr>
              <a:t>Novoselov</a:t>
            </a:r>
            <a:r>
              <a:rPr lang="en-US" sz="2300" dirty="0">
                <a:latin typeface="Calibri Light" panose="020F0302020204030204" pitchFamily="34" charset="0"/>
              </a:rPr>
              <a:t>, “Raman-</a:t>
            </a:r>
            <a:r>
              <a:rPr lang="en-US" sz="2300" dirty="0" err="1">
                <a:latin typeface="Calibri Light" panose="020F0302020204030204" pitchFamily="34" charset="0"/>
              </a:rPr>
              <a:t>scatterin</a:t>
            </a:r>
            <a:r>
              <a:rPr lang="en-US" sz="2300" dirty="0">
                <a:latin typeface="Calibri Light" panose="020F0302020204030204" pitchFamily="34" charset="0"/>
              </a:rPr>
              <a:t> measurements and first principle calculations of strain-induced phonon shifts in monolayer MoS</a:t>
            </a:r>
            <a:r>
              <a:rPr lang="en-US" sz="2300" baseline="-25000" dirty="0">
                <a:latin typeface="Calibri Light" panose="020F0302020204030204" pitchFamily="34" charset="0"/>
              </a:rPr>
              <a:t>2</a:t>
            </a:r>
            <a:r>
              <a:rPr lang="en-US" sz="2300" dirty="0">
                <a:latin typeface="Calibri Light" panose="020F0302020204030204" pitchFamily="34" charset="0"/>
              </a:rPr>
              <a:t>,”Physical Review B 87, 081307(R), 2013.</a:t>
            </a:r>
          </a:p>
          <a:p>
            <a:r>
              <a:rPr lang="en-US" sz="2300" dirty="0">
                <a:latin typeface="Calibri Light" panose="020F0302020204030204" pitchFamily="34" charset="0"/>
              </a:rPr>
              <a:t>8. C. Lee, H. Yan, L. E. </a:t>
            </a:r>
            <a:r>
              <a:rPr lang="en-US" sz="2300" dirty="0" err="1">
                <a:latin typeface="Calibri Light" panose="020F0302020204030204" pitchFamily="34" charset="0"/>
              </a:rPr>
              <a:t>Brus</a:t>
            </a:r>
            <a:r>
              <a:rPr lang="en-US" sz="2300" dirty="0">
                <a:latin typeface="Calibri Light" panose="020F0302020204030204" pitchFamily="34" charset="0"/>
              </a:rPr>
              <a:t>, T. F. Heinz, J. Hone, S. Ryu, “Anomalous lattice vibrations of single- and few-layer MoS</a:t>
            </a:r>
            <a:r>
              <a:rPr lang="en-US" sz="2300" baseline="-25000" dirty="0">
                <a:latin typeface="Calibri Light" panose="020F0302020204030204" pitchFamily="34" charset="0"/>
              </a:rPr>
              <a:t>2</a:t>
            </a:r>
            <a:r>
              <a:rPr lang="en-US" sz="2300" dirty="0">
                <a:latin typeface="Calibri Light" panose="020F0302020204030204" pitchFamily="34" charset="0"/>
              </a:rPr>
              <a:t>,” ACS Nano, 2010, 4(5), pp 2695-2700.</a:t>
            </a:r>
            <a:endParaRPr lang="en-US" sz="2300" baseline="-25000" dirty="0">
              <a:latin typeface="Calibri Light" panose="020F0302020204030204" pitchFamily="34" charset="0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46E32E0D-BF97-4B4E-B0FD-CF5F50D3A019}"/>
              </a:ext>
            </a:extLst>
          </p:cNvPr>
          <p:cNvSpPr/>
          <p:nvPr/>
        </p:nvSpPr>
        <p:spPr bwMode="auto">
          <a:xfrm>
            <a:off x="12962272" y="4538861"/>
            <a:ext cx="18656066" cy="763249"/>
          </a:xfrm>
          <a:prstGeom prst="rect">
            <a:avLst/>
          </a:prstGeom>
          <a:solidFill>
            <a:srgbClr val="FAE9C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6000" b="1" dirty="0"/>
              <a:t>Substrate Dependent Catalysis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E313149F-CCE6-41CA-A4E1-A86CBEFC3C94}"/>
              </a:ext>
            </a:extLst>
          </p:cNvPr>
          <p:cNvSpPr/>
          <p:nvPr/>
        </p:nvSpPr>
        <p:spPr bwMode="auto">
          <a:xfrm>
            <a:off x="252929" y="19163667"/>
            <a:ext cx="12461633" cy="745912"/>
          </a:xfrm>
          <a:prstGeom prst="rect">
            <a:avLst/>
          </a:prstGeom>
          <a:solidFill>
            <a:srgbClr val="FAE9C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6000" b="1" dirty="0"/>
              <a:t>MoS</a:t>
            </a:r>
            <a:r>
              <a:rPr lang="en-US" sz="6000" b="1" baseline="-16000" dirty="0"/>
              <a:t>2</a:t>
            </a:r>
            <a:r>
              <a:rPr lang="en-US" sz="6000" b="1" dirty="0"/>
              <a:t> Catalysis on Gold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C76D0F0C-BF01-4C44-AAF8-C979124DF9D6}"/>
              </a:ext>
            </a:extLst>
          </p:cNvPr>
          <p:cNvSpPr/>
          <p:nvPr/>
        </p:nvSpPr>
        <p:spPr bwMode="auto">
          <a:xfrm>
            <a:off x="252929" y="29263398"/>
            <a:ext cx="12461633" cy="745912"/>
          </a:xfrm>
          <a:prstGeom prst="rect">
            <a:avLst/>
          </a:prstGeom>
          <a:solidFill>
            <a:srgbClr val="FAE9C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6000" b="1" dirty="0"/>
              <a:t>Acknowledgements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43A4C16-A08A-4DAB-B410-6F82CD9538F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>
                        <a14:foregroundMark x1="14667" y1="35000" x2="14667" y2="35000"/>
                        <a14:foregroundMark x1="21000" y1="34667" x2="21000" y2="34667"/>
                        <a14:foregroundMark x1="33333" y1="33333" x2="33333" y2="33333"/>
                        <a14:foregroundMark x1="63667" y1="33333" x2="63667" y2="33333"/>
                        <a14:foregroundMark x1="74667" y1="33667" x2="74667" y2="33667"/>
                        <a14:foregroundMark x1="85667" y1="34333" x2="85667" y2="34333"/>
                        <a14:foregroundMark x1="52000" y1="77333" x2="52000" y2="77333"/>
                        <a14:foregroundMark x1="70333" y1="79667" x2="70333" y2="79667"/>
                        <a14:foregroundMark x1="74667" y1="72667" x2="74667" y2="72667"/>
                        <a14:foregroundMark x1="71667" y1="66000" x2="71667" y2="66000"/>
                        <a14:foregroundMark x1="68333" y1="61667" x2="68333" y2="61667"/>
                        <a14:foregroundMark x1="65667" y1="57000" x2="65667" y2="57000"/>
                        <a14:foregroundMark x1="62667" y1="51333" x2="62667" y2="51333"/>
                        <a14:foregroundMark x1="58000" y1="48000" x2="58000" y2="48000"/>
                        <a14:foregroundMark x1="41667" y1="44000" x2="41667" y2="44000"/>
                        <a14:foregroundMark x1="38000" y1="54333" x2="38000" y2="54333"/>
                        <a14:foregroundMark x1="33667" y1="58333" x2="33667" y2="58333"/>
                        <a14:foregroundMark x1="31000" y1="63000" x2="31000" y2="63000"/>
                        <a14:foregroundMark x1="28667" y1="67667" x2="28667" y2="67667"/>
                        <a14:foregroundMark x1="24667" y1="72667" x2="24667" y2="72667"/>
                        <a14:foregroundMark x1="27667" y1="79000" x2="27667" y2="79000"/>
                        <a14:backgroundMark x1="79000" y1="76000" x2="79333" y2="76000"/>
                        <a14:backgroundMark x1="78333" y1="79667" x2="78333" y2="75000"/>
                        <a14:backgroundMark x1="78333" y1="81333" x2="81000" y2="72000"/>
                        <a14:backgroundMark x1="79333" y1="76000" x2="78333" y2="78000"/>
                        <a14:backgroundMark x1="78000" y1="78000" x2="83333" y2="69000"/>
                        <a14:backgroundMark x1="83333" y1="69000" x2="86333" y2="66333"/>
                        <a14:backgroundMark x1="76333" y1="78000" x2="78000" y2="78000"/>
                        <a14:backgroundMark x1="79000" y1="77000" x2="79000" y2="77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527" y="666042"/>
            <a:ext cx="3704577" cy="3704577"/>
          </a:xfrm>
          <a:prstGeom prst="rect">
            <a:avLst/>
          </a:prstGeom>
        </p:spPr>
      </p:pic>
      <p:sp>
        <p:nvSpPr>
          <p:cNvPr id="94" name="Rectangle 93">
            <a:extLst>
              <a:ext uri="{FF2B5EF4-FFF2-40B4-BE49-F238E27FC236}">
                <a16:creationId xmlns:a16="http://schemas.microsoft.com/office/drawing/2014/main" id="{F9EC4D62-9749-496A-B1BA-BC5159244644}"/>
              </a:ext>
            </a:extLst>
          </p:cNvPr>
          <p:cNvSpPr/>
          <p:nvPr/>
        </p:nvSpPr>
        <p:spPr bwMode="auto">
          <a:xfrm>
            <a:off x="12954834" y="12232488"/>
            <a:ext cx="18656066" cy="763249"/>
          </a:xfrm>
          <a:prstGeom prst="rect">
            <a:avLst/>
          </a:prstGeom>
          <a:solidFill>
            <a:srgbClr val="FAE9C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6000" b="1" dirty="0" err="1"/>
              <a:t>qPlus</a:t>
            </a:r>
            <a:r>
              <a:rPr lang="en-US" sz="6000" b="1" dirty="0"/>
              <a:t> Atomic Force Microscopy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90462F32-F94A-42B0-9814-DA7D67151794}"/>
              </a:ext>
            </a:extLst>
          </p:cNvPr>
          <p:cNvSpPr/>
          <p:nvPr/>
        </p:nvSpPr>
        <p:spPr bwMode="auto">
          <a:xfrm>
            <a:off x="31737422" y="4537103"/>
            <a:ext cx="11952630" cy="770662"/>
          </a:xfrm>
          <a:prstGeom prst="rect">
            <a:avLst/>
          </a:prstGeom>
          <a:solidFill>
            <a:srgbClr val="FAE9C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6000" b="1" dirty="0"/>
              <a:t>Investigating Strain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D35D605E-349B-43D2-988C-9CAE6CBBC896}"/>
              </a:ext>
            </a:extLst>
          </p:cNvPr>
          <p:cNvSpPr/>
          <p:nvPr/>
        </p:nvSpPr>
        <p:spPr bwMode="auto">
          <a:xfrm>
            <a:off x="31737422" y="25789916"/>
            <a:ext cx="11952630" cy="770662"/>
          </a:xfrm>
          <a:prstGeom prst="rect">
            <a:avLst/>
          </a:prstGeom>
          <a:solidFill>
            <a:srgbClr val="FAE9C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6000" b="1" dirty="0"/>
              <a:t>References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14B9EA1-EE3E-495C-84AF-757370E83EFA}"/>
              </a:ext>
            </a:extLst>
          </p:cNvPr>
          <p:cNvSpPr txBox="1"/>
          <p:nvPr/>
        </p:nvSpPr>
        <p:spPr>
          <a:xfrm>
            <a:off x="13463616" y="26287229"/>
            <a:ext cx="789727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The images to the left show the edge of a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flake on SiO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/Si. This edge is a promising area to observe the interactions between adsorbed thiophene molecules and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. </a:t>
            </a:r>
          </a:p>
          <a:p>
            <a:r>
              <a:rPr lang="en-US" sz="3600" dirty="0">
                <a:latin typeface="Calibri Light" panose="020F0302020204030204" pitchFamily="34" charset="0"/>
              </a:rPr>
              <a:t>Similarly we will image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on AAO to look for any changes.</a:t>
            </a:r>
          </a:p>
          <a:p>
            <a:r>
              <a:rPr lang="en-US" sz="3600" dirty="0">
                <a:latin typeface="Calibri Light" panose="020F0302020204030204" pitchFamily="34" charset="0"/>
              </a:rPr>
              <a:t>These experiments will help us understand the role of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as a catalyst in hydrodesulfurization reactions used in industry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4554D9E-E72C-40B9-BD46-85C88F0B01D1}"/>
              </a:ext>
            </a:extLst>
          </p:cNvPr>
          <p:cNvSpPr txBox="1"/>
          <p:nvPr/>
        </p:nvSpPr>
        <p:spPr>
          <a:xfrm>
            <a:off x="32018419" y="6812568"/>
            <a:ext cx="6097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Atomic Force Microscopy images of a flake of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on top of the AAO substrate. The holes and undulation pattern on the AAO are visible even through thin layers of the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421F1AE-EBBD-4695-97B9-719ED6230012}"/>
              </a:ext>
            </a:extLst>
          </p:cNvPr>
          <p:cNvSpPr txBox="1"/>
          <p:nvPr/>
        </p:nvSpPr>
        <p:spPr>
          <a:xfrm>
            <a:off x="38740093" y="20014800"/>
            <a:ext cx="45868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Under strain we would expect to see phonon shifts in few layers of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flakes using Raman.</a:t>
            </a:r>
            <a:r>
              <a:rPr lang="en-US" sz="3600" baseline="30000" dirty="0">
                <a:latin typeface="Calibri Light" panose="020F0302020204030204" pitchFamily="34" charset="0"/>
              </a:rPr>
              <a:t>7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4633D3A-E408-4B90-8D03-3A4A289C19D0}"/>
              </a:ext>
            </a:extLst>
          </p:cNvPr>
          <p:cNvSpPr txBox="1"/>
          <p:nvPr/>
        </p:nvSpPr>
        <p:spPr>
          <a:xfrm>
            <a:off x="32114229" y="22792442"/>
            <a:ext cx="1053379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The non-resonant Raman spectrum of MoS</a:t>
            </a:r>
            <a:r>
              <a:rPr lang="en-US" sz="3600" baseline="-25000" dirty="0">
                <a:latin typeface="Calibri Light" panose="020F0302020204030204" pitchFamily="34" charset="0"/>
              </a:rPr>
              <a:t>2</a:t>
            </a:r>
            <a:r>
              <a:rPr lang="en-US" sz="3600" dirty="0">
                <a:latin typeface="Calibri Light" panose="020F0302020204030204" pitchFamily="34" charset="0"/>
              </a:rPr>
              <a:t> is dominated by two vibrational modes: E</a:t>
            </a:r>
            <a:r>
              <a:rPr lang="en-US" sz="3600" baseline="30000" dirty="0">
                <a:latin typeface="Calibri Light" panose="020F0302020204030204" pitchFamily="34" charset="0"/>
              </a:rPr>
              <a:t>1</a:t>
            </a:r>
            <a:r>
              <a:rPr lang="en-US" sz="3600" baseline="-25000" dirty="0">
                <a:latin typeface="Calibri Light" panose="020F0302020204030204" pitchFamily="34" charset="0"/>
              </a:rPr>
              <a:t>2g</a:t>
            </a:r>
            <a:r>
              <a:rPr lang="en-US" sz="3600" dirty="0">
                <a:latin typeface="Calibri Light" panose="020F0302020204030204" pitchFamily="34" charset="0"/>
              </a:rPr>
              <a:t> and A</a:t>
            </a:r>
            <a:r>
              <a:rPr lang="en-US" sz="3600" baseline="-25000" dirty="0">
                <a:latin typeface="Calibri Light" panose="020F0302020204030204" pitchFamily="34" charset="0"/>
              </a:rPr>
              <a:t>1g</a:t>
            </a:r>
            <a:r>
              <a:rPr lang="en-US" sz="3600" dirty="0">
                <a:latin typeface="Calibri Light" panose="020F0302020204030204" pitchFamily="34" charset="0"/>
              </a:rPr>
              <a:t>. These two modes are sensitive to the number of layers a flake has. As the layers increase the peaks shift away from each other.</a:t>
            </a:r>
            <a:r>
              <a:rPr lang="en-US" sz="3600" baseline="30000" dirty="0">
                <a:latin typeface="Calibri Light" panose="020F0302020204030204" pitchFamily="34" charset="0"/>
              </a:rPr>
              <a:t>8</a:t>
            </a:r>
            <a:endParaRPr lang="en-US" sz="3600" baseline="30000" dirty="0">
              <a:highlight>
                <a:srgbClr val="FFFF00"/>
              </a:highlight>
              <a:latin typeface="Calibri Light" panose="020F030202020403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96B3BDF-2676-4343-AB27-2B98C66BAF69}"/>
              </a:ext>
            </a:extLst>
          </p:cNvPr>
          <p:cNvSpPr txBox="1"/>
          <p:nvPr/>
        </p:nvSpPr>
        <p:spPr>
          <a:xfrm>
            <a:off x="33710619" y="20077822"/>
            <a:ext cx="1186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E</a:t>
            </a:r>
            <a:r>
              <a:rPr lang="en-US" sz="3600" baseline="30000" dirty="0">
                <a:latin typeface="Calibri Light" panose="020F0302020204030204" pitchFamily="34" charset="0"/>
              </a:rPr>
              <a:t>1</a:t>
            </a:r>
            <a:r>
              <a:rPr lang="en-US" sz="3600" baseline="-25000" dirty="0">
                <a:latin typeface="Calibri Light" panose="020F0302020204030204" pitchFamily="34" charset="0"/>
              </a:rPr>
              <a:t>2g</a:t>
            </a:r>
            <a:endParaRPr lang="en-US" sz="3600" dirty="0">
              <a:highlight>
                <a:srgbClr val="FFFF00"/>
              </a:highlight>
              <a:latin typeface="Calibri Light" panose="020F030202020403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4DA4848-9314-4FC5-952F-5652C0FFE407}"/>
              </a:ext>
            </a:extLst>
          </p:cNvPr>
          <p:cNvSpPr txBox="1"/>
          <p:nvPr/>
        </p:nvSpPr>
        <p:spPr>
          <a:xfrm>
            <a:off x="36611567" y="18938673"/>
            <a:ext cx="1385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libri Light" panose="020F0302020204030204" pitchFamily="34" charset="0"/>
              </a:rPr>
              <a:t>A</a:t>
            </a:r>
            <a:r>
              <a:rPr lang="en-US" sz="3600" baseline="-25000" dirty="0">
                <a:latin typeface="Calibri Light" panose="020F0302020204030204" pitchFamily="34" charset="0"/>
              </a:rPr>
              <a:t>1g</a:t>
            </a:r>
            <a:endParaRPr lang="en-US" sz="3600" dirty="0">
              <a:highlight>
                <a:srgbClr val="FFFF00"/>
              </a:highlight>
              <a:latin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3000" dirty="0">
            <a:latin typeface="Calibri Light" panose="020F0302020204030204" pitchFamily="34" charset="0"/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28287</TotalTime>
  <Words>1007</Words>
  <Application>Microsoft Office PowerPoint</Application>
  <PresentationFormat>Custom</PresentationFormat>
  <Paragraphs>64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 Light</vt:lpstr>
      <vt:lpstr>Times New Roman</vt:lpstr>
      <vt:lpstr>Default Design</vt:lpstr>
      <vt:lpstr>CorelDRAW</vt:lpstr>
      <vt:lpstr>PowerPoint Presentation</vt:lpstr>
    </vt:vector>
  </TitlesOfParts>
  <Company>MegaPrint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36x48 Tri-Fold Template</dc:title>
  <dc:creator>Ethan Shulda</dc:creator>
  <dc:description>©MegaPrint Inc. 2009</dc:description>
  <cp:lastModifiedBy>Steven A</cp:lastModifiedBy>
  <cp:revision>866</cp:revision>
  <dcterms:created xsi:type="dcterms:W3CDTF">2008-12-04T00:20:37Z</dcterms:created>
  <dcterms:modified xsi:type="dcterms:W3CDTF">2018-06-26T14:16:47Z</dcterms:modified>
  <cp:category>Research Poster</cp:category>
</cp:coreProperties>
</file>