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36576000" cy="292608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5552" userDrawn="1">
          <p15:clr>
            <a:srgbClr val="A4A3A4"/>
          </p15:clr>
        </p15:guide>
        <p15:guide id="3" orient="horz" pos="9216" userDrawn="1">
          <p15:clr>
            <a:srgbClr val="A4A3A4"/>
          </p15:clr>
        </p15:guide>
        <p15:guide id="4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6A"/>
    <a:srgbClr val="000066"/>
    <a:srgbClr val="CCCCCC"/>
    <a:srgbClr val="999999"/>
    <a:srgbClr val="FF9900"/>
    <a:srgbClr val="990000"/>
    <a:srgbClr val="000050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2" autoAdjust="0"/>
    <p:restoredTop sz="94003" autoAdjust="0"/>
  </p:normalViewPr>
  <p:slideViewPr>
    <p:cSldViewPr>
      <p:cViewPr>
        <p:scale>
          <a:sx n="41" d="100"/>
          <a:sy n="41" d="100"/>
        </p:scale>
        <p:origin x="20" y="-3408"/>
      </p:cViewPr>
      <p:guideLst>
        <p:guide orient="horz" pos="10368"/>
        <p:guide pos="15552"/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58F15C-6619-4CFC-BC2B-FF4D94EAE07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D6E754-F516-497E-AD66-8F7F1E1005A9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</a:t>
          </a:r>
        </a:p>
      </dgm:t>
    </dgm:pt>
    <dgm:pt modelId="{4E98DE1C-881F-447F-8E28-0983FE436EBB}" type="parTrans" cxnId="{4EBCC28A-755E-43A6-98C1-B2AFCE72B892}">
      <dgm:prSet/>
      <dgm:spPr/>
      <dgm:t>
        <a:bodyPr/>
        <a:lstStyle/>
        <a:p>
          <a:endParaRPr lang="en-US"/>
        </a:p>
      </dgm:t>
    </dgm:pt>
    <dgm:pt modelId="{3E0FF0D3-D8BA-48F6-B253-62D6C5BD286C}" type="sibTrans" cxnId="{4EBCC28A-755E-43A6-98C1-B2AFCE72B892}">
      <dgm:prSet/>
      <dgm:spPr/>
      <dgm:t>
        <a:bodyPr/>
        <a:lstStyle/>
        <a:p>
          <a:endParaRPr lang="en-US"/>
        </a:p>
      </dgm:t>
    </dgm:pt>
    <dgm:pt modelId="{BE2E2337-EB32-469E-B657-F40CC7AEF798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6B86A876-0DD8-4E39-AA88-FDC163D1B95F}" type="parTrans" cxnId="{6D653DB2-51B9-46D6-90F0-F24808927F34}">
      <dgm:prSet/>
      <dgm:spPr/>
      <dgm:t>
        <a:bodyPr/>
        <a:lstStyle/>
        <a:p>
          <a:endParaRPr lang="en-US"/>
        </a:p>
      </dgm:t>
    </dgm:pt>
    <dgm:pt modelId="{615B66AA-66A7-4CFA-A2D2-CEE5759AC716}" type="sibTrans" cxnId="{6D653DB2-51B9-46D6-90F0-F24808927F34}">
      <dgm:prSet/>
      <dgm:spPr/>
      <dgm:t>
        <a:bodyPr/>
        <a:lstStyle/>
        <a:p>
          <a:endParaRPr lang="en-US"/>
        </a:p>
      </dgm:t>
    </dgm:pt>
    <dgm:pt modelId="{653E6A81-346B-4FA3-B1F5-CC0B4756A96C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 UAS</a:t>
          </a:r>
        </a:p>
      </dgm:t>
    </dgm:pt>
    <dgm:pt modelId="{8202ED7F-BCE3-40D7-BA31-35435E4676FC}" type="parTrans" cxnId="{C67196CE-6240-415A-9EF8-136E7094D5D2}">
      <dgm:prSet/>
      <dgm:spPr/>
      <dgm:t>
        <a:bodyPr/>
        <a:lstStyle/>
        <a:p>
          <a:endParaRPr lang="en-US"/>
        </a:p>
      </dgm:t>
    </dgm:pt>
    <dgm:pt modelId="{9E15E104-4FC4-4E8F-9026-EEFB1FCA5099}" type="sibTrans" cxnId="{C67196CE-6240-415A-9EF8-136E7094D5D2}">
      <dgm:prSet/>
      <dgm:spPr/>
      <dgm:t>
        <a:bodyPr/>
        <a:lstStyle/>
        <a:p>
          <a:endParaRPr lang="en-US"/>
        </a:p>
      </dgm:t>
    </dgm:pt>
    <dgm:pt modelId="{147A0ECD-923E-47B7-8FB8-89B5D3AF3104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B6EAB036-08C1-4156-9240-D9CE916B3F41}" type="parTrans" cxnId="{4451B3B9-D299-45D6-BC7C-A0E7B168997E}">
      <dgm:prSet/>
      <dgm:spPr/>
      <dgm:t>
        <a:bodyPr/>
        <a:lstStyle/>
        <a:p>
          <a:endParaRPr lang="en-US"/>
        </a:p>
      </dgm:t>
    </dgm:pt>
    <dgm:pt modelId="{F9DAE2E3-AF77-4776-A289-FAB229B0C169}" type="sibTrans" cxnId="{4451B3B9-D299-45D6-BC7C-A0E7B168997E}">
      <dgm:prSet/>
      <dgm:spPr/>
      <dgm:t>
        <a:bodyPr/>
        <a:lstStyle/>
        <a:p>
          <a:endParaRPr lang="en-US"/>
        </a:p>
      </dgm:t>
    </dgm:pt>
    <dgm:pt modelId="{CC64F1D2-7035-4CF2-A77E-CD5F4C8463A1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C2DCE5E9-9FA9-4488-9B24-0C5CCC621F0F}" type="sibTrans" cxnId="{C04F5C76-A812-4D2F-9A73-F2D20080CB99}">
      <dgm:prSet/>
      <dgm:spPr/>
      <dgm:t>
        <a:bodyPr/>
        <a:lstStyle/>
        <a:p>
          <a:endParaRPr lang="en-US"/>
        </a:p>
      </dgm:t>
    </dgm:pt>
    <dgm:pt modelId="{32782037-C389-417C-ACB1-46AA411B866A}" type="parTrans" cxnId="{C04F5C76-A812-4D2F-9A73-F2D20080CB99}">
      <dgm:prSet/>
      <dgm:spPr/>
      <dgm:t>
        <a:bodyPr/>
        <a:lstStyle/>
        <a:p>
          <a:endParaRPr lang="en-US"/>
        </a:p>
      </dgm:t>
    </dgm:pt>
    <dgm:pt modelId="{102627AE-C443-41B6-91F3-DB9FDC315B82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BFD4B10D-DF93-4D12-9865-4CC7B6979223}" type="sibTrans" cxnId="{D8192D7E-CA3E-4762-9651-245630FCB41D}">
      <dgm:prSet/>
      <dgm:spPr/>
      <dgm:t>
        <a:bodyPr/>
        <a:lstStyle/>
        <a:p>
          <a:endParaRPr lang="en-US"/>
        </a:p>
      </dgm:t>
    </dgm:pt>
    <dgm:pt modelId="{D2DB4744-C798-4D07-820A-B7A560DBEDFF}" type="parTrans" cxnId="{D8192D7E-CA3E-4762-9651-245630FCB41D}">
      <dgm:prSet/>
      <dgm:spPr/>
      <dgm:t>
        <a:bodyPr/>
        <a:lstStyle/>
        <a:p>
          <a:endParaRPr lang="en-US"/>
        </a:p>
      </dgm:t>
    </dgm:pt>
    <dgm:pt modelId="{2EB82080-ADB0-461D-AFFD-A2F2103AAFD4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75A20F18-98E9-4777-814F-19C4A1941C88}" type="parTrans" cxnId="{0D13785A-40FD-4CA9-82FB-B8856089474B}">
      <dgm:prSet/>
      <dgm:spPr/>
      <dgm:t>
        <a:bodyPr/>
        <a:lstStyle/>
        <a:p>
          <a:endParaRPr lang="en-US"/>
        </a:p>
      </dgm:t>
    </dgm:pt>
    <dgm:pt modelId="{6C9A1904-1418-442A-B4B8-2D0069823CB2}" type="sibTrans" cxnId="{0D13785A-40FD-4CA9-82FB-B8856089474B}">
      <dgm:prSet/>
      <dgm:spPr/>
      <dgm:t>
        <a:bodyPr/>
        <a:lstStyle/>
        <a:p>
          <a:endParaRPr lang="en-US"/>
        </a:p>
      </dgm:t>
    </dgm:pt>
    <dgm:pt modelId="{F7435711-D887-4EA6-80A5-7EAD3275969C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32D4EEFC-47C3-46D2-AA41-216810E8E88D}" type="parTrans" cxnId="{779A2563-9E7B-4F2F-A012-7D969517651C}">
      <dgm:prSet/>
      <dgm:spPr/>
      <dgm:t>
        <a:bodyPr/>
        <a:lstStyle/>
        <a:p>
          <a:endParaRPr lang="en-US"/>
        </a:p>
      </dgm:t>
    </dgm:pt>
    <dgm:pt modelId="{7812FE24-7577-4B4A-A1DF-67C1B681A37F}" type="sibTrans" cxnId="{779A2563-9E7B-4F2F-A012-7D969517651C}">
      <dgm:prSet/>
      <dgm:spPr/>
      <dgm:t>
        <a:bodyPr/>
        <a:lstStyle/>
        <a:p>
          <a:endParaRPr lang="en-US"/>
        </a:p>
      </dgm:t>
    </dgm:pt>
    <dgm:pt modelId="{DB598330-BCBD-4F3C-AFD2-4A07EF7F510F}" type="pres">
      <dgm:prSet presAssocID="{6058F15C-6619-4CFC-BC2B-FF4D94EAE07E}" presName="Name0" presStyleCnt="0">
        <dgm:presLayoutVars>
          <dgm:dir/>
          <dgm:animLvl val="lvl"/>
          <dgm:resizeHandles val="exact"/>
        </dgm:presLayoutVars>
      </dgm:prSet>
      <dgm:spPr/>
    </dgm:pt>
    <dgm:pt modelId="{626C7E87-6D00-4EB1-A646-B9212EFCA7E3}" type="pres">
      <dgm:prSet presAssocID="{D5D6E754-F516-497E-AD66-8F7F1E1005A9}" presName="linNode" presStyleCnt="0"/>
      <dgm:spPr/>
    </dgm:pt>
    <dgm:pt modelId="{47F368D7-B048-46D6-B759-A86650BA72A1}" type="pres">
      <dgm:prSet presAssocID="{D5D6E754-F516-497E-AD66-8F7F1E1005A9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94C42CB2-BF71-44DD-8C24-3CE484116FD2}" type="pres">
      <dgm:prSet presAssocID="{D5D6E754-F516-497E-AD66-8F7F1E1005A9}" presName="descendantText" presStyleLbl="alignAccFollowNode1" presStyleIdx="0" presStyleCnt="2" custLinFactNeighborX="992" custLinFactNeighborY="-3347">
        <dgm:presLayoutVars>
          <dgm:bulletEnabled val="1"/>
        </dgm:presLayoutVars>
      </dgm:prSet>
      <dgm:spPr/>
    </dgm:pt>
    <dgm:pt modelId="{C1BF9E45-D862-4AE6-8CA8-0115713F5CC9}" type="pres">
      <dgm:prSet presAssocID="{3E0FF0D3-D8BA-48F6-B253-62D6C5BD286C}" presName="sp" presStyleCnt="0"/>
      <dgm:spPr/>
    </dgm:pt>
    <dgm:pt modelId="{690749FD-C25F-4FBF-9F5D-C3C16DA92104}" type="pres">
      <dgm:prSet presAssocID="{653E6A81-346B-4FA3-B1F5-CC0B4756A96C}" presName="linNode" presStyleCnt="0"/>
      <dgm:spPr/>
    </dgm:pt>
    <dgm:pt modelId="{66890CE8-9F48-458E-A524-D44529AE6772}" type="pres">
      <dgm:prSet presAssocID="{653E6A81-346B-4FA3-B1F5-CC0B4756A96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1EF59E37-60EF-4FFC-B3F6-729240B0A9FD}" type="pres">
      <dgm:prSet presAssocID="{653E6A81-346B-4FA3-B1F5-CC0B4756A96C}" presName="descendantText" presStyleLbl="alignAccFollowNode1" presStyleIdx="1" presStyleCnt="2" custLinFactNeighborX="0" custLinFactNeighborY="1176">
        <dgm:presLayoutVars>
          <dgm:bulletEnabled val="1"/>
        </dgm:presLayoutVars>
      </dgm:prSet>
      <dgm:spPr/>
    </dgm:pt>
  </dgm:ptLst>
  <dgm:cxnLst>
    <dgm:cxn modelId="{72397E41-E780-430A-9942-890454A4D507}" type="presOf" srcId="{6058F15C-6619-4CFC-BC2B-FF4D94EAE07E}" destId="{DB598330-BCBD-4F3C-AFD2-4A07EF7F510F}" srcOrd="0" destOrd="0" presId="urn:microsoft.com/office/officeart/2005/8/layout/vList5"/>
    <dgm:cxn modelId="{779A2563-9E7B-4F2F-A012-7D969517651C}" srcId="{653E6A81-346B-4FA3-B1F5-CC0B4756A96C}" destId="{F7435711-D887-4EA6-80A5-7EAD3275969C}" srcOrd="2" destOrd="0" parTransId="{32D4EEFC-47C3-46D2-AA41-216810E8E88D}" sibTransId="{7812FE24-7577-4B4A-A1DF-67C1B681A37F}"/>
    <dgm:cxn modelId="{83EFBF51-DDD3-4BEF-85F4-66D783550FE0}" type="presOf" srcId="{102627AE-C443-41B6-91F3-DB9FDC315B82}" destId="{94C42CB2-BF71-44DD-8C24-3CE484116FD2}" srcOrd="0" destOrd="2" presId="urn:microsoft.com/office/officeart/2005/8/layout/vList5"/>
    <dgm:cxn modelId="{C04F5C76-A812-4D2F-9A73-F2D20080CB99}" srcId="{D5D6E754-F516-497E-AD66-8F7F1E1005A9}" destId="{CC64F1D2-7035-4CF2-A77E-CD5F4C8463A1}" srcOrd="1" destOrd="0" parTransId="{32782037-C389-417C-ACB1-46AA411B866A}" sibTransId="{C2DCE5E9-9FA9-4488-9B24-0C5CCC621F0F}"/>
    <dgm:cxn modelId="{8E01B059-4658-40EB-A03E-F52783E30E43}" type="presOf" srcId="{CC64F1D2-7035-4CF2-A77E-CD5F4C8463A1}" destId="{94C42CB2-BF71-44DD-8C24-3CE484116FD2}" srcOrd="0" destOrd="1" presId="urn:microsoft.com/office/officeart/2005/8/layout/vList5"/>
    <dgm:cxn modelId="{0D13785A-40FD-4CA9-82FB-B8856089474B}" srcId="{653E6A81-346B-4FA3-B1F5-CC0B4756A96C}" destId="{2EB82080-ADB0-461D-AFFD-A2F2103AAFD4}" srcOrd="1" destOrd="0" parTransId="{75A20F18-98E9-4777-814F-19C4A1941C88}" sibTransId="{6C9A1904-1418-442A-B4B8-2D0069823CB2}"/>
    <dgm:cxn modelId="{D8192D7E-CA3E-4762-9651-245630FCB41D}" srcId="{D5D6E754-F516-497E-AD66-8F7F1E1005A9}" destId="{102627AE-C443-41B6-91F3-DB9FDC315B82}" srcOrd="2" destOrd="0" parTransId="{D2DB4744-C798-4D07-820A-B7A560DBEDFF}" sibTransId="{BFD4B10D-DF93-4D12-9865-4CC7B6979223}"/>
    <dgm:cxn modelId="{17EC7881-A97A-4CB2-96A6-06F7D54AABA0}" type="presOf" srcId="{D5D6E754-F516-497E-AD66-8F7F1E1005A9}" destId="{47F368D7-B048-46D6-B759-A86650BA72A1}" srcOrd="0" destOrd="0" presId="urn:microsoft.com/office/officeart/2005/8/layout/vList5"/>
    <dgm:cxn modelId="{16587382-B7B9-4718-9746-442995F2FA61}" type="presOf" srcId="{BE2E2337-EB32-469E-B657-F40CC7AEF798}" destId="{94C42CB2-BF71-44DD-8C24-3CE484116FD2}" srcOrd="0" destOrd="0" presId="urn:microsoft.com/office/officeart/2005/8/layout/vList5"/>
    <dgm:cxn modelId="{22926A84-848D-4512-9FAC-255E1803B87D}" type="presOf" srcId="{653E6A81-346B-4FA3-B1F5-CC0B4756A96C}" destId="{66890CE8-9F48-458E-A524-D44529AE6772}" srcOrd="0" destOrd="0" presId="urn:microsoft.com/office/officeart/2005/8/layout/vList5"/>
    <dgm:cxn modelId="{4EBCC28A-755E-43A6-98C1-B2AFCE72B892}" srcId="{6058F15C-6619-4CFC-BC2B-FF4D94EAE07E}" destId="{D5D6E754-F516-497E-AD66-8F7F1E1005A9}" srcOrd="0" destOrd="0" parTransId="{4E98DE1C-881F-447F-8E28-0983FE436EBB}" sibTransId="{3E0FF0D3-D8BA-48F6-B253-62D6C5BD286C}"/>
    <dgm:cxn modelId="{6D653DB2-51B9-46D6-90F0-F24808927F34}" srcId="{D5D6E754-F516-497E-AD66-8F7F1E1005A9}" destId="{BE2E2337-EB32-469E-B657-F40CC7AEF798}" srcOrd="0" destOrd="0" parTransId="{6B86A876-0DD8-4E39-AA88-FDC163D1B95F}" sibTransId="{615B66AA-66A7-4CFA-A2D2-CEE5759AC716}"/>
    <dgm:cxn modelId="{4451B3B9-D299-45D6-BC7C-A0E7B168997E}" srcId="{653E6A81-346B-4FA3-B1F5-CC0B4756A96C}" destId="{147A0ECD-923E-47B7-8FB8-89B5D3AF3104}" srcOrd="0" destOrd="0" parTransId="{B6EAB036-08C1-4156-9240-D9CE916B3F41}" sibTransId="{F9DAE2E3-AF77-4776-A289-FAB229B0C169}"/>
    <dgm:cxn modelId="{C67196CE-6240-415A-9EF8-136E7094D5D2}" srcId="{6058F15C-6619-4CFC-BC2B-FF4D94EAE07E}" destId="{653E6A81-346B-4FA3-B1F5-CC0B4756A96C}" srcOrd="1" destOrd="0" parTransId="{8202ED7F-BCE3-40D7-BA31-35435E4676FC}" sibTransId="{9E15E104-4FC4-4E8F-9026-EEFB1FCA5099}"/>
    <dgm:cxn modelId="{15859DD8-2B06-41C4-AD9E-0872B5F013D2}" type="presOf" srcId="{F7435711-D887-4EA6-80A5-7EAD3275969C}" destId="{1EF59E37-60EF-4FFC-B3F6-729240B0A9FD}" srcOrd="0" destOrd="2" presId="urn:microsoft.com/office/officeart/2005/8/layout/vList5"/>
    <dgm:cxn modelId="{451947E8-84AA-4AE2-8D51-5284EF51D4C8}" type="presOf" srcId="{2EB82080-ADB0-461D-AFFD-A2F2103AAFD4}" destId="{1EF59E37-60EF-4FFC-B3F6-729240B0A9FD}" srcOrd="0" destOrd="1" presId="urn:microsoft.com/office/officeart/2005/8/layout/vList5"/>
    <dgm:cxn modelId="{6FF1E6F6-30A4-426C-8891-5FB7CE1F43A4}" type="presOf" srcId="{147A0ECD-923E-47B7-8FB8-89B5D3AF3104}" destId="{1EF59E37-60EF-4FFC-B3F6-729240B0A9FD}" srcOrd="0" destOrd="0" presId="urn:microsoft.com/office/officeart/2005/8/layout/vList5"/>
    <dgm:cxn modelId="{719A51A8-FDFE-476C-9312-7E7D89680AD3}" type="presParOf" srcId="{DB598330-BCBD-4F3C-AFD2-4A07EF7F510F}" destId="{626C7E87-6D00-4EB1-A646-B9212EFCA7E3}" srcOrd="0" destOrd="0" presId="urn:microsoft.com/office/officeart/2005/8/layout/vList5"/>
    <dgm:cxn modelId="{CA1A6A74-B1E8-4956-A772-640791692787}" type="presParOf" srcId="{626C7E87-6D00-4EB1-A646-B9212EFCA7E3}" destId="{47F368D7-B048-46D6-B759-A86650BA72A1}" srcOrd="0" destOrd="0" presId="urn:microsoft.com/office/officeart/2005/8/layout/vList5"/>
    <dgm:cxn modelId="{5C90153C-D9DA-4DE2-8158-116F6F5CEB42}" type="presParOf" srcId="{626C7E87-6D00-4EB1-A646-B9212EFCA7E3}" destId="{94C42CB2-BF71-44DD-8C24-3CE484116FD2}" srcOrd="1" destOrd="0" presId="urn:microsoft.com/office/officeart/2005/8/layout/vList5"/>
    <dgm:cxn modelId="{7218BC75-3FC4-4156-8424-D148C380D134}" type="presParOf" srcId="{DB598330-BCBD-4F3C-AFD2-4A07EF7F510F}" destId="{C1BF9E45-D862-4AE6-8CA8-0115713F5CC9}" srcOrd="1" destOrd="0" presId="urn:microsoft.com/office/officeart/2005/8/layout/vList5"/>
    <dgm:cxn modelId="{CA7CE8CD-74C6-4D80-8390-758EFE6C1B90}" type="presParOf" srcId="{DB598330-BCBD-4F3C-AFD2-4A07EF7F510F}" destId="{690749FD-C25F-4FBF-9F5D-C3C16DA92104}" srcOrd="2" destOrd="0" presId="urn:microsoft.com/office/officeart/2005/8/layout/vList5"/>
    <dgm:cxn modelId="{3AA5B6ED-4641-48C7-8CC2-57636F5ED42C}" type="presParOf" srcId="{690749FD-C25F-4FBF-9F5D-C3C16DA92104}" destId="{66890CE8-9F48-458E-A524-D44529AE6772}" srcOrd="0" destOrd="0" presId="urn:microsoft.com/office/officeart/2005/8/layout/vList5"/>
    <dgm:cxn modelId="{4862D33B-DDA1-42C7-81DA-5E29AB0CAEE4}" type="presParOf" srcId="{690749FD-C25F-4FBF-9F5D-C3C16DA92104}" destId="{1EF59E37-60EF-4FFC-B3F6-729240B0A9F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58F15C-6619-4CFC-BC2B-FF4D94EAE07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D6E754-F516-497E-AD66-8F7F1E1005A9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</a:t>
          </a:r>
        </a:p>
      </dgm:t>
    </dgm:pt>
    <dgm:pt modelId="{4E98DE1C-881F-447F-8E28-0983FE436EBB}" type="parTrans" cxnId="{4EBCC28A-755E-43A6-98C1-B2AFCE72B892}">
      <dgm:prSet/>
      <dgm:spPr/>
      <dgm:t>
        <a:bodyPr/>
        <a:lstStyle/>
        <a:p>
          <a:endParaRPr lang="en-US"/>
        </a:p>
      </dgm:t>
    </dgm:pt>
    <dgm:pt modelId="{3E0FF0D3-D8BA-48F6-B253-62D6C5BD286C}" type="sibTrans" cxnId="{4EBCC28A-755E-43A6-98C1-B2AFCE72B892}">
      <dgm:prSet/>
      <dgm:spPr/>
      <dgm:t>
        <a:bodyPr/>
        <a:lstStyle/>
        <a:p>
          <a:endParaRPr lang="en-US"/>
        </a:p>
      </dgm:t>
    </dgm:pt>
    <dgm:pt modelId="{BE2E2337-EB32-469E-B657-F40CC7AEF798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Vglut-Gal4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6B86A876-0DD8-4E39-AA88-FDC163D1B95F}" type="parTrans" cxnId="{6D653DB2-51B9-46D6-90F0-F24808927F34}">
      <dgm:prSet/>
      <dgm:spPr/>
      <dgm:t>
        <a:bodyPr/>
        <a:lstStyle/>
        <a:p>
          <a:endParaRPr lang="en-US"/>
        </a:p>
      </dgm:t>
    </dgm:pt>
    <dgm:pt modelId="{615B66AA-66A7-4CFA-A2D2-CEE5759AC716}" type="sibTrans" cxnId="{6D653DB2-51B9-46D6-90F0-F24808927F34}">
      <dgm:prSet/>
      <dgm:spPr/>
      <dgm:t>
        <a:bodyPr/>
        <a:lstStyle/>
        <a:p>
          <a:endParaRPr lang="en-US"/>
        </a:p>
      </dgm:t>
    </dgm:pt>
    <dgm:pt modelId="{653E6A81-346B-4FA3-B1F5-CC0B4756A96C}">
      <dgm:prSet phldrT="[Text]" custT="1"/>
      <dgm:spPr/>
      <dgm:t>
        <a:bodyPr/>
        <a:lstStyle/>
        <a:p>
          <a:r>
            <a:rPr lang="en-US" sz="19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21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gm:t>
    </dgm:pt>
    <dgm:pt modelId="{8202ED7F-BCE3-40D7-BA31-35435E4676FC}" type="parTrans" cxnId="{C67196CE-6240-415A-9EF8-136E7094D5D2}">
      <dgm:prSet/>
      <dgm:spPr/>
      <dgm:t>
        <a:bodyPr/>
        <a:lstStyle/>
        <a:p>
          <a:endParaRPr lang="en-US"/>
        </a:p>
      </dgm:t>
    </dgm:pt>
    <dgm:pt modelId="{9E15E104-4FC4-4E8F-9026-EEFB1FCA5099}" type="sibTrans" cxnId="{C67196CE-6240-415A-9EF8-136E7094D5D2}">
      <dgm:prSet/>
      <dgm:spPr/>
      <dgm:t>
        <a:bodyPr/>
        <a:lstStyle/>
        <a:p>
          <a:endParaRPr lang="en-US"/>
        </a:p>
      </dgm:t>
    </dgm:pt>
    <dgm:pt modelId="{147A0ECD-923E-47B7-8FB8-89B5D3AF3104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/ Vglut-Gal4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B6EAB036-08C1-4156-9240-D9CE916B3F41}" type="parTrans" cxnId="{4451B3B9-D299-45D6-BC7C-A0E7B168997E}">
      <dgm:prSet/>
      <dgm:spPr/>
      <dgm:t>
        <a:bodyPr/>
        <a:lstStyle/>
        <a:p>
          <a:endParaRPr lang="en-US"/>
        </a:p>
      </dgm:t>
    </dgm:pt>
    <dgm:pt modelId="{F9DAE2E3-AF77-4776-A289-FAB229B0C169}" type="sibTrans" cxnId="{4451B3B9-D299-45D6-BC7C-A0E7B168997E}">
      <dgm:prSet/>
      <dgm:spPr/>
      <dgm:t>
        <a:bodyPr/>
        <a:lstStyle/>
        <a:p>
          <a:endParaRPr lang="en-US"/>
        </a:p>
      </dgm:t>
    </dgm:pt>
    <dgm:pt modelId="{CF89942D-740F-4F73-9C70-6639F4A9663D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1BD18E45-1DEE-4225-B23A-A3B3E64DFBB7}" type="parTrans" cxnId="{8231E282-36D5-49EA-9EBA-8B8EF72EB9C9}">
      <dgm:prSet/>
      <dgm:spPr/>
      <dgm:t>
        <a:bodyPr/>
        <a:lstStyle/>
        <a:p>
          <a:endParaRPr lang="en-US"/>
        </a:p>
      </dgm:t>
    </dgm:pt>
    <dgm:pt modelId="{E7765C44-51F3-4322-973C-6F5AFB0DDD6B}" type="sibTrans" cxnId="{8231E282-36D5-49EA-9EBA-8B8EF72EB9C9}">
      <dgm:prSet/>
      <dgm:spPr/>
      <dgm:t>
        <a:bodyPr/>
        <a:lstStyle/>
        <a:p>
          <a:endParaRPr lang="en-US"/>
        </a:p>
      </dgm:t>
    </dgm:pt>
    <dgm:pt modelId="{212ACF42-9096-4ED8-AA13-499B605E795F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Vglut-Gal4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09186A82-D93F-4771-97F1-6D46CBEE6C90}" type="parTrans" cxnId="{979E21D7-EDB8-4418-A40B-A23ECCF1AD43}">
      <dgm:prSet/>
      <dgm:spPr/>
      <dgm:t>
        <a:bodyPr/>
        <a:lstStyle/>
        <a:p>
          <a:endParaRPr lang="en-US"/>
        </a:p>
      </dgm:t>
    </dgm:pt>
    <dgm:pt modelId="{42984153-D4A2-4977-BD84-06478DB20B1E}" type="sibTrans" cxnId="{979E21D7-EDB8-4418-A40B-A23ECCF1AD43}">
      <dgm:prSet/>
      <dgm:spPr/>
      <dgm:t>
        <a:bodyPr/>
        <a:lstStyle/>
        <a:p>
          <a:endParaRPr lang="en-US"/>
        </a:p>
      </dgm:t>
    </dgm:pt>
    <dgm:pt modelId="{D7178F54-CAF2-4C13-A93E-3B3F45034431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5D1CF30A-A98D-4274-9A97-9CDD3132C89F}" type="parTrans" cxnId="{61ED2D5A-9DAC-45F9-93F0-51027F5E2C5E}">
      <dgm:prSet/>
      <dgm:spPr/>
      <dgm:t>
        <a:bodyPr/>
        <a:lstStyle/>
        <a:p>
          <a:endParaRPr lang="en-US"/>
        </a:p>
      </dgm:t>
    </dgm:pt>
    <dgm:pt modelId="{6F07EC86-367C-43E0-B745-5E95882B1E8D}" type="sibTrans" cxnId="{61ED2D5A-9DAC-45F9-93F0-51027F5E2C5E}">
      <dgm:prSet/>
      <dgm:spPr/>
      <dgm:t>
        <a:bodyPr/>
        <a:lstStyle/>
        <a:p>
          <a:endParaRPr lang="en-US"/>
        </a:p>
      </dgm:t>
    </dgm:pt>
    <dgm:pt modelId="{3A71EC8B-DA48-42E1-A4E4-0D0BB1A17F87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Vglut-Gal4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409F1D91-2F2A-4199-B6B2-5AF955302207}" type="parTrans" cxnId="{8C66C3B7-4352-48A9-AA3C-A80D1AF5096D}">
      <dgm:prSet/>
      <dgm:spPr/>
      <dgm:t>
        <a:bodyPr/>
        <a:lstStyle/>
        <a:p>
          <a:endParaRPr lang="en-US"/>
        </a:p>
      </dgm:t>
    </dgm:pt>
    <dgm:pt modelId="{A357A783-0AC4-451B-9E78-B4FF008C3C76}" type="sibTrans" cxnId="{8C66C3B7-4352-48A9-AA3C-A80D1AF5096D}">
      <dgm:prSet/>
      <dgm:spPr/>
      <dgm:t>
        <a:bodyPr/>
        <a:lstStyle/>
        <a:p>
          <a:endParaRPr lang="en-US"/>
        </a:p>
      </dgm:t>
    </dgm:pt>
    <dgm:pt modelId="{DB598330-BCBD-4F3C-AFD2-4A07EF7F510F}" type="pres">
      <dgm:prSet presAssocID="{6058F15C-6619-4CFC-BC2B-FF4D94EAE07E}" presName="Name0" presStyleCnt="0">
        <dgm:presLayoutVars>
          <dgm:dir/>
          <dgm:animLvl val="lvl"/>
          <dgm:resizeHandles val="exact"/>
        </dgm:presLayoutVars>
      </dgm:prSet>
      <dgm:spPr/>
    </dgm:pt>
    <dgm:pt modelId="{626C7E87-6D00-4EB1-A646-B9212EFCA7E3}" type="pres">
      <dgm:prSet presAssocID="{D5D6E754-F516-497E-AD66-8F7F1E1005A9}" presName="linNode" presStyleCnt="0"/>
      <dgm:spPr/>
    </dgm:pt>
    <dgm:pt modelId="{47F368D7-B048-46D6-B759-A86650BA72A1}" type="pres">
      <dgm:prSet presAssocID="{D5D6E754-F516-497E-AD66-8F7F1E1005A9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94C42CB2-BF71-44DD-8C24-3CE484116FD2}" type="pres">
      <dgm:prSet presAssocID="{D5D6E754-F516-497E-AD66-8F7F1E1005A9}" presName="descendantText" presStyleLbl="alignAccFollowNode1" presStyleIdx="0" presStyleCnt="2" custLinFactNeighborX="0" custLinFactNeighborY="-1158">
        <dgm:presLayoutVars>
          <dgm:bulletEnabled val="1"/>
        </dgm:presLayoutVars>
      </dgm:prSet>
      <dgm:spPr/>
    </dgm:pt>
    <dgm:pt modelId="{C1BF9E45-D862-4AE6-8CA8-0115713F5CC9}" type="pres">
      <dgm:prSet presAssocID="{3E0FF0D3-D8BA-48F6-B253-62D6C5BD286C}" presName="sp" presStyleCnt="0"/>
      <dgm:spPr/>
    </dgm:pt>
    <dgm:pt modelId="{690749FD-C25F-4FBF-9F5D-C3C16DA92104}" type="pres">
      <dgm:prSet presAssocID="{653E6A81-346B-4FA3-B1F5-CC0B4756A96C}" presName="linNode" presStyleCnt="0"/>
      <dgm:spPr/>
    </dgm:pt>
    <dgm:pt modelId="{66890CE8-9F48-458E-A524-D44529AE6772}" type="pres">
      <dgm:prSet presAssocID="{653E6A81-346B-4FA3-B1F5-CC0B4756A96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1EF59E37-60EF-4FFC-B3F6-729240B0A9FD}" type="pres">
      <dgm:prSet presAssocID="{653E6A81-346B-4FA3-B1F5-CC0B4756A96C}" presName="descendantText" presStyleLbl="alignAccFollowNode1" presStyleIdx="1" presStyleCnt="2" custLinFactNeighborX="0" custLinFactNeighborY="-723">
        <dgm:presLayoutVars>
          <dgm:bulletEnabled val="1"/>
        </dgm:presLayoutVars>
      </dgm:prSet>
      <dgm:spPr/>
    </dgm:pt>
  </dgm:ptLst>
  <dgm:cxnLst>
    <dgm:cxn modelId="{74EB2302-40B9-4884-B103-9C9238F0E1FD}" type="presOf" srcId="{212ACF42-9096-4ED8-AA13-499B605E795F}" destId="{94C42CB2-BF71-44DD-8C24-3CE484116FD2}" srcOrd="0" destOrd="2" presId="urn:microsoft.com/office/officeart/2005/8/layout/vList5"/>
    <dgm:cxn modelId="{72397E41-E780-430A-9942-890454A4D507}" type="presOf" srcId="{6058F15C-6619-4CFC-BC2B-FF4D94EAE07E}" destId="{DB598330-BCBD-4F3C-AFD2-4A07EF7F510F}" srcOrd="0" destOrd="0" presId="urn:microsoft.com/office/officeart/2005/8/layout/vList5"/>
    <dgm:cxn modelId="{61ED2D5A-9DAC-45F9-93F0-51027F5E2C5E}" srcId="{653E6A81-346B-4FA3-B1F5-CC0B4756A96C}" destId="{D7178F54-CAF2-4C13-A93E-3B3F45034431}" srcOrd="1" destOrd="0" parTransId="{5D1CF30A-A98D-4274-9A97-9CDD3132C89F}" sibTransId="{6F07EC86-367C-43E0-B745-5E95882B1E8D}"/>
    <dgm:cxn modelId="{8E2B497A-602E-4BA9-94F1-2CB961A07229}" type="presOf" srcId="{3A71EC8B-DA48-42E1-A4E4-0D0BB1A17F87}" destId="{1EF59E37-60EF-4FFC-B3F6-729240B0A9FD}" srcOrd="0" destOrd="2" presId="urn:microsoft.com/office/officeart/2005/8/layout/vList5"/>
    <dgm:cxn modelId="{17EC7881-A97A-4CB2-96A6-06F7D54AABA0}" type="presOf" srcId="{D5D6E754-F516-497E-AD66-8F7F1E1005A9}" destId="{47F368D7-B048-46D6-B759-A86650BA72A1}" srcOrd="0" destOrd="0" presId="urn:microsoft.com/office/officeart/2005/8/layout/vList5"/>
    <dgm:cxn modelId="{16587382-B7B9-4718-9746-442995F2FA61}" type="presOf" srcId="{BE2E2337-EB32-469E-B657-F40CC7AEF798}" destId="{94C42CB2-BF71-44DD-8C24-3CE484116FD2}" srcOrd="0" destOrd="0" presId="urn:microsoft.com/office/officeart/2005/8/layout/vList5"/>
    <dgm:cxn modelId="{8231E282-36D5-49EA-9EBA-8B8EF72EB9C9}" srcId="{D5D6E754-F516-497E-AD66-8F7F1E1005A9}" destId="{CF89942D-740F-4F73-9C70-6639F4A9663D}" srcOrd="1" destOrd="0" parTransId="{1BD18E45-1DEE-4225-B23A-A3B3E64DFBB7}" sibTransId="{E7765C44-51F3-4322-973C-6F5AFB0DDD6B}"/>
    <dgm:cxn modelId="{22926A84-848D-4512-9FAC-255E1803B87D}" type="presOf" srcId="{653E6A81-346B-4FA3-B1F5-CC0B4756A96C}" destId="{66890CE8-9F48-458E-A524-D44529AE6772}" srcOrd="0" destOrd="0" presId="urn:microsoft.com/office/officeart/2005/8/layout/vList5"/>
    <dgm:cxn modelId="{4EBCC28A-755E-43A6-98C1-B2AFCE72B892}" srcId="{6058F15C-6619-4CFC-BC2B-FF4D94EAE07E}" destId="{D5D6E754-F516-497E-AD66-8F7F1E1005A9}" srcOrd="0" destOrd="0" parTransId="{4E98DE1C-881F-447F-8E28-0983FE436EBB}" sibTransId="{3E0FF0D3-D8BA-48F6-B253-62D6C5BD286C}"/>
    <dgm:cxn modelId="{6D653DB2-51B9-46D6-90F0-F24808927F34}" srcId="{D5D6E754-F516-497E-AD66-8F7F1E1005A9}" destId="{BE2E2337-EB32-469E-B657-F40CC7AEF798}" srcOrd="0" destOrd="0" parTransId="{6B86A876-0DD8-4E39-AA88-FDC163D1B95F}" sibTransId="{615B66AA-66A7-4CFA-A2D2-CEE5759AC716}"/>
    <dgm:cxn modelId="{8C66C3B7-4352-48A9-AA3C-A80D1AF5096D}" srcId="{653E6A81-346B-4FA3-B1F5-CC0B4756A96C}" destId="{3A71EC8B-DA48-42E1-A4E4-0D0BB1A17F87}" srcOrd="2" destOrd="0" parTransId="{409F1D91-2F2A-4199-B6B2-5AF955302207}" sibTransId="{A357A783-0AC4-451B-9E78-B4FF008C3C76}"/>
    <dgm:cxn modelId="{4451B3B9-D299-45D6-BC7C-A0E7B168997E}" srcId="{653E6A81-346B-4FA3-B1F5-CC0B4756A96C}" destId="{147A0ECD-923E-47B7-8FB8-89B5D3AF3104}" srcOrd="0" destOrd="0" parTransId="{B6EAB036-08C1-4156-9240-D9CE916B3F41}" sibTransId="{F9DAE2E3-AF77-4776-A289-FAB229B0C169}"/>
    <dgm:cxn modelId="{C67196CE-6240-415A-9EF8-136E7094D5D2}" srcId="{6058F15C-6619-4CFC-BC2B-FF4D94EAE07E}" destId="{653E6A81-346B-4FA3-B1F5-CC0B4756A96C}" srcOrd="1" destOrd="0" parTransId="{8202ED7F-BCE3-40D7-BA31-35435E4676FC}" sibTransId="{9E15E104-4FC4-4E8F-9026-EEFB1FCA5099}"/>
    <dgm:cxn modelId="{979E21D7-EDB8-4418-A40B-A23ECCF1AD43}" srcId="{D5D6E754-F516-497E-AD66-8F7F1E1005A9}" destId="{212ACF42-9096-4ED8-AA13-499B605E795F}" srcOrd="2" destOrd="0" parTransId="{09186A82-D93F-4771-97F1-6D46CBEE6C90}" sibTransId="{42984153-D4A2-4977-BD84-06478DB20B1E}"/>
    <dgm:cxn modelId="{D6E938DD-119F-4963-A992-DABB1B50C814}" type="presOf" srcId="{D7178F54-CAF2-4C13-A93E-3B3F45034431}" destId="{1EF59E37-60EF-4FFC-B3F6-729240B0A9FD}" srcOrd="0" destOrd="1" presId="urn:microsoft.com/office/officeart/2005/8/layout/vList5"/>
    <dgm:cxn modelId="{795A45EF-7137-4779-BA3B-4A0BCFD4785F}" type="presOf" srcId="{CF89942D-740F-4F73-9C70-6639F4A9663D}" destId="{94C42CB2-BF71-44DD-8C24-3CE484116FD2}" srcOrd="0" destOrd="1" presId="urn:microsoft.com/office/officeart/2005/8/layout/vList5"/>
    <dgm:cxn modelId="{6FF1E6F6-30A4-426C-8891-5FB7CE1F43A4}" type="presOf" srcId="{147A0ECD-923E-47B7-8FB8-89B5D3AF3104}" destId="{1EF59E37-60EF-4FFC-B3F6-729240B0A9FD}" srcOrd="0" destOrd="0" presId="urn:microsoft.com/office/officeart/2005/8/layout/vList5"/>
    <dgm:cxn modelId="{719A51A8-FDFE-476C-9312-7E7D89680AD3}" type="presParOf" srcId="{DB598330-BCBD-4F3C-AFD2-4A07EF7F510F}" destId="{626C7E87-6D00-4EB1-A646-B9212EFCA7E3}" srcOrd="0" destOrd="0" presId="urn:microsoft.com/office/officeart/2005/8/layout/vList5"/>
    <dgm:cxn modelId="{CA1A6A74-B1E8-4956-A772-640791692787}" type="presParOf" srcId="{626C7E87-6D00-4EB1-A646-B9212EFCA7E3}" destId="{47F368D7-B048-46D6-B759-A86650BA72A1}" srcOrd="0" destOrd="0" presId="urn:microsoft.com/office/officeart/2005/8/layout/vList5"/>
    <dgm:cxn modelId="{5C90153C-D9DA-4DE2-8158-116F6F5CEB42}" type="presParOf" srcId="{626C7E87-6D00-4EB1-A646-B9212EFCA7E3}" destId="{94C42CB2-BF71-44DD-8C24-3CE484116FD2}" srcOrd="1" destOrd="0" presId="urn:microsoft.com/office/officeart/2005/8/layout/vList5"/>
    <dgm:cxn modelId="{7218BC75-3FC4-4156-8424-D148C380D134}" type="presParOf" srcId="{DB598330-BCBD-4F3C-AFD2-4A07EF7F510F}" destId="{C1BF9E45-D862-4AE6-8CA8-0115713F5CC9}" srcOrd="1" destOrd="0" presId="urn:microsoft.com/office/officeart/2005/8/layout/vList5"/>
    <dgm:cxn modelId="{CA7CE8CD-74C6-4D80-8390-758EFE6C1B90}" type="presParOf" srcId="{DB598330-BCBD-4F3C-AFD2-4A07EF7F510F}" destId="{690749FD-C25F-4FBF-9F5D-C3C16DA92104}" srcOrd="2" destOrd="0" presId="urn:microsoft.com/office/officeart/2005/8/layout/vList5"/>
    <dgm:cxn modelId="{3AA5B6ED-4641-48C7-8CC2-57636F5ED42C}" type="presParOf" srcId="{690749FD-C25F-4FBF-9F5D-C3C16DA92104}" destId="{66890CE8-9F48-458E-A524-D44529AE6772}" srcOrd="0" destOrd="0" presId="urn:microsoft.com/office/officeart/2005/8/layout/vList5"/>
    <dgm:cxn modelId="{4862D33B-DDA1-42C7-81DA-5E29AB0CAEE4}" type="presParOf" srcId="{690749FD-C25F-4FBF-9F5D-C3C16DA92104}" destId="{1EF59E37-60EF-4FFC-B3F6-729240B0A9F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58F15C-6619-4CFC-BC2B-FF4D94EAE07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D6E754-F516-497E-AD66-8F7F1E1005A9}">
      <dgm:prSet phldrT="[Text]" custT="1"/>
      <dgm:spPr/>
      <dgm:t>
        <a:bodyPr/>
        <a:lstStyle/>
        <a:p>
          <a:r>
            <a:rPr lang="en-US" sz="19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2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gm:t>
    </dgm:pt>
    <dgm:pt modelId="{4E98DE1C-881F-447F-8E28-0983FE436EBB}" type="parTrans" cxnId="{4EBCC28A-755E-43A6-98C1-B2AFCE72B892}">
      <dgm:prSet/>
      <dgm:spPr/>
      <dgm:t>
        <a:bodyPr/>
        <a:lstStyle/>
        <a:p>
          <a:endParaRPr lang="en-US"/>
        </a:p>
      </dgm:t>
    </dgm:pt>
    <dgm:pt modelId="{3E0FF0D3-D8BA-48F6-B253-62D6C5BD286C}" type="sibTrans" cxnId="{4EBCC28A-755E-43A6-98C1-B2AFCE72B892}">
      <dgm:prSet/>
      <dgm:spPr/>
      <dgm:t>
        <a:bodyPr/>
        <a:lstStyle/>
        <a:p>
          <a:endParaRPr lang="en-US"/>
        </a:p>
      </dgm:t>
    </dgm:pt>
    <dgm:pt modelId="{BE2E2337-EB32-469E-B657-F40CC7AEF798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Gad1-Gal4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6B86A876-0DD8-4E39-AA88-FDC163D1B95F}" type="parTrans" cxnId="{6D653DB2-51B9-46D6-90F0-F24808927F34}">
      <dgm:prSet/>
      <dgm:spPr/>
      <dgm:t>
        <a:bodyPr/>
        <a:lstStyle/>
        <a:p>
          <a:endParaRPr lang="en-US"/>
        </a:p>
      </dgm:t>
    </dgm:pt>
    <dgm:pt modelId="{615B66AA-66A7-4CFA-A2D2-CEE5759AC716}" type="sibTrans" cxnId="{6D653DB2-51B9-46D6-90F0-F24808927F34}">
      <dgm:prSet/>
      <dgm:spPr/>
      <dgm:t>
        <a:bodyPr/>
        <a:lstStyle/>
        <a:p>
          <a:endParaRPr lang="en-US"/>
        </a:p>
      </dgm:t>
    </dgm:pt>
    <dgm:pt modelId="{653E6A81-346B-4FA3-B1F5-CC0B4756A96C}">
      <dgm:prSet phldrT="[Text]" custT="1"/>
      <dgm:spPr/>
      <dgm:t>
        <a:bodyPr/>
        <a:lstStyle/>
        <a:p>
          <a:r>
            <a:rPr lang="en-US" sz="19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21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gm:t>
    </dgm:pt>
    <dgm:pt modelId="{8202ED7F-BCE3-40D7-BA31-35435E4676FC}" type="parTrans" cxnId="{C67196CE-6240-415A-9EF8-136E7094D5D2}">
      <dgm:prSet/>
      <dgm:spPr/>
      <dgm:t>
        <a:bodyPr/>
        <a:lstStyle/>
        <a:p>
          <a:endParaRPr lang="en-US"/>
        </a:p>
      </dgm:t>
    </dgm:pt>
    <dgm:pt modelId="{9E15E104-4FC4-4E8F-9026-EEFB1FCA5099}" type="sibTrans" cxnId="{C67196CE-6240-415A-9EF8-136E7094D5D2}">
      <dgm:prSet/>
      <dgm:spPr/>
      <dgm:t>
        <a:bodyPr/>
        <a:lstStyle/>
        <a:p>
          <a:endParaRPr lang="en-US"/>
        </a:p>
      </dgm:t>
    </dgm:pt>
    <dgm:pt modelId="{147A0ECD-923E-47B7-8FB8-89B5D3AF3104}">
      <dgm:prSet phldrT="[Text]"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/ Gad1-Gal4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B6EAB036-08C1-4156-9240-D9CE916B3F41}" type="parTrans" cxnId="{4451B3B9-D299-45D6-BC7C-A0E7B168997E}">
      <dgm:prSet/>
      <dgm:spPr/>
      <dgm:t>
        <a:bodyPr/>
        <a:lstStyle/>
        <a:p>
          <a:endParaRPr lang="en-US"/>
        </a:p>
      </dgm:t>
    </dgm:pt>
    <dgm:pt modelId="{F9DAE2E3-AF77-4776-A289-FAB229B0C169}" type="sibTrans" cxnId="{4451B3B9-D299-45D6-BC7C-A0E7B168997E}">
      <dgm:prSet/>
      <dgm:spPr/>
      <dgm:t>
        <a:bodyPr/>
        <a:lstStyle/>
        <a:p>
          <a:endParaRPr lang="en-US"/>
        </a:p>
      </dgm:t>
    </dgm:pt>
    <dgm:pt modelId="{59907EA7-4A42-4209-B78A-83CD0E3C1F38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CCCF6A53-8F04-49B3-86D5-36BEA977CE72}" type="parTrans" cxnId="{15E32AD7-A0C3-4B9F-BB50-8D64867E9FA3}">
      <dgm:prSet/>
      <dgm:spPr/>
      <dgm:t>
        <a:bodyPr/>
        <a:lstStyle/>
        <a:p>
          <a:endParaRPr lang="en-US"/>
        </a:p>
      </dgm:t>
    </dgm:pt>
    <dgm:pt modelId="{1EFCE873-8C78-4FDE-BD2A-B65CC37AC0FE}" type="sibTrans" cxnId="{15E32AD7-A0C3-4B9F-BB50-8D64867E9FA3}">
      <dgm:prSet/>
      <dgm:spPr/>
      <dgm:t>
        <a:bodyPr/>
        <a:lstStyle/>
        <a:p>
          <a:endParaRPr lang="en-US"/>
        </a:p>
      </dgm:t>
    </dgm:pt>
    <dgm:pt modelId="{CF6DA1F9-6A4A-40C3-A0A2-731ACDA90D37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Gad1-Gal4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gm:t>
    </dgm:pt>
    <dgm:pt modelId="{37EC8481-6A1F-474D-A619-1C8CDC9EB866}" type="parTrans" cxnId="{357FB68C-CFC3-4AF4-AA11-B0B408A861B3}">
      <dgm:prSet/>
      <dgm:spPr/>
      <dgm:t>
        <a:bodyPr/>
        <a:lstStyle/>
        <a:p>
          <a:endParaRPr lang="en-US"/>
        </a:p>
      </dgm:t>
    </dgm:pt>
    <dgm:pt modelId="{2AF6A7BB-683C-41BE-8CE9-58E080533B8C}" type="sibTrans" cxnId="{357FB68C-CFC3-4AF4-AA11-B0B408A861B3}">
      <dgm:prSet/>
      <dgm:spPr/>
      <dgm:t>
        <a:bodyPr/>
        <a:lstStyle/>
        <a:p>
          <a:endParaRPr lang="en-US"/>
        </a:p>
      </dgm:t>
    </dgm:pt>
    <dgm:pt modelId="{6762F11D-7CD7-45A8-8DB0-1BB15EC21AA8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baseline="30000" dirty="0"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/+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CBCBF8E4-5898-4AB8-908D-30E2602CFB31}" type="parTrans" cxnId="{E935F887-B224-4A9F-BEB5-33981709661A}">
      <dgm:prSet/>
      <dgm:spPr/>
      <dgm:t>
        <a:bodyPr/>
        <a:lstStyle/>
        <a:p>
          <a:endParaRPr lang="en-US"/>
        </a:p>
      </dgm:t>
    </dgm:pt>
    <dgm:pt modelId="{DDD50A06-6491-45B6-8DBE-B56BA6797D6C}" type="sibTrans" cxnId="{E935F887-B224-4A9F-BEB5-33981709661A}">
      <dgm:prSet/>
      <dgm:spPr/>
      <dgm:t>
        <a:bodyPr/>
        <a:lstStyle/>
        <a:p>
          <a:endParaRPr lang="en-US"/>
        </a:p>
      </dgm:t>
    </dgm:pt>
    <dgm:pt modelId="{7A73ABB1-6D88-424E-8038-3FEE3EE3EE17}">
      <dgm:prSet/>
      <dgm:spPr/>
      <dgm:t>
        <a:bodyPr/>
        <a:lstStyle/>
        <a:p>
          <a:r>
            <a:rPr lang="en-US" dirty="0">
              <a:latin typeface="Cambria" panose="02040503050406030204" pitchFamily="18" charset="0"/>
              <a:ea typeface="Cambria" panose="02040503050406030204" pitchFamily="18" charset="0"/>
            </a:rPr>
            <a:t>Gad1-Gal4</a:t>
          </a:r>
          <a:r>
            <a:rPr lang="en-US" baseline="0" dirty="0">
              <a:latin typeface="Cambria" panose="02040503050406030204" pitchFamily="18" charset="0"/>
              <a:ea typeface="Cambria" panose="02040503050406030204" pitchFamily="18" charset="0"/>
            </a:rPr>
            <a:t> / +</a:t>
          </a:r>
          <a:endParaRPr lang="en-US" dirty="0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3361C5A9-4466-4B4C-84A9-C4C0249AFA7E}" type="parTrans" cxnId="{2C04AFAB-E5E7-4051-9539-6343D324AF14}">
      <dgm:prSet/>
      <dgm:spPr/>
      <dgm:t>
        <a:bodyPr/>
        <a:lstStyle/>
        <a:p>
          <a:endParaRPr lang="en-US"/>
        </a:p>
      </dgm:t>
    </dgm:pt>
    <dgm:pt modelId="{F5A30365-A84D-416F-8932-9F77D24E91DD}" type="sibTrans" cxnId="{2C04AFAB-E5E7-4051-9539-6343D324AF14}">
      <dgm:prSet/>
      <dgm:spPr/>
      <dgm:t>
        <a:bodyPr/>
        <a:lstStyle/>
        <a:p>
          <a:endParaRPr lang="en-US"/>
        </a:p>
      </dgm:t>
    </dgm:pt>
    <dgm:pt modelId="{DB598330-BCBD-4F3C-AFD2-4A07EF7F510F}" type="pres">
      <dgm:prSet presAssocID="{6058F15C-6619-4CFC-BC2B-FF4D94EAE07E}" presName="Name0" presStyleCnt="0">
        <dgm:presLayoutVars>
          <dgm:dir/>
          <dgm:animLvl val="lvl"/>
          <dgm:resizeHandles val="exact"/>
        </dgm:presLayoutVars>
      </dgm:prSet>
      <dgm:spPr/>
    </dgm:pt>
    <dgm:pt modelId="{626C7E87-6D00-4EB1-A646-B9212EFCA7E3}" type="pres">
      <dgm:prSet presAssocID="{D5D6E754-F516-497E-AD66-8F7F1E1005A9}" presName="linNode" presStyleCnt="0"/>
      <dgm:spPr/>
    </dgm:pt>
    <dgm:pt modelId="{47F368D7-B048-46D6-B759-A86650BA72A1}" type="pres">
      <dgm:prSet presAssocID="{D5D6E754-F516-497E-AD66-8F7F1E1005A9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94C42CB2-BF71-44DD-8C24-3CE484116FD2}" type="pres">
      <dgm:prSet presAssocID="{D5D6E754-F516-497E-AD66-8F7F1E1005A9}" presName="descendantText" presStyleLbl="alignAccFollowNode1" presStyleIdx="0" presStyleCnt="2" custLinFactNeighborX="0" custLinFactNeighborY="-170">
        <dgm:presLayoutVars>
          <dgm:bulletEnabled val="1"/>
        </dgm:presLayoutVars>
      </dgm:prSet>
      <dgm:spPr/>
    </dgm:pt>
    <dgm:pt modelId="{C1BF9E45-D862-4AE6-8CA8-0115713F5CC9}" type="pres">
      <dgm:prSet presAssocID="{3E0FF0D3-D8BA-48F6-B253-62D6C5BD286C}" presName="sp" presStyleCnt="0"/>
      <dgm:spPr/>
    </dgm:pt>
    <dgm:pt modelId="{690749FD-C25F-4FBF-9F5D-C3C16DA92104}" type="pres">
      <dgm:prSet presAssocID="{653E6A81-346B-4FA3-B1F5-CC0B4756A96C}" presName="linNode" presStyleCnt="0"/>
      <dgm:spPr/>
    </dgm:pt>
    <dgm:pt modelId="{66890CE8-9F48-458E-A524-D44529AE6772}" type="pres">
      <dgm:prSet presAssocID="{653E6A81-346B-4FA3-B1F5-CC0B4756A96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1EF59E37-60EF-4FFC-B3F6-729240B0A9FD}" type="pres">
      <dgm:prSet presAssocID="{653E6A81-346B-4FA3-B1F5-CC0B4756A96C}" presName="descendantText" presStyleLbl="alignAccFollowNode1" presStyleIdx="1" presStyleCnt="2" custLinFactNeighborX="466" custLinFactNeighborY="-201">
        <dgm:presLayoutVars>
          <dgm:bulletEnabled val="1"/>
        </dgm:presLayoutVars>
      </dgm:prSet>
      <dgm:spPr/>
    </dgm:pt>
  </dgm:ptLst>
  <dgm:cxnLst>
    <dgm:cxn modelId="{C5FD5E04-E5EF-41FB-9C73-B5E75CA68320}" type="presOf" srcId="{6762F11D-7CD7-45A8-8DB0-1BB15EC21AA8}" destId="{1EF59E37-60EF-4FFC-B3F6-729240B0A9FD}" srcOrd="0" destOrd="1" presId="urn:microsoft.com/office/officeart/2005/8/layout/vList5"/>
    <dgm:cxn modelId="{4600DE25-6654-4789-BCB1-87457AA7188E}" type="presOf" srcId="{7A73ABB1-6D88-424E-8038-3FEE3EE3EE17}" destId="{1EF59E37-60EF-4FFC-B3F6-729240B0A9FD}" srcOrd="0" destOrd="2" presId="urn:microsoft.com/office/officeart/2005/8/layout/vList5"/>
    <dgm:cxn modelId="{A3041C5F-74DD-4911-B4C0-E02E88CDE57C}" type="presOf" srcId="{59907EA7-4A42-4209-B78A-83CD0E3C1F38}" destId="{94C42CB2-BF71-44DD-8C24-3CE484116FD2}" srcOrd="0" destOrd="1" presId="urn:microsoft.com/office/officeart/2005/8/layout/vList5"/>
    <dgm:cxn modelId="{72397E41-E780-430A-9942-890454A4D507}" type="presOf" srcId="{6058F15C-6619-4CFC-BC2B-FF4D94EAE07E}" destId="{DB598330-BCBD-4F3C-AFD2-4A07EF7F510F}" srcOrd="0" destOrd="0" presId="urn:microsoft.com/office/officeart/2005/8/layout/vList5"/>
    <dgm:cxn modelId="{17EC7881-A97A-4CB2-96A6-06F7D54AABA0}" type="presOf" srcId="{D5D6E754-F516-497E-AD66-8F7F1E1005A9}" destId="{47F368D7-B048-46D6-B759-A86650BA72A1}" srcOrd="0" destOrd="0" presId="urn:microsoft.com/office/officeart/2005/8/layout/vList5"/>
    <dgm:cxn modelId="{16587382-B7B9-4718-9746-442995F2FA61}" type="presOf" srcId="{BE2E2337-EB32-469E-B657-F40CC7AEF798}" destId="{94C42CB2-BF71-44DD-8C24-3CE484116FD2}" srcOrd="0" destOrd="0" presId="urn:microsoft.com/office/officeart/2005/8/layout/vList5"/>
    <dgm:cxn modelId="{22926A84-848D-4512-9FAC-255E1803B87D}" type="presOf" srcId="{653E6A81-346B-4FA3-B1F5-CC0B4756A96C}" destId="{66890CE8-9F48-458E-A524-D44529AE6772}" srcOrd="0" destOrd="0" presId="urn:microsoft.com/office/officeart/2005/8/layout/vList5"/>
    <dgm:cxn modelId="{E935F887-B224-4A9F-BEB5-33981709661A}" srcId="{653E6A81-346B-4FA3-B1F5-CC0B4756A96C}" destId="{6762F11D-7CD7-45A8-8DB0-1BB15EC21AA8}" srcOrd="1" destOrd="0" parTransId="{CBCBF8E4-5898-4AB8-908D-30E2602CFB31}" sibTransId="{DDD50A06-6491-45B6-8DBE-B56BA6797D6C}"/>
    <dgm:cxn modelId="{4EBCC28A-755E-43A6-98C1-B2AFCE72B892}" srcId="{6058F15C-6619-4CFC-BC2B-FF4D94EAE07E}" destId="{D5D6E754-F516-497E-AD66-8F7F1E1005A9}" srcOrd="0" destOrd="0" parTransId="{4E98DE1C-881F-447F-8E28-0983FE436EBB}" sibTransId="{3E0FF0D3-D8BA-48F6-B253-62D6C5BD286C}"/>
    <dgm:cxn modelId="{357FB68C-CFC3-4AF4-AA11-B0B408A861B3}" srcId="{D5D6E754-F516-497E-AD66-8F7F1E1005A9}" destId="{CF6DA1F9-6A4A-40C3-A0A2-731ACDA90D37}" srcOrd="2" destOrd="0" parTransId="{37EC8481-6A1F-474D-A619-1C8CDC9EB866}" sibTransId="{2AF6A7BB-683C-41BE-8CE9-58E080533B8C}"/>
    <dgm:cxn modelId="{2C04AFAB-E5E7-4051-9539-6343D324AF14}" srcId="{653E6A81-346B-4FA3-B1F5-CC0B4756A96C}" destId="{7A73ABB1-6D88-424E-8038-3FEE3EE3EE17}" srcOrd="2" destOrd="0" parTransId="{3361C5A9-4466-4B4C-84A9-C4C0249AFA7E}" sibTransId="{F5A30365-A84D-416F-8932-9F77D24E91DD}"/>
    <dgm:cxn modelId="{6D653DB2-51B9-46D6-90F0-F24808927F34}" srcId="{D5D6E754-F516-497E-AD66-8F7F1E1005A9}" destId="{BE2E2337-EB32-469E-B657-F40CC7AEF798}" srcOrd="0" destOrd="0" parTransId="{6B86A876-0DD8-4E39-AA88-FDC163D1B95F}" sibTransId="{615B66AA-66A7-4CFA-A2D2-CEE5759AC716}"/>
    <dgm:cxn modelId="{4451B3B9-D299-45D6-BC7C-A0E7B168997E}" srcId="{653E6A81-346B-4FA3-B1F5-CC0B4756A96C}" destId="{147A0ECD-923E-47B7-8FB8-89B5D3AF3104}" srcOrd="0" destOrd="0" parTransId="{B6EAB036-08C1-4156-9240-D9CE916B3F41}" sibTransId="{F9DAE2E3-AF77-4776-A289-FAB229B0C169}"/>
    <dgm:cxn modelId="{C67196CE-6240-415A-9EF8-136E7094D5D2}" srcId="{6058F15C-6619-4CFC-BC2B-FF4D94EAE07E}" destId="{653E6A81-346B-4FA3-B1F5-CC0B4756A96C}" srcOrd="1" destOrd="0" parTransId="{8202ED7F-BCE3-40D7-BA31-35435E4676FC}" sibTransId="{9E15E104-4FC4-4E8F-9026-EEFB1FCA5099}"/>
    <dgm:cxn modelId="{15E32AD7-A0C3-4B9F-BB50-8D64867E9FA3}" srcId="{D5D6E754-F516-497E-AD66-8F7F1E1005A9}" destId="{59907EA7-4A42-4209-B78A-83CD0E3C1F38}" srcOrd="1" destOrd="0" parTransId="{CCCF6A53-8F04-49B3-86D5-36BEA977CE72}" sibTransId="{1EFCE873-8C78-4FDE-BD2A-B65CC37AC0FE}"/>
    <dgm:cxn modelId="{814B47E5-FC6E-4029-88DA-B50A90923D6F}" type="presOf" srcId="{CF6DA1F9-6A4A-40C3-A0A2-731ACDA90D37}" destId="{94C42CB2-BF71-44DD-8C24-3CE484116FD2}" srcOrd="0" destOrd="2" presId="urn:microsoft.com/office/officeart/2005/8/layout/vList5"/>
    <dgm:cxn modelId="{6FF1E6F6-30A4-426C-8891-5FB7CE1F43A4}" type="presOf" srcId="{147A0ECD-923E-47B7-8FB8-89B5D3AF3104}" destId="{1EF59E37-60EF-4FFC-B3F6-729240B0A9FD}" srcOrd="0" destOrd="0" presId="urn:microsoft.com/office/officeart/2005/8/layout/vList5"/>
    <dgm:cxn modelId="{719A51A8-FDFE-476C-9312-7E7D89680AD3}" type="presParOf" srcId="{DB598330-BCBD-4F3C-AFD2-4A07EF7F510F}" destId="{626C7E87-6D00-4EB1-A646-B9212EFCA7E3}" srcOrd="0" destOrd="0" presId="urn:microsoft.com/office/officeart/2005/8/layout/vList5"/>
    <dgm:cxn modelId="{CA1A6A74-B1E8-4956-A772-640791692787}" type="presParOf" srcId="{626C7E87-6D00-4EB1-A646-B9212EFCA7E3}" destId="{47F368D7-B048-46D6-B759-A86650BA72A1}" srcOrd="0" destOrd="0" presId="urn:microsoft.com/office/officeart/2005/8/layout/vList5"/>
    <dgm:cxn modelId="{5C90153C-D9DA-4DE2-8158-116F6F5CEB42}" type="presParOf" srcId="{626C7E87-6D00-4EB1-A646-B9212EFCA7E3}" destId="{94C42CB2-BF71-44DD-8C24-3CE484116FD2}" srcOrd="1" destOrd="0" presId="urn:microsoft.com/office/officeart/2005/8/layout/vList5"/>
    <dgm:cxn modelId="{7218BC75-3FC4-4156-8424-D148C380D134}" type="presParOf" srcId="{DB598330-BCBD-4F3C-AFD2-4A07EF7F510F}" destId="{C1BF9E45-D862-4AE6-8CA8-0115713F5CC9}" srcOrd="1" destOrd="0" presId="urn:microsoft.com/office/officeart/2005/8/layout/vList5"/>
    <dgm:cxn modelId="{CA7CE8CD-74C6-4D80-8390-758EFE6C1B90}" type="presParOf" srcId="{DB598330-BCBD-4F3C-AFD2-4A07EF7F510F}" destId="{690749FD-C25F-4FBF-9F5D-C3C16DA92104}" srcOrd="2" destOrd="0" presId="urn:microsoft.com/office/officeart/2005/8/layout/vList5"/>
    <dgm:cxn modelId="{3AA5B6ED-4641-48C7-8CC2-57636F5ED42C}" type="presParOf" srcId="{690749FD-C25F-4FBF-9F5D-C3C16DA92104}" destId="{66890CE8-9F48-458E-A524-D44529AE6772}" srcOrd="0" destOrd="0" presId="urn:microsoft.com/office/officeart/2005/8/layout/vList5"/>
    <dgm:cxn modelId="{4862D33B-DDA1-42C7-81DA-5E29AB0CAEE4}" type="presParOf" srcId="{690749FD-C25F-4FBF-9F5D-C3C16DA92104}" destId="{1EF59E37-60EF-4FFC-B3F6-729240B0A9F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42CB2-BF71-44DD-8C24-3CE484116FD2}">
      <dsp:nvSpPr>
        <dsp:cNvPr id="0" name=""/>
        <dsp:cNvSpPr/>
      </dsp:nvSpPr>
      <dsp:spPr>
        <a:xfrm rot="5400000">
          <a:off x="2355769" y="-811575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467859" y="117033"/>
        <a:ext cx="2568829" cy="752310"/>
      </dsp:txXfrm>
    </dsp:sp>
    <dsp:sp modelId="{47F368D7-B048-46D6-B759-A86650BA72A1}">
      <dsp:nvSpPr>
        <dsp:cNvPr id="0" name=""/>
        <dsp:cNvSpPr/>
      </dsp:nvSpPr>
      <dsp:spPr>
        <a:xfrm>
          <a:off x="0" y="2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</a:t>
          </a:r>
        </a:p>
      </dsp:txBody>
      <dsp:txXfrm>
        <a:off x="50873" y="50899"/>
        <a:ext cx="1366113" cy="940387"/>
      </dsp:txXfrm>
    </dsp:sp>
    <dsp:sp modelId="{1EF59E37-60EF-4FFC-B3F6-729240B0A9FD}">
      <dsp:nvSpPr>
        <dsp:cNvPr id="0" name=""/>
        <dsp:cNvSpPr/>
      </dsp:nvSpPr>
      <dsp:spPr>
        <a:xfrm rot="5400000">
          <a:off x="2355769" y="320373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Elav-Gal4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Elav-Gal4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467859" y="1248981"/>
        <a:ext cx="2568829" cy="752310"/>
      </dsp:txXfrm>
    </dsp:sp>
    <dsp:sp modelId="{66890CE8-9F48-458E-A524-D44529AE6772}">
      <dsp:nvSpPr>
        <dsp:cNvPr id="0" name=""/>
        <dsp:cNvSpPr/>
      </dsp:nvSpPr>
      <dsp:spPr>
        <a:xfrm>
          <a:off x="0" y="109426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 UAS</a:t>
          </a:r>
        </a:p>
      </dsp:txBody>
      <dsp:txXfrm>
        <a:off x="50873" y="1145139"/>
        <a:ext cx="1366113" cy="9403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42CB2-BF71-44DD-8C24-3CE484116FD2}">
      <dsp:nvSpPr>
        <dsp:cNvPr id="0" name=""/>
        <dsp:cNvSpPr/>
      </dsp:nvSpPr>
      <dsp:spPr>
        <a:xfrm rot="5400000">
          <a:off x="2355769" y="-793325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Vglut-Gal4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Vglut-Gal4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467859" y="135283"/>
        <a:ext cx="2568829" cy="752310"/>
      </dsp:txXfrm>
    </dsp:sp>
    <dsp:sp modelId="{47F368D7-B048-46D6-B759-A86650BA72A1}">
      <dsp:nvSpPr>
        <dsp:cNvPr id="0" name=""/>
        <dsp:cNvSpPr/>
      </dsp:nvSpPr>
      <dsp:spPr>
        <a:xfrm>
          <a:off x="0" y="2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 UAS</a:t>
          </a:r>
        </a:p>
      </dsp:txBody>
      <dsp:txXfrm>
        <a:off x="50873" y="50899"/>
        <a:ext cx="1366113" cy="940387"/>
      </dsp:txXfrm>
    </dsp:sp>
    <dsp:sp modelId="{1EF59E37-60EF-4FFC-B3F6-729240B0A9FD}">
      <dsp:nvSpPr>
        <dsp:cNvPr id="0" name=""/>
        <dsp:cNvSpPr/>
      </dsp:nvSpPr>
      <dsp:spPr>
        <a:xfrm rot="5400000">
          <a:off x="2355769" y="304541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/ Vglut-Gal4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Vglut-Gal4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 rot="-5400000">
        <a:off x="1467859" y="1233149"/>
        <a:ext cx="2568829" cy="752310"/>
      </dsp:txXfrm>
    </dsp:sp>
    <dsp:sp modelId="{66890CE8-9F48-458E-A524-D44529AE6772}">
      <dsp:nvSpPr>
        <dsp:cNvPr id="0" name=""/>
        <dsp:cNvSpPr/>
      </dsp:nvSpPr>
      <dsp:spPr>
        <a:xfrm>
          <a:off x="0" y="109426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21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sp:txBody>
      <dsp:txXfrm>
        <a:off x="50873" y="1145139"/>
        <a:ext cx="1366113" cy="9403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42CB2-BF71-44DD-8C24-3CE484116FD2}">
      <dsp:nvSpPr>
        <dsp:cNvPr id="0" name=""/>
        <dsp:cNvSpPr/>
      </dsp:nvSpPr>
      <dsp:spPr>
        <a:xfrm rot="5400000">
          <a:off x="2355769" y="-785088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 Gad1-Gal4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Gad1-Gal4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  <a:cs typeface="Calibri" panose="020F0502020204030204" pitchFamily="34" charset="0"/>
          </a:endParaRPr>
        </a:p>
      </dsp:txBody>
      <dsp:txXfrm rot="-5400000">
        <a:off x="1467859" y="143520"/>
        <a:ext cx="2568829" cy="752310"/>
      </dsp:txXfrm>
    </dsp:sp>
    <dsp:sp modelId="{47F368D7-B048-46D6-B759-A86650BA72A1}">
      <dsp:nvSpPr>
        <dsp:cNvPr id="0" name=""/>
        <dsp:cNvSpPr/>
      </dsp:nvSpPr>
      <dsp:spPr>
        <a:xfrm>
          <a:off x="0" y="2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CG42817-RNAi</a:t>
          </a:r>
          <a:r>
            <a:rPr lang="en-US" sz="20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sp:txBody>
      <dsp:txXfrm>
        <a:off x="50873" y="50899"/>
        <a:ext cx="1366113" cy="940387"/>
      </dsp:txXfrm>
    </dsp:sp>
    <dsp:sp modelId="{1EF59E37-60EF-4FFC-B3F6-729240B0A9FD}">
      <dsp:nvSpPr>
        <dsp:cNvPr id="0" name=""/>
        <dsp:cNvSpPr/>
      </dsp:nvSpPr>
      <dsp:spPr>
        <a:xfrm rot="5400000">
          <a:off x="2355769" y="308893"/>
          <a:ext cx="833706" cy="26095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/ Gad1-Gal4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</a:rPr>
            <a:t>CG4587-RNAi</a:t>
          </a:r>
          <a:r>
            <a:rPr lang="en-US" sz="1500" kern="1200" baseline="30000" dirty="0"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/+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latin typeface="Cambria" panose="02040503050406030204" pitchFamily="18" charset="0"/>
              <a:ea typeface="Cambria" panose="02040503050406030204" pitchFamily="18" charset="0"/>
            </a:rPr>
            <a:t>Gad1-Gal4</a:t>
          </a:r>
          <a:r>
            <a:rPr lang="en-US" sz="1500" kern="1200" baseline="0" dirty="0">
              <a:latin typeface="Cambria" panose="02040503050406030204" pitchFamily="18" charset="0"/>
              <a:ea typeface="Cambria" panose="02040503050406030204" pitchFamily="18" charset="0"/>
            </a:rPr>
            <a:t> / +</a:t>
          </a:r>
          <a:endParaRPr lang="en-US" sz="1500" kern="1200" dirty="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 rot="-5400000">
        <a:off x="1467859" y="1237501"/>
        <a:ext cx="2568829" cy="752310"/>
      </dsp:txXfrm>
    </dsp:sp>
    <dsp:sp modelId="{66890CE8-9F48-458E-A524-D44529AE6772}">
      <dsp:nvSpPr>
        <dsp:cNvPr id="0" name=""/>
        <dsp:cNvSpPr/>
      </dsp:nvSpPr>
      <dsp:spPr>
        <a:xfrm>
          <a:off x="0" y="1094266"/>
          <a:ext cx="1467859" cy="1042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CG4587-RNAi</a:t>
          </a:r>
          <a:r>
            <a:rPr lang="en-US" sz="2100" kern="1200" dirty="0"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rPr>
            <a:t> UAS</a:t>
          </a:r>
        </a:p>
      </dsp:txBody>
      <dsp:txXfrm>
        <a:off x="50873" y="1145139"/>
        <a:ext cx="1366113" cy="9403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608EC-10A6-4392-9BBE-309EEFDFE7E4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63688" y="1169988"/>
            <a:ext cx="3949700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923EE-91EE-4081-9FD9-1E7810B20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532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923EE-91EE-4081-9FD9-1E7810B202F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30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33" y="9090377"/>
            <a:ext cx="31088541" cy="62709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138" y="16580557"/>
            <a:ext cx="25603729" cy="7478889"/>
          </a:xfrm>
        </p:spPr>
        <p:txBody>
          <a:bodyPr/>
          <a:lstStyle>
            <a:lvl1pPr marL="0" indent="0" algn="ctr">
              <a:buNone/>
              <a:defRPr/>
            </a:lvl1pPr>
            <a:lvl2pPr marL="457209" indent="0" algn="ctr">
              <a:buNone/>
              <a:defRPr/>
            </a:lvl2pPr>
            <a:lvl3pPr marL="914418" indent="0" algn="ctr">
              <a:buNone/>
              <a:defRPr/>
            </a:lvl3pPr>
            <a:lvl4pPr marL="1371627" indent="0" algn="ctr">
              <a:buNone/>
              <a:defRPr/>
            </a:lvl4pPr>
            <a:lvl5pPr marL="1828837" indent="0" algn="ctr">
              <a:buNone/>
              <a:defRPr/>
            </a:lvl5pPr>
            <a:lvl6pPr marL="2286046" indent="0" algn="ctr">
              <a:buNone/>
              <a:defRPr/>
            </a:lvl6pPr>
            <a:lvl7pPr marL="2743255" indent="0" algn="ctr">
              <a:buNone/>
              <a:defRPr/>
            </a:lvl7pPr>
            <a:lvl8pPr marL="3200464" indent="0" algn="ctr">
              <a:buNone/>
              <a:defRPr/>
            </a:lvl8pPr>
            <a:lvl9pPr marL="3657673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1" y="18803062"/>
            <a:ext cx="31089865" cy="581095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1" y="12402256"/>
            <a:ext cx="31089865" cy="640080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9" indent="0">
              <a:buNone/>
              <a:defRPr sz="1800"/>
            </a:lvl2pPr>
            <a:lvl3pPr marL="914418" indent="0">
              <a:buNone/>
              <a:defRPr sz="1600"/>
            </a:lvl3pPr>
            <a:lvl4pPr marL="1371627" indent="0">
              <a:buNone/>
              <a:defRPr sz="1400"/>
            </a:lvl4pPr>
            <a:lvl5pPr marL="1828837" indent="0">
              <a:buNone/>
              <a:defRPr sz="1400"/>
            </a:lvl5pPr>
            <a:lvl6pPr marL="2286046" indent="0">
              <a:buNone/>
              <a:defRPr sz="1400"/>
            </a:lvl6pPr>
            <a:lvl7pPr marL="2743255" indent="0">
              <a:buNone/>
              <a:defRPr sz="1400"/>
            </a:lvl7pPr>
            <a:lvl8pPr marL="3200464" indent="0">
              <a:buNone/>
              <a:defRPr sz="1400"/>
            </a:lvl8pPr>
            <a:lvl9pPr marL="3657673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274" y="6826958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51504" y="6826958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273" y="6550382"/>
            <a:ext cx="16160751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273" y="9279469"/>
            <a:ext cx="16160751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367" y="6550382"/>
            <a:ext cx="16167364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367" y="9279469"/>
            <a:ext cx="16167364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272" y="1165578"/>
            <a:ext cx="12033251" cy="49572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729" y="1165577"/>
            <a:ext cx="20447000" cy="249724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272" y="6122811"/>
            <a:ext cx="12033251" cy="20015201"/>
          </a:xfrm>
        </p:spPr>
        <p:txBody>
          <a:bodyPr/>
          <a:lstStyle>
            <a:lvl1pPr marL="0" indent="0">
              <a:buNone/>
              <a:defRPr sz="1400"/>
            </a:lvl1pPr>
            <a:lvl2pPr marL="457209" indent="0">
              <a:buNone/>
              <a:defRPr sz="1200"/>
            </a:lvl2pPr>
            <a:lvl3pPr marL="914418" indent="0">
              <a:buNone/>
              <a:defRPr sz="1000"/>
            </a:lvl3pPr>
            <a:lvl4pPr marL="1371627" indent="0">
              <a:buNone/>
              <a:defRPr sz="900"/>
            </a:lvl4pPr>
            <a:lvl5pPr marL="1828837" indent="0">
              <a:buNone/>
              <a:defRPr sz="900"/>
            </a:lvl5pPr>
            <a:lvl6pPr marL="2286046" indent="0">
              <a:buNone/>
              <a:defRPr sz="900"/>
            </a:lvl6pPr>
            <a:lvl7pPr marL="2743255" indent="0">
              <a:buNone/>
              <a:defRPr sz="900"/>
            </a:lvl7pPr>
            <a:lvl8pPr marL="3200464" indent="0">
              <a:buNone/>
              <a:defRPr sz="900"/>
            </a:lvl8pPr>
            <a:lvl9pPr marL="365767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889" y="20482284"/>
            <a:ext cx="21945864" cy="24186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889" y="2614791"/>
            <a:ext cx="21945864" cy="17555633"/>
          </a:xfrm>
        </p:spPr>
        <p:txBody>
          <a:bodyPr/>
          <a:lstStyle>
            <a:lvl1pPr marL="0" indent="0">
              <a:buNone/>
              <a:defRPr sz="3200"/>
            </a:lvl1pPr>
            <a:lvl2pPr marL="457209" indent="0">
              <a:buNone/>
              <a:defRPr sz="2800"/>
            </a:lvl2pPr>
            <a:lvl3pPr marL="914418" indent="0">
              <a:buNone/>
              <a:defRPr sz="2400"/>
            </a:lvl3pPr>
            <a:lvl4pPr marL="1371627" indent="0">
              <a:buNone/>
              <a:defRPr sz="2000"/>
            </a:lvl4pPr>
            <a:lvl5pPr marL="1828837" indent="0">
              <a:buNone/>
              <a:defRPr sz="2000"/>
            </a:lvl5pPr>
            <a:lvl6pPr marL="2286046" indent="0">
              <a:buNone/>
              <a:defRPr sz="2000"/>
            </a:lvl6pPr>
            <a:lvl7pPr marL="2743255" indent="0">
              <a:buNone/>
              <a:defRPr sz="2000"/>
            </a:lvl7pPr>
            <a:lvl8pPr marL="3200464" indent="0">
              <a:buNone/>
              <a:defRPr sz="2000"/>
            </a:lvl8pPr>
            <a:lvl9pPr marL="3657673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889" y="22900929"/>
            <a:ext cx="21945864" cy="3433233"/>
          </a:xfrm>
        </p:spPr>
        <p:txBody>
          <a:bodyPr/>
          <a:lstStyle>
            <a:lvl1pPr marL="0" indent="0">
              <a:buNone/>
              <a:defRPr sz="1400"/>
            </a:lvl1pPr>
            <a:lvl2pPr marL="457209" indent="0">
              <a:buNone/>
              <a:defRPr sz="1200"/>
            </a:lvl2pPr>
            <a:lvl3pPr marL="914418" indent="0">
              <a:buNone/>
              <a:defRPr sz="1000"/>
            </a:lvl3pPr>
            <a:lvl4pPr marL="1371627" indent="0">
              <a:buNone/>
              <a:defRPr sz="900"/>
            </a:lvl4pPr>
            <a:lvl5pPr marL="1828837" indent="0">
              <a:buNone/>
              <a:defRPr sz="900"/>
            </a:lvl5pPr>
            <a:lvl6pPr marL="2286046" indent="0">
              <a:buNone/>
              <a:defRPr sz="900"/>
            </a:lvl6pPr>
            <a:lvl7pPr marL="2743255" indent="0">
              <a:buNone/>
              <a:defRPr sz="900"/>
            </a:lvl7pPr>
            <a:lvl8pPr marL="3200464" indent="0">
              <a:buNone/>
              <a:defRPr sz="900"/>
            </a:lvl8pPr>
            <a:lvl9pPr marL="365767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868" y="1171222"/>
            <a:ext cx="8229864" cy="2496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272" y="1171222"/>
            <a:ext cx="24562594" cy="24968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828274" y="1171222"/>
            <a:ext cx="32919459" cy="487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274" y="6826958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51504" y="6826958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274" y="16550924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351504" y="16550924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568" y="1171222"/>
            <a:ext cx="3291887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568" y="6826958"/>
            <a:ext cx="32918871" cy="1931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568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6568" y="26647422"/>
            <a:ext cx="11582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2568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450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450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9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18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27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37" algn="ctr" defTabSz="3762450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28" indent="-1409728" algn="l" defTabSz="3762450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86" indent="-1176361" algn="l" defTabSz="3762450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269" indent="-939819" algn="l" defTabSz="3762450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495" indent="-939819" algn="l" defTabSz="3762450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307" indent="-941407" algn="l" defTabSz="3762450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516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725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935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5144" indent="-941407" algn="l" defTabSz="3762450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9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3" Type="http://schemas.openxmlformats.org/officeDocument/2006/relationships/image" Target="../media/image1.png"/><Relationship Id="rId21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5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6" Type="http://schemas.openxmlformats.org/officeDocument/2006/relationships/diagramQuickStyle" Target="../diagrams/quickStyle3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24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23" Type="http://schemas.openxmlformats.org/officeDocument/2006/relationships/image" Target="../media/image6.png"/><Relationship Id="rId10" Type="http://schemas.openxmlformats.org/officeDocument/2006/relationships/diagramLayout" Target="../diagrams/layout2.xml"/><Relationship Id="rId19" Type="http://schemas.openxmlformats.org/officeDocument/2006/relationships/image" Target="../media/image2.jpeg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41FBE43D-8E14-4203-B91C-156B14AB25EB}"/>
              </a:ext>
            </a:extLst>
          </p:cNvPr>
          <p:cNvSpPr/>
          <p:nvPr/>
        </p:nvSpPr>
        <p:spPr bwMode="auto">
          <a:xfrm>
            <a:off x="24606248" y="19383599"/>
            <a:ext cx="11716889" cy="2440669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 dirty="0">
              <a:latin typeface="Arial" pitchFamily="34" charset="0"/>
            </a:endParaRP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D2D7901A-064A-41A4-95FE-8431E12D6A92}"/>
              </a:ext>
            </a:extLst>
          </p:cNvPr>
          <p:cNvSpPr/>
          <p:nvPr/>
        </p:nvSpPr>
        <p:spPr bwMode="auto">
          <a:xfrm>
            <a:off x="24616235" y="23476144"/>
            <a:ext cx="11716889" cy="5518723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4C2BD726-3071-4033-8B75-1E5962686B6A}"/>
              </a:ext>
            </a:extLst>
          </p:cNvPr>
          <p:cNvSpPr/>
          <p:nvPr/>
        </p:nvSpPr>
        <p:spPr bwMode="auto">
          <a:xfrm>
            <a:off x="16345926" y="19436371"/>
            <a:ext cx="7808138" cy="4426555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819AC6CD-1CAA-43A6-9029-225A471576AF}"/>
              </a:ext>
            </a:extLst>
          </p:cNvPr>
          <p:cNvSpPr/>
          <p:nvPr/>
        </p:nvSpPr>
        <p:spPr bwMode="auto">
          <a:xfrm>
            <a:off x="12427138" y="26018633"/>
            <a:ext cx="11470587" cy="2976233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 dirty="0">
              <a:latin typeface="Arial" pitchFamily="34" charset="0"/>
            </a:endParaRPr>
          </a:p>
        </p:txBody>
      </p:sp>
      <p:sp>
        <p:nvSpPr>
          <p:cNvPr id="62" name="Arrow: Pentagon 61">
            <a:extLst>
              <a:ext uri="{FF2B5EF4-FFF2-40B4-BE49-F238E27FC236}">
                <a16:creationId xmlns:a16="http://schemas.microsoft.com/office/drawing/2014/main" id="{E48F44E8-0B21-4AE2-9FF3-18E881EFC9C2}"/>
              </a:ext>
            </a:extLst>
          </p:cNvPr>
          <p:cNvSpPr/>
          <p:nvPr/>
        </p:nvSpPr>
        <p:spPr>
          <a:xfrm rot="10800000">
            <a:off x="13941084" y="12117452"/>
            <a:ext cx="1720479" cy="956227"/>
          </a:xfrm>
          <a:prstGeom prst="homePlat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3" name="Arrow: Pentagon 62">
            <a:extLst>
              <a:ext uri="{FF2B5EF4-FFF2-40B4-BE49-F238E27FC236}">
                <a16:creationId xmlns:a16="http://schemas.microsoft.com/office/drawing/2014/main" id="{DC0D069A-95A5-4FF0-9A2B-152F953437C4}"/>
              </a:ext>
            </a:extLst>
          </p:cNvPr>
          <p:cNvSpPr/>
          <p:nvPr/>
        </p:nvSpPr>
        <p:spPr>
          <a:xfrm rot="10800000">
            <a:off x="13908058" y="10166232"/>
            <a:ext cx="1720479" cy="956227"/>
          </a:xfrm>
          <a:prstGeom prst="homePlat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383382-6109-412C-AAA3-FFFC694BE9A8}"/>
              </a:ext>
            </a:extLst>
          </p:cNvPr>
          <p:cNvSpPr/>
          <p:nvPr/>
        </p:nvSpPr>
        <p:spPr bwMode="auto">
          <a:xfrm>
            <a:off x="307119" y="23500394"/>
            <a:ext cx="11623616" cy="5494474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3641886-4B04-41E1-849A-771AC92A84F6}"/>
              </a:ext>
            </a:extLst>
          </p:cNvPr>
          <p:cNvSpPr/>
          <p:nvPr/>
        </p:nvSpPr>
        <p:spPr bwMode="auto">
          <a:xfrm>
            <a:off x="271912" y="6688951"/>
            <a:ext cx="11732130" cy="15366967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2"/>
            <a:ext cx="36576000" cy="48767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9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Dissecting the Cell-Specific Roles of </a:t>
            </a:r>
            <a:r>
              <a:rPr lang="en-US" sz="8800" dirty="0">
                <a:solidFill>
                  <a:schemeClr val="bg1"/>
                </a:solidFill>
                <a:latin typeface="Symbol" panose="05050102010706020507" pitchFamily="18" charset="2"/>
                <a:ea typeface="Cambria" panose="02040503050406030204" pitchFamily="18" charset="0"/>
              </a:rPr>
              <a:t>a</a:t>
            </a:r>
            <a:r>
              <a:rPr lang="el-GR" sz="8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r>
              <a:rPr lang="en-US" sz="8800" dirty="0">
                <a:solidFill>
                  <a:schemeClr val="bg1"/>
                </a:solidFill>
                <a:latin typeface="Symbol" panose="05050102010706020507" pitchFamily="18" charset="2"/>
                <a:ea typeface="Cambria" panose="02040503050406030204" pitchFamily="18" charset="0"/>
              </a:rPr>
              <a:t>d</a:t>
            </a:r>
            <a:r>
              <a:rPr lang="en-US" sz="8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proteins in </a:t>
            </a:r>
            <a:br>
              <a:rPr lang="en-US" sz="8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8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Seizure-like Activity of </a:t>
            </a:r>
            <a:r>
              <a:rPr lang="en-US" sz="88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Drosophila melanogaster</a:t>
            </a:r>
            <a:br>
              <a:rPr lang="en-US" sz="96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40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Juan Gomez-Rivadeneira, Julian Brown &amp; Arturo Andrade, PhD</a:t>
            </a:r>
            <a:b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i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Department of Biological Sciences, University of New Hampshire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252864" y="5181701"/>
            <a:ext cx="11732129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Background</a:t>
            </a:r>
            <a:endParaRPr lang="en-US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63" y="2354901"/>
            <a:ext cx="6833737" cy="2352018"/>
          </a:xfrm>
          <a:prstGeom prst="rect">
            <a:avLst/>
          </a:prstGeom>
        </p:spPr>
      </p:pic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84116" y="7204882"/>
            <a:ext cx="11012432" cy="10264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1200"/>
              </a:spcBef>
            </a:pP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Proteins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Encoded by CACNA2D genes in mammals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Extracellular proteins that regulate the activity of the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voltage-gated calcium channel subunit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Four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protein isomers have been identified in Mammalia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Increased signaling from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 drives cell death following neuropathic injury (Lau et al., 2013)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CACNA2D2 gene dysfunction has been linked to epileptic encephalopathies (EEs) (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Pippucci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 al., 2013).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Seizure-like activity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Synchronous neural activity that inhibit firing or cause excessive excitation occur during seizures </a:t>
            </a:r>
          </a:p>
          <a:p>
            <a:pPr marL="571500" indent="-5715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Glutamatergic and GABAergic neurons are hypothesized to be disrupted during seizures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2900" b="0" i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Drosophila melanogaster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Has three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proteins: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Straightjacket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CG42817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CG4587 </a:t>
            </a:r>
          </a:p>
          <a:p>
            <a:pPr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be used as a powerful model organism due to the simplicity of the genomic structure and having several conserved behaviors with mammals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18A74B-C097-4C44-8BD9-9B8020B04BC6}"/>
              </a:ext>
            </a:extLst>
          </p:cNvPr>
          <p:cNvSpPr txBox="1"/>
          <p:nvPr/>
        </p:nvSpPr>
        <p:spPr>
          <a:xfrm>
            <a:off x="361375" y="24079099"/>
            <a:ext cx="1151510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buFont typeface="+mj-lt"/>
              <a:buAutoNum type="arabicPeriod"/>
            </a:pPr>
            <a:endParaRPr lang="en-US" sz="3900" b="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48" name="Group 2047">
            <a:extLst>
              <a:ext uri="{FF2B5EF4-FFF2-40B4-BE49-F238E27FC236}">
                <a16:creationId xmlns:a16="http://schemas.microsoft.com/office/drawing/2014/main" id="{72825FBC-A4F5-4BE4-9914-B47FBE5E3002}"/>
              </a:ext>
            </a:extLst>
          </p:cNvPr>
          <p:cNvGrpSpPr/>
          <p:nvPr/>
        </p:nvGrpSpPr>
        <p:grpSpPr>
          <a:xfrm>
            <a:off x="13872195" y="6897145"/>
            <a:ext cx="8444876" cy="7487391"/>
            <a:chOff x="25810741" y="7749217"/>
            <a:chExt cx="8680186" cy="7487391"/>
          </a:xfrm>
        </p:grpSpPr>
        <p:sp>
          <p:nvSpPr>
            <p:cNvPr id="2150" name="Text Box 161"/>
            <p:cNvSpPr txBox="1">
              <a:spLocks noChangeArrowheads="1"/>
            </p:cNvSpPr>
            <p:nvPr/>
          </p:nvSpPr>
          <p:spPr bwMode="auto">
            <a:xfrm>
              <a:off x="31950927" y="9478677"/>
              <a:ext cx="2540000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1pPr>
              <a:lvl2pPr marL="742950" indent="-28575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2pPr>
              <a:lvl3pPr marL="11430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3pPr>
              <a:lvl4pPr marL="16002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4pPr>
              <a:lvl5pPr marL="2057400" indent="-228600" eaLnBrk="0" hangingPunct="0">
                <a:defRPr sz="4300" b="1">
                  <a:solidFill>
                    <a:srgbClr val="FF9900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300" b="1">
                  <a:solidFill>
                    <a:srgbClr val="FF9900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endParaRPr lang="en-US" sz="3000" b="0">
                <a:solidFill>
                  <a:schemeClr val="tx1"/>
                </a:solidFill>
              </a:endParaRPr>
            </a:p>
          </p:txBody>
        </p:sp>
        <p:graphicFrame>
          <p:nvGraphicFramePr>
            <p:cNvPr id="2049" name="Diagram 2048">
              <a:extLst>
                <a:ext uri="{FF2B5EF4-FFF2-40B4-BE49-F238E27FC236}">
                  <a16:creationId xmlns:a16="http://schemas.microsoft.com/office/drawing/2014/main" id="{7CFC4166-5EED-4324-A1B8-47779E8AA33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831948437"/>
                </p:ext>
              </p:extLst>
            </p:nvPr>
          </p:nvGraphicFramePr>
          <p:xfrm>
            <a:off x="30299927" y="7749217"/>
            <a:ext cx="4191000" cy="21364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graphicFrame>
          <p:nvGraphicFramePr>
            <p:cNvPr id="46" name="Diagram 45">
              <a:extLst>
                <a:ext uri="{FF2B5EF4-FFF2-40B4-BE49-F238E27FC236}">
                  <a16:creationId xmlns:a16="http://schemas.microsoft.com/office/drawing/2014/main" id="{1B8A6FDC-1439-4F88-BC0D-286D528F616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567622656"/>
                </p:ext>
              </p:extLst>
            </p:nvPr>
          </p:nvGraphicFramePr>
          <p:xfrm>
            <a:off x="30299927" y="10427512"/>
            <a:ext cx="4191000" cy="21364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9" r:lo="rId10" r:qs="rId11" r:cs="rId12"/>
            </a:graphicData>
          </a:graphic>
        </p:graphicFrame>
        <p:graphicFrame>
          <p:nvGraphicFramePr>
            <p:cNvPr id="48" name="Diagram 47">
              <a:extLst>
                <a:ext uri="{FF2B5EF4-FFF2-40B4-BE49-F238E27FC236}">
                  <a16:creationId xmlns:a16="http://schemas.microsoft.com/office/drawing/2014/main" id="{2E0292FF-6546-4084-B184-5E96A076736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569476867"/>
                </p:ext>
              </p:extLst>
            </p:nvPr>
          </p:nvGraphicFramePr>
          <p:xfrm>
            <a:off x="30299927" y="13100182"/>
            <a:ext cx="4191000" cy="21364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4" r:lo="rId15" r:qs="rId16" r:cs="rId17"/>
            </a:graphicData>
          </a:graphic>
        </p:graphicFrame>
        <p:cxnSp>
          <p:nvCxnSpPr>
            <p:cNvPr id="2058" name="Connector: Curved 2057">
              <a:extLst>
                <a:ext uri="{FF2B5EF4-FFF2-40B4-BE49-F238E27FC236}">
                  <a16:creationId xmlns:a16="http://schemas.microsoft.com/office/drawing/2014/main" id="{10B02F68-6F97-4E62-ABA9-8125594189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784083" y="13373021"/>
              <a:ext cx="2408179" cy="795374"/>
            </a:xfrm>
            <a:prstGeom prst="curvedConnector3">
              <a:avLst/>
            </a:prstGeom>
            <a:gradFill rotWithShape="1">
              <a:gsLst>
                <a:gs pos="0">
                  <a:srgbClr val="800000"/>
                </a:gs>
                <a:gs pos="50000">
                  <a:srgbClr val="800000">
                    <a:gamma/>
                    <a:tint val="73725"/>
                    <a:invGamma/>
                  </a:srgbClr>
                </a:gs>
                <a:gs pos="100000">
                  <a:srgbClr val="800000"/>
                </a:gs>
              </a:gsLst>
              <a:lin ang="5400000" scaled="1"/>
            </a:gra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1" name="Connector: Curved 50">
              <a:extLst>
                <a:ext uri="{FF2B5EF4-FFF2-40B4-BE49-F238E27FC236}">
                  <a16:creationId xmlns:a16="http://schemas.microsoft.com/office/drawing/2014/main" id="{21A76BE8-DBFF-42D0-9299-B22C768DDE8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7784084" y="8858229"/>
              <a:ext cx="2300513" cy="516543"/>
            </a:xfrm>
            <a:prstGeom prst="curvedConnector3">
              <a:avLst>
                <a:gd name="adj1" fmla="val 50000"/>
              </a:avLst>
            </a:prstGeom>
            <a:gradFill rotWithShape="1">
              <a:gsLst>
                <a:gs pos="0">
                  <a:srgbClr val="800000"/>
                </a:gs>
                <a:gs pos="50000">
                  <a:srgbClr val="800000">
                    <a:gamma/>
                    <a:tint val="73725"/>
                    <a:invGamma/>
                  </a:srgbClr>
                </a:gs>
                <a:gs pos="100000">
                  <a:srgbClr val="800000"/>
                </a:gs>
              </a:gsLst>
              <a:lin ang="5400000" scaled="1"/>
            </a:gra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1" name="Arrow: Pentagon 4">
              <a:extLst>
                <a:ext uri="{FF2B5EF4-FFF2-40B4-BE49-F238E27FC236}">
                  <a16:creationId xmlns:a16="http://schemas.microsoft.com/office/drawing/2014/main" id="{CABDDEE0-DE84-4743-A4C5-8F24322D71D0}"/>
                </a:ext>
              </a:extLst>
            </p:cNvPr>
            <p:cNvSpPr txBox="1"/>
            <p:nvPr/>
          </p:nvSpPr>
          <p:spPr>
            <a:xfrm>
              <a:off x="26070099" y="12986194"/>
              <a:ext cx="1545921" cy="889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2459" tIns="49530" rIns="92456" bIns="49530" numCol="1" spcCol="1270" anchor="ctr" anchorCtr="0">
              <a:noAutofit/>
            </a:bodyPr>
            <a:lstStyle/>
            <a:p>
              <a:pPr defTabSz="577862">
                <a:lnSpc>
                  <a:spcPct val="90000"/>
                </a:lnSpc>
                <a:spcAft>
                  <a:spcPct val="35000"/>
                </a:spcAft>
              </a:pPr>
              <a:r>
                <a:rPr lang="en-US" sz="2900" b="0" dirty="0">
                  <a:latin typeface="Cambria" panose="02040503050406030204" pitchFamily="18" charset="0"/>
                  <a:ea typeface="Cambria" panose="02040503050406030204" pitchFamily="18" charset="0"/>
                  <a:cs typeface="Calibri" panose="020F0502020204030204" pitchFamily="34" charset="0"/>
                </a:rPr>
                <a:t>Gad1-Gal4</a:t>
              </a:r>
            </a:p>
          </p:txBody>
        </p:sp>
        <p:sp>
          <p:nvSpPr>
            <p:cNvPr id="44" name="Arrow: Pentagon 4">
              <a:extLst>
                <a:ext uri="{FF2B5EF4-FFF2-40B4-BE49-F238E27FC236}">
                  <a16:creationId xmlns:a16="http://schemas.microsoft.com/office/drawing/2014/main" id="{92160E0C-E99F-4ADD-8061-DB161C949F6B}"/>
                </a:ext>
              </a:extLst>
            </p:cNvPr>
            <p:cNvSpPr txBox="1"/>
            <p:nvPr/>
          </p:nvSpPr>
          <p:spPr>
            <a:xfrm>
              <a:off x="26053195" y="11035419"/>
              <a:ext cx="1545922" cy="889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2459" tIns="49530" rIns="92456" bIns="49530" numCol="1" spcCol="1270" anchor="ctr" anchorCtr="0">
              <a:noAutofit/>
            </a:bodyPr>
            <a:lstStyle/>
            <a:p>
              <a:pPr defTabSz="577862">
                <a:lnSpc>
                  <a:spcPct val="90000"/>
                </a:lnSpc>
                <a:spcAft>
                  <a:spcPct val="35000"/>
                </a:spcAft>
              </a:pPr>
              <a:r>
                <a:rPr lang="en-US" sz="2900" b="0" dirty="0">
                  <a:latin typeface="Cambria" panose="02040503050406030204" pitchFamily="18" charset="0"/>
                  <a:ea typeface="Cambria" panose="02040503050406030204" pitchFamily="18" charset="0"/>
                  <a:cs typeface="Calibri" panose="020F0502020204030204" pitchFamily="34" charset="0"/>
                </a:rPr>
                <a:t>Vglut-Gal4</a:t>
              </a:r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4AD43A3D-FAF3-4EB0-8644-24D4F0185849}"/>
                </a:ext>
              </a:extLst>
            </p:cNvPr>
            <p:cNvGrpSpPr/>
            <p:nvPr/>
          </p:nvGrpSpPr>
          <p:grpSpPr>
            <a:xfrm>
              <a:off x="25810741" y="8929416"/>
              <a:ext cx="1842137" cy="956227"/>
              <a:chOff x="348168" y="1198792"/>
              <a:chExt cx="1842137" cy="956227"/>
            </a:xfrm>
          </p:grpSpPr>
          <p:sp>
            <p:nvSpPr>
              <p:cNvPr id="47" name="Arrow: Pentagon 46">
                <a:extLst>
                  <a:ext uri="{FF2B5EF4-FFF2-40B4-BE49-F238E27FC236}">
                    <a16:creationId xmlns:a16="http://schemas.microsoft.com/office/drawing/2014/main" id="{2AD9D52E-85FD-422D-9B8E-064AC8D94774}"/>
                  </a:ext>
                </a:extLst>
              </p:cNvPr>
              <p:cNvSpPr/>
              <p:nvPr/>
            </p:nvSpPr>
            <p:spPr>
              <a:xfrm rot="10800000">
                <a:off x="415216" y="1198792"/>
                <a:ext cx="1768419" cy="956227"/>
              </a:xfrm>
              <a:prstGeom prst="homePlat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9" name="Arrow: Pentagon 4">
                <a:extLst>
                  <a:ext uri="{FF2B5EF4-FFF2-40B4-BE49-F238E27FC236}">
                    <a16:creationId xmlns:a16="http://schemas.microsoft.com/office/drawing/2014/main" id="{30CE8678-837E-4158-A075-3AF6E62420A1}"/>
                  </a:ext>
                </a:extLst>
              </p:cNvPr>
              <p:cNvSpPr txBox="1"/>
              <p:nvPr/>
            </p:nvSpPr>
            <p:spPr>
              <a:xfrm>
                <a:off x="348168" y="1209912"/>
                <a:ext cx="1842137" cy="88998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92459" tIns="49530" rIns="92456" bIns="49530" numCol="1" spcCol="1270" anchor="ctr" anchorCtr="0">
                <a:noAutofit/>
              </a:bodyPr>
              <a:lstStyle/>
              <a:p>
                <a:pPr defTabSz="577862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2900" b="0" dirty="0">
                    <a:latin typeface="Cambria" panose="02040503050406030204" pitchFamily="18" charset="0"/>
                    <a:ea typeface="Cambria" panose="02040503050406030204" pitchFamily="18" charset="0"/>
                    <a:cs typeface="Calibri" panose="020F0502020204030204" pitchFamily="34" charset="0"/>
                  </a:rPr>
                  <a:t>Elav-Gal4</a:t>
                </a:r>
              </a:p>
            </p:txBody>
          </p:sp>
        </p:grp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A0EB6A9D-0DAC-4B86-88A9-50C181A1C16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784084" y="11495725"/>
              <a:ext cx="2408178" cy="0"/>
            </a:xfrm>
            <a:prstGeom prst="straightConnector1">
              <a:avLst/>
            </a:prstGeom>
            <a:gradFill rotWithShape="1">
              <a:gsLst>
                <a:gs pos="0">
                  <a:srgbClr val="800000"/>
                </a:gs>
                <a:gs pos="50000">
                  <a:srgbClr val="800000">
                    <a:gamma/>
                    <a:tint val="73725"/>
                    <a:invGamma/>
                  </a:srgbClr>
                </a:gs>
                <a:gs pos="100000">
                  <a:srgbClr val="800000"/>
                </a:gs>
              </a:gsLst>
              <a:lin ang="5400000" scaled="1"/>
            </a:gra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0" name="Multiplication Sign 29">
              <a:extLst>
                <a:ext uri="{FF2B5EF4-FFF2-40B4-BE49-F238E27FC236}">
                  <a16:creationId xmlns:a16="http://schemas.microsoft.com/office/drawing/2014/main" id="{7A4844D9-3ED2-4102-9682-BEFBD3B47056}"/>
                </a:ext>
              </a:extLst>
            </p:cNvPr>
            <p:cNvSpPr/>
            <p:nvPr/>
          </p:nvSpPr>
          <p:spPr bwMode="auto">
            <a:xfrm>
              <a:off x="28420301" y="8659254"/>
              <a:ext cx="914400" cy="956228"/>
            </a:xfrm>
            <a:prstGeom prst="mathMultiply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3762450"/>
              <a:endParaRPr lang="en-US">
                <a:latin typeface="Arial" pitchFamily="34" charset="0"/>
              </a:endParaRPr>
            </a:p>
          </p:txBody>
        </p:sp>
        <p:sp>
          <p:nvSpPr>
            <p:cNvPr id="54" name="Multiplication Sign 53">
              <a:extLst>
                <a:ext uri="{FF2B5EF4-FFF2-40B4-BE49-F238E27FC236}">
                  <a16:creationId xmlns:a16="http://schemas.microsoft.com/office/drawing/2014/main" id="{16F3A947-4EB0-4BC5-8DD7-43863F730C8D}"/>
                </a:ext>
              </a:extLst>
            </p:cNvPr>
            <p:cNvSpPr/>
            <p:nvPr/>
          </p:nvSpPr>
          <p:spPr bwMode="auto">
            <a:xfrm>
              <a:off x="28434815" y="13252359"/>
              <a:ext cx="914400" cy="956228"/>
            </a:xfrm>
            <a:prstGeom prst="mathMultiply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3762450"/>
              <a:endParaRPr lang="en-US">
                <a:latin typeface="Arial" pitchFamily="34" charset="0"/>
              </a:endParaRPr>
            </a:p>
          </p:txBody>
        </p:sp>
        <p:sp>
          <p:nvSpPr>
            <p:cNvPr id="55" name="Multiplication Sign 54">
              <a:extLst>
                <a:ext uri="{FF2B5EF4-FFF2-40B4-BE49-F238E27FC236}">
                  <a16:creationId xmlns:a16="http://schemas.microsoft.com/office/drawing/2014/main" id="{9C43B864-CCCA-4C0D-84B4-344E0498FD69}"/>
                </a:ext>
              </a:extLst>
            </p:cNvPr>
            <p:cNvSpPr/>
            <p:nvPr/>
          </p:nvSpPr>
          <p:spPr bwMode="auto">
            <a:xfrm>
              <a:off x="28442072" y="10984490"/>
              <a:ext cx="914400" cy="956228"/>
            </a:xfrm>
            <a:prstGeom prst="mathMultiply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3762450"/>
              <a:endParaRPr lang="en-US">
                <a:latin typeface="Arial" pitchFamily="34" charset="0"/>
              </a:endParaRPr>
            </a:p>
          </p:txBody>
        </p:sp>
      </p:grpSp>
      <p:sp>
        <p:nvSpPr>
          <p:cNvPr id="57" name="Rectangle 167">
            <a:extLst>
              <a:ext uri="{FF2B5EF4-FFF2-40B4-BE49-F238E27FC236}">
                <a16:creationId xmlns:a16="http://schemas.microsoft.com/office/drawing/2014/main" id="{335FF9DB-0C4E-44A5-860C-7195B5C4B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3487" y="5181701"/>
            <a:ext cx="11732129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Methods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8" name="Rectangle 167">
            <a:extLst>
              <a:ext uri="{FF2B5EF4-FFF2-40B4-BE49-F238E27FC236}">
                <a16:creationId xmlns:a16="http://schemas.microsoft.com/office/drawing/2014/main" id="{4721B7D7-9DA1-4024-8D27-792831B52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74110" y="5143643"/>
            <a:ext cx="11732129" cy="182118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Expression Patterns of </a:t>
            </a:r>
          </a:p>
          <a:p>
            <a:pPr defTabSz="3762450"/>
            <a:r>
              <a:rPr lang="el-GR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α2δ</a:t>
            </a:r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proteins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167">
            <a:extLst>
              <a:ext uri="{FF2B5EF4-FFF2-40B4-BE49-F238E27FC236}">
                <a16:creationId xmlns:a16="http://schemas.microsoft.com/office/drawing/2014/main" id="{422CD7C1-EBF0-4FC3-970C-86E72DF5E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58087" y="17900525"/>
            <a:ext cx="11732129" cy="126192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Acknowledgements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167">
            <a:extLst>
              <a:ext uri="{FF2B5EF4-FFF2-40B4-BE49-F238E27FC236}">
                <a16:creationId xmlns:a16="http://schemas.microsoft.com/office/drawing/2014/main" id="{73BC8435-EDEE-4D9A-8D09-FD2879BBB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1009" y="22116627"/>
            <a:ext cx="11744951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References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167">
            <a:extLst>
              <a:ext uri="{FF2B5EF4-FFF2-40B4-BE49-F238E27FC236}">
                <a16:creationId xmlns:a16="http://schemas.microsoft.com/office/drawing/2014/main" id="{D5829E49-9BAF-4BF9-9A20-B9DD850B6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103" y="22116627"/>
            <a:ext cx="11732129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rgbClr val="CCCCCC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Objectives</a:t>
            </a:r>
            <a:endParaRPr lang="en-US" dirty="0">
              <a:solidFill>
                <a:srgbClr val="999999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CE8EF246-50C4-4517-BEDA-9C15BFA80F1C}"/>
              </a:ext>
            </a:extLst>
          </p:cNvPr>
          <p:cNvSpPr/>
          <p:nvPr/>
        </p:nvSpPr>
        <p:spPr bwMode="auto">
          <a:xfrm>
            <a:off x="12513014" y="14423867"/>
            <a:ext cx="11623616" cy="3376081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68FA30-6AE6-4CB3-872D-13AC6421443E}"/>
              </a:ext>
            </a:extLst>
          </p:cNvPr>
          <p:cNvSpPr txBox="1"/>
          <p:nvPr/>
        </p:nvSpPr>
        <p:spPr>
          <a:xfrm>
            <a:off x="442759" y="23447428"/>
            <a:ext cx="1151510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Font typeface="+mj-lt"/>
              <a:buAutoNum type="alphaUcPeriod"/>
            </a:pPr>
            <a:endParaRPr lang="en-US" sz="28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Knock-down expression of CG42817 and CG4587 genes in the central nervous system of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melanogaster. 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Quantify expression of CG42817 and CG4587 with RT-qPCR to assess whether the CG proteins are being effectively knocked down.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Measure seizure-like behavior of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melanogaster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 knocked down expression of CG proteins in all neurons.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Knock-down expression of CG42817 and CG4587 in glutamatergic and GABAergic neurons.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Measure seizure-like behavior of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D. melanogaster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 knocked down expression of CG proteins in GABAergic and glutamatergic neurons.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EFD7BF-6797-4D5B-BD47-5C720CF42DEA}"/>
              </a:ext>
            </a:extLst>
          </p:cNvPr>
          <p:cNvSpPr txBox="1"/>
          <p:nvPr/>
        </p:nvSpPr>
        <p:spPr>
          <a:xfrm>
            <a:off x="12856981" y="14690382"/>
            <a:ext cx="1115561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2A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Cross schematic for the knockdown of both CG proteins in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 neurons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 controls.</a:t>
            </a:r>
          </a:p>
          <a:p>
            <a:pPr algn="l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2B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Cross schematic for the knockdown of both CG proteins in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glutamatergic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neurons with controls.</a:t>
            </a:r>
          </a:p>
          <a:p>
            <a:pPr algn="l">
              <a:spcBef>
                <a:spcPts val="1200"/>
              </a:spcBef>
            </a:pPr>
            <a:r>
              <a:rPr lang="en-US" sz="29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Fig. 2C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Cross schematic for the knockdown of both CG proteins in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GABAergic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neurons with controls.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13C1752-E46D-4782-9332-DD6DDB1C01AE}"/>
              </a:ext>
            </a:extLst>
          </p:cNvPr>
          <p:cNvSpPr/>
          <p:nvPr/>
        </p:nvSpPr>
        <p:spPr>
          <a:xfrm>
            <a:off x="13341200" y="8057933"/>
            <a:ext cx="636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A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FD463AC-950A-4FE7-9EBA-EBFFE251C615}"/>
              </a:ext>
            </a:extLst>
          </p:cNvPr>
          <p:cNvSpPr/>
          <p:nvPr/>
        </p:nvSpPr>
        <p:spPr>
          <a:xfrm>
            <a:off x="13358109" y="12048266"/>
            <a:ext cx="58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C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230AD2A-C685-4832-B86F-0DF1A44970DA}"/>
              </a:ext>
            </a:extLst>
          </p:cNvPr>
          <p:cNvSpPr/>
          <p:nvPr/>
        </p:nvSpPr>
        <p:spPr>
          <a:xfrm>
            <a:off x="13329538" y="10181988"/>
            <a:ext cx="635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B</a:t>
            </a:r>
          </a:p>
        </p:txBody>
      </p:sp>
      <p:pic>
        <p:nvPicPr>
          <p:cNvPr id="28" name="Picture 27" descr="A picture containing wall, indoor, object&#10;&#10;Description generated with very high confidence">
            <a:extLst>
              <a:ext uri="{FF2B5EF4-FFF2-40B4-BE49-F238E27FC236}">
                <a16:creationId xmlns:a16="http://schemas.microsoft.com/office/drawing/2014/main" id="{6E547EA9-FED6-417C-A325-4DD93D69AEC2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65458" y="19759948"/>
            <a:ext cx="3688631" cy="3149685"/>
          </a:xfrm>
          <a:prstGeom prst="rect">
            <a:avLst/>
          </a:prstGeom>
        </p:spPr>
      </p:pic>
      <p:pic>
        <p:nvPicPr>
          <p:cNvPr id="2051" name="Picture 2050">
            <a:extLst>
              <a:ext uri="{FF2B5EF4-FFF2-40B4-BE49-F238E27FC236}">
                <a16:creationId xmlns:a16="http://schemas.microsoft.com/office/drawing/2014/main" id="{CA33A414-6D0F-4A6E-944B-2A4F6146C34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9942168" y="2041587"/>
            <a:ext cx="6380969" cy="2586879"/>
          </a:xfrm>
          <a:prstGeom prst="rect">
            <a:avLst/>
          </a:prstGeom>
        </p:spPr>
      </p:pic>
      <p:sp>
        <p:nvSpPr>
          <p:cNvPr id="2054" name="TextBox 2053">
            <a:extLst>
              <a:ext uri="{FF2B5EF4-FFF2-40B4-BE49-F238E27FC236}">
                <a16:creationId xmlns:a16="http://schemas.microsoft.com/office/drawing/2014/main" id="{F5D4DC52-D09F-4134-B6E6-E2025DF594B1}"/>
              </a:ext>
            </a:extLst>
          </p:cNvPr>
          <p:cNvSpPr txBox="1"/>
          <p:nvPr/>
        </p:nvSpPr>
        <p:spPr>
          <a:xfrm>
            <a:off x="16710345" y="19723110"/>
            <a:ext cx="7225465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induce seizure-like activity, selected flies will be vortexed with air prior to testing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FlyGram records the activity of flies from 4 regions of interest (ROI) 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 recorded from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FlyGram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will be analyzed using R and Python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video output will be analyzed using CTRAX and JAABA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F8138AC-FA10-420D-BCCA-F8CF49C416EC}"/>
              </a:ext>
            </a:extLst>
          </p:cNvPr>
          <p:cNvSpPr txBox="1"/>
          <p:nvPr/>
        </p:nvSpPr>
        <p:spPr>
          <a:xfrm>
            <a:off x="12746096" y="25969084"/>
            <a:ext cx="1108380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Flies with knocked-down expression of CG42817 appear to display a hyperactive phenotype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Flies with knocked-down expression of CG4587 appear to display an ataxic phenotype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FlyGram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assays and RT-qPCR tests are scheduled to be completed in July and August to confirm these phenotypes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FB03D91-2A78-41F8-9CAA-CE1F47C01CAC}"/>
              </a:ext>
            </a:extLst>
          </p:cNvPr>
          <p:cNvSpPr txBox="1"/>
          <p:nvPr/>
        </p:nvSpPr>
        <p:spPr>
          <a:xfrm>
            <a:off x="24842333" y="19499920"/>
            <a:ext cx="116207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Funded by the UNH McNair scholars and TRIO program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 to Dr. Karla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Kaun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her lab at Brown University for donating the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FlyGram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apparatus and assisting me throughout my research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Special thanks to Julian Brown for his assistance throughout this project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4BF7FEF-B8F6-43AD-814A-32E1EC04052F}"/>
              </a:ext>
            </a:extLst>
          </p:cNvPr>
          <p:cNvSpPr txBox="1"/>
          <p:nvPr/>
        </p:nvSpPr>
        <p:spPr>
          <a:xfrm>
            <a:off x="25011966" y="23659016"/>
            <a:ext cx="113215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Asakawa, K., &amp; Kawakami, K. (2008). Targeted gene expression by the Gal4-UAS system in zebrafish. 	Development, Growth &amp; Differentiation,50(6), 391-399. 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Dickman, D. K.,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Kurshan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P. T., &amp; Schwarz, T. L. (2008). Mutations in a Drosophila </a:t>
            </a:r>
            <a:r>
              <a:rPr lang="el-GR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Voltage-Gated 	Calcium Channel Subunit Reveal a Crucial Synaptic Function. Journal of Neuroscience, 28(1), 31-38.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Geisler, S.,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Schöpf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C. L.,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Obermair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G. J. (2015). Emerging evidence for specific neuronal functions of 	auxiliary calcium channel </a:t>
            </a:r>
            <a:r>
              <a:rPr lang="el-GR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 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subunits. General Physiology and Biophysics,34(02), 105-118. 	(Geisler,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Schöpf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Obermair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2015)</a:t>
            </a:r>
          </a:p>
          <a:p>
            <a:pPr indent="-457200" algn="l"/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Lau, L.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Noubary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F., Wang, D.,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Dulla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C. G. (2017). α2δ-1 Signaling Drives Cell Death, 	Synaptogenesis, 	Circuit Reorganization, and Gabapentin-Mediated Neuroprotection in a Model of Insult-Induced 	Cortical Malformation. 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Eneuro,4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(5).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Pippucci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Parmeggiani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Palombo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F.,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Maresca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Angius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Crisponi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L., . . .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Carelli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V. (2013). A 	Novel Null Homozygous Mutation Confirms CACNΑ2D2 as a Gene Mutated in Epileptic 	Encephalopathy. </a:t>
            </a:r>
            <a:r>
              <a:rPr lang="en-US" sz="2000" b="0" i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PLoS</a:t>
            </a:r>
            <a:r>
              <a:rPr lang="en-US" sz="2000" b="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ONE, 8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(12). 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Scharfman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H. E. (2007) The neurobiology of epilepsy. Current Neurology and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Nueroscience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Reports, 7(4); 	348-354.</a:t>
            </a:r>
          </a:p>
          <a:p>
            <a:pPr indent="-457200" algn="l"/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Snutch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T. P.,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Peloquin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J., Mathews, E., &amp; </a:t>
            </a:r>
            <a:r>
              <a:rPr lang="en-US" sz="20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McRory</a:t>
            </a:r>
            <a:r>
              <a:rPr lang="en-US" sz="20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J. E. (2013). Molecular Properties of Voltage-Gated 	Calcium Channels. Voltage-Gated Calcium Channels Molecular Biology Intelligence Unit, 61-94.</a:t>
            </a:r>
          </a:p>
          <a:p>
            <a:pPr indent="-457200" algn="l"/>
            <a:endParaRPr lang="en-US" sz="20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Rectangle 167">
            <a:extLst>
              <a:ext uri="{FF2B5EF4-FFF2-40B4-BE49-F238E27FC236}">
                <a16:creationId xmlns:a16="http://schemas.microsoft.com/office/drawing/2014/main" id="{E54E1F73-E8C0-4E99-9CB6-B7E2F12E3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3487" y="6790411"/>
            <a:ext cx="2082970" cy="792895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29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Figure 2</a:t>
            </a:r>
          </a:p>
        </p:txBody>
      </p:sp>
      <p:sp>
        <p:nvSpPr>
          <p:cNvPr id="70" name="Rectangle 167">
            <a:extLst>
              <a:ext uri="{FF2B5EF4-FFF2-40B4-BE49-F238E27FC236}">
                <a16:creationId xmlns:a16="http://schemas.microsoft.com/office/drawing/2014/main" id="{CEC8A9A0-7BEA-4C9E-9AC2-8D9B45651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6287" y="17945879"/>
            <a:ext cx="11732129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Current Observations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DF181FB5-A3D6-4A7A-8334-F58C55FA344D}"/>
              </a:ext>
            </a:extLst>
          </p:cNvPr>
          <p:cNvPicPr/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586" y="16971466"/>
            <a:ext cx="4686179" cy="36210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D0F74B-77C4-4E30-8244-B9A9C3E970CA}"/>
              </a:ext>
            </a:extLst>
          </p:cNvPr>
          <p:cNvSpPr txBox="1"/>
          <p:nvPr/>
        </p:nvSpPr>
        <p:spPr>
          <a:xfrm>
            <a:off x="884116" y="17431854"/>
            <a:ext cx="60254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Gal4/UAS System</a:t>
            </a: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The yeast activator protein GAL4 and the upstream activating sequence (UAS) is used to target gene expression in </a:t>
            </a:r>
            <a:r>
              <a:rPr lang="en-US" sz="2900" b="0" i="1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D. melanogaster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RNA Interference (RNAi) will be used to target CG42817 and CG4587 at UAS sites to knockdown expression</a:t>
            </a:r>
          </a:p>
          <a:p>
            <a:endParaRPr lang="en-US" dirty="0"/>
          </a:p>
        </p:txBody>
      </p:sp>
      <p:sp>
        <p:nvSpPr>
          <p:cNvPr id="87" name="Rectangle 167">
            <a:extLst>
              <a:ext uri="{FF2B5EF4-FFF2-40B4-BE49-F238E27FC236}">
                <a16:creationId xmlns:a16="http://schemas.microsoft.com/office/drawing/2014/main" id="{9489071D-CA0C-4E07-A746-B27129A54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21935" y="24044205"/>
            <a:ext cx="11732129" cy="1777543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Current Observations and </a:t>
            </a:r>
          </a:p>
          <a:p>
            <a:pPr defTabSz="3762450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Future Directions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F4AECD02-858A-4CA5-B530-70E5EE25913D}"/>
              </a:ext>
            </a:extLst>
          </p:cNvPr>
          <p:cNvSpPr/>
          <p:nvPr/>
        </p:nvSpPr>
        <p:spPr bwMode="auto">
          <a:xfrm>
            <a:off x="12434932" y="23257741"/>
            <a:ext cx="3149687" cy="656859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E1B9A9E-7C2A-4FE6-8759-A12821C9D9CA}"/>
              </a:ext>
            </a:extLst>
          </p:cNvPr>
          <p:cNvSpPr txBox="1"/>
          <p:nvPr/>
        </p:nvSpPr>
        <p:spPr>
          <a:xfrm>
            <a:off x="12649245" y="23308707"/>
            <a:ext cx="31496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Figure 3: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FlyGram</a:t>
            </a:r>
            <a:endParaRPr lang="en-US" sz="2900" b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4980EFE-0D25-4D8A-85C4-E048EBEA9EBA}"/>
              </a:ext>
            </a:extLst>
          </p:cNvPr>
          <p:cNvSpPr txBox="1"/>
          <p:nvPr/>
        </p:nvSpPr>
        <p:spPr>
          <a:xfrm>
            <a:off x="6909586" y="20619209"/>
            <a:ext cx="4686179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1200"/>
              </a:spcBef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Figure 1: GAL4/UAS System schematic (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Asakawa </a:t>
            </a:r>
            <a:r>
              <a:rPr lang="en-US" sz="2900" b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&amp; Kawakami, 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2008)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71CBC6A9-21CE-453E-AE07-B6183A45538F}"/>
              </a:ext>
            </a:extLst>
          </p:cNvPr>
          <p:cNvSpPr/>
          <p:nvPr/>
        </p:nvSpPr>
        <p:spPr bwMode="auto">
          <a:xfrm>
            <a:off x="30705961" y="7992005"/>
            <a:ext cx="5063204" cy="649146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64BB7BB9-15F0-4A57-9341-59CE021768E2}"/>
              </a:ext>
            </a:extLst>
          </p:cNvPr>
          <p:cNvSpPr txBox="1"/>
          <p:nvPr/>
        </p:nvSpPr>
        <p:spPr>
          <a:xfrm>
            <a:off x="24940288" y="11663023"/>
            <a:ext cx="108373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9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1144BB96-F28F-4C87-9D8D-535AD20F9855}"/>
              </a:ext>
            </a:extLst>
          </p:cNvPr>
          <p:cNvSpPr/>
          <p:nvPr/>
        </p:nvSpPr>
        <p:spPr>
          <a:xfrm>
            <a:off x="24940289" y="12001689"/>
            <a:ext cx="110631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go here</a:t>
            </a:r>
          </a:p>
        </p:txBody>
      </p:sp>
      <p:pic>
        <p:nvPicPr>
          <p:cNvPr id="99" name="Content Placeholder 7" descr="A screenshot of a video game&#10;&#10;Description generated with high confidence">
            <a:extLst>
              <a:ext uri="{FF2B5EF4-FFF2-40B4-BE49-F238E27FC236}">
                <a16:creationId xmlns:a16="http://schemas.microsoft.com/office/drawing/2014/main" id="{F010CF55-9922-4B28-B988-2AF8AC9B735E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5961" y="7945617"/>
            <a:ext cx="5063204" cy="6478251"/>
          </a:xfrm>
          <a:prstGeom prst="rect">
            <a:avLst/>
          </a:prstGeom>
        </p:spPr>
      </p:pic>
      <p:pic>
        <p:nvPicPr>
          <p:cNvPr id="100" name="Picture 99" descr="A close up of a map&#10;&#10;Description generated with high confidence">
            <a:extLst>
              <a:ext uri="{FF2B5EF4-FFF2-40B4-BE49-F238E27FC236}">
                <a16:creationId xmlns:a16="http://schemas.microsoft.com/office/drawing/2014/main" id="{81C21159-91B9-49B0-AEE8-764D6BE12354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4968398" y="7992005"/>
            <a:ext cx="5696220" cy="6500400"/>
          </a:xfrm>
          <a:prstGeom prst="rect">
            <a:avLst/>
          </a:prstGeom>
        </p:spPr>
      </p:pic>
      <p:sp>
        <p:nvSpPr>
          <p:cNvPr id="101" name="Rectangle 100">
            <a:extLst>
              <a:ext uri="{FF2B5EF4-FFF2-40B4-BE49-F238E27FC236}">
                <a16:creationId xmlns:a16="http://schemas.microsoft.com/office/drawing/2014/main" id="{77BCA3D8-073D-481D-9F4F-C0C984B09409}"/>
              </a:ext>
            </a:extLst>
          </p:cNvPr>
          <p:cNvSpPr/>
          <p:nvPr/>
        </p:nvSpPr>
        <p:spPr bwMode="auto">
          <a:xfrm>
            <a:off x="28653170" y="12091004"/>
            <a:ext cx="1967560" cy="235401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102" name="Rectangle: Rounded Corners 101">
            <a:extLst>
              <a:ext uri="{FF2B5EF4-FFF2-40B4-BE49-F238E27FC236}">
                <a16:creationId xmlns:a16="http://schemas.microsoft.com/office/drawing/2014/main" id="{F1866CBD-F8AA-442A-A1C7-C959721F1B75}"/>
              </a:ext>
            </a:extLst>
          </p:cNvPr>
          <p:cNvSpPr/>
          <p:nvPr/>
        </p:nvSpPr>
        <p:spPr bwMode="auto">
          <a:xfrm>
            <a:off x="31484963" y="7260714"/>
            <a:ext cx="3505200" cy="914400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103" name="Rectangle: Rounded Corners 102">
            <a:extLst>
              <a:ext uri="{FF2B5EF4-FFF2-40B4-BE49-F238E27FC236}">
                <a16:creationId xmlns:a16="http://schemas.microsoft.com/office/drawing/2014/main" id="{B1A2DB2A-62A1-47F2-9C99-0123A9EB58CB}"/>
              </a:ext>
            </a:extLst>
          </p:cNvPr>
          <p:cNvSpPr/>
          <p:nvPr/>
        </p:nvSpPr>
        <p:spPr bwMode="auto">
          <a:xfrm>
            <a:off x="26070524" y="7281915"/>
            <a:ext cx="3505200" cy="914400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B1622C9-10B0-4422-BA9B-87147F1A79CF}"/>
              </a:ext>
            </a:extLst>
          </p:cNvPr>
          <p:cNvSpPr txBox="1"/>
          <p:nvPr/>
        </p:nvSpPr>
        <p:spPr>
          <a:xfrm>
            <a:off x="26070524" y="7362090"/>
            <a:ext cx="350520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Excitatory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C66E2F3-DB8C-4247-B88F-EE71AC2AB1E8}"/>
              </a:ext>
            </a:extLst>
          </p:cNvPr>
          <p:cNvSpPr txBox="1"/>
          <p:nvPr/>
        </p:nvSpPr>
        <p:spPr>
          <a:xfrm>
            <a:off x="31484962" y="7311374"/>
            <a:ext cx="3505200" cy="7540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Inhibitory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8DB31C0-5F2B-4FD3-8319-D4E718317C5C}"/>
              </a:ext>
            </a:extLst>
          </p:cNvPr>
          <p:cNvSpPr/>
          <p:nvPr/>
        </p:nvSpPr>
        <p:spPr bwMode="auto">
          <a:xfrm>
            <a:off x="24940286" y="11821103"/>
            <a:ext cx="3911832" cy="2662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9C2DBFA1-594D-4632-B08F-1AE75E5EA9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5890904" y="11572396"/>
            <a:ext cx="3733800" cy="2390775"/>
          </a:xfrm>
          <a:prstGeom prst="rect">
            <a:avLst/>
          </a:prstGeom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E4796D4E-B1DF-4130-8A21-B36DEAEAE8BD}"/>
              </a:ext>
            </a:extLst>
          </p:cNvPr>
          <p:cNvSpPr/>
          <p:nvPr/>
        </p:nvSpPr>
        <p:spPr bwMode="auto">
          <a:xfrm>
            <a:off x="30730450" y="11656391"/>
            <a:ext cx="5014224" cy="277509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pic>
        <p:nvPicPr>
          <p:cNvPr id="109" name="Picture 108">
            <a:extLst>
              <a:ext uri="{FF2B5EF4-FFF2-40B4-BE49-F238E27FC236}">
                <a16:creationId xmlns:a16="http://schemas.microsoft.com/office/drawing/2014/main" id="{FD0054AB-08AB-423F-B2D4-E1E9A60A044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0758155" y="11572394"/>
            <a:ext cx="4886325" cy="2390776"/>
          </a:xfrm>
          <a:prstGeom prst="rect">
            <a:avLst/>
          </a:prstGeom>
        </p:spPr>
      </p:pic>
      <p:sp>
        <p:nvSpPr>
          <p:cNvPr id="110" name="Rectangle: Rounded Corners 109">
            <a:extLst>
              <a:ext uri="{FF2B5EF4-FFF2-40B4-BE49-F238E27FC236}">
                <a16:creationId xmlns:a16="http://schemas.microsoft.com/office/drawing/2014/main" id="{D50C9B45-99FB-42F2-ACE8-D1FC55E73FEA}"/>
              </a:ext>
            </a:extLst>
          </p:cNvPr>
          <p:cNvSpPr/>
          <p:nvPr/>
        </p:nvSpPr>
        <p:spPr bwMode="auto">
          <a:xfrm>
            <a:off x="24712344" y="14416337"/>
            <a:ext cx="11623616" cy="3383612"/>
          </a:xfrm>
          <a:prstGeom prst="round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rot="0" spcFirstLastPara="0" vertOverflow="overflow" horzOverflow="overflow" vert="horz" wrap="non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3762450"/>
            <a:endParaRPr lang="en-US">
              <a:latin typeface="Arial" pitchFamily="34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1D02746A-303E-4ED1-A9D3-898B7E7744B1}"/>
              </a:ext>
            </a:extLst>
          </p:cNvPr>
          <p:cNvSpPr txBox="1"/>
          <p:nvPr/>
        </p:nvSpPr>
        <p:spPr>
          <a:xfrm>
            <a:off x="25180350" y="14499037"/>
            <a:ext cx="1115561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Allen Institute for Brain Science</a:t>
            </a:r>
            <a:r>
              <a:rPr lang="en-US" sz="2900" baseline="30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©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collected RNA-sequencing data from mice expressing </a:t>
            </a:r>
            <a:r>
              <a:rPr lang="en-US" sz="2900" b="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TdTomato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under cell specific drivers (2004)</a:t>
            </a:r>
          </a:p>
          <a:p>
            <a:pPr marL="457200" indent="-4572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Violin distribution plots were made of </a:t>
            </a: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-mRNA expression patterns of in excitatory and inhibitory cell populations</a:t>
            </a:r>
          </a:p>
          <a:p>
            <a:pPr marL="914400" lvl="1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 is predominantly excitatory</a:t>
            </a:r>
          </a:p>
          <a:p>
            <a:pPr marL="914400" lvl="1" indent="-4572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l-GR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α2δ</a:t>
            </a:r>
            <a:r>
              <a:rPr lang="en-US" sz="29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-2 is predominantly inhibitory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19849</TotalTime>
  <Words>646</Words>
  <Application>Microsoft Office PowerPoint</Application>
  <PresentationFormat>Custom</PresentationFormat>
  <Paragraphs>94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Arial</vt:lpstr>
      <vt:lpstr>Calibri</vt:lpstr>
      <vt:lpstr>Cambria</vt:lpstr>
      <vt:lpstr>Symbol</vt:lpstr>
      <vt:lpstr>Times New Roman</vt:lpstr>
      <vt:lpstr>Default Design</vt:lpstr>
      <vt:lpstr>Dissecting the Cell-Specific Roles of a2d proteins in  Seizure-like Activity of Drosophila melanogaster  Juan Gomez-Rivadeneira, Julian Brown &amp; Arturo Andrade, PhD Department of Biological Sciences,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Gomez-Rivadeneira, Juan P</cp:lastModifiedBy>
  <cp:revision>333</cp:revision>
  <cp:lastPrinted>2014-02-24T14:53:09Z</cp:lastPrinted>
  <dcterms:created xsi:type="dcterms:W3CDTF">2004-07-26T21:45:23Z</dcterms:created>
  <dcterms:modified xsi:type="dcterms:W3CDTF">2018-06-27T14:54:44Z</dcterms:modified>
  <cp:category>science research poster</cp:category>
</cp:coreProperties>
</file>