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36576000" cy="29260800"/>
  <p:notesSz cx="6858000" cy="9144000"/>
  <p:defaultTextStyle>
    <a:defPPr>
      <a:defRPr lang="en-US"/>
    </a:defPPr>
    <a:lvl1pPr marL="0" algn="l" defTabSz="3160009" rtl="0" eaLnBrk="1" latinLnBrk="0" hangingPunct="1">
      <a:defRPr sz="6221" kern="1200">
        <a:solidFill>
          <a:schemeClr val="tx1"/>
        </a:solidFill>
        <a:latin typeface="+mn-lt"/>
        <a:ea typeface="+mn-ea"/>
        <a:cs typeface="+mn-cs"/>
      </a:defRPr>
    </a:lvl1pPr>
    <a:lvl2pPr marL="1580004" algn="l" defTabSz="3160009" rtl="0" eaLnBrk="1" latinLnBrk="0" hangingPunct="1">
      <a:defRPr sz="6221" kern="1200">
        <a:solidFill>
          <a:schemeClr val="tx1"/>
        </a:solidFill>
        <a:latin typeface="+mn-lt"/>
        <a:ea typeface="+mn-ea"/>
        <a:cs typeface="+mn-cs"/>
      </a:defRPr>
    </a:lvl2pPr>
    <a:lvl3pPr marL="3160009" algn="l" defTabSz="3160009" rtl="0" eaLnBrk="1" latinLnBrk="0" hangingPunct="1">
      <a:defRPr sz="6221" kern="1200">
        <a:solidFill>
          <a:schemeClr val="tx1"/>
        </a:solidFill>
        <a:latin typeface="+mn-lt"/>
        <a:ea typeface="+mn-ea"/>
        <a:cs typeface="+mn-cs"/>
      </a:defRPr>
    </a:lvl3pPr>
    <a:lvl4pPr marL="4740012" algn="l" defTabSz="3160009" rtl="0" eaLnBrk="1" latinLnBrk="0" hangingPunct="1">
      <a:defRPr sz="6221" kern="1200">
        <a:solidFill>
          <a:schemeClr val="tx1"/>
        </a:solidFill>
        <a:latin typeface="+mn-lt"/>
        <a:ea typeface="+mn-ea"/>
        <a:cs typeface="+mn-cs"/>
      </a:defRPr>
    </a:lvl4pPr>
    <a:lvl5pPr marL="6320017" algn="l" defTabSz="3160009" rtl="0" eaLnBrk="1" latinLnBrk="0" hangingPunct="1">
      <a:defRPr sz="6221" kern="1200">
        <a:solidFill>
          <a:schemeClr val="tx1"/>
        </a:solidFill>
        <a:latin typeface="+mn-lt"/>
        <a:ea typeface="+mn-ea"/>
        <a:cs typeface="+mn-cs"/>
      </a:defRPr>
    </a:lvl5pPr>
    <a:lvl6pPr marL="7900021" algn="l" defTabSz="3160009" rtl="0" eaLnBrk="1" latinLnBrk="0" hangingPunct="1">
      <a:defRPr sz="6221" kern="1200">
        <a:solidFill>
          <a:schemeClr val="tx1"/>
        </a:solidFill>
        <a:latin typeface="+mn-lt"/>
        <a:ea typeface="+mn-ea"/>
        <a:cs typeface="+mn-cs"/>
      </a:defRPr>
    </a:lvl6pPr>
    <a:lvl7pPr marL="9480025" algn="l" defTabSz="3160009" rtl="0" eaLnBrk="1" latinLnBrk="0" hangingPunct="1">
      <a:defRPr sz="6221" kern="1200">
        <a:solidFill>
          <a:schemeClr val="tx1"/>
        </a:solidFill>
        <a:latin typeface="+mn-lt"/>
        <a:ea typeface="+mn-ea"/>
        <a:cs typeface="+mn-cs"/>
      </a:defRPr>
    </a:lvl7pPr>
    <a:lvl8pPr marL="11060030" algn="l" defTabSz="3160009" rtl="0" eaLnBrk="1" latinLnBrk="0" hangingPunct="1">
      <a:defRPr sz="6221" kern="1200">
        <a:solidFill>
          <a:schemeClr val="tx1"/>
        </a:solidFill>
        <a:latin typeface="+mn-lt"/>
        <a:ea typeface="+mn-ea"/>
        <a:cs typeface="+mn-cs"/>
      </a:defRPr>
    </a:lvl8pPr>
    <a:lvl9pPr marL="12640033" algn="l" defTabSz="3160009" rtl="0" eaLnBrk="1" latinLnBrk="0" hangingPunct="1">
      <a:defRPr sz="6221"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594"/>
    <a:srgbClr val="9DD164"/>
    <a:srgbClr val="D36122"/>
    <a:srgbClr val="003591"/>
    <a:srgbClr val="092844"/>
    <a:srgbClr val="A2AAAD"/>
    <a:srgbClr val="D6D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033"/>
    <p:restoredTop sz="94639"/>
  </p:normalViewPr>
  <p:slideViewPr>
    <p:cSldViewPr snapToGrid="0" snapToObjects="1">
      <p:cViewPr>
        <p:scale>
          <a:sx n="66" d="100"/>
          <a:sy n="66" d="100"/>
        </p:scale>
        <p:origin x="-4928" y="1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97A4DE-AF2E-7F46-A7E3-09A5C72FAC27}" type="datetimeFigureOut">
              <a:rPr lang="en-US" smtClean="0"/>
              <a:t>7/3/18</a:t>
            </a:fld>
            <a:endParaRPr lang="en-US"/>
          </a:p>
        </p:txBody>
      </p:sp>
      <p:sp>
        <p:nvSpPr>
          <p:cNvPr id="4" name="Slide Image Placeholder 3"/>
          <p:cNvSpPr>
            <a:spLocks noGrp="1" noRot="1" noChangeAspect="1"/>
          </p:cNvSpPr>
          <p:nvPr>
            <p:ph type="sldImg" idx="2"/>
          </p:nvPr>
        </p:nvSpPr>
        <p:spPr>
          <a:xfrm>
            <a:off x="1500188" y="1143000"/>
            <a:ext cx="385762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B43030-DAA5-9F4C-918F-0BD90EDCC9FC}" type="slidenum">
              <a:rPr lang="en-US" smtClean="0"/>
              <a:t>‹#›</a:t>
            </a:fld>
            <a:endParaRPr lang="en-US"/>
          </a:p>
        </p:txBody>
      </p:sp>
    </p:spTree>
    <p:extLst>
      <p:ext uri="{BB962C8B-B14F-4D97-AF65-F5344CB8AC3E}">
        <p14:creationId xmlns:p14="http://schemas.microsoft.com/office/powerpoint/2010/main" val="24463267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43030-DAA5-9F4C-918F-0BD90EDCC9FC}" type="slidenum">
              <a:rPr lang="en-US" smtClean="0"/>
              <a:t>1</a:t>
            </a:fld>
            <a:endParaRPr lang="en-US"/>
          </a:p>
        </p:txBody>
      </p:sp>
    </p:spTree>
    <p:extLst>
      <p:ext uri="{BB962C8B-B14F-4D97-AF65-F5344CB8AC3E}">
        <p14:creationId xmlns:p14="http://schemas.microsoft.com/office/powerpoint/2010/main" val="27872305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402E1-77D7-0941-AD67-8AC36C13CEF9}"/>
              </a:ext>
            </a:extLst>
          </p:cNvPr>
          <p:cNvSpPr>
            <a:spLocks noGrp="1"/>
          </p:cNvSpPr>
          <p:nvPr>
            <p:ph type="ctrTitle"/>
          </p:nvPr>
        </p:nvSpPr>
        <p:spPr>
          <a:xfrm>
            <a:off x="4572000" y="4788749"/>
            <a:ext cx="27432000" cy="10187093"/>
          </a:xfrm>
        </p:spPr>
        <p:txBody>
          <a:bodyPr anchor="b"/>
          <a:lstStyle>
            <a:lvl1pPr algn="ctr">
              <a:defRPr sz="21600"/>
            </a:lvl1pPr>
          </a:lstStyle>
          <a:p>
            <a:r>
              <a:rPr lang="en-US"/>
              <a:t>Click to edit Master title style</a:t>
            </a:r>
          </a:p>
        </p:txBody>
      </p:sp>
      <p:sp>
        <p:nvSpPr>
          <p:cNvPr id="3" name="Subtitle 2">
            <a:extLst>
              <a:ext uri="{FF2B5EF4-FFF2-40B4-BE49-F238E27FC236}">
                <a16:creationId xmlns:a16="http://schemas.microsoft.com/office/drawing/2014/main" id="{FC07CB7C-3102-F143-AD93-8215C1036BCE}"/>
              </a:ext>
            </a:extLst>
          </p:cNvPr>
          <p:cNvSpPr>
            <a:spLocks noGrp="1"/>
          </p:cNvSpPr>
          <p:nvPr>
            <p:ph type="subTitle" idx="1"/>
          </p:nvPr>
        </p:nvSpPr>
        <p:spPr>
          <a:xfrm>
            <a:off x="4572000" y="15368695"/>
            <a:ext cx="27432000" cy="7064585"/>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p>
        </p:txBody>
      </p:sp>
      <p:sp>
        <p:nvSpPr>
          <p:cNvPr id="4" name="Date Placeholder 3">
            <a:extLst>
              <a:ext uri="{FF2B5EF4-FFF2-40B4-BE49-F238E27FC236}">
                <a16:creationId xmlns:a16="http://schemas.microsoft.com/office/drawing/2014/main" id="{8BA303FC-662E-C048-A4F4-28056905C827}"/>
              </a:ext>
            </a:extLst>
          </p:cNvPr>
          <p:cNvSpPr>
            <a:spLocks noGrp="1"/>
          </p:cNvSpPr>
          <p:nvPr>
            <p:ph type="dt" sz="half" idx="10"/>
          </p:nvPr>
        </p:nvSpPr>
        <p:spPr/>
        <p:txBody>
          <a:bodyPr/>
          <a:lstStyle/>
          <a:p>
            <a:fld id="{7FA9C1F4-1501-7A45-8124-3749621B668D}" type="datetimeFigureOut">
              <a:rPr lang="en-US" smtClean="0"/>
              <a:t>7/3/18</a:t>
            </a:fld>
            <a:endParaRPr lang="en-US"/>
          </a:p>
        </p:txBody>
      </p:sp>
      <p:sp>
        <p:nvSpPr>
          <p:cNvPr id="5" name="Footer Placeholder 4">
            <a:extLst>
              <a:ext uri="{FF2B5EF4-FFF2-40B4-BE49-F238E27FC236}">
                <a16:creationId xmlns:a16="http://schemas.microsoft.com/office/drawing/2014/main" id="{ABD9DFC9-98CF-EB4D-8F79-EA35EEB858B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AF74CC-01A0-8F48-BD13-636B82909AFC}"/>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9232970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49F99F-0ACE-964A-AEFA-91695FB22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3F9CC66-30B0-054C-93E8-5B9A19D9606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7C40B88-4C8A-0F44-B856-3FC7643F6580}"/>
              </a:ext>
            </a:extLst>
          </p:cNvPr>
          <p:cNvSpPr>
            <a:spLocks noGrp="1"/>
          </p:cNvSpPr>
          <p:nvPr>
            <p:ph type="dt" sz="half" idx="10"/>
          </p:nvPr>
        </p:nvSpPr>
        <p:spPr/>
        <p:txBody>
          <a:bodyPr/>
          <a:lstStyle/>
          <a:p>
            <a:fld id="{7FA9C1F4-1501-7A45-8124-3749621B668D}" type="datetimeFigureOut">
              <a:rPr lang="en-US" smtClean="0"/>
              <a:t>7/3/18</a:t>
            </a:fld>
            <a:endParaRPr lang="en-US"/>
          </a:p>
        </p:txBody>
      </p:sp>
      <p:sp>
        <p:nvSpPr>
          <p:cNvPr id="5" name="Footer Placeholder 4">
            <a:extLst>
              <a:ext uri="{FF2B5EF4-FFF2-40B4-BE49-F238E27FC236}">
                <a16:creationId xmlns:a16="http://schemas.microsoft.com/office/drawing/2014/main" id="{378A3689-87BB-0644-BE1D-080166DC21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B2BB2F-D77A-0441-9B7A-ED7569AD759B}"/>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028789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8D6D5-F58D-864C-A2B1-F8731174C311}"/>
              </a:ext>
            </a:extLst>
          </p:cNvPr>
          <p:cNvSpPr>
            <a:spLocks noGrp="1"/>
          </p:cNvSpPr>
          <p:nvPr>
            <p:ph type="title"/>
          </p:nvPr>
        </p:nvSpPr>
        <p:spPr>
          <a:xfrm>
            <a:off x="2495550" y="7294885"/>
            <a:ext cx="31546800" cy="12171678"/>
          </a:xfrm>
        </p:spPr>
        <p:txBody>
          <a:bodyPr anchor="b"/>
          <a:lstStyle>
            <a:lvl1pPr>
              <a:defRPr sz="21600"/>
            </a:lvl1pPr>
          </a:lstStyle>
          <a:p>
            <a:r>
              <a:rPr lang="en-US"/>
              <a:t>Click to edit Master title style</a:t>
            </a:r>
          </a:p>
        </p:txBody>
      </p:sp>
      <p:sp>
        <p:nvSpPr>
          <p:cNvPr id="3" name="Text Placeholder 2">
            <a:extLst>
              <a:ext uri="{FF2B5EF4-FFF2-40B4-BE49-F238E27FC236}">
                <a16:creationId xmlns:a16="http://schemas.microsoft.com/office/drawing/2014/main" id="{AA8E6C6D-38C5-3F4B-9263-A77432EDCFA1}"/>
              </a:ext>
            </a:extLst>
          </p:cNvPr>
          <p:cNvSpPr>
            <a:spLocks noGrp="1"/>
          </p:cNvSpPr>
          <p:nvPr>
            <p:ph type="body" idx="1"/>
          </p:nvPr>
        </p:nvSpPr>
        <p:spPr>
          <a:xfrm>
            <a:off x="2495550" y="19581711"/>
            <a:ext cx="31546800" cy="64007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68458CB-19A6-2E41-9AD5-2771DAF182FF}"/>
              </a:ext>
            </a:extLst>
          </p:cNvPr>
          <p:cNvSpPr>
            <a:spLocks noGrp="1"/>
          </p:cNvSpPr>
          <p:nvPr>
            <p:ph type="dt" sz="half" idx="10"/>
          </p:nvPr>
        </p:nvSpPr>
        <p:spPr/>
        <p:txBody>
          <a:bodyPr/>
          <a:lstStyle/>
          <a:p>
            <a:fld id="{7FA9C1F4-1501-7A45-8124-3749621B668D}" type="datetimeFigureOut">
              <a:rPr lang="en-US" smtClean="0"/>
              <a:t>7/3/18</a:t>
            </a:fld>
            <a:endParaRPr lang="en-US"/>
          </a:p>
        </p:txBody>
      </p:sp>
      <p:sp>
        <p:nvSpPr>
          <p:cNvPr id="5" name="Footer Placeholder 4">
            <a:extLst>
              <a:ext uri="{FF2B5EF4-FFF2-40B4-BE49-F238E27FC236}">
                <a16:creationId xmlns:a16="http://schemas.microsoft.com/office/drawing/2014/main" id="{6C5BDE2F-658B-5D4C-9D30-5B874F165B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9E8E69-C6D5-B444-B5C7-38E17B9795B7}"/>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717100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A2FE4-76FC-CD48-AC9E-382FBB5E586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1BC115D-6C15-5149-AB75-6B84A8BF756F}"/>
              </a:ext>
            </a:extLst>
          </p:cNvPr>
          <p:cNvSpPr>
            <a:spLocks noGrp="1"/>
          </p:cNvSpPr>
          <p:nvPr>
            <p:ph sz="half" idx="1"/>
          </p:nvPr>
        </p:nvSpPr>
        <p:spPr>
          <a:xfrm>
            <a:off x="2514600" y="7789334"/>
            <a:ext cx="15544800" cy="185657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DF48798-0935-0740-B7F1-B0B22D842B1F}"/>
              </a:ext>
            </a:extLst>
          </p:cNvPr>
          <p:cNvSpPr>
            <a:spLocks noGrp="1"/>
          </p:cNvSpPr>
          <p:nvPr>
            <p:ph sz="half" idx="2"/>
          </p:nvPr>
        </p:nvSpPr>
        <p:spPr>
          <a:xfrm>
            <a:off x="18516600" y="7789334"/>
            <a:ext cx="15544800" cy="185657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311783C-A844-5D40-88FE-6CBA8FDBC44F}"/>
              </a:ext>
            </a:extLst>
          </p:cNvPr>
          <p:cNvSpPr>
            <a:spLocks noGrp="1"/>
          </p:cNvSpPr>
          <p:nvPr>
            <p:ph type="dt" sz="half" idx="10"/>
          </p:nvPr>
        </p:nvSpPr>
        <p:spPr/>
        <p:txBody>
          <a:bodyPr/>
          <a:lstStyle/>
          <a:p>
            <a:fld id="{7FA9C1F4-1501-7A45-8124-3749621B668D}" type="datetimeFigureOut">
              <a:rPr lang="en-US" smtClean="0"/>
              <a:t>7/3/18</a:t>
            </a:fld>
            <a:endParaRPr lang="en-US"/>
          </a:p>
        </p:txBody>
      </p:sp>
      <p:sp>
        <p:nvSpPr>
          <p:cNvPr id="6" name="Footer Placeholder 5">
            <a:extLst>
              <a:ext uri="{FF2B5EF4-FFF2-40B4-BE49-F238E27FC236}">
                <a16:creationId xmlns:a16="http://schemas.microsoft.com/office/drawing/2014/main" id="{C795F7A1-AF20-DA42-8E81-176A7EBE728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A4E18A3-E56C-7444-8BC3-DB2064D63291}"/>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71421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50C80-88F9-DB44-B141-1F6A935A463E}"/>
              </a:ext>
            </a:extLst>
          </p:cNvPr>
          <p:cNvSpPr>
            <a:spLocks noGrp="1"/>
          </p:cNvSpPr>
          <p:nvPr>
            <p:ph type="title"/>
          </p:nvPr>
        </p:nvSpPr>
        <p:spPr>
          <a:xfrm>
            <a:off x="2519364" y="1557869"/>
            <a:ext cx="31546800" cy="5655735"/>
          </a:xfrm>
        </p:spPr>
        <p:txBody>
          <a:bodyPr/>
          <a:lstStyle/>
          <a:p>
            <a:r>
              <a:rPr lang="en-US"/>
              <a:t>Click to edit Master title style</a:t>
            </a:r>
          </a:p>
        </p:txBody>
      </p:sp>
      <p:sp>
        <p:nvSpPr>
          <p:cNvPr id="3" name="Text Placeholder 2">
            <a:extLst>
              <a:ext uri="{FF2B5EF4-FFF2-40B4-BE49-F238E27FC236}">
                <a16:creationId xmlns:a16="http://schemas.microsoft.com/office/drawing/2014/main" id="{01FCBC8F-AC15-4D4F-BE35-C1612E3539BB}"/>
              </a:ext>
            </a:extLst>
          </p:cNvPr>
          <p:cNvSpPr>
            <a:spLocks noGrp="1"/>
          </p:cNvSpPr>
          <p:nvPr>
            <p:ph type="body" idx="1"/>
          </p:nvPr>
        </p:nvSpPr>
        <p:spPr>
          <a:xfrm>
            <a:off x="2519366" y="7172962"/>
            <a:ext cx="15473361" cy="351535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4" name="Content Placeholder 3">
            <a:extLst>
              <a:ext uri="{FF2B5EF4-FFF2-40B4-BE49-F238E27FC236}">
                <a16:creationId xmlns:a16="http://schemas.microsoft.com/office/drawing/2014/main" id="{07A7244B-F06A-ED48-964C-FD6E0036C0B2}"/>
              </a:ext>
            </a:extLst>
          </p:cNvPr>
          <p:cNvSpPr>
            <a:spLocks noGrp="1"/>
          </p:cNvSpPr>
          <p:nvPr>
            <p:ph sz="half" idx="2"/>
          </p:nvPr>
        </p:nvSpPr>
        <p:spPr>
          <a:xfrm>
            <a:off x="2519366" y="10688320"/>
            <a:ext cx="15473361" cy="157209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B68366-F910-BE4D-81F4-624071306389}"/>
              </a:ext>
            </a:extLst>
          </p:cNvPr>
          <p:cNvSpPr>
            <a:spLocks noGrp="1"/>
          </p:cNvSpPr>
          <p:nvPr>
            <p:ph type="body" sz="quarter" idx="3"/>
          </p:nvPr>
        </p:nvSpPr>
        <p:spPr>
          <a:xfrm>
            <a:off x="18516601" y="7172962"/>
            <a:ext cx="15549564" cy="351535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6" name="Content Placeholder 5">
            <a:extLst>
              <a:ext uri="{FF2B5EF4-FFF2-40B4-BE49-F238E27FC236}">
                <a16:creationId xmlns:a16="http://schemas.microsoft.com/office/drawing/2014/main" id="{8D2DC67F-2E83-B047-8F21-60282158361A}"/>
              </a:ext>
            </a:extLst>
          </p:cNvPr>
          <p:cNvSpPr>
            <a:spLocks noGrp="1"/>
          </p:cNvSpPr>
          <p:nvPr>
            <p:ph sz="quarter" idx="4"/>
          </p:nvPr>
        </p:nvSpPr>
        <p:spPr>
          <a:xfrm>
            <a:off x="18516601" y="10688320"/>
            <a:ext cx="15549564" cy="157209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C7F603C-2477-4345-90FE-349CD29ABA88}"/>
              </a:ext>
            </a:extLst>
          </p:cNvPr>
          <p:cNvSpPr>
            <a:spLocks noGrp="1"/>
          </p:cNvSpPr>
          <p:nvPr>
            <p:ph type="dt" sz="half" idx="10"/>
          </p:nvPr>
        </p:nvSpPr>
        <p:spPr/>
        <p:txBody>
          <a:bodyPr/>
          <a:lstStyle/>
          <a:p>
            <a:fld id="{7FA9C1F4-1501-7A45-8124-3749621B668D}" type="datetimeFigureOut">
              <a:rPr lang="en-US" smtClean="0"/>
              <a:t>7/3/18</a:t>
            </a:fld>
            <a:endParaRPr lang="en-US"/>
          </a:p>
        </p:txBody>
      </p:sp>
      <p:sp>
        <p:nvSpPr>
          <p:cNvPr id="8" name="Footer Placeholder 7">
            <a:extLst>
              <a:ext uri="{FF2B5EF4-FFF2-40B4-BE49-F238E27FC236}">
                <a16:creationId xmlns:a16="http://schemas.microsoft.com/office/drawing/2014/main" id="{B002DEA0-3D6C-0B40-9AA1-6CF38C4010C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D7CE89A-CE07-4B4C-B783-99E00F454F46}"/>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3328021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523D8-78D0-0344-88F2-228168DD93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3CDF720-6ABB-5840-96E7-8B96FA18F9B8}"/>
              </a:ext>
            </a:extLst>
          </p:cNvPr>
          <p:cNvSpPr>
            <a:spLocks noGrp="1"/>
          </p:cNvSpPr>
          <p:nvPr>
            <p:ph type="dt" sz="half" idx="10"/>
          </p:nvPr>
        </p:nvSpPr>
        <p:spPr/>
        <p:txBody>
          <a:bodyPr/>
          <a:lstStyle/>
          <a:p>
            <a:fld id="{7FA9C1F4-1501-7A45-8124-3749621B668D}" type="datetimeFigureOut">
              <a:rPr lang="en-US" smtClean="0"/>
              <a:t>7/3/18</a:t>
            </a:fld>
            <a:endParaRPr lang="en-US"/>
          </a:p>
        </p:txBody>
      </p:sp>
      <p:sp>
        <p:nvSpPr>
          <p:cNvPr id="4" name="Footer Placeholder 3">
            <a:extLst>
              <a:ext uri="{FF2B5EF4-FFF2-40B4-BE49-F238E27FC236}">
                <a16:creationId xmlns:a16="http://schemas.microsoft.com/office/drawing/2014/main" id="{3A20131A-1506-0145-B9BF-662FE306BFC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156B0DE-4A9E-C248-965B-A97E409B7A59}"/>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732070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007739-5C1A-0545-970C-A4260BD2E0C9}"/>
              </a:ext>
            </a:extLst>
          </p:cNvPr>
          <p:cNvSpPr>
            <a:spLocks noGrp="1"/>
          </p:cNvSpPr>
          <p:nvPr>
            <p:ph type="dt" sz="half" idx="10"/>
          </p:nvPr>
        </p:nvSpPr>
        <p:spPr/>
        <p:txBody>
          <a:bodyPr/>
          <a:lstStyle/>
          <a:p>
            <a:fld id="{7FA9C1F4-1501-7A45-8124-3749621B668D}" type="datetimeFigureOut">
              <a:rPr lang="en-US" smtClean="0"/>
              <a:t>7/3/18</a:t>
            </a:fld>
            <a:endParaRPr lang="en-US"/>
          </a:p>
        </p:txBody>
      </p:sp>
      <p:sp>
        <p:nvSpPr>
          <p:cNvPr id="3" name="Footer Placeholder 2">
            <a:extLst>
              <a:ext uri="{FF2B5EF4-FFF2-40B4-BE49-F238E27FC236}">
                <a16:creationId xmlns:a16="http://schemas.microsoft.com/office/drawing/2014/main" id="{91740AE8-E0D7-1944-B1F7-61BCD04662B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5B9C6C8-F6D1-1A4E-A5FB-4F2664B42F45}"/>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852413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27485-A5D2-3C43-8114-A963D7FBD543}"/>
              </a:ext>
            </a:extLst>
          </p:cNvPr>
          <p:cNvSpPr>
            <a:spLocks noGrp="1"/>
          </p:cNvSpPr>
          <p:nvPr>
            <p:ph type="title"/>
          </p:nvPr>
        </p:nvSpPr>
        <p:spPr>
          <a:xfrm>
            <a:off x="2519366" y="1950720"/>
            <a:ext cx="11796711" cy="6827520"/>
          </a:xfrm>
        </p:spPr>
        <p:txBody>
          <a:bodyPr anchor="b"/>
          <a:lstStyle>
            <a:lvl1pPr>
              <a:defRPr sz="11520"/>
            </a:lvl1pPr>
          </a:lstStyle>
          <a:p>
            <a:r>
              <a:rPr lang="en-US"/>
              <a:t>Click to edit Master title style</a:t>
            </a:r>
          </a:p>
        </p:txBody>
      </p:sp>
      <p:sp>
        <p:nvSpPr>
          <p:cNvPr id="3" name="Content Placeholder 2">
            <a:extLst>
              <a:ext uri="{FF2B5EF4-FFF2-40B4-BE49-F238E27FC236}">
                <a16:creationId xmlns:a16="http://schemas.microsoft.com/office/drawing/2014/main" id="{A9CE8FF9-4231-B643-BDBF-4AB6BE2AEFA9}"/>
              </a:ext>
            </a:extLst>
          </p:cNvPr>
          <p:cNvSpPr>
            <a:spLocks noGrp="1"/>
          </p:cNvSpPr>
          <p:nvPr>
            <p:ph idx="1"/>
          </p:nvPr>
        </p:nvSpPr>
        <p:spPr>
          <a:xfrm>
            <a:off x="15549564" y="4213015"/>
            <a:ext cx="18516600" cy="20794133"/>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B303F3A-EB6B-1640-8649-5DF78679A034}"/>
              </a:ext>
            </a:extLst>
          </p:cNvPr>
          <p:cNvSpPr>
            <a:spLocks noGrp="1"/>
          </p:cNvSpPr>
          <p:nvPr>
            <p:ph type="body" sz="half" idx="2"/>
          </p:nvPr>
        </p:nvSpPr>
        <p:spPr>
          <a:xfrm>
            <a:off x="2519366" y="8778240"/>
            <a:ext cx="11796711" cy="16262775"/>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id="{BA7B5E39-FA53-FA4A-B7E9-E8CE0D58C23E}"/>
              </a:ext>
            </a:extLst>
          </p:cNvPr>
          <p:cNvSpPr>
            <a:spLocks noGrp="1"/>
          </p:cNvSpPr>
          <p:nvPr>
            <p:ph type="dt" sz="half" idx="10"/>
          </p:nvPr>
        </p:nvSpPr>
        <p:spPr/>
        <p:txBody>
          <a:bodyPr/>
          <a:lstStyle/>
          <a:p>
            <a:fld id="{7FA9C1F4-1501-7A45-8124-3749621B668D}" type="datetimeFigureOut">
              <a:rPr lang="en-US" smtClean="0"/>
              <a:t>7/3/18</a:t>
            </a:fld>
            <a:endParaRPr lang="en-US"/>
          </a:p>
        </p:txBody>
      </p:sp>
      <p:sp>
        <p:nvSpPr>
          <p:cNvPr id="6" name="Footer Placeholder 5">
            <a:extLst>
              <a:ext uri="{FF2B5EF4-FFF2-40B4-BE49-F238E27FC236}">
                <a16:creationId xmlns:a16="http://schemas.microsoft.com/office/drawing/2014/main" id="{FF7FB744-A34B-EC49-8205-FF16F102F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2EE0F2E-3318-424E-AA18-894EBD0138DA}"/>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152293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19243-FFB7-3B4C-8385-EE0FA8B65CE9}"/>
              </a:ext>
            </a:extLst>
          </p:cNvPr>
          <p:cNvSpPr>
            <a:spLocks noGrp="1"/>
          </p:cNvSpPr>
          <p:nvPr>
            <p:ph type="title"/>
          </p:nvPr>
        </p:nvSpPr>
        <p:spPr>
          <a:xfrm>
            <a:off x="2519366" y="1950720"/>
            <a:ext cx="11796711" cy="6827520"/>
          </a:xfrm>
        </p:spPr>
        <p:txBody>
          <a:bodyPr anchor="b"/>
          <a:lstStyle>
            <a:lvl1pPr>
              <a:defRPr sz="11520"/>
            </a:lvl1pPr>
          </a:lstStyle>
          <a:p>
            <a:r>
              <a:rPr lang="en-US"/>
              <a:t>Click to edit Master title style</a:t>
            </a:r>
          </a:p>
        </p:txBody>
      </p:sp>
      <p:sp>
        <p:nvSpPr>
          <p:cNvPr id="3" name="Picture Placeholder 2">
            <a:extLst>
              <a:ext uri="{FF2B5EF4-FFF2-40B4-BE49-F238E27FC236}">
                <a16:creationId xmlns:a16="http://schemas.microsoft.com/office/drawing/2014/main" id="{DFBB63A1-75C0-8240-BAD9-F38582AF71CF}"/>
              </a:ext>
            </a:extLst>
          </p:cNvPr>
          <p:cNvSpPr>
            <a:spLocks noGrp="1"/>
          </p:cNvSpPr>
          <p:nvPr>
            <p:ph type="pic" idx="1"/>
          </p:nvPr>
        </p:nvSpPr>
        <p:spPr>
          <a:xfrm>
            <a:off x="15549564" y="4213015"/>
            <a:ext cx="18516600" cy="20794133"/>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a:extLst>
              <a:ext uri="{FF2B5EF4-FFF2-40B4-BE49-F238E27FC236}">
                <a16:creationId xmlns:a16="http://schemas.microsoft.com/office/drawing/2014/main" id="{33F30ACC-1CBA-FE45-BD9E-CAAF78BADF57}"/>
              </a:ext>
            </a:extLst>
          </p:cNvPr>
          <p:cNvSpPr>
            <a:spLocks noGrp="1"/>
          </p:cNvSpPr>
          <p:nvPr>
            <p:ph type="body" sz="half" idx="2"/>
          </p:nvPr>
        </p:nvSpPr>
        <p:spPr>
          <a:xfrm>
            <a:off x="2519366" y="8778240"/>
            <a:ext cx="11796711" cy="16262775"/>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id="{1ADD216B-B10E-CE4C-A123-BF0713B8B65C}"/>
              </a:ext>
            </a:extLst>
          </p:cNvPr>
          <p:cNvSpPr>
            <a:spLocks noGrp="1"/>
          </p:cNvSpPr>
          <p:nvPr>
            <p:ph type="dt" sz="half" idx="10"/>
          </p:nvPr>
        </p:nvSpPr>
        <p:spPr/>
        <p:txBody>
          <a:bodyPr/>
          <a:lstStyle/>
          <a:p>
            <a:fld id="{7FA9C1F4-1501-7A45-8124-3749621B668D}" type="datetimeFigureOut">
              <a:rPr lang="en-US" smtClean="0"/>
              <a:t>7/3/18</a:t>
            </a:fld>
            <a:endParaRPr lang="en-US"/>
          </a:p>
        </p:txBody>
      </p:sp>
      <p:sp>
        <p:nvSpPr>
          <p:cNvPr id="6" name="Footer Placeholder 5">
            <a:extLst>
              <a:ext uri="{FF2B5EF4-FFF2-40B4-BE49-F238E27FC236}">
                <a16:creationId xmlns:a16="http://schemas.microsoft.com/office/drawing/2014/main" id="{30525C5A-B17C-0843-B8EC-F039450AAF7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7CEC81-1A6C-7E49-BDCD-173E9F7FF361}"/>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37700807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E9F3B-AC31-CC40-AD4A-D61974B608C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F561990-8AF8-D949-85AF-217F7C3D6AA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1887667-35D9-794C-972D-6F6F3EC31937}"/>
              </a:ext>
            </a:extLst>
          </p:cNvPr>
          <p:cNvSpPr>
            <a:spLocks noGrp="1"/>
          </p:cNvSpPr>
          <p:nvPr>
            <p:ph type="dt" sz="half" idx="10"/>
          </p:nvPr>
        </p:nvSpPr>
        <p:spPr/>
        <p:txBody>
          <a:bodyPr/>
          <a:lstStyle/>
          <a:p>
            <a:fld id="{7FA9C1F4-1501-7A45-8124-3749621B668D}" type="datetimeFigureOut">
              <a:rPr lang="en-US" smtClean="0"/>
              <a:t>7/3/18</a:t>
            </a:fld>
            <a:endParaRPr lang="en-US"/>
          </a:p>
        </p:txBody>
      </p:sp>
      <p:sp>
        <p:nvSpPr>
          <p:cNvPr id="5" name="Footer Placeholder 4">
            <a:extLst>
              <a:ext uri="{FF2B5EF4-FFF2-40B4-BE49-F238E27FC236}">
                <a16:creationId xmlns:a16="http://schemas.microsoft.com/office/drawing/2014/main" id="{E592CF9F-198E-C945-9EDE-7555A2F33A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D0053E-9FFA-1242-9811-A8715500C71E}"/>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263876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64E430B-1839-D74B-B5C4-619BF8057FBB}"/>
              </a:ext>
            </a:extLst>
          </p:cNvPr>
          <p:cNvSpPr>
            <a:spLocks noGrp="1"/>
          </p:cNvSpPr>
          <p:nvPr>
            <p:ph type="title" orient="vert"/>
          </p:nvPr>
        </p:nvSpPr>
        <p:spPr>
          <a:xfrm>
            <a:off x="26174700" y="1557867"/>
            <a:ext cx="7886700" cy="24797175"/>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5461986-86E3-1C40-AEE2-13B05C00890E}"/>
              </a:ext>
            </a:extLst>
          </p:cNvPr>
          <p:cNvSpPr>
            <a:spLocks noGrp="1"/>
          </p:cNvSpPr>
          <p:nvPr>
            <p:ph type="body" orient="vert" idx="1"/>
          </p:nvPr>
        </p:nvSpPr>
        <p:spPr>
          <a:xfrm>
            <a:off x="2514600" y="1557867"/>
            <a:ext cx="23202900" cy="247971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E186D6-1550-934A-9BEB-B458E78E79DE}"/>
              </a:ext>
            </a:extLst>
          </p:cNvPr>
          <p:cNvSpPr>
            <a:spLocks noGrp="1"/>
          </p:cNvSpPr>
          <p:nvPr>
            <p:ph type="dt" sz="half" idx="10"/>
          </p:nvPr>
        </p:nvSpPr>
        <p:spPr/>
        <p:txBody>
          <a:bodyPr/>
          <a:lstStyle/>
          <a:p>
            <a:fld id="{7FA9C1F4-1501-7A45-8124-3749621B668D}" type="datetimeFigureOut">
              <a:rPr lang="en-US" smtClean="0"/>
              <a:t>7/3/18</a:t>
            </a:fld>
            <a:endParaRPr lang="en-US"/>
          </a:p>
        </p:txBody>
      </p:sp>
      <p:sp>
        <p:nvSpPr>
          <p:cNvPr id="5" name="Footer Placeholder 4">
            <a:extLst>
              <a:ext uri="{FF2B5EF4-FFF2-40B4-BE49-F238E27FC236}">
                <a16:creationId xmlns:a16="http://schemas.microsoft.com/office/drawing/2014/main" id="{490C7CBB-C209-3949-8B08-92421A5B1A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601BFE0-D99C-DF4B-8493-2B87C9B556B5}"/>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169070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FF160A-0F59-E744-94CF-A3E88A0CDCD0}"/>
              </a:ext>
            </a:extLst>
          </p:cNvPr>
          <p:cNvSpPr>
            <a:spLocks noGrp="1"/>
          </p:cNvSpPr>
          <p:nvPr>
            <p:ph type="title"/>
          </p:nvPr>
        </p:nvSpPr>
        <p:spPr>
          <a:xfrm>
            <a:off x="2514600" y="1557869"/>
            <a:ext cx="31546800" cy="565573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FC53C9F-4481-F446-A2FE-A5A9D202DB3C}"/>
              </a:ext>
            </a:extLst>
          </p:cNvPr>
          <p:cNvSpPr>
            <a:spLocks noGrp="1"/>
          </p:cNvSpPr>
          <p:nvPr>
            <p:ph type="body" idx="1"/>
          </p:nvPr>
        </p:nvSpPr>
        <p:spPr>
          <a:xfrm>
            <a:off x="2514600" y="7789334"/>
            <a:ext cx="31546800" cy="1856570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FB37B0F-AC79-4549-A975-17A5F4932269}"/>
              </a:ext>
            </a:extLst>
          </p:cNvPr>
          <p:cNvSpPr>
            <a:spLocks noGrp="1"/>
          </p:cNvSpPr>
          <p:nvPr>
            <p:ph type="dt" sz="half" idx="2"/>
          </p:nvPr>
        </p:nvSpPr>
        <p:spPr>
          <a:xfrm>
            <a:off x="2514600" y="27120428"/>
            <a:ext cx="8229600" cy="1557867"/>
          </a:xfrm>
          <a:prstGeom prst="rect">
            <a:avLst/>
          </a:prstGeom>
        </p:spPr>
        <p:txBody>
          <a:bodyPr vert="horz" lIns="91440" tIns="45720" rIns="91440" bIns="45720" rtlCol="0" anchor="ctr"/>
          <a:lstStyle>
            <a:lvl1pPr algn="l">
              <a:defRPr sz="4320">
                <a:solidFill>
                  <a:schemeClr val="tx1">
                    <a:tint val="75000"/>
                  </a:schemeClr>
                </a:solidFill>
              </a:defRPr>
            </a:lvl1pPr>
          </a:lstStyle>
          <a:p>
            <a:fld id="{7FA9C1F4-1501-7A45-8124-3749621B668D}" type="datetimeFigureOut">
              <a:rPr lang="en-US" smtClean="0"/>
              <a:t>7/3/18</a:t>
            </a:fld>
            <a:endParaRPr lang="en-US"/>
          </a:p>
        </p:txBody>
      </p:sp>
      <p:sp>
        <p:nvSpPr>
          <p:cNvPr id="5" name="Footer Placeholder 4">
            <a:extLst>
              <a:ext uri="{FF2B5EF4-FFF2-40B4-BE49-F238E27FC236}">
                <a16:creationId xmlns:a16="http://schemas.microsoft.com/office/drawing/2014/main" id="{C50B1AEC-8E51-5642-8C32-48910F8A1E0F}"/>
              </a:ext>
            </a:extLst>
          </p:cNvPr>
          <p:cNvSpPr>
            <a:spLocks noGrp="1"/>
          </p:cNvSpPr>
          <p:nvPr>
            <p:ph type="ftr" sz="quarter" idx="3"/>
          </p:nvPr>
        </p:nvSpPr>
        <p:spPr>
          <a:xfrm>
            <a:off x="12115800" y="27120428"/>
            <a:ext cx="12344400" cy="1557867"/>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0A6F01-F5F5-FA46-B379-FB9764087F73}"/>
              </a:ext>
            </a:extLst>
          </p:cNvPr>
          <p:cNvSpPr>
            <a:spLocks noGrp="1"/>
          </p:cNvSpPr>
          <p:nvPr>
            <p:ph type="sldNum" sz="quarter" idx="4"/>
          </p:nvPr>
        </p:nvSpPr>
        <p:spPr>
          <a:xfrm>
            <a:off x="25831800" y="27120428"/>
            <a:ext cx="8229600" cy="1557867"/>
          </a:xfrm>
          <a:prstGeom prst="rect">
            <a:avLst/>
          </a:prstGeom>
        </p:spPr>
        <p:txBody>
          <a:bodyPr vert="horz" lIns="91440" tIns="45720" rIns="91440" bIns="45720" rtlCol="0" anchor="ctr"/>
          <a:lstStyle>
            <a:lvl1pPr algn="r">
              <a:defRPr sz="4320">
                <a:solidFill>
                  <a:schemeClr val="tx1">
                    <a:tint val="75000"/>
                  </a:schemeClr>
                </a:solidFill>
              </a:defRPr>
            </a:lvl1pPr>
          </a:lstStyle>
          <a:p>
            <a:fld id="{D23B6600-84E5-904E-94C7-0D9ECF907B55}" type="slidenum">
              <a:rPr lang="en-US" smtClean="0"/>
              <a:t>‹#›</a:t>
            </a:fld>
            <a:endParaRPr lang="en-US"/>
          </a:p>
        </p:txBody>
      </p:sp>
    </p:spTree>
    <p:extLst>
      <p:ext uri="{BB962C8B-B14F-4D97-AF65-F5344CB8AC3E}">
        <p14:creationId xmlns:p14="http://schemas.microsoft.com/office/powerpoint/2010/main" val="1533714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emf"/><Relationship Id="rId7" Type="http://schemas.openxmlformats.org/officeDocument/2006/relationships/image" Target="../media/image5.jpg"/><Relationship Id="rId12" Type="http://schemas.openxmlformats.org/officeDocument/2006/relationships/image" Target="../media/image10.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jpg"/><Relationship Id="rId4" Type="http://schemas.openxmlformats.org/officeDocument/2006/relationships/image" Target="../media/image2.jpg"/><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TextBox 76">
            <a:extLst>
              <a:ext uri="{FF2B5EF4-FFF2-40B4-BE49-F238E27FC236}">
                <a16:creationId xmlns:a16="http://schemas.microsoft.com/office/drawing/2014/main" id="{B5AAD869-DC66-FE40-8E97-7C0B26C9944C}"/>
              </a:ext>
            </a:extLst>
          </p:cNvPr>
          <p:cNvSpPr txBox="1"/>
          <p:nvPr/>
        </p:nvSpPr>
        <p:spPr>
          <a:xfrm>
            <a:off x="927644" y="20846740"/>
            <a:ext cx="10887667" cy="7960562"/>
          </a:xfrm>
          <a:prstGeom prst="rect">
            <a:avLst/>
          </a:prstGeom>
          <a:noFill/>
          <a:ln w="38100">
            <a:solidFill>
              <a:srgbClr val="9DD164"/>
            </a:solidFill>
          </a:ln>
        </p:spPr>
        <p:txBody>
          <a:bodyPr wrap="square" rtlCol="0">
            <a:spAutoFit/>
          </a:bodyPr>
          <a:lstStyle/>
          <a:p>
            <a:endParaRPr lang="en-US" sz="2800" b="1" dirty="0"/>
          </a:p>
          <a:p>
            <a:endParaRPr lang="en-US" sz="2800" b="1" dirty="0"/>
          </a:p>
          <a:p>
            <a:endParaRPr lang="en-US" sz="2800" b="1" dirty="0"/>
          </a:p>
          <a:p>
            <a:endParaRPr lang="en-US" sz="2800" b="1" dirty="0"/>
          </a:p>
          <a:p>
            <a:endParaRPr lang="en-US" sz="2800" b="1" dirty="0"/>
          </a:p>
          <a:p>
            <a:endParaRPr lang="en-US" sz="2800" b="1" dirty="0"/>
          </a:p>
          <a:p>
            <a:endParaRPr lang="en-US" sz="2800" b="1" dirty="0"/>
          </a:p>
          <a:p>
            <a:endParaRPr lang="en-US" sz="2800" b="1" dirty="0"/>
          </a:p>
          <a:p>
            <a:endParaRPr lang="en-US" sz="2800" b="1" dirty="0"/>
          </a:p>
          <a:p>
            <a:endParaRPr lang="en-US" sz="2800" b="1" dirty="0"/>
          </a:p>
          <a:p>
            <a:endParaRPr lang="en-US" sz="2800" b="1" dirty="0"/>
          </a:p>
          <a:p>
            <a:endParaRPr lang="en-US" sz="2800" b="1" dirty="0"/>
          </a:p>
          <a:p>
            <a:endParaRPr lang="en-US" sz="2800" b="1" dirty="0"/>
          </a:p>
          <a:p>
            <a:endParaRPr lang="en-US" sz="2800" b="1" dirty="0"/>
          </a:p>
          <a:p>
            <a:endParaRPr lang="en-US" sz="2800" b="1" dirty="0"/>
          </a:p>
          <a:p>
            <a:endParaRPr lang="en-US" sz="2800" b="1" dirty="0"/>
          </a:p>
          <a:p>
            <a:endParaRPr lang="en-US" sz="2800" b="1" dirty="0"/>
          </a:p>
          <a:p>
            <a:r>
              <a:rPr lang="en-US" sz="2800" i="1" dirty="0"/>
              <a:t> Adapted from Marshall et al. 2013.</a:t>
            </a:r>
            <a:endParaRPr lang="en-US" sz="800" i="1" dirty="0"/>
          </a:p>
        </p:txBody>
      </p:sp>
      <p:pic>
        <p:nvPicPr>
          <p:cNvPr id="5" name="Picture 4">
            <a:extLst>
              <a:ext uri="{FF2B5EF4-FFF2-40B4-BE49-F238E27FC236}">
                <a16:creationId xmlns:a16="http://schemas.microsoft.com/office/drawing/2014/main" id="{E22F2405-AF71-5E4C-A85B-6DDF01322A92}"/>
              </a:ext>
            </a:extLst>
          </p:cNvPr>
          <p:cNvPicPr>
            <a:picLocks noChangeAspect="1"/>
          </p:cNvPicPr>
          <p:nvPr/>
        </p:nvPicPr>
        <p:blipFill>
          <a:blip r:embed="rId3"/>
          <a:stretch>
            <a:fillRect/>
          </a:stretch>
        </p:blipFill>
        <p:spPr>
          <a:xfrm>
            <a:off x="25210512" y="26979839"/>
            <a:ext cx="10057867" cy="1538485"/>
          </a:xfrm>
          <a:prstGeom prst="rect">
            <a:avLst/>
          </a:prstGeom>
        </p:spPr>
      </p:pic>
      <p:sp>
        <p:nvSpPr>
          <p:cNvPr id="4" name="Rectangle 3">
            <a:extLst>
              <a:ext uri="{FF2B5EF4-FFF2-40B4-BE49-F238E27FC236}">
                <a16:creationId xmlns:a16="http://schemas.microsoft.com/office/drawing/2014/main" id="{954543CD-AA25-3740-9E19-68330D32C41E}"/>
              </a:ext>
            </a:extLst>
          </p:cNvPr>
          <p:cNvSpPr/>
          <p:nvPr/>
        </p:nvSpPr>
        <p:spPr>
          <a:xfrm>
            <a:off x="934986" y="905310"/>
            <a:ext cx="34725278" cy="4030982"/>
          </a:xfrm>
          <a:prstGeom prst="rect">
            <a:avLst/>
          </a:prstGeom>
          <a:solidFill>
            <a:srgbClr val="0928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bg1"/>
                </a:solidFill>
                <a:latin typeface="Source Sans Pro" panose="020B0503030403020204" pitchFamily="34" charset="77"/>
              </a:rPr>
              <a:t>Climate Adaptation Information for Fishing Communities</a:t>
            </a:r>
          </a:p>
          <a:p>
            <a:pPr algn="ctr"/>
            <a:r>
              <a:rPr lang="en-US" sz="6600" b="1" dirty="0">
                <a:solidFill>
                  <a:srgbClr val="9DD164"/>
                </a:solidFill>
                <a:latin typeface="Minion Pro" panose="02040503050306020203" pitchFamily="18" charset="0"/>
              </a:rPr>
              <a:t>Sabrina </a:t>
            </a:r>
            <a:r>
              <a:rPr lang="en-US" sz="6600" b="1" dirty="0" err="1">
                <a:solidFill>
                  <a:srgbClr val="9DD164"/>
                </a:solidFill>
                <a:latin typeface="Minion Pro" panose="02040503050306020203" pitchFamily="18" charset="0"/>
              </a:rPr>
              <a:t>Kerin</a:t>
            </a:r>
            <a:r>
              <a:rPr lang="en-US" sz="6600" b="1" dirty="0">
                <a:solidFill>
                  <a:srgbClr val="9DD164"/>
                </a:solidFill>
                <a:latin typeface="Minion Pro" panose="02040503050306020203" pitchFamily="18" charset="0"/>
              </a:rPr>
              <a:t>, UNH Sustainability Fellow</a:t>
            </a:r>
          </a:p>
          <a:p>
            <a:pPr algn="ctr"/>
            <a:r>
              <a:rPr lang="en-US" sz="6600" b="1" dirty="0">
                <a:solidFill>
                  <a:srgbClr val="9DD164"/>
                </a:solidFill>
                <a:latin typeface="Minion Pro" panose="02040503050306020203" pitchFamily="18" charset="0"/>
              </a:rPr>
              <a:t>Mentors: Kathy Mills, Gulf of Maine Research Institute </a:t>
            </a:r>
            <a:endParaRPr lang="en-US" sz="6600" dirty="0">
              <a:solidFill>
                <a:srgbClr val="9DD164"/>
              </a:solidFill>
              <a:latin typeface="Minion Pro" panose="02040503050306020203" pitchFamily="18" charset="0"/>
            </a:endParaRPr>
          </a:p>
        </p:txBody>
      </p:sp>
      <p:sp>
        <p:nvSpPr>
          <p:cNvPr id="6" name="TextBox 5">
            <a:extLst>
              <a:ext uri="{FF2B5EF4-FFF2-40B4-BE49-F238E27FC236}">
                <a16:creationId xmlns:a16="http://schemas.microsoft.com/office/drawing/2014/main" id="{A3167932-7A60-FF4C-8B0C-2709E5B5915E}"/>
              </a:ext>
            </a:extLst>
          </p:cNvPr>
          <p:cNvSpPr txBox="1"/>
          <p:nvPr/>
        </p:nvSpPr>
        <p:spPr>
          <a:xfrm>
            <a:off x="933953" y="5311781"/>
            <a:ext cx="10887667" cy="10464403"/>
          </a:xfrm>
          <a:prstGeom prst="rect">
            <a:avLst/>
          </a:prstGeom>
          <a:noFill/>
          <a:ln w="38100">
            <a:solidFill>
              <a:srgbClr val="9DD164"/>
            </a:solidFill>
          </a:ln>
        </p:spPr>
        <p:txBody>
          <a:bodyPr wrap="square" lIns="457200" tIns="228600" rIns="228600" bIns="228600" rtlCol="0">
            <a:spAutoFit/>
          </a:bodyPr>
          <a:lstStyle/>
          <a:p>
            <a:pPr>
              <a:spcAft>
                <a:spcPts val="2400"/>
              </a:spcAft>
            </a:pPr>
            <a:r>
              <a:rPr lang="en-US" sz="5000" b="1" dirty="0">
                <a:solidFill>
                  <a:srgbClr val="003591"/>
                </a:solidFill>
                <a:latin typeface="Source Sans Pro" panose="020B0503030403020204" pitchFamily="34" charset="77"/>
              </a:rPr>
              <a:t>Background</a:t>
            </a:r>
          </a:p>
          <a:p>
            <a:r>
              <a:rPr lang="en-US" sz="2800" dirty="0">
                <a:latin typeface="Minion Pro" panose="02040503050306020203" pitchFamily="18" charset="0"/>
              </a:rPr>
              <a:t>Climate change is already impacting fish populations, marine ecosystems, and fisheries. How fishing communities will be affected by climate change depends on the species they target and their capacity to adapt. GMRI is leading a Northeast-wide assessment of climate vulnerability and adaptation strategies for fishing communities. Four communities, Point Judith, RI; New Bedford, MA; Stonington, ME; and Portland, ME will be the subject of more intense investigation. </a:t>
            </a:r>
          </a:p>
          <a:p>
            <a:pPr marL="457200" indent="-457200">
              <a:buFont typeface="Arial" panose="020B0604020202020204" pitchFamily="34" charset="0"/>
              <a:buChar char="•"/>
            </a:pPr>
            <a:endParaRPr lang="en-US" sz="2800" dirty="0">
              <a:latin typeface="Minion Pro" panose="02040503050306020203" pitchFamily="18" charset="0"/>
            </a:endParaRPr>
          </a:p>
          <a:p>
            <a:pPr marL="457200" indent="-457200">
              <a:buFont typeface="Arial" panose="020B0604020202020204" pitchFamily="34" charset="0"/>
              <a:buChar char="•"/>
            </a:pPr>
            <a:endParaRPr lang="en-US" sz="2800" dirty="0">
              <a:latin typeface="Minion Pro" panose="02040503050306020203" pitchFamily="18" charset="0"/>
            </a:endParaRPr>
          </a:p>
          <a:p>
            <a:pPr marL="457200" indent="-457200">
              <a:buFont typeface="Arial" panose="020B0604020202020204" pitchFamily="34" charset="0"/>
              <a:buChar char="•"/>
            </a:pPr>
            <a:endParaRPr lang="en-US" sz="2800" dirty="0">
              <a:latin typeface="Minion Pro" panose="02040503050306020203" pitchFamily="18" charset="0"/>
            </a:endParaRPr>
          </a:p>
          <a:p>
            <a:pPr marL="457200" indent="-457200">
              <a:buFont typeface="Arial" panose="020B0604020202020204" pitchFamily="34" charset="0"/>
              <a:buChar char="•"/>
            </a:pPr>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r>
              <a:rPr lang="en-US" sz="3800" b="1" dirty="0">
                <a:solidFill>
                  <a:srgbClr val="003591"/>
                </a:solidFill>
                <a:latin typeface="Source Sans Pro" panose="020B0503030403020204" pitchFamily="34" charset="77"/>
              </a:rPr>
              <a:t>Project Goals </a:t>
            </a:r>
            <a:endParaRPr lang="en-US" sz="3800" dirty="0">
              <a:latin typeface="Minion Pro" panose="02040503050306020203" pitchFamily="18" charset="0"/>
            </a:endParaRPr>
          </a:p>
          <a:p>
            <a:pPr marL="457200" indent="-457200">
              <a:buFont typeface="Arial" panose="020B0604020202020204" pitchFamily="34" charset="0"/>
              <a:buChar char="•"/>
            </a:pPr>
            <a:r>
              <a:rPr lang="en-US" sz="2800" dirty="0">
                <a:latin typeface="Minion Pro" panose="02040503050306020203" pitchFamily="18" charset="0"/>
              </a:rPr>
              <a:t>Develop prototypes for the 4 community-specific reports to synthesize and convey project results and contextual information </a:t>
            </a:r>
          </a:p>
          <a:p>
            <a:pPr marL="457200" indent="-457200">
              <a:buFont typeface="Arial" panose="020B0604020202020204" pitchFamily="34" charset="0"/>
              <a:buChar char="•"/>
            </a:pPr>
            <a:r>
              <a:rPr lang="en-US" sz="2800" dirty="0">
                <a:latin typeface="Minion Pro" panose="02040503050306020203" pitchFamily="18" charset="0"/>
              </a:rPr>
              <a:t>Garner stakeholder feedback &amp;  vet prototypes with fishermen and industry leaders to incorporate their input into revisions</a:t>
            </a:r>
          </a:p>
        </p:txBody>
      </p:sp>
      <p:sp>
        <p:nvSpPr>
          <p:cNvPr id="16" name="TextBox 15">
            <a:extLst>
              <a:ext uri="{FF2B5EF4-FFF2-40B4-BE49-F238E27FC236}">
                <a16:creationId xmlns:a16="http://schemas.microsoft.com/office/drawing/2014/main" id="{62D330CA-02DB-4445-A4D0-A358878DF8D6}"/>
              </a:ext>
            </a:extLst>
          </p:cNvPr>
          <p:cNvSpPr txBox="1"/>
          <p:nvPr/>
        </p:nvSpPr>
        <p:spPr>
          <a:xfrm>
            <a:off x="12744111" y="15757576"/>
            <a:ext cx="11049291" cy="13049726"/>
          </a:xfrm>
          <a:prstGeom prst="rect">
            <a:avLst/>
          </a:prstGeom>
          <a:noFill/>
          <a:ln w="38100">
            <a:solidFill>
              <a:srgbClr val="9DD164"/>
            </a:solidFill>
          </a:ln>
        </p:spPr>
        <p:txBody>
          <a:bodyPr wrap="square" lIns="457200" tIns="228600" rIns="228600" bIns="228600" rtlCol="0">
            <a:spAutoFit/>
          </a:bodyPr>
          <a:lstStyle/>
          <a:p>
            <a:pPr>
              <a:spcAft>
                <a:spcPts val="2400"/>
              </a:spcAft>
            </a:pPr>
            <a:r>
              <a:rPr lang="en-US" sz="3800" b="1" dirty="0">
                <a:solidFill>
                  <a:srgbClr val="003594"/>
                </a:solidFill>
                <a:latin typeface="Source Sans Pro" panose="020B0503030403020204" pitchFamily="34" charset="77"/>
              </a:rPr>
              <a:t>Catch Composition </a:t>
            </a:r>
          </a:p>
          <a:p>
            <a:pPr>
              <a:spcAft>
                <a:spcPts val="2400"/>
              </a:spcAft>
            </a:pPr>
            <a:endParaRPr lang="en-US" sz="4000" b="1" dirty="0">
              <a:solidFill>
                <a:srgbClr val="003591"/>
              </a:solidFill>
              <a:latin typeface="Source Sans Pro" panose="020B0503030403020204" pitchFamily="34" charset="77"/>
            </a:endParaRPr>
          </a:p>
          <a:p>
            <a:pPr>
              <a:spcAft>
                <a:spcPts val="2400"/>
              </a:spcAft>
            </a:pPr>
            <a:endParaRPr lang="en-US" sz="4000" b="1" dirty="0">
              <a:solidFill>
                <a:srgbClr val="003591"/>
              </a:solidFill>
              <a:latin typeface="Source Sans Pro" panose="020B0503030403020204" pitchFamily="34" charset="77"/>
            </a:endParaRPr>
          </a:p>
          <a:p>
            <a:pPr>
              <a:spcAft>
                <a:spcPts val="2400"/>
              </a:spcAft>
            </a:pPr>
            <a:endParaRPr lang="en-US" sz="4000" b="1" dirty="0">
              <a:solidFill>
                <a:srgbClr val="003591"/>
              </a:solidFill>
              <a:latin typeface="Source Sans Pro" panose="020B0503030403020204" pitchFamily="34" charset="77"/>
            </a:endParaRPr>
          </a:p>
          <a:p>
            <a:pPr>
              <a:spcAft>
                <a:spcPts val="2400"/>
              </a:spcAft>
            </a:pPr>
            <a:endParaRPr lang="en-US" sz="4000" b="1" dirty="0">
              <a:solidFill>
                <a:srgbClr val="003591"/>
              </a:solidFill>
              <a:latin typeface="Source Sans Pro" panose="020B0503030403020204" pitchFamily="34" charset="77"/>
            </a:endParaRPr>
          </a:p>
          <a:p>
            <a:pPr>
              <a:spcAft>
                <a:spcPts val="2400"/>
              </a:spcAft>
            </a:pPr>
            <a:endParaRPr lang="en-US" sz="4000" b="1" dirty="0">
              <a:solidFill>
                <a:srgbClr val="003591"/>
              </a:solidFill>
              <a:latin typeface="Source Sans Pro" panose="020B0503030403020204" pitchFamily="34" charset="77"/>
            </a:endParaRPr>
          </a:p>
          <a:p>
            <a:pPr>
              <a:spcAft>
                <a:spcPts val="2400"/>
              </a:spcAft>
            </a:pPr>
            <a:r>
              <a:rPr lang="en-US" sz="4000" b="1" dirty="0">
                <a:solidFill>
                  <a:srgbClr val="003594"/>
                </a:solidFill>
                <a:latin typeface="Source Sans Pro" panose="020B0503030403020204" pitchFamily="34" charset="77"/>
              </a:rPr>
              <a:t>Catch Diversity</a:t>
            </a:r>
            <a:endParaRPr lang="en-US" sz="900" b="1" dirty="0">
              <a:solidFill>
                <a:srgbClr val="003594"/>
              </a:solidFill>
              <a:latin typeface="Source Sans Pro" panose="020B0503030403020204" pitchFamily="34" charset="77"/>
            </a:endParaRPr>
          </a:p>
          <a:p>
            <a:pPr>
              <a:spcAft>
                <a:spcPts val="2400"/>
              </a:spcAft>
            </a:pPr>
            <a:endParaRPr lang="en-US" sz="800" b="1" dirty="0">
              <a:solidFill>
                <a:srgbClr val="003594"/>
              </a:solidFill>
              <a:latin typeface="Source Sans Pro" panose="020B0503030403020204" pitchFamily="34" charset="77"/>
            </a:endParaRPr>
          </a:p>
          <a:p>
            <a:pPr>
              <a:spcAft>
                <a:spcPts val="2400"/>
              </a:spcAft>
            </a:pPr>
            <a:endParaRPr lang="en-US" sz="800" b="1" dirty="0">
              <a:solidFill>
                <a:srgbClr val="003591"/>
              </a:solidFill>
              <a:latin typeface="Source Sans Pro" panose="020B0503030403020204" pitchFamily="34" charset="77"/>
            </a:endParaRPr>
          </a:p>
          <a:p>
            <a:pPr>
              <a:spcAft>
                <a:spcPts val="2400"/>
              </a:spcAft>
            </a:pPr>
            <a:endParaRPr lang="en-US" sz="800" b="1" dirty="0">
              <a:solidFill>
                <a:srgbClr val="003591"/>
              </a:solidFill>
              <a:latin typeface="Source Sans Pro" panose="020B0503030403020204" pitchFamily="34" charset="77"/>
            </a:endParaRPr>
          </a:p>
          <a:p>
            <a:pPr>
              <a:spcAft>
                <a:spcPts val="2400"/>
              </a:spcAft>
            </a:pPr>
            <a:endParaRPr lang="en-US" sz="800" b="1" dirty="0">
              <a:solidFill>
                <a:srgbClr val="003591"/>
              </a:solidFill>
              <a:latin typeface="Source Sans Pro" panose="020B0503030403020204" pitchFamily="34" charset="77"/>
            </a:endParaRPr>
          </a:p>
          <a:p>
            <a:pPr>
              <a:spcAft>
                <a:spcPts val="2400"/>
              </a:spcAft>
            </a:pPr>
            <a:endParaRPr lang="en-US" sz="800" b="1" dirty="0">
              <a:solidFill>
                <a:srgbClr val="003591"/>
              </a:solidFill>
              <a:latin typeface="Source Sans Pro" panose="020B0503030403020204" pitchFamily="34" charset="77"/>
            </a:endParaRPr>
          </a:p>
          <a:p>
            <a:pPr>
              <a:spcAft>
                <a:spcPts val="2400"/>
              </a:spcAft>
            </a:pPr>
            <a:endParaRPr lang="en-US" sz="800" b="1" dirty="0">
              <a:solidFill>
                <a:srgbClr val="003591"/>
              </a:solidFill>
              <a:latin typeface="Source Sans Pro" panose="020B0503030403020204" pitchFamily="34" charset="77"/>
            </a:endParaRPr>
          </a:p>
          <a:p>
            <a:pPr>
              <a:spcAft>
                <a:spcPts val="2400"/>
              </a:spcAft>
            </a:pPr>
            <a:endParaRPr lang="en-US" sz="800" b="1" dirty="0">
              <a:solidFill>
                <a:srgbClr val="003591"/>
              </a:solidFill>
              <a:latin typeface="Source Sans Pro" panose="020B0503030403020204" pitchFamily="34" charset="77"/>
            </a:endParaRPr>
          </a:p>
          <a:p>
            <a:pPr>
              <a:spcAft>
                <a:spcPts val="2400"/>
              </a:spcAft>
            </a:pPr>
            <a:endParaRPr lang="en-US" sz="800" b="1" dirty="0">
              <a:solidFill>
                <a:srgbClr val="003591"/>
              </a:solidFill>
              <a:latin typeface="Source Sans Pro" panose="020B0503030403020204" pitchFamily="34" charset="77"/>
            </a:endParaRPr>
          </a:p>
          <a:p>
            <a:pPr>
              <a:spcAft>
                <a:spcPts val="2400"/>
              </a:spcAft>
            </a:pPr>
            <a:endParaRPr lang="en-US" sz="800" b="1" dirty="0">
              <a:solidFill>
                <a:srgbClr val="003591"/>
              </a:solidFill>
              <a:latin typeface="Source Sans Pro" panose="020B0503030403020204" pitchFamily="34" charset="77"/>
            </a:endParaRPr>
          </a:p>
          <a:p>
            <a:pPr>
              <a:spcAft>
                <a:spcPts val="2400"/>
              </a:spcAft>
            </a:pPr>
            <a:endParaRPr lang="en-US" sz="800" b="1" dirty="0">
              <a:solidFill>
                <a:srgbClr val="003591"/>
              </a:solidFill>
              <a:latin typeface="Source Sans Pro" panose="020B0503030403020204" pitchFamily="34" charset="77"/>
            </a:endParaRPr>
          </a:p>
          <a:p>
            <a:pPr>
              <a:spcAft>
                <a:spcPts val="2400"/>
              </a:spcAft>
            </a:pPr>
            <a:endParaRPr lang="en-US" sz="800" b="1" dirty="0">
              <a:solidFill>
                <a:srgbClr val="003591"/>
              </a:solidFill>
              <a:latin typeface="Source Sans Pro" panose="020B0503030403020204" pitchFamily="34" charset="77"/>
            </a:endParaRPr>
          </a:p>
          <a:p>
            <a:pPr>
              <a:spcAft>
                <a:spcPts val="2400"/>
              </a:spcAft>
            </a:pPr>
            <a:endParaRPr lang="en-US" sz="800" b="1" dirty="0">
              <a:solidFill>
                <a:srgbClr val="003591"/>
              </a:solidFill>
              <a:latin typeface="Source Sans Pro" panose="020B0503030403020204" pitchFamily="34" charset="77"/>
            </a:endParaRPr>
          </a:p>
          <a:p>
            <a:pPr>
              <a:spcAft>
                <a:spcPts val="2400"/>
              </a:spcAft>
            </a:pPr>
            <a:endParaRPr lang="en-US" sz="800" b="1" dirty="0">
              <a:solidFill>
                <a:srgbClr val="003591"/>
              </a:solidFill>
              <a:latin typeface="Source Sans Pro" panose="020B0503030403020204" pitchFamily="34" charset="77"/>
            </a:endParaRPr>
          </a:p>
          <a:p>
            <a:pPr>
              <a:spcAft>
                <a:spcPts val="2400"/>
              </a:spcAft>
            </a:pPr>
            <a:endParaRPr lang="en-US" sz="800" b="1" dirty="0">
              <a:solidFill>
                <a:srgbClr val="003591"/>
              </a:solidFill>
              <a:latin typeface="Source Sans Pro" panose="020B0503030403020204" pitchFamily="34" charset="77"/>
            </a:endParaRPr>
          </a:p>
        </p:txBody>
      </p:sp>
      <p:sp>
        <p:nvSpPr>
          <p:cNvPr id="24" name="TextBox 23">
            <a:extLst>
              <a:ext uri="{FF2B5EF4-FFF2-40B4-BE49-F238E27FC236}">
                <a16:creationId xmlns:a16="http://schemas.microsoft.com/office/drawing/2014/main" id="{A6F523CE-878E-804A-ACF5-C4BBB8A5F010}"/>
              </a:ext>
            </a:extLst>
          </p:cNvPr>
          <p:cNvSpPr txBox="1"/>
          <p:nvPr/>
        </p:nvSpPr>
        <p:spPr>
          <a:xfrm>
            <a:off x="934986" y="16189712"/>
            <a:ext cx="10880325" cy="4308872"/>
          </a:xfrm>
          <a:prstGeom prst="rect">
            <a:avLst/>
          </a:prstGeom>
          <a:noFill/>
          <a:ln w="38100">
            <a:solidFill>
              <a:srgbClr val="9DD164"/>
            </a:solidFill>
          </a:ln>
        </p:spPr>
        <p:txBody>
          <a:bodyPr wrap="square" lIns="457200" tIns="228600" rIns="228600" bIns="228600" rtlCol="0">
            <a:spAutoFit/>
          </a:bodyPr>
          <a:lstStyle/>
          <a:p>
            <a:r>
              <a:rPr lang="en-US" sz="5000" b="1" dirty="0">
                <a:solidFill>
                  <a:srgbClr val="003591"/>
                </a:solidFill>
                <a:latin typeface="Source Sans Pro" panose="020B0503030403020204" pitchFamily="34" charset="77"/>
              </a:rPr>
              <a:t>Methods</a:t>
            </a:r>
            <a:r>
              <a:rPr lang="en-US" sz="5400" b="1" dirty="0">
                <a:solidFill>
                  <a:srgbClr val="003591"/>
                </a:solidFill>
                <a:latin typeface="Source Sans Pro" panose="020B0503030403020204" pitchFamily="34" charset="77"/>
              </a:rPr>
              <a:t> </a:t>
            </a:r>
            <a:endParaRPr lang="en-US" sz="5400" dirty="0">
              <a:latin typeface="Minion Pro" panose="02040503050306020203" pitchFamily="18" charset="0"/>
            </a:endParaRPr>
          </a:p>
          <a:p>
            <a:pPr marL="342900" indent="-342900">
              <a:buFont typeface="Arial" panose="020B0604020202020204" pitchFamily="34" charset="0"/>
              <a:buChar char="•"/>
            </a:pPr>
            <a:r>
              <a:rPr lang="en-US" sz="2800" dirty="0">
                <a:latin typeface="Minion Pro" panose="02040503050306020203" pitchFamily="18" charset="0"/>
              </a:rPr>
              <a:t>Utilize a</a:t>
            </a:r>
            <a:r>
              <a:rPr lang="en-US" sz="2800" dirty="0"/>
              <a:t> social-ecological vulnerability assessment framework which recognizes linkages between the ecological and social domains.</a:t>
            </a:r>
          </a:p>
          <a:p>
            <a:pPr marL="342900" indent="-342900">
              <a:buFont typeface="Arial" panose="020B0604020202020204" pitchFamily="34" charset="0"/>
              <a:buChar char="•"/>
            </a:pPr>
            <a:r>
              <a:rPr lang="en-US" sz="2800" dirty="0"/>
              <a:t>Assess vulnerability and evaluate benefits of specific adaptation strategies at a community level  </a:t>
            </a:r>
            <a:endParaRPr lang="en-US" sz="2800" dirty="0">
              <a:latin typeface="Minion Pro" panose="02040503050306020203" pitchFamily="18" charset="0"/>
            </a:endParaRPr>
          </a:p>
          <a:p>
            <a:pPr marL="342900" indent="-342900">
              <a:buFont typeface="Arial" panose="020B0604020202020204" pitchFamily="34" charset="0"/>
              <a:buChar char="•"/>
            </a:pPr>
            <a:r>
              <a:rPr lang="en-US" sz="2800" dirty="0">
                <a:latin typeface="Minion Pro" panose="02040503050306020203" pitchFamily="18" charset="0"/>
              </a:rPr>
              <a:t>Conduct in-depth interview with fishermen and industry leaders to understand community-specific barriers and facilitators to adaptation  </a:t>
            </a:r>
          </a:p>
        </p:txBody>
      </p:sp>
      <p:sp>
        <p:nvSpPr>
          <p:cNvPr id="28" name="TextBox 27">
            <a:extLst>
              <a:ext uri="{FF2B5EF4-FFF2-40B4-BE49-F238E27FC236}">
                <a16:creationId xmlns:a16="http://schemas.microsoft.com/office/drawing/2014/main" id="{44A51FA5-D768-B144-8FD8-46DBA16D3BB7}"/>
              </a:ext>
            </a:extLst>
          </p:cNvPr>
          <p:cNvSpPr txBox="1"/>
          <p:nvPr/>
        </p:nvSpPr>
        <p:spPr>
          <a:xfrm>
            <a:off x="24610608" y="24419395"/>
            <a:ext cx="10972800" cy="2354491"/>
          </a:xfrm>
          <a:prstGeom prst="rect">
            <a:avLst/>
          </a:prstGeom>
          <a:noFill/>
          <a:ln w="38100">
            <a:solidFill>
              <a:srgbClr val="9DD164"/>
            </a:solidFill>
          </a:ln>
        </p:spPr>
        <p:txBody>
          <a:bodyPr wrap="square" lIns="457200" tIns="228600" rIns="228600" bIns="228600" rtlCol="0">
            <a:spAutoFit/>
          </a:bodyPr>
          <a:lstStyle/>
          <a:p>
            <a:r>
              <a:rPr lang="en-US" sz="3800" b="1" dirty="0">
                <a:solidFill>
                  <a:srgbClr val="003591"/>
                </a:solidFill>
                <a:latin typeface="Source Sans Pro" panose="020B0503030403020204" pitchFamily="34" charset="77"/>
              </a:rPr>
              <a:t>References</a:t>
            </a:r>
          </a:p>
          <a:p>
            <a:pPr marL="514350" indent="-514350">
              <a:buFont typeface="+mj-lt"/>
              <a:buAutoNum type="arabicPeriod"/>
            </a:pPr>
            <a:r>
              <a:rPr lang="en-US" sz="2000" dirty="0"/>
              <a:t>Marshall et al. 2013.  </a:t>
            </a:r>
            <a:r>
              <a:rPr lang="en-US" sz="2000" i="1" dirty="0"/>
              <a:t>Ecosystems</a:t>
            </a:r>
            <a:r>
              <a:rPr lang="en-US" sz="2000" dirty="0"/>
              <a:t> 16: 797-809.</a:t>
            </a:r>
            <a:endParaRPr lang="en-US" sz="2000" dirty="0">
              <a:latin typeface="Minion Pro" panose="02040503050306020203" pitchFamily="18" charset="0"/>
            </a:endParaRPr>
          </a:p>
          <a:p>
            <a:pPr marL="514350" indent="-514350">
              <a:buFont typeface="+mj-lt"/>
              <a:buAutoNum type="arabicPeriod"/>
            </a:pPr>
            <a:r>
              <a:rPr lang="en-US" sz="2000" dirty="0"/>
              <a:t>Colburn et al. 2016. </a:t>
            </a:r>
            <a:r>
              <a:rPr lang="en-US" sz="2000" i="1" dirty="0"/>
              <a:t>Marine Policy</a:t>
            </a:r>
            <a:r>
              <a:rPr lang="en-US" sz="2000" dirty="0"/>
              <a:t> 74: 323-333</a:t>
            </a:r>
          </a:p>
          <a:p>
            <a:pPr marL="514350" indent="-514350">
              <a:buFont typeface="+mj-lt"/>
              <a:buAutoNum type="arabicPeriod"/>
            </a:pPr>
            <a:r>
              <a:rPr lang="en-US" sz="2000" dirty="0" err="1"/>
              <a:t>Steneck</a:t>
            </a:r>
            <a:r>
              <a:rPr lang="en-US" sz="2000" dirty="0"/>
              <a:t> et al. 2011. </a:t>
            </a:r>
            <a:r>
              <a:rPr lang="en-US" sz="2000" i="1" dirty="0" err="1"/>
              <a:t>Conserv</a:t>
            </a:r>
            <a:r>
              <a:rPr lang="en-US" sz="2000" i="1" dirty="0"/>
              <a:t> Biol.</a:t>
            </a:r>
            <a:r>
              <a:rPr lang="en-US" sz="2000" dirty="0"/>
              <a:t> 5: 904-912</a:t>
            </a:r>
          </a:p>
          <a:p>
            <a:pPr marL="514350" indent="-514350">
              <a:buFont typeface="+mj-lt"/>
              <a:buAutoNum type="arabicPeriod"/>
            </a:pPr>
            <a:r>
              <a:rPr lang="en-US" sz="2000" dirty="0"/>
              <a:t>Special thanks to Brian Kennedy and Andrew Allyn for contributing figures to the poster.  </a:t>
            </a:r>
          </a:p>
        </p:txBody>
      </p:sp>
      <p:pic>
        <p:nvPicPr>
          <p:cNvPr id="9" name="Picture 8">
            <a:extLst>
              <a:ext uri="{FF2B5EF4-FFF2-40B4-BE49-F238E27FC236}">
                <a16:creationId xmlns:a16="http://schemas.microsoft.com/office/drawing/2014/main" id="{5DBAE8D2-98E7-9D49-8C95-DE864F32C9AF}"/>
              </a:ext>
            </a:extLst>
          </p:cNvPr>
          <p:cNvPicPr>
            <a:picLocks noChangeAspect="1"/>
          </p:cNvPicPr>
          <p:nvPr/>
        </p:nvPicPr>
        <p:blipFill>
          <a:blip r:embed="rId4"/>
          <a:stretch>
            <a:fillRect/>
          </a:stretch>
        </p:blipFill>
        <p:spPr>
          <a:xfrm>
            <a:off x="1670439" y="9977940"/>
            <a:ext cx="4277310" cy="2851540"/>
          </a:xfrm>
          <a:prstGeom prst="rect">
            <a:avLst/>
          </a:prstGeom>
        </p:spPr>
      </p:pic>
      <p:sp>
        <p:nvSpPr>
          <p:cNvPr id="53" name="TextBox 52">
            <a:extLst>
              <a:ext uri="{FF2B5EF4-FFF2-40B4-BE49-F238E27FC236}">
                <a16:creationId xmlns:a16="http://schemas.microsoft.com/office/drawing/2014/main" id="{3E5741A5-D6F4-8B48-A316-C11C6BAB761F}"/>
              </a:ext>
            </a:extLst>
          </p:cNvPr>
          <p:cNvSpPr txBox="1"/>
          <p:nvPr/>
        </p:nvSpPr>
        <p:spPr>
          <a:xfrm>
            <a:off x="24610608" y="9048047"/>
            <a:ext cx="10972800" cy="6709529"/>
          </a:xfrm>
          <a:prstGeom prst="rect">
            <a:avLst/>
          </a:prstGeom>
          <a:noFill/>
          <a:ln w="38100">
            <a:solidFill>
              <a:srgbClr val="9DD164"/>
            </a:solidFill>
          </a:ln>
        </p:spPr>
        <p:txBody>
          <a:bodyPr wrap="square" lIns="457200" tIns="228600" rIns="228600" bIns="228600" rtlCol="0">
            <a:spAutoFit/>
          </a:bodyPr>
          <a:lstStyle/>
          <a:p>
            <a:r>
              <a:rPr lang="en-US" sz="5000" b="1" dirty="0">
                <a:solidFill>
                  <a:srgbClr val="003591"/>
                </a:solidFill>
                <a:latin typeface="Source Sans Pro" panose="020B0503030403020204" pitchFamily="34" charset="77"/>
              </a:rPr>
              <a:t>Qualitative Interview Results </a:t>
            </a:r>
          </a:p>
          <a:p>
            <a:r>
              <a:rPr lang="en-US" sz="3800" b="1" dirty="0">
                <a:solidFill>
                  <a:srgbClr val="003594"/>
                </a:solidFill>
                <a:latin typeface="Minion Pro" panose="02040503050306020203" pitchFamily="18" charset="0"/>
              </a:rPr>
              <a:t>Adaptation Facilitators</a:t>
            </a:r>
          </a:p>
          <a:p>
            <a:pPr marL="457200" lvl="0" indent="-457200">
              <a:buFont typeface="Arial" panose="020B0604020202020204" pitchFamily="34" charset="0"/>
              <a:buChar char="•"/>
            </a:pPr>
            <a:r>
              <a:rPr lang="en-US" sz="2800" dirty="0"/>
              <a:t>Protected Working Waterfront</a:t>
            </a:r>
          </a:p>
          <a:p>
            <a:pPr marL="457200" lvl="0" indent="-457200">
              <a:buFont typeface="Arial" panose="020B0604020202020204" pitchFamily="34" charset="0"/>
              <a:buChar char="•"/>
            </a:pPr>
            <a:r>
              <a:rPr lang="en-US" sz="2800" dirty="0"/>
              <a:t>Conservation Efforts &amp; Ocean Stewardship by Fishermen </a:t>
            </a:r>
          </a:p>
          <a:p>
            <a:pPr marL="457200" lvl="0" indent="-457200">
              <a:buFont typeface="Arial" panose="020B0604020202020204" pitchFamily="34" charset="0"/>
              <a:buChar char="•"/>
            </a:pPr>
            <a:r>
              <a:rPr lang="en-US" sz="2800" dirty="0"/>
              <a:t>Local Marketing Efforts (Direct to Consumer)</a:t>
            </a:r>
          </a:p>
          <a:p>
            <a:pPr marL="457200" lvl="0" indent="-457200">
              <a:buFont typeface="Arial" panose="020B0604020202020204" pitchFamily="34" charset="0"/>
              <a:buChar char="•"/>
            </a:pPr>
            <a:r>
              <a:rPr lang="en-US" sz="2800" dirty="0"/>
              <a:t>Social Capital (Non profits, Coops, Dealers, Auctions) &amp; Physical Infrastructure (Docks, Processing Facilities, Distribution Centers)</a:t>
            </a:r>
          </a:p>
          <a:p>
            <a:r>
              <a:rPr lang="en-US" sz="3800" b="1" dirty="0">
                <a:solidFill>
                  <a:srgbClr val="003591"/>
                </a:solidFill>
                <a:latin typeface="Minion Pro" panose="02040503050306020203" pitchFamily="18" charset="0"/>
              </a:rPr>
              <a:t>Adaptation Barriers </a:t>
            </a:r>
          </a:p>
          <a:p>
            <a:pPr marL="457200" lvl="0" indent="-457200">
              <a:buFont typeface="Arial" panose="020B0604020202020204" pitchFamily="34" charset="0"/>
              <a:buChar char="•"/>
            </a:pPr>
            <a:r>
              <a:rPr lang="en-US" sz="2800" dirty="0"/>
              <a:t>Management Structure and Regulatory Fragmentation </a:t>
            </a:r>
          </a:p>
          <a:p>
            <a:pPr marL="457200" lvl="0" indent="-457200">
              <a:buFont typeface="Arial" panose="020B0604020202020204" pitchFamily="34" charset="0"/>
              <a:buChar char="•"/>
            </a:pPr>
            <a:r>
              <a:rPr lang="en-US" sz="2800" dirty="0"/>
              <a:t>Time lags between Ecosystem Change, Data Collection, and Management Decisions </a:t>
            </a:r>
          </a:p>
          <a:p>
            <a:pPr marL="457200" lvl="0" indent="-457200">
              <a:buFont typeface="Arial" panose="020B0604020202020204" pitchFamily="34" charset="0"/>
              <a:buChar char="•"/>
            </a:pPr>
            <a:r>
              <a:rPr lang="en-US" sz="2800" dirty="0"/>
              <a:t>Fishery/Fleet Consolidation and Business Specialization </a:t>
            </a:r>
          </a:p>
          <a:p>
            <a:pPr marL="457200" lvl="0" indent="-457200">
              <a:buFont typeface="Arial" panose="020B0604020202020204" pitchFamily="34" charset="0"/>
              <a:buChar char="•"/>
            </a:pPr>
            <a:r>
              <a:rPr lang="en-US" sz="2800" dirty="0"/>
              <a:t>Rising Costs and Business Expenses </a:t>
            </a:r>
          </a:p>
        </p:txBody>
      </p:sp>
      <p:sp>
        <p:nvSpPr>
          <p:cNvPr id="54" name="TextBox 53">
            <a:extLst>
              <a:ext uri="{FF2B5EF4-FFF2-40B4-BE49-F238E27FC236}">
                <a16:creationId xmlns:a16="http://schemas.microsoft.com/office/drawing/2014/main" id="{9E99C1B5-0767-4641-AA15-801BB6F57759}"/>
              </a:ext>
            </a:extLst>
          </p:cNvPr>
          <p:cNvSpPr txBox="1"/>
          <p:nvPr/>
        </p:nvSpPr>
        <p:spPr>
          <a:xfrm>
            <a:off x="12744111" y="5307578"/>
            <a:ext cx="11049291" cy="10207923"/>
          </a:xfrm>
          <a:prstGeom prst="rect">
            <a:avLst/>
          </a:prstGeom>
          <a:noFill/>
          <a:ln w="38100">
            <a:solidFill>
              <a:srgbClr val="9DD164"/>
            </a:solidFill>
          </a:ln>
        </p:spPr>
        <p:txBody>
          <a:bodyPr wrap="square" lIns="457200" tIns="228600" rIns="228600" bIns="228600" rtlCol="0">
            <a:spAutoFit/>
          </a:bodyPr>
          <a:lstStyle/>
          <a:p>
            <a:pPr>
              <a:spcAft>
                <a:spcPts val="2000"/>
              </a:spcAft>
            </a:pPr>
            <a:r>
              <a:rPr lang="en-US" sz="5000" b="1" dirty="0">
                <a:solidFill>
                  <a:srgbClr val="003591"/>
                </a:solidFill>
                <a:latin typeface="Source Sans Pro" panose="020B0503030403020204" pitchFamily="34" charset="77"/>
              </a:rPr>
              <a:t>Preliminary Results </a:t>
            </a:r>
          </a:p>
          <a:p>
            <a:pPr>
              <a:spcAft>
                <a:spcPts val="2000"/>
              </a:spcAft>
            </a:pPr>
            <a:r>
              <a:rPr lang="en-US" sz="3800" b="1" dirty="0">
                <a:solidFill>
                  <a:srgbClr val="003591"/>
                </a:solidFill>
                <a:latin typeface="Source Sans Pro" panose="020B0503030403020204" pitchFamily="34" charset="77"/>
              </a:rPr>
              <a:t>Shifts in Species Distribution</a:t>
            </a:r>
            <a:endParaRPr lang="en-US" sz="3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800" dirty="0">
              <a:latin typeface="Minion Pro" panose="02040503050306020203" pitchFamily="18" charset="0"/>
            </a:endParaRPr>
          </a:p>
          <a:p>
            <a:r>
              <a:rPr lang="en-US" sz="2800" dirty="0">
                <a:latin typeface="Minion Pro" panose="02040503050306020203" pitchFamily="18" charset="0"/>
              </a:rPr>
              <a:t>Use of models to project changes in species distributions. These 2055 projections show a decrease in probability of presence of American Lobster and an increase in probability of presence for Longfin Squid. </a:t>
            </a:r>
            <a:endParaRPr lang="en-US" sz="2400" dirty="0">
              <a:latin typeface="Minion Pro" panose="02040503050306020203" pitchFamily="18" charset="0"/>
            </a:endParaRPr>
          </a:p>
        </p:txBody>
      </p:sp>
      <p:pic>
        <p:nvPicPr>
          <p:cNvPr id="15" name="Picture 14">
            <a:extLst>
              <a:ext uri="{FF2B5EF4-FFF2-40B4-BE49-F238E27FC236}">
                <a16:creationId xmlns:a16="http://schemas.microsoft.com/office/drawing/2014/main" id="{EFD505C3-2925-4E46-B5C7-25F2227D3809}"/>
              </a:ext>
            </a:extLst>
          </p:cNvPr>
          <p:cNvPicPr>
            <a:picLocks noChangeAspect="1"/>
          </p:cNvPicPr>
          <p:nvPr/>
        </p:nvPicPr>
        <p:blipFill>
          <a:blip r:embed="rId5"/>
          <a:stretch>
            <a:fillRect/>
          </a:stretch>
        </p:blipFill>
        <p:spPr>
          <a:xfrm>
            <a:off x="14684411" y="7613965"/>
            <a:ext cx="8768815" cy="3340990"/>
          </a:xfrm>
          <a:prstGeom prst="rect">
            <a:avLst/>
          </a:prstGeom>
        </p:spPr>
      </p:pic>
      <p:pic>
        <p:nvPicPr>
          <p:cNvPr id="56" name="Picture 55">
            <a:extLst>
              <a:ext uri="{FF2B5EF4-FFF2-40B4-BE49-F238E27FC236}">
                <a16:creationId xmlns:a16="http://schemas.microsoft.com/office/drawing/2014/main" id="{042C9709-4DFD-9C40-8C1C-02720D49D12C}"/>
              </a:ext>
            </a:extLst>
          </p:cNvPr>
          <p:cNvPicPr>
            <a:picLocks noChangeAspect="1"/>
          </p:cNvPicPr>
          <p:nvPr/>
        </p:nvPicPr>
        <p:blipFill>
          <a:blip r:embed="rId6"/>
          <a:stretch>
            <a:fillRect/>
          </a:stretch>
        </p:blipFill>
        <p:spPr>
          <a:xfrm>
            <a:off x="14618025" y="10660859"/>
            <a:ext cx="8768814" cy="3105052"/>
          </a:xfrm>
          <a:prstGeom prst="rect">
            <a:avLst/>
          </a:prstGeom>
        </p:spPr>
      </p:pic>
      <p:pic>
        <p:nvPicPr>
          <p:cNvPr id="57" name="Picture 56">
            <a:extLst>
              <a:ext uri="{FF2B5EF4-FFF2-40B4-BE49-F238E27FC236}">
                <a16:creationId xmlns:a16="http://schemas.microsoft.com/office/drawing/2014/main" id="{4F5D40AD-68D2-0442-839F-EAD864E8DBF6}"/>
              </a:ext>
            </a:extLst>
          </p:cNvPr>
          <p:cNvPicPr>
            <a:picLocks noChangeAspect="1"/>
          </p:cNvPicPr>
          <p:nvPr/>
        </p:nvPicPr>
        <p:blipFill>
          <a:blip r:embed="rId7"/>
          <a:stretch>
            <a:fillRect/>
          </a:stretch>
        </p:blipFill>
        <p:spPr>
          <a:xfrm>
            <a:off x="6481331" y="9977940"/>
            <a:ext cx="4277310" cy="2851540"/>
          </a:xfrm>
          <a:prstGeom prst="rect">
            <a:avLst/>
          </a:prstGeom>
        </p:spPr>
      </p:pic>
      <p:pic>
        <p:nvPicPr>
          <p:cNvPr id="60" name="Picture 59">
            <a:extLst>
              <a:ext uri="{FF2B5EF4-FFF2-40B4-BE49-F238E27FC236}">
                <a16:creationId xmlns:a16="http://schemas.microsoft.com/office/drawing/2014/main" id="{1EFCCDEB-7BD1-3440-942B-12356E67BD31}"/>
              </a:ext>
            </a:extLst>
          </p:cNvPr>
          <p:cNvPicPr>
            <a:picLocks noChangeAspect="1"/>
          </p:cNvPicPr>
          <p:nvPr/>
        </p:nvPicPr>
        <p:blipFill>
          <a:blip r:embed="rId8"/>
          <a:stretch>
            <a:fillRect/>
          </a:stretch>
        </p:blipFill>
        <p:spPr>
          <a:xfrm rot="5400000">
            <a:off x="13548503" y="7916730"/>
            <a:ext cx="1069522" cy="1069522"/>
          </a:xfrm>
          <a:prstGeom prst="rect">
            <a:avLst/>
          </a:prstGeom>
        </p:spPr>
      </p:pic>
      <p:sp>
        <p:nvSpPr>
          <p:cNvPr id="63" name="TextBox 62">
            <a:extLst>
              <a:ext uri="{FF2B5EF4-FFF2-40B4-BE49-F238E27FC236}">
                <a16:creationId xmlns:a16="http://schemas.microsoft.com/office/drawing/2014/main" id="{101DCDD0-4207-C44E-B3DD-D75822B6E39B}"/>
              </a:ext>
            </a:extLst>
          </p:cNvPr>
          <p:cNvSpPr txBox="1"/>
          <p:nvPr/>
        </p:nvSpPr>
        <p:spPr>
          <a:xfrm>
            <a:off x="13408737" y="8665040"/>
            <a:ext cx="1788434" cy="1384995"/>
          </a:xfrm>
          <a:prstGeom prst="rect">
            <a:avLst/>
          </a:prstGeom>
          <a:noFill/>
        </p:spPr>
        <p:txBody>
          <a:bodyPr wrap="square" rtlCol="0">
            <a:spAutoFit/>
          </a:bodyPr>
          <a:lstStyle/>
          <a:p>
            <a:r>
              <a:rPr lang="en-US" sz="2800" dirty="0">
                <a:latin typeface="Minion Pro" panose="02040503050306020203" pitchFamily="18" charset="0"/>
              </a:rPr>
              <a:t>American Lobster Spring</a:t>
            </a:r>
            <a:endParaRPr lang="en-US" sz="2800" dirty="0"/>
          </a:p>
        </p:txBody>
      </p:sp>
      <p:pic>
        <p:nvPicPr>
          <p:cNvPr id="65" name="Picture 64">
            <a:extLst>
              <a:ext uri="{FF2B5EF4-FFF2-40B4-BE49-F238E27FC236}">
                <a16:creationId xmlns:a16="http://schemas.microsoft.com/office/drawing/2014/main" id="{F4885AD1-AC16-B244-83D5-5D82F13D0175}"/>
              </a:ext>
            </a:extLst>
          </p:cNvPr>
          <p:cNvPicPr>
            <a:picLocks noChangeAspect="1"/>
          </p:cNvPicPr>
          <p:nvPr/>
        </p:nvPicPr>
        <p:blipFill>
          <a:blip r:embed="rId9"/>
          <a:stretch>
            <a:fillRect/>
          </a:stretch>
        </p:blipFill>
        <p:spPr>
          <a:xfrm>
            <a:off x="13548503" y="11080266"/>
            <a:ext cx="1069522" cy="646888"/>
          </a:xfrm>
          <a:prstGeom prst="rect">
            <a:avLst/>
          </a:prstGeom>
        </p:spPr>
      </p:pic>
      <p:sp>
        <p:nvSpPr>
          <p:cNvPr id="66" name="TextBox 65">
            <a:extLst>
              <a:ext uri="{FF2B5EF4-FFF2-40B4-BE49-F238E27FC236}">
                <a16:creationId xmlns:a16="http://schemas.microsoft.com/office/drawing/2014/main" id="{4ACA500C-DE70-594D-978C-2A888A82858E}"/>
              </a:ext>
            </a:extLst>
          </p:cNvPr>
          <p:cNvSpPr txBox="1"/>
          <p:nvPr/>
        </p:nvSpPr>
        <p:spPr>
          <a:xfrm>
            <a:off x="13408737" y="11690987"/>
            <a:ext cx="1788434" cy="954107"/>
          </a:xfrm>
          <a:prstGeom prst="rect">
            <a:avLst/>
          </a:prstGeom>
          <a:noFill/>
        </p:spPr>
        <p:txBody>
          <a:bodyPr wrap="square" rtlCol="0">
            <a:spAutoFit/>
          </a:bodyPr>
          <a:lstStyle/>
          <a:p>
            <a:r>
              <a:rPr lang="en-US" sz="2800" dirty="0">
                <a:latin typeface="Minion Pro" panose="02040503050306020203" pitchFamily="18" charset="0"/>
              </a:rPr>
              <a:t>Longfin Squid Fall</a:t>
            </a:r>
            <a:endParaRPr lang="en-US" sz="2800" dirty="0"/>
          </a:p>
        </p:txBody>
      </p:sp>
      <p:sp>
        <p:nvSpPr>
          <p:cNvPr id="67" name="Right Arrow 66">
            <a:extLst>
              <a:ext uri="{FF2B5EF4-FFF2-40B4-BE49-F238E27FC236}">
                <a16:creationId xmlns:a16="http://schemas.microsoft.com/office/drawing/2014/main" id="{78DEACAF-95FF-4D4E-A376-EC3BF596216B}"/>
              </a:ext>
            </a:extLst>
          </p:cNvPr>
          <p:cNvSpPr/>
          <p:nvPr/>
        </p:nvSpPr>
        <p:spPr>
          <a:xfrm rot="16200000">
            <a:off x="12868862" y="11673511"/>
            <a:ext cx="654318" cy="248721"/>
          </a:xfrm>
          <a:prstGeom prst="rightArrow">
            <a:avLst/>
          </a:prstGeom>
          <a:solidFill>
            <a:srgbClr val="9DD164"/>
          </a:solidFill>
          <a:ln>
            <a:solidFill>
              <a:srgbClr val="9DD1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5" name="Picture 74">
            <a:extLst>
              <a:ext uri="{FF2B5EF4-FFF2-40B4-BE49-F238E27FC236}">
                <a16:creationId xmlns:a16="http://schemas.microsoft.com/office/drawing/2014/main" id="{3C585B12-331D-3E4F-BEBA-B5BD65264191}"/>
              </a:ext>
            </a:extLst>
          </p:cNvPr>
          <p:cNvPicPr>
            <a:picLocks noChangeAspect="1"/>
          </p:cNvPicPr>
          <p:nvPr/>
        </p:nvPicPr>
        <p:blipFill>
          <a:blip r:embed="rId10"/>
          <a:stretch>
            <a:fillRect/>
          </a:stretch>
        </p:blipFill>
        <p:spPr>
          <a:xfrm>
            <a:off x="24597794" y="15899354"/>
            <a:ext cx="7125302" cy="4750200"/>
          </a:xfrm>
          <a:prstGeom prst="rect">
            <a:avLst/>
          </a:prstGeom>
        </p:spPr>
      </p:pic>
      <p:pic>
        <p:nvPicPr>
          <p:cNvPr id="76" name="Picture 11">
            <a:extLst>
              <a:ext uri="{FF2B5EF4-FFF2-40B4-BE49-F238E27FC236}">
                <a16:creationId xmlns:a16="http://schemas.microsoft.com/office/drawing/2014/main" id="{0E7ECB77-820E-9C42-A7A7-83219AA3B65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670439" y="20933829"/>
            <a:ext cx="8612733" cy="7100433"/>
          </a:xfrm>
          <a:prstGeom prst="rect">
            <a:avLst/>
          </a:prstGeom>
          <a:noFill/>
          <a:ln w="38100" cmpd="sng">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8" name="TextBox 77">
            <a:extLst>
              <a:ext uri="{FF2B5EF4-FFF2-40B4-BE49-F238E27FC236}">
                <a16:creationId xmlns:a16="http://schemas.microsoft.com/office/drawing/2014/main" id="{14919E00-98B9-B84C-82F0-61DD833F5FDB}"/>
              </a:ext>
            </a:extLst>
          </p:cNvPr>
          <p:cNvSpPr txBox="1"/>
          <p:nvPr/>
        </p:nvSpPr>
        <p:spPr>
          <a:xfrm>
            <a:off x="24610608" y="20933829"/>
            <a:ext cx="10972800" cy="3200876"/>
          </a:xfrm>
          <a:prstGeom prst="rect">
            <a:avLst/>
          </a:prstGeom>
          <a:noFill/>
          <a:ln w="38100">
            <a:solidFill>
              <a:srgbClr val="9DD164"/>
            </a:solidFill>
          </a:ln>
        </p:spPr>
        <p:txBody>
          <a:bodyPr wrap="square" lIns="457200" tIns="228600" rIns="228600" bIns="228600" rtlCol="0">
            <a:spAutoFit/>
          </a:bodyPr>
          <a:lstStyle/>
          <a:p>
            <a:r>
              <a:rPr lang="en-US" sz="3800" b="1" dirty="0">
                <a:solidFill>
                  <a:srgbClr val="003591"/>
                </a:solidFill>
                <a:latin typeface="Source Sans Pro" panose="020B0503030403020204" pitchFamily="34" charset="77"/>
              </a:rPr>
              <a:t>Challenges &amp; Questions</a:t>
            </a:r>
          </a:p>
          <a:p>
            <a:pPr marL="342900" indent="-342900">
              <a:buFont typeface="Arial" panose="020B0604020202020204" pitchFamily="34" charset="0"/>
              <a:buChar char="•"/>
            </a:pPr>
            <a:r>
              <a:rPr lang="en-US" sz="2800" dirty="0">
                <a:latin typeface="Minion Pro" panose="02040503050306020203" pitchFamily="18" charset="0"/>
              </a:rPr>
              <a:t>How to best communicate complex ecological and economic models to communities </a:t>
            </a:r>
          </a:p>
          <a:p>
            <a:pPr marL="342900" indent="-342900">
              <a:buFont typeface="Arial" panose="020B0604020202020204" pitchFamily="34" charset="0"/>
              <a:buChar char="•"/>
            </a:pPr>
            <a:r>
              <a:rPr lang="en-US" sz="2800" dirty="0">
                <a:latin typeface="Minion Pro" panose="02040503050306020203" pitchFamily="18" charset="0"/>
              </a:rPr>
              <a:t>How to provide information that will be useful to communities in climate change adaptation planning </a:t>
            </a:r>
          </a:p>
          <a:p>
            <a:pPr marL="342900" indent="-342900">
              <a:buFont typeface="Arial" panose="020B0604020202020204" pitchFamily="34" charset="0"/>
              <a:buChar char="•"/>
            </a:pPr>
            <a:r>
              <a:rPr lang="en-US" sz="2800" dirty="0">
                <a:latin typeface="Minion Pro" panose="02040503050306020203" pitchFamily="18" charset="0"/>
              </a:rPr>
              <a:t>Identifying tangible adaptation options and strategies for fisheries</a:t>
            </a:r>
          </a:p>
        </p:txBody>
      </p:sp>
      <p:sp>
        <p:nvSpPr>
          <p:cNvPr id="81" name="TextBox 80">
            <a:extLst>
              <a:ext uri="{FF2B5EF4-FFF2-40B4-BE49-F238E27FC236}">
                <a16:creationId xmlns:a16="http://schemas.microsoft.com/office/drawing/2014/main" id="{A37257C3-B8DF-4641-B8FF-BF4E4C32D237}"/>
              </a:ext>
            </a:extLst>
          </p:cNvPr>
          <p:cNvSpPr txBox="1"/>
          <p:nvPr/>
        </p:nvSpPr>
        <p:spPr>
          <a:xfrm>
            <a:off x="20259450" y="16239477"/>
            <a:ext cx="3715224" cy="5463034"/>
          </a:xfrm>
          <a:prstGeom prst="rect">
            <a:avLst/>
          </a:prstGeom>
          <a:noFill/>
          <a:ln w="38100">
            <a:noFill/>
          </a:ln>
        </p:spPr>
        <p:txBody>
          <a:bodyPr wrap="square" lIns="457200" tIns="228600" rIns="228600" bIns="228600" rtlCol="0">
            <a:spAutoFit/>
          </a:bodyPr>
          <a:lstStyle/>
          <a:p>
            <a:r>
              <a:rPr lang="en-US" sz="2500" dirty="0"/>
              <a:t>Current landings data show that ports like Point Judith and Portland have substantial catch diversity. Ports like New Bedford and Stonington are becoming increasingly consolidated, presenting a potential challenge for future adaptation.</a:t>
            </a:r>
            <a:endParaRPr lang="en-US" sz="2500" b="1" dirty="0">
              <a:solidFill>
                <a:srgbClr val="003591"/>
              </a:solidFill>
              <a:latin typeface="Source Sans Pro" panose="020B0503030403020204" pitchFamily="34" charset="77"/>
            </a:endParaRPr>
          </a:p>
        </p:txBody>
      </p:sp>
      <p:sp>
        <p:nvSpPr>
          <p:cNvPr id="82" name="TextBox 81">
            <a:extLst>
              <a:ext uri="{FF2B5EF4-FFF2-40B4-BE49-F238E27FC236}">
                <a16:creationId xmlns:a16="http://schemas.microsoft.com/office/drawing/2014/main" id="{E138C7C6-4EE2-DC42-A70B-1A9A2A006151}"/>
              </a:ext>
            </a:extLst>
          </p:cNvPr>
          <p:cNvSpPr txBox="1"/>
          <p:nvPr/>
        </p:nvSpPr>
        <p:spPr>
          <a:xfrm>
            <a:off x="20900451" y="7260022"/>
            <a:ext cx="2977043" cy="707886"/>
          </a:xfrm>
          <a:prstGeom prst="rect">
            <a:avLst/>
          </a:prstGeom>
          <a:noFill/>
        </p:spPr>
        <p:txBody>
          <a:bodyPr wrap="square" rtlCol="0">
            <a:spAutoFit/>
          </a:bodyPr>
          <a:lstStyle/>
          <a:p>
            <a:r>
              <a:rPr lang="en-US" sz="2000" dirty="0"/>
              <a:t>Est difference in relative probability of presence </a:t>
            </a:r>
          </a:p>
        </p:txBody>
      </p:sp>
      <p:sp>
        <p:nvSpPr>
          <p:cNvPr id="83" name="TextBox 82">
            <a:extLst>
              <a:ext uri="{FF2B5EF4-FFF2-40B4-BE49-F238E27FC236}">
                <a16:creationId xmlns:a16="http://schemas.microsoft.com/office/drawing/2014/main" id="{46A1D26C-8A93-5544-AB93-6D35555C091D}"/>
              </a:ext>
            </a:extLst>
          </p:cNvPr>
          <p:cNvSpPr txBox="1"/>
          <p:nvPr/>
        </p:nvSpPr>
        <p:spPr>
          <a:xfrm>
            <a:off x="18017859" y="7266837"/>
            <a:ext cx="2977043" cy="707886"/>
          </a:xfrm>
          <a:prstGeom prst="rect">
            <a:avLst/>
          </a:prstGeom>
          <a:noFill/>
        </p:spPr>
        <p:txBody>
          <a:bodyPr wrap="square" rtlCol="0">
            <a:spAutoFit/>
          </a:bodyPr>
          <a:lstStyle/>
          <a:p>
            <a:r>
              <a:rPr lang="en-US" sz="2000" dirty="0"/>
              <a:t>Projected relative probability of presence </a:t>
            </a:r>
          </a:p>
        </p:txBody>
      </p:sp>
      <p:sp>
        <p:nvSpPr>
          <p:cNvPr id="84" name="Right Arrow 83">
            <a:extLst>
              <a:ext uri="{FF2B5EF4-FFF2-40B4-BE49-F238E27FC236}">
                <a16:creationId xmlns:a16="http://schemas.microsoft.com/office/drawing/2014/main" id="{B4E0DDF9-766F-D74C-AAB7-E64081A24932}"/>
              </a:ext>
            </a:extLst>
          </p:cNvPr>
          <p:cNvSpPr/>
          <p:nvPr/>
        </p:nvSpPr>
        <p:spPr>
          <a:xfrm rot="5400000">
            <a:off x="12868861" y="8654290"/>
            <a:ext cx="654318" cy="248721"/>
          </a:xfrm>
          <a:prstGeom prst="rightArrow">
            <a:avLst/>
          </a:prstGeom>
          <a:solidFill>
            <a:srgbClr val="9DD164"/>
          </a:solidFill>
          <a:ln>
            <a:solidFill>
              <a:srgbClr val="9DD1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TextBox 84">
            <a:extLst>
              <a:ext uri="{FF2B5EF4-FFF2-40B4-BE49-F238E27FC236}">
                <a16:creationId xmlns:a16="http://schemas.microsoft.com/office/drawing/2014/main" id="{1F6733FC-97AA-3044-801D-678F95B87DC8}"/>
              </a:ext>
            </a:extLst>
          </p:cNvPr>
          <p:cNvSpPr txBox="1"/>
          <p:nvPr/>
        </p:nvSpPr>
        <p:spPr>
          <a:xfrm>
            <a:off x="15219361" y="7264670"/>
            <a:ext cx="2977043" cy="707886"/>
          </a:xfrm>
          <a:prstGeom prst="rect">
            <a:avLst/>
          </a:prstGeom>
          <a:noFill/>
        </p:spPr>
        <p:txBody>
          <a:bodyPr wrap="square" rtlCol="0">
            <a:spAutoFit/>
          </a:bodyPr>
          <a:lstStyle/>
          <a:p>
            <a:r>
              <a:rPr lang="en-US" sz="2000" dirty="0"/>
              <a:t>Baseline relative probability of presence </a:t>
            </a:r>
          </a:p>
        </p:txBody>
      </p:sp>
      <p:sp>
        <p:nvSpPr>
          <p:cNvPr id="86" name="Right Arrow 85">
            <a:extLst>
              <a:ext uri="{FF2B5EF4-FFF2-40B4-BE49-F238E27FC236}">
                <a16:creationId xmlns:a16="http://schemas.microsoft.com/office/drawing/2014/main" id="{F1B7FC72-28BE-0141-8FB9-2D0E57E5A8EC}"/>
              </a:ext>
            </a:extLst>
          </p:cNvPr>
          <p:cNvSpPr/>
          <p:nvPr/>
        </p:nvSpPr>
        <p:spPr>
          <a:xfrm>
            <a:off x="17278063" y="7365244"/>
            <a:ext cx="654318" cy="248721"/>
          </a:xfrm>
          <a:prstGeom prst="rightArrow">
            <a:avLst/>
          </a:prstGeom>
          <a:solidFill>
            <a:srgbClr val="D36122"/>
          </a:solidFill>
          <a:ln>
            <a:solidFill>
              <a:srgbClr val="D361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Right Arrow 86">
            <a:extLst>
              <a:ext uri="{FF2B5EF4-FFF2-40B4-BE49-F238E27FC236}">
                <a16:creationId xmlns:a16="http://schemas.microsoft.com/office/drawing/2014/main" id="{D38C5A0B-DA0B-964F-9266-3449D8AA2A08}"/>
              </a:ext>
            </a:extLst>
          </p:cNvPr>
          <p:cNvSpPr/>
          <p:nvPr/>
        </p:nvSpPr>
        <p:spPr>
          <a:xfrm>
            <a:off x="20184433" y="7365244"/>
            <a:ext cx="654318" cy="248721"/>
          </a:xfrm>
          <a:prstGeom prst="rightArrow">
            <a:avLst/>
          </a:prstGeom>
          <a:solidFill>
            <a:srgbClr val="D36122"/>
          </a:solidFill>
          <a:ln>
            <a:solidFill>
              <a:srgbClr val="D361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1" name="TextBox 90">
            <a:extLst>
              <a:ext uri="{FF2B5EF4-FFF2-40B4-BE49-F238E27FC236}">
                <a16:creationId xmlns:a16="http://schemas.microsoft.com/office/drawing/2014/main" id="{BAE6406B-9C8A-4548-9002-487E2330998B}"/>
              </a:ext>
            </a:extLst>
          </p:cNvPr>
          <p:cNvSpPr txBox="1"/>
          <p:nvPr/>
        </p:nvSpPr>
        <p:spPr>
          <a:xfrm>
            <a:off x="24597794" y="5330031"/>
            <a:ext cx="11010220" cy="3600986"/>
          </a:xfrm>
          <a:prstGeom prst="rect">
            <a:avLst/>
          </a:prstGeom>
          <a:solidFill>
            <a:srgbClr val="9DD164"/>
          </a:solidFill>
          <a:ln w="38100">
            <a:solidFill>
              <a:srgbClr val="003594"/>
            </a:solidFill>
          </a:ln>
        </p:spPr>
        <p:txBody>
          <a:bodyPr wrap="square" lIns="457200" tIns="228600" rIns="228600" bIns="228600" rtlCol="0" anchor="t">
            <a:spAutoFit/>
          </a:bodyPr>
          <a:lstStyle/>
          <a:p>
            <a:r>
              <a:rPr lang="en-US" sz="3400" dirty="0">
                <a:solidFill>
                  <a:srgbClr val="003594"/>
                </a:solidFill>
              </a:rPr>
              <a:t>“Changes in ocean temperatures due to climate change will affect the ability of some coastal communities to harvest fish, requiring an adaptive response that may include finding new fish grounds, exploiting different species, or seeking non-fishing dependent employment”  </a:t>
            </a:r>
          </a:p>
          <a:p>
            <a:r>
              <a:rPr lang="en-US" sz="3400" dirty="0">
                <a:solidFill>
                  <a:srgbClr val="003594"/>
                </a:solidFill>
              </a:rPr>
              <a:t>(Colburn et al. 2016)</a:t>
            </a:r>
            <a:endParaRPr lang="en-US" sz="3400" dirty="0">
              <a:solidFill>
                <a:srgbClr val="003594"/>
              </a:solidFill>
              <a:latin typeface="Source Sans Pro" panose="020B0503030403020204" pitchFamily="34" charset="77"/>
            </a:endParaRPr>
          </a:p>
        </p:txBody>
      </p:sp>
      <p:pic>
        <p:nvPicPr>
          <p:cNvPr id="95" name="Picture 94">
            <a:extLst>
              <a:ext uri="{FF2B5EF4-FFF2-40B4-BE49-F238E27FC236}">
                <a16:creationId xmlns:a16="http://schemas.microsoft.com/office/drawing/2014/main" id="{4CD1A318-3A03-784E-8E1A-0E9661442380}"/>
              </a:ext>
            </a:extLst>
          </p:cNvPr>
          <p:cNvPicPr>
            <a:picLocks noChangeAspect="1"/>
          </p:cNvPicPr>
          <p:nvPr/>
        </p:nvPicPr>
        <p:blipFill>
          <a:blip r:embed="rId12"/>
          <a:stretch>
            <a:fillRect/>
          </a:stretch>
        </p:blipFill>
        <p:spPr>
          <a:xfrm>
            <a:off x="32346216" y="15899354"/>
            <a:ext cx="3261798" cy="4892697"/>
          </a:xfrm>
          <a:prstGeom prst="rect">
            <a:avLst/>
          </a:prstGeom>
        </p:spPr>
      </p:pic>
      <p:pic>
        <p:nvPicPr>
          <p:cNvPr id="99" name="Picture 98">
            <a:extLst>
              <a:ext uri="{FF2B5EF4-FFF2-40B4-BE49-F238E27FC236}">
                <a16:creationId xmlns:a16="http://schemas.microsoft.com/office/drawing/2014/main" id="{574378E6-E455-9449-A90E-00E38468CB74}"/>
              </a:ext>
            </a:extLst>
          </p:cNvPr>
          <p:cNvPicPr>
            <a:picLocks noChangeAspect="1"/>
          </p:cNvPicPr>
          <p:nvPr/>
        </p:nvPicPr>
        <p:blipFill>
          <a:blip r:embed="rId13"/>
          <a:stretch>
            <a:fillRect/>
          </a:stretch>
        </p:blipFill>
        <p:spPr>
          <a:xfrm>
            <a:off x="12903938" y="16635855"/>
            <a:ext cx="7611279" cy="4712634"/>
          </a:xfrm>
          <a:prstGeom prst="rect">
            <a:avLst/>
          </a:prstGeom>
        </p:spPr>
      </p:pic>
      <p:sp>
        <p:nvSpPr>
          <p:cNvPr id="100" name="TextBox 99">
            <a:extLst>
              <a:ext uri="{FF2B5EF4-FFF2-40B4-BE49-F238E27FC236}">
                <a16:creationId xmlns:a16="http://schemas.microsoft.com/office/drawing/2014/main" id="{B3F34DE5-600B-8147-A89D-4529133F4B05}"/>
              </a:ext>
            </a:extLst>
          </p:cNvPr>
          <p:cNvSpPr txBox="1"/>
          <p:nvPr/>
        </p:nvSpPr>
        <p:spPr>
          <a:xfrm>
            <a:off x="20259450" y="22024714"/>
            <a:ext cx="3715224" cy="6617196"/>
          </a:xfrm>
          <a:prstGeom prst="rect">
            <a:avLst/>
          </a:prstGeom>
          <a:noFill/>
          <a:ln w="38100">
            <a:noFill/>
          </a:ln>
        </p:spPr>
        <p:txBody>
          <a:bodyPr wrap="square" lIns="457200" tIns="228600" rIns="228600" bIns="228600" rtlCol="0">
            <a:spAutoFit/>
          </a:bodyPr>
          <a:lstStyle/>
          <a:p>
            <a:r>
              <a:rPr lang="en-US" sz="2500" dirty="0"/>
              <a:t>This figure uses Simpson’s Reciprocal Index to demonstrate changes in catch diversity at the port level. Lower values indicate less diversity and higher values indicate greater diversity. </a:t>
            </a:r>
          </a:p>
          <a:p>
            <a:endParaRPr lang="en-US" sz="2500" dirty="0"/>
          </a:p>
          <a:p>
            <a:r>
              <a:rPr lang="en-US" sz="2500" dirty="0"/>
              <a:t>“This lack of diversity may increase risks of ecological and economic disruptions” (</a:t>
            </a:r>
            <a:r>
              <a:rPr lang="en-US" sz="2500" dirty="0" err="1"/>
              <a:t>Steneck</a:t>
            </a:r>
            <a:r>
              <a:rPr lang="en-US" sz="2500" dirty="0"/>
              <a:t> et al. 2011). </a:t>
            </a:r>
          </a:p>
        </p:txBody>
      </p:sp>
      <p:sp>
        <p:nvSpPr>
          <p:cNvPr id="101" name="TextBox 100">
            <a:extLst>
              <a:ext uri="{FF2B5EF4-FFF2-40B4-BE49-F238E27FC236}">
                <a16:creationId xmlns:a16="http://schemas.microsoft.com/office/drawing/2014/main" id="{10F2FEBD-F5B4-0445-9DE5-C7EBFD62FF6C}"/>
              </a:ext>
            </a:extLst>
          </p:cNvPr>
          <p:cNvSpPr txBox="1"/>
          <p:nvPr/>
        </p:nvSpPr>
        <p:spPr>
          <a:xfrm>
            <a:off x="6564643" y="22051128"/>
            <a:ext cx="5024869" cy="966278"/>
          </a:xfrm>
          <a:prstGeom prst="rect">
            <a:avLst/>
          </a:prstGeom>
          <a:noFill/>
        </p:spPr>
        <p:txBody>
          <a:bodyPr wrap="square" rtlCol="0">
            <a:spAutoFit/>
          </a:bodyPr>
          <a:lstStyle/>
          <a:p>
            <a:r>
              <a:rPr lang="en-US" sz="2800" b="1" dirty="0"/>
              <a:t>How will species availability change?</a:t>
            </a:r>
          </a:p>
        </p:txBody>
      </p:sp>
      <p:sp>
        <p:nvSpPr>
          <p:cNvPr id="102" name="TextBox 101">
            <a:extLst>
              <a:ext uri="{FF2B5EF4-FFF2-40B4-BE49-F238E27FC236}">
                <a16:creationId xmlns:a16="http://schemas.microsoft.com/office/drawing/2014/main" id="{AE7C0A9E-A1DC-A244-B4A7-D28CB62BA3B0}"/>
              </a:ext>
            </a:extLst>
          </p:cNvPr>
          <p:cNvSpPr txBox="1"/>
          <p:nvPr/>
        </p:nvSpPr>
        <p:spPr>
          <a:xfrm>
            <a:off x="1510612" y="24698466"/>
            <a:ext cx="4392941" cy="954107"/>
          </a:xfrm>
          <a:prstGeom prst="rect">
            <a:avLst/>
          </a:prstGeom>
          <a:noFill/>
        </p:spPr>
        <p:txBody>
          <a:bodyPr wrap="square" rtlCol="0">
            <a:spAutoFit/>
          </a:bodyPr>
          <a:lstStyle/>
          <a:p>
            <a:r>
              <a:rPr lang="en-US" sz="2800" b="1" dirty="0"/>
              <a:t>How will local community be affected?</a:t>
            </a:r>
          </a:p>
        </p:txBody>
      </p:sp>
      <p:sp>
        <p:nvSpPr>
          <p:cNvPr id="103" name="TextBox 102">
            <a:extLst>
              <a:ext uri="{FF2B5EF4-FFF2-40B4-BE49-F238E27FC236}">
                <a16:creationId xmlns:a16="http://schemas.microsoft.com/office/drawing/2014/main" id="{86942E73-AE8A-824C-9034-AB4014965E48}"/>
              </a:ext>
            </a:extLst>
          </p:cNvPr>
          <p:cNvSpPr txBox="1"/>
          <p:nvPr/>
        </p:nvSpPr>
        <p:spPr>
          <a:xfrm>
            <a:off x="8314050" y="26527473"/>
            <a:ext cx="3501261" cy="1384995"/>
          </a:xfrm>
          <a:prstGeom prst="rect">
            <a:avLst/>
          </a:prstGeom>
          <a:noFill/>
        </p:spPr>
        <p:txBody>
          <a:bodyPr wrap="square" rtlCol="0">
            <a:spAutoFit/>
          </a:bodyPr>
          <a:lstStyle/>
          <a:p>
            <a:r>
              <a:rPr lang="en-US" sz="2800" b="1" dirty="0"/>
              <a:t>Does the community have the ability to adapt to changes?</a:t>
            </a:r>
          </a:p>
        </p:txBody>
      </p:sp>
      <p:pic>
        <p:nvPicPr>
          <p:cNvPr id="105" name="Picture 104">
            <a:extLst>
              <a:ext uri="{FF2B5EF4-FFF2-40B4-BE49-F238E27FC236}">
                <a16:creationId xmlns:a16="http://schemas.microsoft.com/office/drawing/2014/main" id="{B3FE01E7-8DE6-7041-9DC3-634ED3EE916B}"/>
              </a:ext>
            </a:extLst>
          </p:cNvPr>
          <p:cNvPicPr>
            <a:picLocks noChangeAspect="1"/>
          </p:cNvPicPr>
          <p:nvPr/>
        </p:nvPicPr>
        <p:blipFill>
          <a:blip r:embed="rId14"/>
          <a:stretch>
            <a:fillRect/>
          </a:stretch>
        </p:blipFill>
        <p:spPr>
          <a:xfrm>
            <a:off x="12903937" y="22258140"/>
            <a:ext cx="7706825" cy="5930137"/>
          </a:xfrm>
          <a:prstGeom prst="rect">
            <a:avLst/>
          </a:prstGeom>
        </p:spPr>
      </p:pic>
    </p:spTree>
    <p:extLst>
      <p:ext uri="{BB962C8B-B14F-4D97-AF65-F5344CB8AC3E}">
        <p14:creationId xmlns:p14="http://schemas.microsoft.com/office/powerpoint/2010/main" val="8796929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llows_poster_1" id="{4759A9DF-9B91-9348-93EC-96E587BC7BB8}" vid="{129A80A6-8E2C-A04D-A090-659A8FD1B77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9701</TotalTime>
  <Words>586</Words>
  <Application>Microsoft Macintosh PowerPoint</Application>
  <PresentationFormat>Custom</PresentationFormat>
  <Paragraphs>111</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Minion Pro</vt:lpstr>
      <vt:lpstr>Source Sans Pro</vt:lpstr>
      <vt:lpstr>Office Theme</vt:lpstr>
      <vt:lpstr>PowerPoint Presentation</vt:lpstr>
    </vt:vector>
  </TitlesOfParts>
  <Company/>
  <LinksUpToDate>false</LinksUpToDate>
  <SharedDoc>false</SharedDoc>
  <HyperlinksChanged>false</HyperlinksChanged>
  <AppVersion>16.0012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Microsoft Office User</dc:creator>
  <cp:lastModifiedBy>Sabrina Kerin</cp:lastModifiedBy>
  <cp:revision>100</cp:revision>
  <dcterms:created xsi:type="dcterms:W3CDTF">2018-06-22T15:17:21Z</dcterms:created>
  <dcterms:modified xsi:type="dcterms:W3CDTF">2018-07-06T23:02:16Z</dcterms:modified>
</cp:coreProperties>
</file>