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
  </p:notesMasterIdLst>
  <p:sldIdLst>
    <p:sldId id="256" r:id="rId2"/>
    <p:sldId id="257" r:id="rId3"/>
    <p:sldId id="258" r:id="rId4"/>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15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6122"/>
    <a:srgbClr val="092844"/>
    <a:srgbClr val="003591"/>
    <a:srgbClr val="9DD164"/>
    <a:srgbClr val="A2AAAD"/>
    <a:srgbClr val="D6D2C4"/>
    <a:srgbClr val="003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54"/>
    <p:restoredTop sz="94578"/>
  </p:normalViewPr>
  <p:slideViewPr>
    <p:cSldViewPr snapToObjects="1">
      <p:cViewPr>
        <p:scale>
          <a:sx n="56" d="100"/>
          <a:sy n="56" d="100"/>
        </p:scale>
        <p:origin x="144" y="-168"/>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A8AA59-50E2-064F-BA44-F87F003F81A2}" type="datetimeFigureOut">
              <a:rPr lang="en-US" smtClean="0"/>
              <a:t>7/8/18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A5BA51-B679-4C40-915A-8336118326BC}" type="slidenum">
              <a:rPr lang="en-US" smtClean="0"/>
              <a:t>‹#›</a:t>
            </a:fld>
            <a:endParaRPr lang="en-US"/>
          </a:p>
        </p:txBody>
      </p:sp>
    </p:spTree>
    <p:extLst>
      <p:ext uri="{BB962C8B-B14F-4D97-AF65-F5344CB8AC3E}">
        <p14:creationId xmlns:p14="http://schemas.microsoft.com/office/powerpoint/2010/main" val="2117055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A5BA51-B679-4C40-915A-8336118326BC}" type="slidenum">
              <a:rPr lang="en-US" smtClean="0"/>
              <a:t>1</a:t>
            </a:fld>
            <a:endParaRPr lang="en-US"/>
          </a:p>
        </p:txBody>
      </p:sp>
    </p:spTree>
    <p:extLst>
      <p:ext uri="{BB962C8B-B14F-4D97-AF65-F5344CB8AC3E}">
        <p14:creationId xmlns:p14="http://schemas.microsoft.com/office/powerpoint/2010/main" val="3151590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8BA303FC-662E-C048-A4F4-28056905C827}"/>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5" name="Footer Placeholder 4">
            <a:extLst>
              <a:ext uri="{FF2B5EF4-FFF2-40B4-BE49-F238E27FC236}">
                <a16:creationId xmlns:a16="http://schemas.microsoft.com/office/drawing/2014/main"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C40B88-4C8A-0F44-B856-3FC7643F6580}"/>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5" name="Footer Placeholder 4">
            <a:extLst>
              <a:ext uri="{FF2B5EF4-FFF2-40B4-BE49-F238E27FC236}">
                <a16:creationId xmlns:a16="http://schemas.microsoft.com/office/drawing/2014/main"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8458CB-19A6-2E41-9AD5-2771DAF182FF}"/>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5" name="Footer Placeholder 4">
            <a:extLst>
              <a:ext uri="{FF2B5EF4-FFF2-40B4-BE49-F238E27FC236}">
                <a16:creationId xmlns:a16="http://schemas.microsoft.com/office/drawing/2014/main"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311783C-A844-5D40-88FE-6CBA8FDBC44F}"/>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6" name="Footer Placeholder 5">
            <a:extLst>
              <a:ext uri="{FF2B5EF4-FFF2-40B4-BE49-F238E27FC236}">
                <a16:creationId xmlns:a16="http://schemas.microsoft.com/office/drawing/2014/main"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7F603C-2477-4345-90FE-349CD29ABA88}"/>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8" name="Footer Placeholder 7">
            <a:extLst>
              <a:ext uri="{FF2B5EF4-FFF2-40B4-BE49-F238E27FC236}">
                <a16:creationId xmlns:a16="http://schemas.microsoft.com/office/drawing/2014/main"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CDF720-6ABB-5840-96E7-8B96FA18F9B8}"/>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4" name="Footer Placeholder 3">
            <a:extLst>
              <a:ext uri="{FF2B5EF4-FFF2-40B4-BE49-F238E27FC236}">
                <a16:creationId xmlns:a16="http://schemas.microsoft.com/office/drawing/2014/main"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007739-5C1A-0545-970C-A4260BD2E0C9}"/>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3" name="Footer Placeholder 2">
            <a:extLst>
              <a:ext uri="{FF2B5EF4-FFF2-40B4-BE49-F238E27FC236}">
                <a16:creationId xmlns:a16="http://schemas.microsoft.com/office/drawing/2014/main"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BA7B5E39-FA53-FA4A-B7E9-E8CE0D58C23E}"/>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6" name="Footer Placeholder 5">
            <a:extLst>
              <a:ext uri="{FF2B5EF4-FFF2-40B4-BE49-F238E27FC236}">
                <a16:creationId xmlns:a16="http://schemas.microsoft.com/office/drawing/2014/main"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1ADD216B-B10E-CE4C-A123-BF0713B8B65C}"/>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6" name="Footer Placeholder 5">
            <a:extLst>
              <a:ext uri="{FF2B5EF4-FFF2-40B4-BE49-F238E27FC236}">
                <a16:creationId xmlns:a16="http://schemas.microsoft.com/office/drawing/2014/main"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887667-35D9-794C-972D-6F6F3EC31937}"/>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5" name="Footer Placeholder 4">
            <a:extLst>
              <a:ext uri="{FF2B5EF4-FFF2-40B4-BE49-F238E27FC236}">
                <a16:creationId xmlns:a16="http://schemas.microsoft.com/office/drawing/2014/main"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E186D6-1550-934A-9BEB-B458E78E79DE}"/>
              </a:ext>
            </a:extLst>
          </p:cNvPr>
          <p:cNvSpPr>
            <a:spLocks noGrp="1"/>
          </p:cNvSpPr>
          <p:nvPr>
            <p:ph type="dt" sz="half" idx="10"/>
          </p:nvPr>
        </p:nvSpPr>
        <p:spPr/>
        <p:txBody>
          <a:bodyPr/>
          <a:lstStyle/>
          <a:p>
            <a:fld id="{7FA9C1F4-1501-7A45-8124-3749621B668D}" type="datetimeFigureOut">
              <a:rPr lang="en-US" smtClean="0"/>
              <a:t>7/8/18</a:t>
            </a:fld>
            <a:endParaRPr lang="en-US"/>
          </a:p>
        </p:txBody>
      </p:sp>
      <p:sp>
        <p:nvSpPr>
          <p:cNvPr id="5" name="Footer Placeholder 4">
            <a:extLst>
              <a:ext uri="{FF2B5EF4-FFF2-40B4-BE49-F238E27FC236}">
                <a16:creationId xmlns:a16="http://schemas.microsoft.com/office/drawing/2014/main"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7/8/18</a:t>
            </a:fld>
            <a:endParaRPr lang="en-US"/>
          </a:p>
        </p:txBody>
      </p:sp>
      <p:sp>
        <p:nvSpPr>
          <p:cNvPr id="5" name="Footer Placeholder 4">
            <a:extLst>
              <a:ext uri="{FF2B5EF4-FFF2-40B4-BE49-F238E27FC236}">
                <a16:creationId xmlns:a16="http://schemas.microsoft.com/office/drawing/2014/main"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JPG"/><Relationship Id="rId5" Type="http://schemas.openxmlformats.org/officeDocument/2006/relationships/image" Target="../media/image2.png"/><Relationship Id="rId10" Type="http://schemas.openxmlformats.org/officeDocument/2006/relationships/image" Target="../media/image7.JPG"/><Relationship Id="rId4" Type="http://schemas.openxmlformats.org/officeDocument/2006/relationships/hyperlink" Target="http://www.city-data.com/zips/02907.html" TargetMode="External"/><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22F2405-AF71-5E4C-A85B-6DDF01322A92}"/>
              </a:ext>
            </a:extLst>
          </p:cNvPr>
          <p:cNvPicPr>
            <a:picLocks noChangeAspect="1"/>
          </p:cNvPicPr>
          <p:nvPr/>
        </p:nvPicPr>
        <p:blipFill>
          <a:blip r:embed="rId3"/>
          <a:stretch>
            <a:fillRect/>
          </a:stretch>
        </p:blipFill>
        <p:spPr>
          <a:xfrm>
            <a:off x="25210512" y="26979839"/>
            <a:ext cx="10057867" cy="1538485"/>
          </a:xfrm>
          <a:prstGeom prst="rect">
            <a:avLst/>
          </a:prstGeom>
        </p:spPr>
      </p:pic>
      <p:sp>
        <p:nvSpPr>
          <p:cNvPr id="4" name="Rectangle 3">
            <a:extLst>
              <a:ext uri="{FF2B5EF4-FFF2-40B4-BE49-F238E27FC236}">
                <a16:creationId xmlns:a16="http://schemas.microsoft.com/office/drawing/2014/main"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400" b="1" dirty="0">
                <a:solidFill>
                  <a:schemeClr val="bg1"/>
                </a:solidFill>
                <a:latin typeface="Source Sans Pro" panose="020B0503030403020204" pitchFamily="34" charset="77"/>
              </a:rPr>
              <a:t>Establishing a New Farmers’ Market in South Providence, RI</a:t>
            </a:r>
          </a:p>
          <a:p>
            <a:pPr algn="ctr"/>
            <a:r>
              <a:rPr lang="en-US" sz="6600" b="1" dirty="0">
                <a:solidFill>
                  <a:srgbClr val="9DD164"/>
                </a:solidFill>
                <a:latin typeface="Minion Pro" panose="02040503050306020203" pitchFamily="18" charset="0"/>
              </a:rPr>
              <a:t>Julia Nemy, UNH Sustainability Fellow</a:t>
            </a:r>
          </a:p>
          <a:p>
            <a:pPr algn="ctr"/>
            <a:r>
              <a:rPr lang="en-US" sz="6600" b="1" dirty="0">
                <a:solidFill>
                  <a:srgbClr val="9DD164"/>
                </a:solidFill>
                <a:latin typeface="Minion Pro" panose="02040503050306020203" pitchFamily="18" charset="0"/>
              </a:rPr>
              <a:t>Mentors: Julius Kolawole, African Alliance of Rhode Island</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id="{A3167932-7A60-FF4C-8B0C-2709E5B5915E}"/>
              </a:ext>
            </a:extLst>
          </p:cNvPr>
          <p:cNvSpPr txBox="1"/>
          <p:nvPr/>
        </p:nvSpPr>
        <p:spPr>
          <a:xfrm>
            <a:off x="934986" y="5535177"/>
            <a:ext cx="10972800" cy="6910823"/>
          </a:xfrm>
          <a:prstGeom prst="rect">
            <a:avLst/>
          </a:prstGeom>
          <a:noFill/>
          <a:ln w="38100">
            <a:solidFill>
              <a:srgbClr val="9DD164"/>
            </a:solidFill>
          </a:ln>
        </p:spPr>
        <p:txBody>
          <a:bodyPr wrap="square" lIns="457200" tIns="228600" rIns="228600" bIns="228600" rtlCol="0">
            <a:noAutofit/>
          </a:bodyPr>
          <a:lstStyle/>
          <a:p>
            <a:pPr>
              <a:spcAft>
                <a:spcPts val="2400"/>
              </a:spcAft>
            </a:pPr>
            <a:r>
              <a:rPr lang="en-US" sz="5400" b="1" dirty="0">
                <a:solidFill>
                  <a:srgbClr val="003591"/>
                </a:solidFill>
                <a:latin typeface="Source Sans Pro" panose="020B0503030403020204" pitchFamily="34" charset="77"/>
              </a:rPr>
              <a:t>1. Introduction</a:t>
            </a:r>
          </a:p>
          <a:p>
            <a:pPr>
              <a:spcAft>
                <a:spcPts val="2400"/>
              </a:spcAft>
            </a:pPr>
            <a:r>
              <a:rPr lang="en-US" sz="3200" b="1" i="1" dirty="0">
                <a:solidFill>
                  <a:srgbClr val="D36122"/>
                </a:solidFill>
                <a:latin typeface="Minion Pro" panose="02040503050306020203" pitchFamily="18" charset="0"/>
              </a:rPr>
              <a:t>South Providence as a Food Desert</a:t>
            </a:r>
          </a:p>
          <a:p>
            <a:r>
              <a:rPr lang="en-US" sz="2800" dirty="0"/>
              <a:t>South Providence, Rhode Island, is characterized as a “food desert”, meaning there is unequal and inadequate access to healthy and nutritious foods. South Providence lacks a major grocery store and residents purchase much of their food from local corner stores and fast food restaurants. While these may be the most convenient and affordable options, these foods are often heavily processed and unhealthful. AARI seeks to combine their existing gardening program and experience participating in local farmers’ markets to create their own market. The market will be launched this summer through a series of three pop-up farmers’ markets at three different locations.</a:t>
            </a:r>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p:txBody>
      </p:sp>
      <p:sp>
        <p:nvSpPr>
          <p:cNvPr id="24" name="TextBox 23">
            <a:extLst>
              <a:ext uri="{FF2B5EF4-FFF2-40B4-BE49-F238E27FC236}">
                <a16:creationId xmlns:a16="http://schemas.microsoft.com/office/drawing/2014/main" id="{A6F523CE-878E-804A-ACF5-C4BBB8A5F010}"/>
              </a:ext>
            </a:extLst>
          </p:cNvPr>
          <p:cNvSpPr txBox="1"/>
          <p:nvPr/>
        </p:nvSpPr>
        <p:spPr>
          <a:xfrm>
            <a:off x="934985" y="20177197"/>
            <a:ext cx="10972797" cy="2923877"/>
          </a:xfrm>
          <a:prstGeom prst="rect">
            <a:avLst/>
          </a:prstGeom>
          <a:noFill/>
          <a:ln w="38100">
            <a:solidFill>
              <a:srgbClr val="9DD164"/>
            </a:solidFill>
          </a:ln>
        </p:spPr>
        <p:txBody>
          <a:bodyPr wrap="square" lIns="457200" tIns="228600" rIns="228600" bIns="228600" rtlCol="0">
            <a:spAutoFit/>
          </a:bodyPr>
          <a:lstStyle/>
          <a:p>
            <a:r>
              <a:rPr lang="en-US" sz="4000" b="1" dirty="0">
                <a:solidFill>
                  <a:srgbClr val="003591"/>
                </a:solidFill>
                <a:latin typeface="Source Sans Pro" panose="020B0503030403020204" pitchFamily="34" charset="77"/>
              </a:rPr>
              <a:t>Pop-Up Market Locations</a:t>
            </a:r>
            <a:endParaRPr lang="en-US" sz="4000" dirty="0">
              <a:latin typeface="Minion Pro" panose="02040503050306020203" pitchFamily="18" charset="0"/>
            </a:endParaRPr>
          </a:p>
          <a:p>
            <a:r>
              <a:rPr lang="en-US" sz="2400" dirty="0">
                <a:latin typeface="Minion Pro" panose="02040503050306020203" pitchFamily="18" charset="0"/>
              </a:rPr>
              <a:t>AARI’s Pop Up Markets will  be held at Roger Williams Park, Davey Lopes Recreation Center, and Columbus Square. Each market will be catered to a dominant demographic in the neighborhood. The cultural themes we have selected will respectively be Dominican Republic / Latino, African American, and Haitian / Southeast Asian. </a:t>
            </a:r>
          </a:p>
        </p:txBody>
      </p:sp>
      <p:sp>
        <p:nvSpPr>
          <p:cNvPr id="28" name="TextBox 27">
            <a:extLst>
              <a:ext uri="{FF2B5EF4-FFF2-40B4-BE49-F238E27FC236}">
                <a16:creationId xmlns:a16="http://schemas.microsoft.com/office/drawing/2014/main" id="{44A51FA5-D768-B144-8FD8-46DBA16D3BB7}"/>
              </a:ext>
            </a:extLst>
          </p:cNvPr>
          <p:cNvSpPr txBox="1"/>
          <p:nvPr/>
        </p:nvSpPr>
        <p:spPr>
          <a:xfrm>
            <a:off x="24497173" y="24917400"/>
            <a:ext cx="11163091" cy="1600438"/>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4000" b="1" dirty="0">
                <a:solidFill>
                  <a:srgbClr val="003591"/>
                </a:solidFill>
                <a:latin typeface="Source Sans Pro" panose="020B0503030403020204" pitchFamily="34" charset="77"/>
              </a:rPr>
              <a:t>References</a:t>
            </a:r>
          </a:p>
          <a:p>
            <a:pPr marL="514350" indent="-514350">
              <a:buFont typeface="+mj-lt"/>
              <a:buAutoNum type="arabicPeriod"/>
            </a:pPr>
            <a:r>
              <a:rPr lang="en-US" sz="1400" u="sng" dirty="0">
                <a:hlinkClick r:id="rId4"/>
              </a:rPr>
              <a:t>http://www.city-data.com/zips/02907.html</a:t>
            </a:r>
            <a:endParaRPr lang="en-US" sz="1400" u="sng" dirty="0"/>
          </a:p>
        </p:txBody>
      </p:sp>
      <p:sp>
        <p:nvSpPr>
          <p:cNvPr id="26" name="TextBox 25">
            <a:extLst>
              <a:ext uri="{FF2B5EF4-FFF2-40B4-BE49-F238E27FC236}">
                <a16:creationId xmlns:a16="http://schemas.microsoft.com/office/drawing/2014/main" id="{5D7980A8-217C-0F4C-81D0-140526D34C99}"/>
              </a:ext>
            </a:extLst>
          </p:cNvPr>
          <p:cNvSpPr txBox="1"/>
          <p:nvPr/>
        </p:nvSpPr>
        <p:spPr>
          <a:xfrm>
            <a:off x="24499614" y="5535177"/>
            <a:ext cx="11146904" cy="9326652"/>
          </a:xfrm>
          <a:prstGeom prst="rect">
            <a:avLst/>
          </a:prstGeom>
          <a:noFill/>
          <a:ln w="38100">
            <a:solidFill>
              <a:srgbClr val="9DD164"/>
            </a:solidFill>
          </a:ln>
        </p:spPr>
        <p:txBody>
          <a:bodyPr wrap="square" lIns="457200" tIns="228600" rIns="228600" bIns="228600" rtlCol="0">
            <a:noAutofit/>
          </a:bodyPr>
          <a:lstStyle/>
          <a:p>
            <a:pPr>
              <a:spcAft>
                <a:spcPts val="2400"/>
              </a:spcAft>
            </a:pPr>
            <a:r>
              <a:rPr lang="en-US" sz="5400" b="1" dirty="0">
                <a:solidFill>
                  <a:srgbClr val="003591"/>
                </a:solidFill>
                <a:latin typeface="Source Sans Pro" panose="020B0503030403020204" pitchFamily="34" charset="77"/>
              </a:rPr>
              <a:t>4. Preliminary Results </a:t>
            </a:r>
          </a:p>
          <a:p>
            <a:pPr>
              <a:spcAft>
                <a:spcPts val="2400"/>
              </a:spcAft>
            </a:pPr>
            <a:r>
              <a:rPr lang="en-US" sz="3200" b="1" i="1" dirty="0">
                <a:solidFill>
                  <a:srgbClr val="D36122"/>
                </a:solidFill>
                <a:latin typeface="Minion Pro" panose="02040503050306020203" pitchFamily="18" charset="0"/>
              </a:rPr>
              <a:t>The Creation of a New Market: Launched at Roger Williams Park — August 3, 2018 </a:t>
            </a:r>
            <a:endParaRPr lang="en-US" sz="2800" dirty="0">
              <a:latin typeface="Minion Pro" panose="02040503050306020203" pitchFamily="18" charset="0"/>
            </a:endParaRPr>
          </a:p>
          <a:p>
            <a:pPr marL="457200" indent="-457200" fontAlgn="base">
              <a:buFont typeface="Arial" panose="020B0604020202020204" pitchFamily="34" charset="0"/>
              <a:buChar char="•"/>
            </a:pPr>
            <a:r>
              <a:rPr lang="en-US" sz="2800" dirty="0"/>
              <a:t>Selected locations, dates, and cultural themes for each market.</a:t>
            </a:r>
          </a:p>
          <a:p>
            <a:pPr marL="2037204" lvl="1" indent="-457200" fontAlgn="base">
              <a:buFont typeface="Arial" panose="020B0604020202020204" pitchFamily="34" charset="0"/>
              <a:buChar char="•"/>
            </a:pPr>
            <a:r>
              <a:rPr lang="en-US" sz="2800" dirty="0"/>
              <a:t>August 3: Roger Williams Park (Dominican Republic / Latino)</a:t>
            </a:r>
          </a:p>
          <a:p>
            <a:pPr marL="2037204" lvl="1" indent="-457200" fontAlgn="base">
              <a:buFont typeface="Arial" panose="020B0604020202020204" pitchFamily="34" charset="0"/>
              <a:buChar char="•"/>
            </a:pPr>
            <a:r>
              <a:rPr lang="en-US" sz="2800" dirty="0"/>
              <a:t>September 14: Davey Lopes Center (African American) </a:t>
            </a:r>
          </a:p>
          <a:p>
            <a:pPr marL="2037204" lvl="1" indent="-457200" fontAlgn="base">
              <a:buFont typeface="Arial" panose="020B0604020202020204" pitchFamily="34" charset="0"/>
              <a:buChar char="•"/>
            </a:pPr>
            <a:r>
              <a:rPr lang="en-US" sz="2800" dirty="0"/>
              <a:t>October 19: Columbus Square (Haitian / South East Asian</a:t>
            </a:r>
          </a:p>
          <a:p>
            <a:pPr marL="457200" indent="-457200" fontAlgn="base">
              <a:buFont typeface="Arial" panose="020B0604020202020204" pitchFamily="34" charset="0"/>
              <a:buChar char="•"/>
            </a:pPr>
            <a:r>
              <a:rPr lang="en-US" sz="2800" dirty="0"/>
              <a:t>Permit application through the City of Providence Parks Department. </a:t>
            </a:r>
          </a:p>
          <a:p>
            <a:pPr marL="457200" indent="-457200" fontAlgn="base">
              <a:buFont typeface="Arial" panose="020B0604020202020204" pitchFamily="34" charset="0"/>
              <a:buChar char="•"/>
            </a:pPr>
            <a:r>
              <a:rPr lang="en-US" sz="2800" dirty="0"/>
              <a:t>Collaboration with Farm Fresh to be able to accept SNAP / WIC benefits. </a:t>
            </a:r>
          </a:p>
          <a:p>
            <a:pPr marL="457200" indent="-457200" fontAlgn="base">
              <a:buFont typeface="Arial" panose="020B0604020202020204" pitchFamily="34" charset="0"/>
              <a:buChar char="•"/>
            </a:pPr>
            <a:r>
              <a:rPr lang="en-US" sz="2800" dirty="0"/>
              <a:t>Creation of publicity materials and vendor rules in English and Spanish. </a:t>
            </a:r>
          </a:p>
          <a:p>
            <a:pPr marL="457200" indent="-457200" fontAlgn="base">
              <a:buFont typeface="Arial" panose="020B0604020202020204" pitchFamily="34" charset="0"/>
              <a:buChar char="•"/>
            </a:pPr>
            <a:r>
              <a:rPr lang="en-US" sz="2800" dirty="0"/>
              <a:t>Collaboration with Urban Ventures to develop outreach strategy and develop entertainment plan. </a:t>
            </a:r>
          </a:p>
          <a:p>
            <a:pPr marL="457200" indent="-457200" fontAlgn="base">
              <a:buFont typeface="Arial" panose="020B0604020202020204" pitchFamily="34" charset="0"/>
              <a:buChar char="•"/>
            </a:pPr>
            <a:r>
              <a:rPr lang="en-US" sz="2800" dirty="0"/>
              <a:t>Creation of information cards on African vegetables along with recipes to handout to customers.  </a:t>
            </a:r>
          </a:p>
          <a:p>
            <a:pPr marL="457200" indent="-457200" fontAlgn="base">
              <a:buFont typeface="Arial" panose="020B0604020202020204" pitchFamily="34" charset="0"/>
              <a:buChar char="•"/>
            </a:pPr>
            <a:r>
              <a:rPr lang="en-US" sz="2800" dirty="0"/>
              <a:t>Creation of Evite and Facebook events to advertise. </a:t>
            </a:r>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p:txBody>
      </p:sp>
      <p:sp>
        <p:nvSpPr>
          <p:cNvPr id="29" name="TextBox 28">
            <a:extLst>
              <a:ext uri="{FF2B5EF4-FFF2-40B4-BE49-F238E27FC236}">
                <a16:creationId xmlns:a16="http://schemas.microsoft.com/office/drawing/2014/main" id="{D01FEED0-5E1C-F84C-AF3D-41088B6918E8}"/>
              </a:ext>
            </a:extLst>
          </p:cNvPr>
          <p:cNvSpPr txBox="1"/>
          <p:nvPr/>
        </p:nvSpPr>
        <p:spPr>
          <a:xfrm>
            <a:off x="12804352" y="5572568"/>
            <a:ext cx="10972800" cy="4990330"/>
          </a:xfrm>
          <a:prstGeom prst="rect">
            <a:avLst/>
          </a:prstGeom>
          <a:noFill/>
          <a:ln w="38100">
            <a:solidFill>
              <a:srgbClr val="9DD164"/>
            </a:solidFill>
          </a:ln>
        </p:spPr>
        <p:txBody>
          <a:bodyPr wrap="square" lIns="457200" tIns="228600" rIns="228600" bIns="228600" rtlCol="0">
            <a:noAutofit/>
          </a:bodyPr>
          <a:lstStyle/>
          <a:p>
            <a:pPr>
              <a:spcAft>
                <a:spcPts val="2400"/>
              </a:spcAft>
            </a:pPr>
            <a:r>
              <a:rPr lang="en-US" sz="5400" b="1" dirty="0">
                <a:solidFill>
                  <a:srgbClr val="003591"/>
                </a:solidFill>
                <a:latin typeface="Source Sans Pro" panose="020B0503030403020204" pitchFamily="34" charset="77"/>
              </a:rPr>
              <a:t>2. Objectives</a:t>
            </a:r>
          </a:p>
          <a:p>
            <a:pPr>
              <a:spcAft>
                <a:spcPts val="2400"/>
              </a:spcAft>
            </a:pPr>
            <a:r>
              <a:rPr lang="en-US" sz="3200" b="1" i="1" dirty="0">
                <a:solidFill>
                  <a:srgbClr val="D36122"/>
                </a:solidFill>
                <a:latin typeface="Minion Pro" panose="02040503050306020203" pitchFamily="18" charset="0"/>
              </a:rPr>
              <a:t>Combatting Food Insecurity through a New Market</a:t>
            </a:r>
            <a:endParaRPr lang="en-US" sz="5400" b="1" dirty="0">
              <a:solidFill>
                <a:srgbClr val="003591"/>
              </a:solidFill>
              <a:latin typeface="Source Sans Pro" panose="020B0503030403020204" pitchFamily="34" charset="77"/>
            </a:endParaRPr>
          </a:p>
          <a:p>
            <a:r>
              <a:rPr lang="en-US" sz="2800" dirty="0"/>
              <a:t>The pop-up markets will cater to the demographics living in each neighborhood and will bring culturally relevant produce and entertainment based off of the demographics in each community. The markets will accept food assistance benefits including SNAP and WIC benefits to make the market more accessible and affordable. Local businesses will be invited to participate in each market. </a:t>
            </a:r>
            <a:endParaRPr lang="en-US" sz="2800" dirty="0">
              <a:latin typeface="Minion Pro" panose="02040503050306020203" pitchFamily="18" charset="0"/>
            </a:endParaRPr>
          </a:p>
        </p:txBody>
      </p:sp>
      <p:sp>
        <p:nvSpPr>
          <p:cNvPr id="30" name="TextBox 29">
            <a:extLst>
              <a:ext uri="{FF2B5EF4-FFF2-40B4-BE49-F238E27FC236}">
                <a16:creationId xmlns:a16="http://schemas.microsoft.com/office/drawing/2014/main" id="{73805C63-8E52-9C4F-A9DB-82E1D12BFE07}"/>
              </a:ext>
            </a:extLst>
          </p:cNvPr>
          <p:cNvSpPr txBox="1"/>
          <p:nvPr/>
        </p:nvSpPr>
        <p:spPr>
          <a:xfrm>
            <a:off x="12804352" y="11040226"/>
            <a:ext cx="10972800" cy="6621349"/>
          </a:xfrm>
          <a:prstGeom prst="rect">
            <a:avLst/>
          </a:prstGeom>
          <a:noFill/>
          <a:ln w="38100">
            <a:solidFill>
              <a:srgbClr val="9DD164"/>
            </a:solidFill>
          </a:ln>
        </p:spPr>
        <p:txBody>
          <a:bodyPr wrap="square" lIns="457200" tIns="228600" rIns="228600" bIns="228600" rtlCol="0">
            <a:noAutofit/>
          </a:bodyPr>
          <a:lstStyle/>
          <a:p>
            <a:pPr>
              <a:spcAft>
                <a:spcPts val="2400"/>
              </a:spcAft>
            </a:pPr>
            <a:r>
              <a:rPr lang="en-US" sz="5400" b="1" dirty="0">
                <a:solidFill>
                  <a:srgbClr val="003591"/>
                </a:solidFill>
                <a:latin typeface="Source Sans Pro" panose="020B0503030403020204" pitchFamily="34" charset="77"/>
              </a:rPr>
              <a:t>3. Approach</a:t>
            </a:r>
          </a:p>
          <a:p>
            <a:pPr>
              <a:spcAft>
                <a:spcPts val="2400"/>
              </a:spcAft>
            </a:pPr>
            <a:r>
              <a:rPr lang="en-US" sz="3200" b="1" i="1" dirty="0">
                <a:solidFill>
                  <a:srgbClr val="D36122"/>
                </a:solidFill>
                <a:latin typeface="Minion Pro" panose="02040503050306020203" pitchFamily="18" charset="0"/>
              </a:rPr>
              <a:t>Creating a Market Catered to the Local Neighborhood </a:t>
            </a:r>
          </a:p>
          <a:p>
            <a:pPr>
              <a:spcAft>
                <a:spcPts val="2400"/>
              </a:spcAft>
            </a:pPr>
            <a:r>
              <a:rPr lang="en-US" sz="2800" dirty="0"/>
              <a:t>To begin, research on the demographics of South Providence neighborhoods was conducted and three sites were selected for the pop-up markets. Outreach will be done in English and Spanish to spread the word about the market across the area. All materials made will be available in English and Spanish to cater to the large Spanish speaking population. We are aiming to secure local vendors who can sell yucca, plantains, and papaya which are foods commonly eaten in the Latino community, but not available in other farmers’ markets. We hope to engage local artists, dancers, and musicians to feature a diverse array of cultures to create a communal meeting spot. </a:t>
            </a:r>
            <a:br>
              <a:rPr lang="en-US" sz="2800" dirty="0"/>
            </a:br>
            <a:br>
              <a:rPr lang="en-US" sz="2800" dirty="0"/>
            </a:br>
            <a:endParaRPr lang="en-US" sz="2800" dirty="0">
              <a:latin typeface="Minion Pro" panose="02040503050306020203" pitchFamily="18" charset="0"/>
            </a:endParaRPr>
          </a:p>
        </p:txBody>
      </p:sp>
      <p:sp>
        <p:nvSpPr>
          <p:cNvPr id="31" name="TextBox 30">
            <a:extLst>
              <a:ext uri="{FF2B5EF4-FFF2-40B4-BE49-F238E27FC236}">
                <a16:creationId xmlns:a16="http://schemas.microsoft.com/office/drawing/2014/main" id="{BC12A9F5-8694-FC4D-B331-1A97D0B2672F}"/>
              </a:ext>
            </a:extLst>
          </p:cNvPr>
          <p:cNvSpPr txBox="1"/>
          <p:nvPr/>
        </p:nvSpPr>
        <p:spPr>
          <a:xfrm>
            <a:off x="934986" y="23456674"/>
            <a:ext cx="10972796" cy="5061650"/>
          </a:xfrm>
          <a:prstGeom prst="rect">
            <a:avLst/>
          </a:prstGeom>
          <a:noFill/>
          <a:ln w="38100">
            <a:solidFill>
              <a:srgbClr val="9DD164"/>
            </a:solidFill>
          </a:ln>
        </p:spPr>
        <p:txBody>
          <a:bodyPr wrap="square" lIns="457200" tIns="228600" rIns="228600" bIns="228600" rtlCol="0">
            <a:noAutofit/>
          </a:bodyPr>
          <a:lstStyle/>
          <a:p>
            <a:pPr>
              <a:spcAft>
                <a:spcPts val="2400"/>
              </a:spcAft>
            </a:pPr>
            <a:r>
              <a:rPr lang="en-US" sz="5400" b="1" dirty="0">
                <a:solidFill>
                  <a:srgbClr val="003591"/>
                </a:solidFill>
                <a:latin typeface="Source Sans Pro" panose="020B0503030403020204" pitchFamily="34" charset="77"/>
              </a:rPr>
              <a:t>5. Challenges</a:t>
            </a:r>
          </a:p>
          <a:p>
            <a:pPr>
              <a:spcAft>
                <a:spcPts val="2400"/>
              </a:spcAft>
            </a:pPr>
            <a:r>
              <a:rPr lang="en-US" sz="3200" b="1" i="1" dirty="0">
                <a:solidFill>
                  <a:srgbClr val="D36122"/>
                </a:solidFill>
                <a:latin typeface="Minion Pro" panose="02040503050306020203" pitchFamily="18" charset="0"/>
              </a:rPr>
              <a:t>How To Effectively Reach the Community?</a:t>
            </a:r>
            <a:endParaRPr lang="en-US" sz="5400" b="1" dirty="0">
              <a:solidFill>
                <a:srgbClr val="003591"/>
              </a:solidFill>
              <a:latin typeface="Source Sans Pro" panose="020B0503030403020204" pitchFamily="34" charset="77"/>
            </a:endParaRPr>
          </a:p>
          <a:p>
            <a:pPr marL="457200" indent="-457200" fontAlgn="base">
              <a:buFont typeface="Arial" panose="020B0604020202020204" pitchFamily="34" charset="0"/>
              <a:buChar char="•"/>
            </a:pPr>
            <a:r>
              <a:rPr lang="en-US" sz="2800" dirty="0"/>
              <a:t>How to effectively do community outreach?</a:t>
            </a:r>
          </a:p>
          <a:p>
            <a:pPr marL="457200" indent="-457200" fontAlgn="base">
              <a:buFont typeface="Arial" panose="020B0604020202020204" pitchFamily="34" charset="0"/>
              <a:buChar char="•"/>
            </a:pPr>
            <a:r>
              <a:rPr lang="en-US" sz="2800" dirty="0"/>
              <a:t>How to work in a new community and create an event that people will be interested in?</a:t>
            </a:r>
          </a:p>
          <a:p>
            <a:pPr marL="457200" indent="-457200" fontAlgn="base">
              <a:buFont typeface="Arial" panose="020B0604020202020204" pitchFamily="34" charset="0"/>
              <a:buChar char="•"/>
            </a:pPr>
            <a:r>
              <a:rPr lang="en-US" sz="2800" dirty="0"/>
              <a:t>How to create a clear system that can be streamlined and replicated for future markets?</a:t>
            </a:r>
          </a:p>
          <a:p>
            <a:br>
              <a:rPr lang="en-US" sz="2800" dirty="0"/>
            </a:br>
            <a:br>
              <a:rPr lang="en-US" sz="2800" dirty="0"/>
            </a:br>
            <a:endParaRPr lang="en-US" sz="2800" dirty="0">
              <a:latin typeface="Minion Pro" panose="02040503050306020203" pitchFamily="18" charset="0"/>
            </a:endParaRPr>
          </a:p>
        </p:txBody>
      </p:sp>
      <p:pic>
        <p:nvPicPr>
          <p:cNvPr id="8" name="Picture 7">
            <a:extLst>
              <a:ext uri="{FF2B5EF4-FFF2-40B4-BE49-F238E27FC236}">
                <a16:creationId xmlns:a16="http://schemas.microsoft.com/office/drawing/2014/main" id="{2652BD77-5B80-7040-A3B1-13A6CBB85B30}"/>
              </a:ext>
            </a:extLst>
          </p:cNvPr>
          <p:cNvPicPr>
            <a:picLocks noChangeAspect="1"/>
          </p:cNvPicPr>
          <p:nvPr/>
        </p:nvPicPr>
        <p:blipFill>
          <a:blip r:embed="rId5"/>
          <a:stretch>
            <a:fillRect/>
          </a:stretch>
        </p:blipFill>
        <p:spPr>
          <a:xfrm>
            <a:off x="26616169" y="15060392"/>
            <a:ext cx="6897227" cy="3632585"/>
          </a:xfrm>
          <a:prstGeom prst="rect">
            <a:avLst/>
          </a:prstGeom>
          <a:ln w="38100">
            <a:noFill/>
          </a:ln>
        </p:spPr>
      </p:pic>
      <p:sp>
        <p:nvSpPr>
          <p:cNvPr id="33" name="TextBox 32">
            <a:extLst>
              <a:ext uri="{FF2B5EF4-FFF2-40B4-BE49-F238E27FC236}">
                <a16:creationId xmlns:a16="http://schemas.microsoft.com/office/drawing/2014/main" id="{2E298F72-8FA6-7A48-A8E2-AB3C2D404067}"/>
              </a:ext>
            </a:extLst>
          </p:cNvPr>
          <p:cNvSpPr txBox="1"/>
          <p:nvPr/>
        </p:nvSpPr>
        <p:spPr>
          <a:xfrm>
            <a:off x="24499614" y="20876295"/>
            <a:ext cx="11160650" cy="3908762"/>
          </a:xfrm>
          <a:prstGeom prst="rect">
            <a:avLst/>
          </a:prstGeom>
          <a:noFill/>
          <a:ln w="38100">
            <a:solidFill>
              <a:srgbClr val="9DD164"/>
            </a:solidFill>
          </a:ln>
        </p:spPr>
        <p:txBody>
          <a:bodyPr wrap="square" lIns="457200" tIns="228600" rIns="228600" bIns="228600" rtlCol="0">
            <a:spAutoFit/>
          </a:bodyPr>
          <a:lstStyle/>
          <a:p>
            <a:r>
              <a:rPr lang="en-US" sz="4000" b="1" dirty="0">
                <a:solidFill>
                  <a:srgbClr val="003591"/>
                </a:solidFill>
                <a:latin typeface="Source Sans Pro" panose="020B0503030403020204" pitchFamily="34" charset="77"/>
              </a:rPr>
              <a:t>Research on Demographics of South Providence</a:t>
            </a:r>
            <a:endParaRPr lang="en-US" sz="4000" dirty="0">
              <a:latin typeface="Minion Pro" panose="02040503050306020203" pitchFamily="18" charset="0"/>
            </a:endParaRPr>
          </a:p>
          <a:p>
            <a:pPr marL="457200" indent="-457200" fontAlgn="base">
              <a:buFont typeface="Arial" panose="020B0604020202020204" pitchFamily="34" charset="0"/>
              <a:buChar char="•"/>
            </a:pPr>
            <a:r>
              <a:rPr lang="en-US" sz="2400" dirty="0"/>
              <a:t>Average salary in SP: $23, 655 vs. State Average: $50, 200.</a:t>
            </a:r>
          </a:p>
          <a:p>
            <a:pPr marL="457200" indent="-457200" fontAlgn="base">
              <a:buFont typeface="Arial" panose="020B0604020202020204" pitchFamily="34" charset="0"/>
              <a:buChar char="•"/>
            </a:pPr>
            <a:r>
              <a:rPr lang="en-US" sz="2400" dirty="0"/>
              <a:t>Over 45% of SP residents are foreign born vs. 14.1% average in RI. </a:t>
            </a:r>
          </a:p>
          <a:p>
            <a:pPr marL="457200" indent="-457200" fontAlgn="base">
              <a:buFont typeface="Arial" panose="020B0604020202020204" pitchFamily="34" charset="0"/>
              <a:buChar char="•"/>
            </a:pPr>
            <a:r>
              <a:rPr lang="en-US" sz="2400" dirty="0"/>
              <a:t>Over 55% of SP residents speak Spanish at home.  </a:t>
            </a:r>
          </a:p>
          <a:p>
            <a:pPr marL="342900" indent="-342900" fontAlgn="base">
              <a:buFont typeface="Arial" panose="020B0604020202020204" pitchFamily="34" charset="0"/>
              <a:buChar char="•"/>
            </a:pPr>
            <a:r>
              <a:rPr lang="en-US" sz="2400" dirty="0"/>
              <a:t>  Over 60% of population are considered overweight or obese.  </a:t>
            </a:r>
          </a:p>
          <a:p>
            <a:pPr marL="342900" indent="-342900" fontAlgn="base">
              <a:buFont typeface="Arial" panose="020B0604020202020204" pitchFamily="34" charset="0"/>
              <a:buChar char="•"/>
            </a:pPr>
            <a:r>
              <a:rPr lang="en-US" sz="2400" dirty="0"/>
              <a:t>  Over 70% of population reports not eating recommended servings of fruits and vegetables daily </a:t>
            </a:r>
            <a:r>
              <a:rPr lang="en-US" sz="1200" dirty="0"/>
              <a:t>(Reference 1) . </a:t>
            </a:r>
          </a:p>
        </p:txBody>
      </p:sp>
      <p:pic>
        <p:nvPicPr>
          <p:cNvPr id="32" name="Picture 31">
            <a:extLst>
              <a:ext uri="{FF2B5EF4-FFF2-40B4-BE49-F238E27FC236}">
                <a16:creationId xmlns:a16="http://schemas.microsoft.com/office/drawing/2014/main" id="{96522420-910C-7E4C-89AF-8D1694B47BB9}"/>
              </a:ext>
            </a:extLst>
          </p:cNvPr>
          <p:cNvPicPr>
            <a:picLocks noChangeAspect="1"/>
          </p:cNvPicPr>
          <p:nvPr/>
        </p:nvPicPr>
        <p:blipFill>
          <a:blip r:embed="rId6"/>
          <a:stretch>
            <a:fillRect/>
          </a:stretch>
        </p:blipFill>
        <p:spPr>
          <a:xfrm>
            <a:off x="925991" y="12801600"/>
            <a:ext cx="5333303" cy="7019997"/>
          </a:xfrm>
          <a:prstGeom prst="rect">
            <a:avLst/>
          </a:prstGeom>
        </p:spPr>
      </p:pic>
      <p:pic>
        <p:nvPicPr>
          <p:cNvPr id="35" name="Picture 34">
            <a:extLst>
              <a:ext uri="{FF2B5EF4-FFF2-40B4-BE49-F238E27FC236}">
                <a16:creationId xmlns:a16="http://schemas.microsoft.com/office/drawing/2014/main" id="{819ADD2C-7B49-964B-A4E9-6C3C56BC18FD}"/>
              </a:ext>
            </a:extLst>
          </p:cNvPr>
          <p:cNvPicPr>
            <a:picLocks noChangeAspect="1"/>
          </p:cNvPicPr>
          <p:nvPr/>
        </p:nvPicPr>
        <p:blipFill>
          <a:blip r:embed="rId7"/>
          <a:stretch>
            <a:fillRect/>
          </a:stretch>
        </p:blipFill>
        <p:spPr>
          <a:xfrm>
            <a:off x="6725226" y="12801600"/>
            <a:ext cx="5182556" cy="7019997"/>
          </a:xfrm>
          <a:prstGeom prst="rect">
            <a:avLst/>
          </a:prstGeom>
        </p:spPr>
      </p:pic>
      <p:pic>
        <p:nvPicPr>
          <p:cNvPr id="37" name="Picture 36">
            <a:extLst>
              <a:ext uri="{FF2B5EF4-FFF2-40B4-BE49-F238E27FC236}">
                <a16:creationId xmlns:a16="http://schemas.microsoft.com/office/drawing/2014/main" id="{9088314C-2FC2-7D4D-A037-6D770021A788}"/>
              </a:ext>
            </a:extLst>
          </p:cNvPr>
          <p:cNvPicPr>
            <a:picLocks noChangeAspect="1"/>
          </p:cNvPicPr>
          <p:nvPr/>
        </p:nvPicPr>
        <p:blipFill>
          <a:blip r:embed="rId8"/>
          <a:stretch>
            <a:fillRect/>
          </a:stretch>
        </p:blipFill>
        <p:spPr>
          <a:xfrm rot="5400000">
            <a:off x="12062129" y="18951245"/>
            <a:ext cx="6498731" cy="4874048"/>
          </a:xfrm>
          <a:prstGeom prst="rect">
            <a:avLst/>
          </a:prstGeom>
        </p:spPr>
      </p:pic>
      <p:pic>
        <p:nvPicPr>
          <p:cNvPr id="39" name="Picture 38">
            <a:extLst>
              <a:ext uri="{FF2B5EF4-FFF2-40B4-BE49-F238E27FC236}">
                <a16:creationId xmlns:a16="http://schemas.microsoft.com/office/drawing/2014/main" id="{D5499E9E-9CBE-1543-A3A9-380F0E515AFD}"/>
              </a:ext>
            </a:extLst>
          </p:cNvPr>
          <p:cNvPicPr>
            <a:picLocks noChangeAspect="1"/>
          </p:cNvPicPr>
          <p:nvPr/>
        </p:nvPicPr>
        <p:blipFill>
          <a:blip r:embed="rId9"/>
          <a:stretch>
            <a:fillRect/>
          </a:stretch>
        </p:blipFill>
        <p:spPr>
          <a:xfrm rot="5400000">
            <a:off x="17962275" y="18937475"/>
            <a:ext cx="6453094" cy="4947232"/>
          </a:xfrm>
          <a:prstGeom prst="rect">
            <a:avLst/>
          </a:prstGeom>
        </p:spPr>
      </p:pic>
      <p:pic>
        <p:nvPicPr>
          <p:cNvPr id="41" name="Picture 40">
            <a:extLst>
              <a:ext uri="{FF2B5EF4-FFF2-40B4-BE49-F238E27FC236}">
                <a16:creationId xmlns:a16="http://schemas.microsoft.com/office/drawing/2014/main" id="{03A1E545-450B-2449-9DD3-0ED9FC589A96}"/>
              </a:ext>
            </a:extLst>
          </p:cNvPr>
          <p:cNvPicPr>
            <a:picLocks noChangeAspect="1"/>
          </p:cNvPicPr>
          <p:nvPr/>
        </p:nvPicPr>
        <p:blipFill>
          <a:blip r:embed="rId10"/>
          <a:stretch>
            <a:fillRect/>
          </a:stretch>
        </p:blipFill>
        <p:spPr>
          <a:xfrm>
            <a:off x="12799365" y="25114963"/>
            <a:ext cx="4983974" cy="3492700"/>
          </a:xfrm>
          <a:prstGeom prst="rect">
            <a:avLst/>
          </a:prstGeom>
        </p:spPr>
      </p:pic>
      <p:pic>
        <p:nvPicPr>
          <p:cNvPr id="43" name="Picture 42">
            <a:extLst>
              <a:ext uri="{FF2B5EF4-FFF2-40B4-BE49-F238E27FC236}">
                <a16:creationId xmlns:a16="http://schemas.microsoft.com/office/drawing/2014/main" id="{767345B6-2B98-F446-9967-81315C8A5EBB}"/>
              </a:ext>
            </a:extLst>
          </p:cNvPr>
          <p:cNvPicPr>
            <a:picLocks noChangeAspect="1"/>
          </p:cNvPicPr>
          <p:nvPr/>
        </p:nvPicPr>
        <p:blipFill>
          <a:blip r:embed="rId11"/>
          <a:stretch>
            <a:fillRect/>
          </a:stretch>
        </p:blipFill>
        <p:spPr>
          <a:xfrm rot="5400000">
            <a:off x="19393907" y="24339132"/>
            <a:ext cx="3492698" cy="5044363"/>
          </a:xfrm>
          <a:prstGeom prst="rect">
            <a:avLst/>
          </a:prstGeom>
        </p:spPr>
      </p:pic>
      <p:sp>
        <p:nvSpPr>
          <p:cNvPr id="20" name="TextBox 19">
            <a:extLst>
              <a:ext uri="{FF2B5EF4-FFF2-40B4-BE49-F238E27FC236}">
                <a16:creationId xmlns:a16="http://schemas.microsoft.com/office/drawing/2014/main" id="{A8C95B50-EE17-8E49-9457-4520F145025C}"/>
              </a:ext>
            </a:extLst>
          </p:cNvPr>
          <p:cNvSpPr txBox="1"/>
          <p:nvPr/>
        </p:nvSpPr>
        <p:spPr>
          <a:xfrm>
            <a:off x="24483049" y="18864029"/>
            <a:ext cx="11163469" cy="1815882"/>
          </a:xfrm>
          <a:prstGeom prst="rect">
            <a:avLst/>
          </a:prstGeom>
          <a:noFill/>
          <a:ln w="38100">
            <a:solidFill>
              <a:srgbClr val="9DD164"/>
            </a:solidFill>
          </a:ln>
        </p:spPr>
        <p:txBody>
          <a:bodyPr wrap="square" lIns="457200" tIns="228600" rIns="228600" bIns="228600" rtlCol="0">
            <a:spAutoFit/>
          </a:bodyPr>
          <a:lstStyle/>
          <a:p>
            <a:r>
              <a:rPr lang="en-US" sz="4000" b="1" dirty="0">
                <a:solidFill>
                  <a:srgbClr val="003591"/>
                </a:solidFill>
                <a:latin typeface="Source Sans Pro" panose="020B0503030403020204" pitchFamily="34" charset="77"/>
              </a:rPr>
              <a:t>Proposed Pop-Up Market Locations. </a:t>
            </a:r>
          </a:p>
          <a:p>
            <a:pPr fontAlgn="base"/>
            <a:r>
              <a:rPr lang="en-US" sz="2400" dirty="0"/>
              <a:t>This map shows where the series of three markets will be held throughout South Providence. </a:t>
            </a:r>
          </a:p>
        </p:txBody>
      </p:sp>
    </p:spTree>
    <p:extLst>
      <p:ext uri="{BB962C8B-B14F-4D97-AF65-F5344CB8AC3E}">
        <p14:creationId xmlns:p14="http://schemas.microsoft.com/office/powerpoint/2010/main" val="879692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B26087C-5ABD-D248-A456-D312D0685520}"/>
              </a:ext>
            </a:extLst>
          </p:cNvPr>
          <p:cNvPicPr>
            <a:picLocks noGrp="1" noChangeAspect="1"/>
          </p:cNvPicPr>
          <p:nvPr>
            <p:ph idx="1"/>
          </p:nvPr>
        </p:nvPicPr>
        <p:blipFill>
          <a:blip r:embed="rId2"/>
          <a:stretch>
            <a:fillRect/>
          </a:stretch>
        </p:blipFill>
        <p:spPr>
          <a:xfrm>
            <a:off x="984249" y="3261517"/>
            <a:ext cx="16520729" cy="21325681"/>
          </a:xfrm>
        </p:spPr>
      </p:pic>
      <p:pic>
        <p:nvPicPr>
          <p:cNvPr id="7" name="Picture 6">
            <a:extLst>
              <a:ext uri="{FF2B5EF4-FFF2-40B4-BE49-F238E27FC236}">
                <a16:creationId xmlns:a16="http://schemas.microsoft.com/office/drawing/2014/main" id="{4B5C6C0A-AC97-CD49-83BB-91671CCD8018}"/>
              </a:ext>
            </a:extLst>
          </p:cNvPr>
          <p:cNvPicPr>
            <a:picLocks noChangeAspect="1"/>
          </p:cNvPicPr>
          <p:nvPr/>
        </p:nvPicPr>
        <p:blipFill>
          <a:blip r:embed="rId3"/>
          <a:stretch>
            <a:fillRect/>
          </a:stretch>
        </p:blipFill>
        <p:spPr>
          <a:xfrm>
            <a:off x="17989549" y="3261517"/>
            <a:ext cx="16495505" cy="21325681"/>
          </a:xfrm>
          <a:prstGeom prst="rect">
            <a:avLst/>
          </a:prstGeom>
        </p:spPr>
      </p:pic>
    </p:spTree>
    <p:extLst>
      <p:ext uri="{BB962C8B-B14F-4D97-AF65-F5344CB8AC3E}">
        <p14:creationId xmlns:p14="http://schemas.microsoft.com/office/powerpoint/2010/main" val="2016649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0C9371D-E0B3-2F47-AEFA-4141D949F9BE}"/>
              </a:ext>
            </a:extLst>
          </p:cNvPr>
          <p:cNvPicPr>
            <a:picLocks noChangeAspect="1"/>
          </p:cNvPicPr>
          <p:nvPr/>
        </p:nvPicPr>
        <p:blipFill>
          <a:blip r:embed="rId2"/>
          <a:stretch>
            <a:fillRect/>
          </a:stretch>
        </p:blipFill>
        <p:spPr>
          <a:xfrm>
            <a:off x="4184649" y="4622800"/>
            <a:ext cx="26421939" cy="18694400"/>
          </a:xfrm>
          <a:prstGeom prst="rect">
            <a:avLst/>
          </a:prstGeom>
        </p:spPr>
      </p:pic>
    </p:spTree>
    <p:extLst>
      <p:ext uri="{BB962C8B-B14F-4D97-AF65-F5344CB8AC3E}">
        <p14:creationId xmlns:p14="http://schemas.microsoft.com/office/powerpoint/2010/main" val="4187412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1823</TotalTime>
  <Words>724</Words>
  <Application>Microsoft Macintosh PowerPoint</Application>
  <PresentationFormat>Custom</PresentationFormat>
  <Paragraphs>68</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Minion Pro</vt:lpstr>
      <vt:lpstr>Source Sans Pro</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16.0014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Julia Nemy</cp:lastModifiedBy>
  <cp:revision>70</cp:revision>
  <dcterms:created xsi:type="dcterms:W3CDTF">2018-06-22T15:17:21Z</dcterms:created>
  <dcterms:modified xsi:type="dcterms:W3CDTF">2018-07-09T04:09:45Z</dcterms:modified>
</cp:coreProperties>
</file>