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0786" autoAdjust="0"/>
    <p:restoredTop sz="94643"/>
  </p:normalViewPr>
  <p:slideViewPr>
    <p:cSldViewPr snapToGrid="0" snapToObjects="1">
      <p:cViewPr>
        <p:scale>
          <a:sx n="103" d="100"/>
          <a:sy n="103" d="100"/>
        </p:scale>
        <p:origin x="7368" y="7616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4"/>
    </mc:Choice>
    <mc:Fallback>
      <c:style val="2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Institutions</a:t>
            </a:r>
            <a:r>
              <a:rPr lang="en-US" baseline="0"/>
              <a:t> of Higher Education Sustainability Strategies</a:t>
            </a:r>
            <a:endParaRPr lang="en-US"/>
          </a:p>
        </c:rich>
      </c:tx>
      <c:layout>
        <c:manualLayout>
          <c:xMode val="edge"/>
          <c:yMode val="edge"/>
          <c:x val="0.248256972717516"/>
          <c:y val="0.0661491410514954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030342667604393"/>
          <c:y val="0.00854234520110216"/>
          <c:w val="0.969657332395607"/>
          <c:h val="0.938238507883228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9DD164"/>
            </a:solidFill>
          </c:spPr>
          <c:invertIfNegative val="0"/>
          <c:cat>
            <c:strRef>
              <c:f>Sheet1!$A$1:$C$1</c:f>
              <c:strCache>
                <c:ptCount val="3"/>
                <c:pt idx="0">
                  <c:v>S.L.O.</c:v>
                </c:pt>
                <c:pt idx="1">
                  <c:v>Undergrad Sustainability Education</c:v>
                </c:pt>
                <c:pt idx="2">
                  <c:v>Faculty and Staff</c:v>
                </c:pt>
              </c:strCache>
            </c:strRef>
          </c:cat>
          <c:val>
            <c:numRef>
              <c:f>Sheet1!$A$2:$C$2</c:f>
              <c:numCache>
                <c:formatCode>General</c:formatCode>
                <c:ptCount val="3"/>
                <c:pt idx="0">
                  <c:v>6.0</c:v>
                </c:pt>
                <c:pt idx="1">
                  <c:v>23.0</c:v>
                </c:pt>
                <c:pt idx="2">
                  <c:v>26.0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8036120"/>
        <c:axId val="2128041944"/>
      </c:barChart>
      <c:catAx>
        <c:axId val="212803612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Way</a:t>
                </a:r>
                <a:r>
                  <a:rPr lang="en-US" baseline="0"/>
                  <a:t> of promoting sustainability</a:t>
                </a:r>
                <a:endParaRPr lang="en-US"/>
              </a:p>
            </c:rich>
          </c:tx>
          <c:layout/>
          <c:overlay val="0"/>
        </c:title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crossAx val="2128041944"/>
        <c:crosses val="autoZero"/>
        <c:auto val="1"/>
        <c:lblAlgn val="ctr"/>
        <c:lblOffset val="100"/>
        <c:noMultiLvlLbl val="0"/>
      </c:catAx>
      <c:valAx>
        <c:axId val="2128041944"/>
        <c:scaling>
          <c:orientation val="minMax"/>
          <c:max val="41.0"/>
          <c:min val="0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Number of schools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2128036120"/>
        <c:crosses val="autoZero"/>
        <c:crossBetween val="between"/>
      </c:valAx>
      <c:spPr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c:spPr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0512" y="26640034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54543CD-AA25-3740-9E19-68330D32C41E}"/>
              </a:ext>
            </a:extLst>
          </p:cNvPr>
          <p:cNvSpPr/>
          <p:nvPr/>
        </p:nvSpPr>
        <p:spPr>
          <a:xfrm>
            <a:off x="864165" y="424781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chemeClr val="bg1"/>
                </a:solidFill>
                <a:latin typeface="Source Sans Pro" panose="020B0503030403020204" pitchFamily="34" charset="77"/>
              </a:rPr>
              <a:t>Sustainability Learning Outcomes in Higher Education</a:t>
            </a:r>
            <a:endParaRPr lang="en-US" sz="9600" b="1" dirty="0">
              <a:solidFill>
                <a:schemeClr val="bg1"/>
              </a:solidFill>
              <a:latin typeface="Source Sans Pro" panose="020B0503030403020204" pitchFamily="34" charset="77"/>
            </a:endParaRP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Sofia Rodriguez, 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UNH Sustainability Fellow</a:t>
            </a: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Mentor: Vanessa Levesque, UNH Sustainability Dual Major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3167932-7A60-FF4C-8B0C-2709E5B5915E}"/>
              </a:ext>
            </a:extLst>
          </p:cNvPr>
          <p:cNvSpPr txBox="1"/>
          <p:nvPr/>
        </p:nvSpPr>
        <p:spPr>
          <a:xfrm>
            <a:off x="864165" y="5004021"/>
            <a:ext cx="8344499" cy="1021818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Introduction </a:t>
            </a:r>
          </a:p>
          <a:p>
            <a:r>
              <a:rPr lang="en-US" sz="2800" dirty="0" smtClean="0">
                <a:latin typeface="Source sans pro"/>
                <a:cs typeface="Source sans pro"/>
              </a:rPr>
              <a:t>UNH is recognized leader in sustainability, yet does not have a holistic strategy for sustainability education and training. Universities have progressed much more on environmental management and greening of campus operations, while less focus has been on curriculum development (</a:t>
            </a:r>
            <a:r>
              <a:rPr lang="en-US" sz="2800" dirty="0" err="1" smtClean="0">
                <a:latin typeface="Source sans pro"/>
                <a:cs typeface="Source sans pro"/>
              </a:rPr>
              <a:t>Cebrian</a:t>
            </a:r>
            <a:r>
              <a:rPr lang="en-US" sz="2800" dirty="0" smtClean="0">
                <a:latin typeface="Source sans pro"/>
                <a:cs typeface="Source sans pro"/>
              </a:rPr>
              <a:t>, et al. 2015). Sustainability in Higher Education requires a whole university approach that  connects curriculum, campus, community strategies and action (</a:t>
            </a:r>
            <a:r>
              <a:rPr lang="en-US" sz="2800" dirty="0" err="1"/>
              <a:t>Müller-</a:t>
            </a:r>
            <a:r>
              <a:rPr lang="en-US" sz="2800" dirty="0" err="1" smtClean="0"/>
              <a:t>Christa</a:t>
            </a:r>
            <a:r>
              <a:rPr lang="en-US" sz="2800" dirty="0" smtClean="0"/>
              <a:t>, et al. 2014</a:t>
            </a:r>
            <a:r>
              <a:rPr lang="en-US" sz="2800" dirty="0" smtClean="0">
                <a:latin typeface="Source sans pro"/>
                <a:cs typeface="Source sans pro"/>
              </a:rPr>
              <a:t>).</a:t>
            </a:r>
            <a:endParaRPr lang="en-US" sz="2800" b="1" dirty="0">
              <a:latin typeface="Source sans pro"/>
              <a:cs typeface="Source sans pro"/>
            </a:endParaRPr>
          </a:p>
          <a:p>
            <a:endParaRPr lang="en-US" sz="2800" b="1" dirty="0">
              <a:latin typeface="Source sans pro"/>
              <a:cs typeface="Source sans pro"/>
            </a:endParaRPr>
          </a:p>
          <a:p>
            <a:r>
              <a:rPr lang="en-US" sz="2800" b="1" dirty="0" smtClean="0">
                <a:latin typeface="Source sans pro"/>
                <a:cs typeface="Source sans pro"/>
              </a:rPr>
              <a:t>What are Sustainability Learning Outcomes?</a:t>
            </a:r>
          </a:p>
          <a:p>
            <a:r>
              <a:rPr lang="en-US" sz="2800" dirty="0" smtClean="0">
                <a:latin typeface="Source sans pro"/>
                <a:cs typeface="Source sans pro"/>
              </a:rPr>
              <a:t>Although UNH has them, we recognize that they are not apart of a holistic strategy for sustainability education. Sustainability Learning Outcomes are specific learning goals around sustainability that are articulated in order to target the audience's knowledge of sustainability (</a:t>
            </a:r>
            <a:r>
              <a:rPr lang="en-US" sz="2800" dirty="0" err="1" smtClean="0">
                <a:latin typeface="Source sans pro"/>
                <a:cs typeface="Source sans pro"/>
              </a:rPr>
              <a:t>Bielefeldt</a:t>
            </a:r>
            <a:r>
              <a:rPr lang="en-US" sz="2800" dirty="0" smtClean="0">
                <a:latin typeface="Source sans pro"/>
                <a:cs typeface="Source sans pro"/>
              </a:rPr>
              <a:t>, 2013).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2D330CA-02DB-4445-A4D0-A358878DF8D6}"/>
              </a:ext>
            </a:extLst>
          </p:cNvPr>
          <p:cNvSpPr txBox="1"/>
          <p:nvPr/>
        </p:nvSpPr>
        <p:spPr>
          <a:xfrm>
            <a:off x="11913552" y="4927927"/>
            <a:ext cx="10972800" cy="6955751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Methods</a:t>
            </a:r>
            <a:endParaRPr lang="en-US" sz="5400" dirty="0">
              <a:latin typeface="Minion Pro" panose="02040503050306020203" pitchFamily="18" charset="0"/>
            </a:endParaRPr>
          </a:p>
          <a:p>
            <a:endParaRPr lang="en-US" sz="2800" dirty="0">
              <a:latin typeface="Source sans pro"/>
              <a:cs typeface="Source sans pro"/>
            </a:endParaRPr>
          </a:p>
          <a:p>
            <a:pPr>
              <a:spcAft>
                <a:spcPts val="2400"/>
              </a:spcAft>
            </a:pPr>
            <a:r>
              <a:rPr lang="en-US" sz="2800" dirty="0">
                <a:latin typeface="Source sans pro"/>
                <a:cs typeface="Source sans pro"/>
              </a:rPr>
              <a:t>Researching how other Institutes of Higher Education are incorporating sustainability learning to students, faculty and </a:t>
            </a:r>
            <a:r>
              <a:rPr lang="en-US" sz="2800" dirty="0" smtClean="0">
                <a:latin typeface="Source sans pro"/>
                <a:cs typeface="Source sans pro"/>
              </a:rPr>
              <a:t>staff. </a:t>
            </a:r>
          </a:p>
          <a:p>
            <a:pPr marL="457200" indent="-457200">
              <a:spcAft>
                <a:spcPts val="2400"/>
              </a:spcAft>
              <a:buFont typeface="Arial"/>
              <a:buChar char="•"/>
            </a:pPr>
            <a:r>
              <a:rPr lang="en-US" sz="2800" dirty="0" smtClean="0">
                <a:latin typeface="Source sans pro"/>
                <a:cs typeface="Source sans pro"/>
              </a:rPr>
              <a:t>"Lay of the Landscape" (Table 1): Researched 41 Institutions of Higher </a:t>
            </a:r>
            <a:r>
              <a:rPr lang="en-US" sz="2800" dirty="0">
                <a:latin typeface="Source sans pro"/>
                <a:cs typeface="Source sans pro"/>
              </a:rPr>
              <a:t>E</a:t>
            </a:r>
            <a:r>
              <a:rPr lang="en-US" sz="2800" dirty="0" smtClean="0">
                <a:latin typeface="Source sans pro"/>
                <a:cs typeface="Source sans pro"/>
              </a:rPr>
              <a:t>ducation through STARS and online research. </a:t>
            </a:r>
            <a:endParaRPr lang="en-US" sz="2800" dirty="0">
              <a:latin typeface="Source sans pro"/>
              <a:cs typeface="Source sans pro"/>
            </a:endParaRPr>
          </a:p>
          <a:p>
            <a:pPr marL="457200" indent="-457200">
              <a:spcAft>
                <a:spcPts val="2400"/>
              </a:spcAft>
              <a:buFont typeface="Arial"/>
              <a:buChar char="•"/>
            </a:pPr>
            <a:r>
              <a:rPr lang="en-US" sz="2800" dirty="0" smtClean="0">
                <a:latin typeface="Source sans pro"/>
                <a:cs typeface="Source sans pro"/>
              </a:rPr>
              <a:t>In-depth interviews with 7 Institutions that are exceling in at least one of the three ways to promote sustainability. </a:t>
            </a:r>
          </a:p>
          <a:p>
            <a:pPr marL="457200" indent="-457200">
              <a:spcAft>
                <a:spcPts val="2400"/>
              </a:spcAft>
              <a:buFont typeface="Arial"/>
              <a:buChar char="•"/>
            </a:pPr>
            <a:r>
              <a:rPr lang="en-US" sz="2800" dirty="0" smtClean="0">
                <a:latin typeface="Source sans pro"/>
                <a:cs typeface="Source sans pro"/>
              </a:rPr>
              <a:t>Created an on-going annotated bibliography of reports, websites and academic papers focusing on sustainability learning outcomes, educating students on sustainability, faculty and staff sustainability learning and much more.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44A51FA5-D768-B144-8FD8-46DBA16D3BB7}"/>
              </a:ext>
            </a:extLst>
          </p:cNvPr>
          <p:cNvSpPr txBox="1"/>
          <p:nvPr/>
        </p:nvSpPr>
        <p:spPr>
          <a:xfrm>
            <a:off x="864165" y="23736302"/>
            <a:ext cx="8344499" cy="443198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References</a:t>
            </a:r>
          </a:p>
          <a:p>
            <a:r>
              <a:rPr lang="en-US" sz="1800" dirty="0" smtClean="0">
                <a:solidFill>
                  <a:srgbClr val="000000"/>
                </a:solidFill>
                <a:latin typeface="Lucida Grande"/>
                <a:ea typeface="Lucida Grande"/>
                <a:cs typeface="Lucida Grande"/>
              </a:rPr>
              <a:t>1. </a:t>
            </a:r>
            <a:r>
              <a:rPr lang="en-US" sz="1800" dirty="0" err="1" smtClean="0">
                <a:solidFill>
                  <a:srgbClr val="000000"/>
                </a:solidFill>
                <a:latin typeface="Lucida Grande"/>
                <a:ea typeface="Lucida Grande"/>
                <a:cs typeface="Lucida Grande"/>
              </a:rPr>
              <a:t>Cebrian</a:t>
            </a:r>
            <a:r>
              <a:rPr lang="en-US" sz="1800" dirty="0">
                <a:solidFill>
                  <a:srgbClr val="000000"/>
                </a:solidFill>
                <a:latin typeface="Lucida Grande"/>
                <a:ea typeface="Lucida Grande"/>
                <a:cs typeface="Lucida Grande"/>
              </a:rPr>
              <a:t>, Gisela., et al. (2015) “Academic staff engagement in education for sustainable development”, Journal of Cleaner Production 106, pp. 79-</a:t>
            </a:r>
            <a:r>
              <a:rPr lang="en-US" sz="1800" dirty="0" smtClean="0">
                <a:solidFill>
                  <a:srgbClr val="000000"/>
                </a:solidFill>
                <a:latin typeface="Lucida Grande"/>
                <a:ea typeface="Lucida Grande"/>
                <a:cs typeface="Lucida Grande"/>
              </a:rPr>
              <a:t>86</a:t>
            </a:r>
          </a:p>
          <a:p>
            <a:endParaRPr lang="en-US" sz="1800" dirty="0" smtClean="0">
              <a:solidFill>
                <a:srgbClr val="000000"/>
              </a:solidFill>
              <a:latin typeface="Lucida Grande"/>
              <a:ea typeface="Lucida Grande"/>
              <a:cs typeface="Lucida Grande"/>
            </a:endParaRPr>
          </a:p>
          <a:p>
            <a:r>
              <a:rPr lang="en-US" sz="1800" dirty="0" smtClean="0">
                <a:solidFill>
                  <a:srgbClr val="000000"/>
                </a:solidFill>
                <a:latin typeface="Lucida Grande"/>
                <a:ea typeface="Lucida Grande"/>
                <a:cs typeface="Lucida Grande"/>
              </a:rPr>
              <a:t>2. </a:t>
            </a:r>
            <a:r>
              <a:rPr lang="en-US" sz="1800" dirty="0" err="1" smtClean="0"/>
              <a:t>Müller</a:t>
            </a:r>
            <a:r>
              <a:rPr lang="en-US" sz="1800" dirty="0" smtClean="0"/>
              <a:t> </a:t>
            </a:r>
            <a:r>
              <a:rPr lang="en-US" sz="1800" dirty="0" smtClean="0"/>
              <a:t>Christa</a:t>
            </a:r>
            <a:r>
              <a:rPr lang="en-US" sz="1800" dirty="0"/>
              <a:t>, G., Sterling, S., van Dam-</a:t>
            </a:r>
            <a:r>
              <a:rPr lang="en-US" sz="1800" dirty="0" err="1"/>
              <a:t>Mierasc</a:t>
            </a:r>
            <a:r>
              <a:rPr lang="en-US" sz="1800" dirty="0"/>
              <a:t>, R., </a:t>
            </a:r>
            <a:r>
              <a:rPr lang="en-US" sz="1800" dirty="0" err="1"/>
              <a:t>Adomßent</a:t>
            </a:r>
            <a:r>
              <a:rPr lang="en-US" sz="1800" dirty="0"/>
              <a:t>, M., </a:t>
            </a:r>
            <a:r>
              <a:rPr lang="en-US" sz="1800" dirty="0" err="1"/>
              <a:t>Fischerd</a:t>
            </a:r>
            <a:r>
              <a:rPr lang="en-US" sz="1800" dirty="0"/>
              <a:t>, D.</a:t>
            </a:r>
            <a:r>
              <a:rPr lang="en-US" sz="1800" dirty="0" smtClean="0"/>
              <a:t>,</a:t>
            </a:r>
            <a:r>
              <a:rPr lang="en-US" sz="1800" dirty="0" err="1" smtClean="0"/>
              <a:t>Rieckmann</a:t>
            </a:r>
            <a:r>
              <a:rPr lang="en-US" sz="1800" dirty="0"/>
              <a:t>, M., </a:t>
            </a:r>
            <a:r>
              <a:rPr lang="en-US" sz="1800" dirty="0" smtClean="0"/>
              <a:t>(2014). </a:t>
            </a:r>
            <a:r>
              <a:rPr lang="en-US" sz="1800" dirty="0"/>
              <a:t>The role of campus, curriculum, and community in </a:t>
            </a:r>
            <a:r>
              <a:rPr lang="en-US" sz="1800" dirty="0" smtClean="0"/>
              <a:t>higher education </a:t>
            </a:r>
            <a:r>
              <a:rPr lang="en-US" sz="1800" dirty="0" smtClean="0"/>
              <a:t>for Sustainable Development 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>
                <a:latin typeface="Minion Pro" panose="02040503050306020203" pitchFamily="18" charset="0"/>
              </a:rPr>
              <a:t>3</a:t>
            </a:r>
            <a:r>
              <a:rPr lang="en-US" sz="1800" dirty="0" smtClean="0">
                <a:latin typeface="Minion Pro" panose="02040503050306020203" pitchFamily="18" charset="0"/>
              </a:rPr>
              <a:t>.Bielefeldt</a:t>
            </a:r>
            <a:r>
              <a:rPr lang="en-US" sz="1800" dirty="0" smtClean="0">
                <a:latin typeface="Minion Pro" panose="02040503050306020203" pitchFamily="18" charset="0"/>
              </a:rPr>
              <a:t>, R.A</a:t>
            </a:r>
            <a:r>
              <a:rPr lang="en-US" sz="1800" dirty="0" smtClean="0">
                <a:latin typeface="Minion Pro" panose="02040503050306020203" pitchFamily="18" charset="0"/>
              </a:rPr>
              <a:t>. (2013).</a:t>
            </a:r>
            <a:r>
              <a:rPr lang="en-US" sz="1800" dirty="0" smtClean="0">
                <a:latin typeface="Minion Pro" panose="02040503050306020203" pitchFamily="18" charset="0"/>
              </a:rPr>
              <a:t>" Pedagogies to Achieve Sustainability Learning </a:t>
            </a:r>
            <a:r>
              <a:rPr lang="en-US" sz="1800" dirty="0">
                <a:latin typeface="Minion Pro" panose="02040503050306020203" pitchFamily="18" charset="0"/>
              </a:rPr>
              <a:t> </a:t>
            </a:r>
            <a:r>
              <a:rPr lang="en-US" sz="1800" dirty="0" smtClean="0">
                <a:latin typeface="Minion Pro" panose="02040503050306020203" pitchFamily="18" charset="0"/>
              </a:rPr>
              <a:t>   </a:t>
            </a:r>
            <a:r>
              <a:rPr lang="en-US" sz="1800" dirty="0" smtClean="0">
                <a:latin typeface="Minion Pro" panose="02040503050306020203" pitchFamily="18" charset="0"/>
              </a:rPr>
              <a:t>Outcomes </a:t>
            </a:r>
            <a:r>
              <a:rPr lang="en-US" sz="1800" dirty="0" smtClean="0">
                <a:latin typeface="Minion Pro" panose="02040503050306020203" pitchFamily="18" charset="0"/>
              </a:rPr>
              <a:t>in Civil and Environmental Engineering Students", Sustainability, 5(10), 4479-4501</a:t>
            </a:r>
            <a:r>
              <a:rPr lang="en-US" sz="1800" dirty="0" smtClean="0">
                <a:latin typeface="Minion Pro" panose="02040503050306020203" pitchFamily="18" charset="0"/>
              </a:rPr>
              <a:t>.</a:t>
            </a:r>
            <a:endParaRPr lang="en-US" sz="1800" dirty="0" smtClean="0"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5D7980A8-217C-0F4C-81D0-140526D34C99}"/>
              </a:ext>
            </a:extLst>
          </p:cNvPr>
          <p:cNvSpPr txBox="1"/>
          <p:nvPr/>
        </p:nvSpPr>
        <p:spPr>
          <a:xfrm>
            <a:off x="24905445" y="5004022"/>
            <a:ext cx="10683998" cy="991040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Preliminary </a:t>
            </a: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Findings</a:t>
            </a: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spcAft>
                <a:spcPts val="2400"/>
              </a:spcAft>
              <a:buFont typeface="Arial"/>
              <a:buChar char="•"/>
            </a:pPr>
            <a:r>
              <a:rPr lang="en-US" sz="2800" dirty="0" smtClean="0">
                <a:latin typeface="Source sans pro"/>
                <a:cs typeface="Source sans pro"/>
              </a:rPr>
              <a:t>Three </a:t>
            </a:r>
            <a:r>
              <a:rPr lang="en-US" sz="2800" dirty="0">
                <a:latin typeface="Source sans pro"/>
                <a:cs typeface="Source sans pro"/>
              </a:rPr>
              <a:t>main ways to promote </a:t>
            </a:r>
            <a:r>
              <a:rPr lang="en-US" sz="2800" dirty="0" smtClean="0">
                <a:latin typeface="Source sans pro"/>
                <a:cs typeface="Source sans pro"/>
              </a:rPr>
              <a:t>sustainability education </a:t>
            </a:r>
            <a:r>
              <a:rPr lang="en-US" sz="2800" dirty="0">
                <a:latin typeface="Source sans pro"/>
                <a:cs typeface="Source sans pro"/>
              </a:rPr>
              <a:t>on a campus</a:t>
            </a:r>
            <a:r>
              <a:rPr lang="en-US" sz="2800" dirty="0" smtClean="0">
                <a:latin typeface="Source sans pro"/>
                <a:cs typeface="Source sans pro"/>
              </a:rPr>
              <a:t>:</a:t>
            </a:r>
          </a:p>
          <a:p>
            <a:pPr lvl="1">
              <a:spcAft>
                <a:spcPts val="2400"/>
              </a:spcAft>
            </a:pPr>
            <a:r>
              <a:rPr lang="en-US" sz="2800" dirty="0" smtClean="0">
                <a:latin typeface="Source sans pro"/>
                <a:cs typeface="Source sans pro"/>
              </a:rPr>
              <a:t>1</a:t>
            </a:r>
            <a:r>
              <a:rPr lang="en-US" sz="2800" dirty="0">
                <a:latin typeface="Source sans pro"/>
                <a:cs typeface="Source sans pro"/>
              </a:rPr>
              <a:t>. Having a University Wide Sustainability Learning Outcome</a:t>
            </a:r>
          </a:p>
          <a:p>
            <a:pPr lvl="1">
              <a:spcAft>
                <a:spcPts val="2400"/>
              </a:spcAft>
            </a:pPr>
            <a:r>
              <a:rPr lang="en-US" sz="2800" dirty="0">
                <a:latin typeface="Source sans pro"/>
                <a:cs typeface="Source sans pro"/>
              </a:rPr>
              <a:t>2. Sustainability education program for undergraduates</a:t>
            </a:r>
          </a:p>
          <a:p>
            <a:pPr lvl="1">
              <a:spcAft>
                <a:spcPts val="2400"/>
              </a:spcAft>
            </a:pPr>
            <a:r>
              <a:rPr lang="en-US" sz="2800" dirty="0">
                <a:latin typeface="Source sans pro"/>
                <a:cs typeface="Source sans pro"/>
              </a:rPr>
              <a:t>3. Faculty and Staff sustainability </a:t>
            </a:r>
            <a:r>
              <a:rPr lang="en-US" sz="2800" dirty="0" smtClean="0">
                <a:latin typeface="Source sans pro"/>
                <a:cs typeface="Source sans pro"/>
              </a:rPr>
              <a:t>learning</a:t>
            </a:r>
          </a:p>
          <a:p>
            <a:pPr marL="457200" lvl="1" indent="-457200">
              <a:spcAft>
                <a:spcPts val="2400"/>
              </a:spcAft>
              <a:buFont typeface="Arial"/>
              <a:buChar char="•"/>
            </a:pPr>
            <a:r>
              <a:rPr lang="en-US" sz="2800" dirty="0">
                <a:latin typeface="Source sans pro"/>
                <a:cs typeface="Source sans pro"/>
              </a:rPr>
              <a:t>No institution of Higher Education have a </a:t>
            </a:r>
            <a:r>
              <a:rPr lang="en-US" sz="2800" dirty="0" smtClean="0">
                <a:latin typeface="Source sans pro"/>
                <a:cs typeface="Source sans pro"/>
              </a:rPr>
              <a:t>comprehensive university </a:t>
            </a:r>
            <a:r>
              <a:rPr lang="en-US" sz="2800" dirty="0">
                <a:latin typeface="Source sans pro"/>
                <a:cs typeface="Source sans pro"/>
              </a:rPr>
              <a:t>wide sustainability learning outcome that applies to students, faculty and staff. </a:t>
            </a: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spcAft>
                <a:spcPts val="2400"/>
              </a:spcAft>
              <a:buFont typeface="Arial"/>
              <a:buChar char="•"/>
            </a:pPr>
            <a:r>
              <a:rPr lang="en-US" sz="2800" dirty="0" smtClean="0"/>
              <a:t>Many </a:t>
            </a:r>
            <a:r>
              <a:rPr lang="en-US" sz="2800" dirty="0" smtClean="0"/>
              <a:t>schools that received credit in STARS for having SLO's used preexisting learning outcomes that incorporate </a:t>
            </a:r>
            <a:r>
              <a:rPr lang="en-US" sz="2800" dirty="0"/>
              <a:t>sustainability </a:t>
            </a:r>
            <a:r>
              <a:rPr lang="en-US" sz="2800" dirty="0" smtClean="0"/>
              <a:t>values, </a:t>
            </a:r>
            <a:r>
              <a:rPr lang="en-US" sz="2800" dirty="0" smtClean="0"/>
              <a:t>but do </a:t>
            </a:r>
            <a:r>
              <a:rPr lang="en-US" sz="2800" dirty="0"/>
              <a:t>not explicitly define sustainability within the context of the outcomes. </a:t>
            </a:r>
            <a:endParaRPr lang="en-US" sz="2800" dirty="0" smtClean="0"/>
          </a:p>
          <a:p>
            <a:pPr>
              <a:spcAft>
                <a:spcPts val="2400"/>
              </a:spcAft>
            </a:pPr>
            <a:endParaRPr lang="en-US" sz="2800" dirty="0">
              <a:latin typeface="Source sans pro"/>
              <a:cs typeface="Source sans pro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4165" y="16048734"/>
            <a:ext cx="8344499" cy="6586419"/>
          </a:xfrm>
          <a:prstGeom prst="rect">
            <a:avLst/>
          </a:prstGeom>
          <a:noFill/>
          <a:ln>
            <a:solidFill>
              <a:srgbClr val="9DD164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</a:p>
          <a:p>
            <a:r>
              <a:rPr lang="en-US" sz="2800" b="1" dirty="0" smtClean="0">
                <a:latin typeface="Source sans pro"/>
                <a:cs typeface="Source sans pro"/>
              </a:rPr>
              <a:t>Why </a:t>
            </a:r>
            <a:r>
              <a:rPr lang="en-US" sz="2800" b="1" dirty="0">
                <a:latin typeface="Source sans pro"/>
                <a:cs typeface="Source sans pro"/>
              </a:rPr>
              <a:t>is this important</a:t>
            </a:r>
            <a:r>
              <a:rPr lang="en-US" sz="2800" b="1" dirty="0" smtClean="0">
                <a:latin typeface="Source sans pro"/>
                <a:cs typeface="Source sans pro"/>
              </a:rPr>
              <a:t>?</a:t>
            </a:r>
          </a:p>
          <a:p>
            <a:r>
              <a:rPr lang="en-US" sz="2800" dirty="0" smtClean="0">
                <a:latin typeface="Source sans pro"/>
                <a:cs typeface="Source sans pro"/>
              </a:rPr>
              <a:t>This </a:t>
            </a:r>
            <a:r>
              <a:rPr lang="en-US" sz="2800" dirty="0">
                <a:latin typeface="Source sans pro"/>
                <a:cs typeface="Source sans pro"/>
              </a:rPr>
              <a:t>provides a great opportunity for the University of New Hampshire to be the first to create a holistic sustainability learning outcome. </a:t>
            </a:r>
            <a:endParaRPr lang="en-US" sz="2800" dirty="0" smtClean="0">
              <a:latin typeface="Source sans pro"/>
              <a:cs typeface="Source sans pro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r>
              <a:rPr lang="en-US" sz="2800" b="1" dirty="0" smtClean="0">
                <a:latin typeface="Minion Pro" panose="02040503050306020203" pitchFamily="18" charset="0"/>
              </a:rPr>
              <a:t>Goals:</a:t>
            </a:r>
          </a:p>
          <a:p>
            <a:pPr marL="457200" indent="-457200">
              <a:spcAft>
                <a:spcPts val="2400"/>
              </a:spcAft>
              <a:buFont typeface="Arial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Identify the range of methods by which institutions of higher education promote sustainability learning throughout their campus.</a:t>
            </a:r>
          </a:p>
          <a:p>
            <a:pPr marL="457200" indent="-457200">
              <a:spcAft>
                <a:spcPts val="2400"/>
              </a:spcAft>
              <a:buFont typeface="Arial"/>
              <a:buChar char="•"/>
            </a:pPr>
            <a:r>
              <a:rPr lang="en-US" sz="2800" dirty="0">
                <a:latin typeface="Source sans pro"/>
                <a:cs typeface="Source sans pro"/>
              </a:rPr>
              <a:t>Identify best practices that UNH can learn from and what UNH can do to excel in sustainability</a:t>
            </a:r>
            <a:r>
              <a:rPr lang="en-US" sz="2800" dirty="0" smtClean="0">
                <a:latin typeface="Source sans pro"/>
                <a:cs typeface="Source sans pro"/>
              </a:rPr>
              <a:t>.</a:t>
            </a:r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5D7980A8-217C-0F4C-81D0-140526D34C99}"/>
              </a:ext>
            </a:extLst>
          </p:cNvPr>
          <p:cNvSpPr txBox="1"/>
          <p:nvPr/>
        </p:nvSpPr>
        <p:spPr>
          <a:xfrm>
            <a:off x="11860490" y="21077417"/>
            <a:ext cx="10972800" cy="763285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Challenges</a:t>
            </a:r>
            <a:endParaRPr lang="en-US" sz="54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 smtClean="0">
                <a:latin typeface="Source sans pro"/>
                <a:cs typeface="Source sans pro"/>
              </a:rPr>
              <a:t>Just IRB received approval on 7/5.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>
                <a:latin typeface="Source sans pro"/>
                <a:cs typeface="Source sans pro"/>
              </a:rPr>
              <a:t>Original </a:t>
            </a:r>
            <a:r>
              <a:rPr lang="en-US" sz="2800" dirty="0" smtClean="0">
                <a:latin typeface="Source sans pro"/>
                <a:cs typeface="Source sans pro"/>
              </a:rPr>
              <a:t>project was a deep dive of only 2/3 </a:t>
            </a:r>
            <a:r>
              <a:rPr lang="en-US" sz="2800" dirty="0" smtClean="0">
                <a:latin typeface="Source sans pro"/>
                <a:cs typeface="Source sans pro"/>
              </a:rPr>
              <a:t>schools, now it is 7 schools </a:t>
            </a:r>
            <a:r>
              <a:rPr lang="en-US" sz="2800" dirty="0" smtClean="0">
                <a:latin typeface="Source sans pro"/>
                <a:cs typeface="Source sans pro"/>
              </a:rPr>
              <a:t>since few schools have a holistic </a:t>
            </a:r>
            <a:r>
              <a:rPr lang="en-US" sz="2800" dirty="0" smtClean="0">
                <a:latin typeface="Source sans pro"/>
                <a:cs typeface="Source sans pro"/>
              </a:rPr>
              <a:t>strategy.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atin typeface="Source sans pro"/>
                <a:cs typeface="Source sans pro"/>
              </a:rPr>
              <a:t>Expected challenge: Will people get back to me in time for me to complete all interviews</a:t>
            </a:r>
            <a:r>
              <a:rPr lang="en-US" sz="2800" dirty="0" smtClean="0">
                <a:latin typeface="Source sans pro"/>
                <a:cs typeface="Source sans pro"/>
              </a:rPr>
              <a:t>?</a:t>
            </a:r>
            <a:endParaRPr lang="en-US" sz="2800" dirty="0" smtClean="0">
              <a:latin typeface="Source sans pro"/>
              <a:cs typeface="Source sans pro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2800" b="1" dirty="0" smtClean="0">
                <a:latin typeface="Minion Pro" panose="02040503050306020203" pitchFamily="18" charset="0"/>
              </a:rPr>
              <a:t>Limitation: </a:t>
            </a:r>
            <a:r>
              <a:rPr lang="en-US" sz="2800" dirty="0" smtClean="0">
                <a:latin typeface="Minion Pro" panose="02040503050306020203" pitchFamily="18" charset="0"/>
              </a:rPr>
              <a:t>Only choosing school that report to STARS even though there are several that are leaders in sustainability. 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Ex) </a:t>
            </a:r>
            <a:r>
              <a:rPr lang="en-US" sz="2800" dirty="0" smtClean="0">
                <a:latin typeface="Minion Pro" panose="02040503050306020203" pitchFamily="18" charset="0"/>
              </a:rPr>
              <a:t>Harvard University and </a:t>
            </a:r>
            <a:r>
              <a:rPr lang="en-US" sz="2800" dirty="0" smtClean="0">
                <a:latin typeface="Minion Pro" panose="02040503050306020203" pitchFamily="18" charset="0"/>
              </a:rPr>
              <a:t>UCLA</a:t>
            </a: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r>
              <a:rPr lang="en-US" sz="2800" b="1" dirty="0" smtClean="0">
                <a:latin typeface="Minion Pro" panose="02040503050306020203" pitchFamily="18" charset="0"/>
              </a:rPr>
              <a:t>Next steps: </a:t>
            </a:r>
            <a:endParaRPr lang="en-US" sz="2800" b="1" dirty="0">
              <a:latin typeface="Minion Pro" panose="02040503050306020203" pitchFamily="18" charset="0"/>
            </a:endParaRPr>
          </a:p>
          <a:p>
            <a:r>
              <a:rPr lang="en-US" sz="2800" b="1" dirty="0" smtClean="0">
                <a:latin typeface="Minion Pro" panose="02040503050306020203" pitchFamily="18" charset="0"/>
              </a:rPr>
              <a:t>1. </a:t>
            </a:r>
            <a:r>
              <a:rPr lang="en-US" sz="2800" dirty="0" smtClean="0">
                <a:latin typeface="Minion Pro" panose="02040503050306020203" pitchFamily="18" charset="0"/>
              </a:rPr>
              <a:t>Conduct interviews for 7 schools</a:t>
            </a:r>
          </a:p>
          <a:p>
            <a:r>
              <a:rPr lang="en-US" sz="2800" b="1" dirty="0" smtClean="0">
                <a:latin typeface="Minion Pro" panose="02040503050306020203" pitchFamily="18" charset="0"/>
              </a:rPr>
              <a:t>2. </a:t>
            </a:r>
            <a:r>
              <a:rPr lang="en-US" sz="2800" dirty="0" smtClean="0">
                <a:latin typeface="Minion Pro" panose="02040503050306020203" pitchFamily="18" charset="0"/>
              </a:rPr>
              <a:t>Create case studies for each school</a:t>
            </a:r>
          </a:p>
          <a:p>
            <a:r>
              <a:rPr lang="en-US" sz="2800" b="1" dirty="0" smtClean="0">
                <a:latin typeface="Minion Pro" panose="02040503050306020203" pitchFamily="18" charset="0"/>
              </a:rPr>
              <a:t>3. </a:t>
            </a:r>
            <a:r>
              <a:rPr lang="en-US" sz="2800" dirty="0" smtClean="0">
                <a:latin typeface="Minion Pro" panose="02040503050306020203" pitchFamily="18" charset="0"/>
              </a:rPr>
              <a:t>Begin "Recommendations and Opportunities" </a:t>
            </a:r>
            <a:r>
              <a:rPr lang="en-US" sz="2800" dirty="0" smtClean="0">
                <a:latin typeface="Minion Pro" panose="02040503050306020203" pitchFamily="18" charset="0"/>
              </a:rPr>
              <a:t>report</a:t>
            </a:r>
            <a:endParaRPr lang="en-US" sz="2800" b="1" dirty="0" smtClean="0">
              <a:latin typeface="Minion Pro" panose="02040503050306020203" pitchFamily="18" charset="0"/>
            </a:endParaRPr>
          </a:p>
        </p:txBody>
      </p:sp>
      <p:graphicFrame>
        <p:nvGraphicFramePr>
          <p:cNvPr id="15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4218472"/>
              </p:ext>
            </p:extLst>
          </p:nvPr>
        </p:nvGraphicFramePr>
        <p:xfrm>
          <a:off x="24584381" y="15984484"/>
          <a:ext cx="11005062" cy="8920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35589443" y="15984484"/>
            <a:ext cx="0" cy="83937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913552" y="20372760"/>
            <a:ext cx="7363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Table 1: Lay of Landscape example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24905445" y="25017645"/>
            <a:ext cx="103789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Figure 1: Bar graph showing how schools promote sustainability</a:t>
            </a:r>
            <a:endParaRPr lang="en-US" sz="2000" dirty="0"/>
          </a:p>
        </p:txBody>
      </p:sp>
      <p:pic>
        <p:nvPicPr>
          <p:cNvPr id="11" name="Picture 10" descr="Screen Shot 2018-07-09 at 11.17.25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3552" y="12347712"/>
            <a:ext cx="10972800" cy="804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ellows_poster_1" id="{4759A9DF-9B91-9348-93EC-96E587BC7BB8}" vid="{129A80A6-8E2C-A04D-A090-659A8FD1B7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775</TotalTime>
  <Words>675</Words>
  <Application>Microsoft Macintosh PowerPoint</Application>
  <PresentationFormat>Custom</PresentationFormat>
  <Paragraphs>51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Sofia Rodriguez</cp:lastModifiedBy>
  <cp:revision>61</cp:revision>
  <dcterms:created xsi:type="dcterms:W3CDTF">2018-06-22T15:17:21Z</dcterms:created>
  <dcterms:modified xsi:type="dcterms:W3CDTF">2018-07-09T15:33:59Z</dcterms:modified>
</cp:coreProperties>
</file>