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D2C4"/>
    <a:srgbClr val="D36122"/>
    <a:srgbClr val="092844"/>
    <a:srgbClr val="003591"/>
    <a:srgbClr val="9DD164"/>
    <a:srgbClr val="A2AAAD"/>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1"/>
    <p:restoredTop sz="94643"/>
  </p:normalViewPr>
  <p:slideViewPr>
    <p:cSldViewPr snapToGrid="0" snapToObjects="1">
      <p:cViewPr>
        <p:scale>
          <a:sx n="20" d="100"/>
          <a:sy n="20" d="100"/>
        </p:scale>
        <p:origin x="1164" y="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7/9/2018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2"/>
          <a:stretch>
            <a:fillRect/>
          </a:stretch>
        </p:blipFill>
        <p:spPr>
          <a:xfrm>
            <a:off x="25210512" y="26979839"/>
            <a:ext cx="10057867" cy="1538485"/>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bg1"/>
                </a:solidFill>
                <a:latin typeface="Source Sans Pro" panose="020B0503030403020204" pitchFamily="34" charset="77"/>
              </a:rPr>
              <a:t>NEMS Network – Communications &amp; Outreach</a:t>
            </a:r>
          </a:p>
          <a:p>
            <a:pPr algn="ctr"/>
            <a:r>
              <a:rPr lang="en-US" sz="6600" b="1" dirty="0">
                <a:solidFill>
                  <a:srgbClr val="9DD164"/>
                </a:solidFill>
                <a:latin typeface="Minion Pro" panose="02040503050306020203" pitchFamily="18" charset="0"/>
              </a:rPr>
              <a:t>Erin Puglia, UNH Sustainability Fellow</a:t>
            </a:r>
          </a:p>
          <a:p>
            <a:pPr algn="ctr"/>
            <a:r>
              <a:rPr lang="en-US" sz="6600" b="1" dirty="0">
                <a:solidFill>
                  <a:srgbClr val="9DD164"/>
                </a:solidFill>
                <a:latin typeface="Minion Pro" panose="02040503050306020203" pitchFamily="18" charset="0"/>
              </a:rPr>
              <a:t>Mentors: Dr. </a:t>
            </a:r>
            <a:r>
              <a:rPr lang="en-US" sz="6600" b="1" dirty="0" err="1">
                <a:solidFill>
                  <a:srgbClr val="9DD164"/>
                </a:solidFill>
                <a:latin typeface="Minion Pro" panose="02040503050306020203" pitchFamily="18" charset="0"/>
              </a:rPr>
              <a:t>Dovev</a:t>
            </a:r>
            <a:r>
              <a:rPr lang="en-US" sz="6600" b="1" dirty="0">
                <a:solidFill>
                  <a:srgbClr val="9DD164"/>
                </a:solidFill>
                <a:latin typeface="Minion Pro" panose="02040503050306020203" pitchFamily="18" charset="0"/>
              </a:rPr>
              <a:t> Levine &amp; Jennifer Andrews, NEMSN</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934986" y="5291107"/>
            <a:ext cx="10972800" cy="9354312"/>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4800" b="1" dirty="0">
                <a:solidFill>
                  <a:srgbClr val="003591"/>
                </a:solidFill>
                <a:latin typeface="Source Sans Pro" panose="020B0503030403020204" pitchFamily="34" charset="77"/>
              </a:rPr>
              <a:t>Overview</a:t>
            </a:r>
          </a:p>
          <a:p>
            <a:r>
              <a:rPr lang="en-US" sz="2800" b="1" dirty="0">
                <a:latin typeface="Minion Pro" panose="02040503050306020203" pitchFamily="18" charset="0"/>
              </a:rPr>
              <a:t>The NEMS Network</a:t>
            </a:r>
          </a:p>
          <a:p>
            <a:pPr marL="457200" indent="-457200">
              <a:buFont typeface="Arial" panose="020B0604020202020204" pitchFamily="34" charset="0"/>
              <a:buChar char="•"/>
            </a:pPr>
            <a:r>
              <a:rPr lang="en-US" sz="2800" dirty="0">
                <a:latin typeface="Minion Pro" panose="02040503050306020203" pitchFamily="18" charset="0"/>
              </a:rPr>
              <a:t>23 municipalities across New England</a:t>
            </a:r>
          </a:p>
          <a:p>
            <a:pPr marL="457200" indent="-457200">
              <a:buFont typeface="Arial" panose="020B0604020202020204" pitchFamily="34" charset="0"/>
              <a:buChar char="•"/>
            </a:pPr>
            <a:r>
              <a:rPr lang="en-US" sz="2800" dirty="0">
                <a:latin typeface="Minion Pro" panose="02040503050306020203" pitchFamily="18" charset="0"/>
              </a:rPr>
              <a:t>Representatives are municipal staff working on initiatives related to sustainability</a:t>
            </a:r>
          </a:p>
          <a:p>
            <a:pPr marL="457200" indent="-457200">
              <a:buFont typeface="Arial" panose="020B0604020202020204" pitchFamily="34" charset="0"/>
              <a:buChar char="•"/>
            </a:pPr>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b="1" dirty="0">
              <a:latin typeface="Minion Pro" panose="02040503050306020203" pitchFamily="18" charset="0"/>
            </a:endParaRPr>
          </a:p>
          <a:p>
            <a:r>
              <a:rPr lang="en-US" sz="2800" b="1" dirty="0">
                <a:latin typeface="Minion Pro" panose="02040503050306020203" pitchFamily="18" charset="0"/>
              </a:rPr>
              <a:t>Project Goals and Objectives</a:t>
            </a:r>
          </a:p>
          <a:p>
            <a:pPr marL="457200" indent="-457200">
              <a:buFont typeface="Arial" panose="020B0604020202020204" pitchFamily="34" charset="0"/>
              <a:buChar char="•"/>
            </a:pPr>
            <a:r>
              <a:rPr lang="en-US" sz="2800" dirty="0">
                <a:latin typeface="Minion Pro" panose="02040503050306020203" pitchFamily="18" charset="0"/>
              </a:rPr>
              <a:t>Demonstrate collective impact of the Network</a:t>
            </a:r>
          </a:p>
          <a:p>
            <a:pPr marL="457200" indent="-457200">
              <a:buFont typeface="Arial" panose="020B0604020202020204" pitchFamily="34" charset="0"/>
              <a:buChar char="•"/>
            </a:pPr>
            <a:r>
              <a:rPr lang="en-US" sz="2800" dirty="0">
                <a:latin typeface="Minion Pro" panose="02040503050306020203" pitchFamily="18" charset="0"/>
              </a:rPr>
              <a:t>Identify common themes and key priorities</a:t>
            </a:r>
          </a:p>
          <a:p>
            <a:pPr marL="457200" indent="-457200">
              <a:buFont typeface="Arial" panose="020B0604020202020204" pitchFamily="34" charset="0"/>
              <a:buChar char="•"/>
            </a:pPr>
            <a:r>
              <a:rPr lang="en-US" sz="2800" dirty="0">
                <a:latin typeface="Minion Pro" panose="02040503050306020203" pitchFamily="18" charset="0"/>
              </a:rPr>
              <a:t>Increase visibility </a:t>
            </a:r>
          </a:p>
          <a:p>
            <a:pPr marL="457200" indent="-457200">
              <a:buFont typeface="Arial" panose="020B0604020202020204" pitchFamily="34" charset="0"/>
              <a:buChar char="•"/>
            </a:pPr>
            <a:r>
              <a:rPr lang="en-US" sz="2800" dirty="0">
                <a:latin typeface="Minion Pro" panose="02040503050306020203" pitchFamily="18" charset="0"/>
              </a:rPr>
              <a:t>Build cohesion and areas for collaboration</a:t>
            </a:r>
          </a:p>
          <a:p>
            <a:pPr marL="457200" indent="-457200">
              <a:buFont typeface="Arial" panose="020B0604020202020204" pitchFamily="34" charset="0"/>
              <a:buChar char="•"/>
            </a:pPr>
            <a:r>
              <a:rPr lang="en-US" sz="2800" dirty="0">
                <a:latin typeface="Minion Pro" panose="02040503050306020203" pitchFamily="18" charset="0"/>
              </a:rPr>
              <a:t>Assess the Network’s progress in meeting the Global Covenant of Mayors Framework</a:t>
            </a: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sp>
        <p:nvSpPr>
          <p:cNvPr id="16" name="TextBox 15">
            <a:extLst>
              <a:ext uri="{FF2B5EF4-FFF2-40B4-BE49-F238E27FC236}">
                <a16:creationId xmlns:a16="http://schemas.microsoft.com/office/drawing/2014/main" id="{62D330CA-02DB-4445-A4D0-A358878DF8D6}"/>
              </a:ext>
            </a:extLst>
          </p:cNvPr>
          <p:cNvSpPr txBox="1"/>
          <p:nvPr/>
        </p:nvSpPr>
        <p:spPr>
          <a:xfrm>
            <a:off x="12945482" y="15029547"/>
            <a:ext cx="10972800" cy="10310515"/>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4000" b="1" dirty="0">
                <a:solidFill>
                  <a:srgbClr val="003591"/>
                </a:solidFill>
                <a:latin typeface="Source Sans Pro" panose="020B0503030403020204" pitchFamily="34" charset="77"/>
              </a:rPr>
              <a:t>Sustainability Profiles</a:t>
            </a: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400" dirty="0">
              <a:latin typeface="Minion Pro" panose="02040503050306020203" pitchFamily="18" charset="0"/>
            </a:endParaRPr>
          </a:p>
          <a:p>
            <a:r>
              <a:rPr lang="en-US" sz="2400" dirty="0">
                <a:latin typeface="Minion Pro" panose="02040503050306020203" pitchFamily="18" charset="0"/>
              </a:rPr>
              <a:t>Example of Sustainability Profile Template</a:t>
            </a:r>
          </a:p>
        </p:txBody>
      </p:sp>
      <p:sp>
        <p:nvSpPr>
          <p:cNvPr id="24" name="TextBox 23">
            <a:extLst>
              <a:ext uri="{FF2B5EF4-FFF2-40B4-BE49-F238E27FC236}">
                <a16:creationId xmlns:a16="http://schemas.microsoft.com/office/drawing/2014/main" id="{A6F523CE-878E-804A-ACF5-C4BBB8A5F010}"/>
              </a:ext>
            </a:extLst>
          </p:cNvPr>
          <p:cNvSpPr txBox="1"/>
          <p:nvPr/>
        </p:nvSpPr>
        <p:spPr>
          <a:xfrm>
            <a:off x="934986" y="22578322"/>
            <a:ext cx="10972800" cy="954107"/>
          </a:xfrm>
          <a:prstGeom prst="rect">
            <a:avLst/>
          </a:prstGeom>
          <a:noFill/>
          <a:ln w="38100">
            <a:noFill/>
          </a:ln>
        </p:spPr>
        <p:txBody>
          <a:bodyPr wrap="square" lIns="457200" tIns="228600" rIns="228600" bIns="228600" rtlCol="0">
            <a:spAutoFit/>
          </a:bodyPr>
          <a:lstStyle/>
          <a:p>
            <a:pPr algn="ctr"/>
            <a:r>
              <a:rPr lang="en-US" sz="3200" b="1" dirty="0">
                <a:solidFill>
                  <a:srgbClr val="003591"/>
                </a:solidFill>
                <a:latin typeface="Source Sans Pro" panose="020B0503030403020204" pitchFamily="34" charset="77"/>
              </a:rPr>
              <a:t>NEMSN Member Municipalities</a:t>
            </a:r>
            <a:r>
              <a:rPr lang="en-US" sz="2000" b="1" baseline="-25000" dirty="0">
                <a:solidFill>
                  <a:srgbClr val="003591"/>
                </a:solidFill>
                <a:latin typeface="Source Sans Pro" panose="020B0503030403020204" pitchFamily="34" charset="77"/>
              </a:rPr>
              <a:t>1</a:t>
            </a:r>
            <a:endParaRPr lang="en-US" sz="2000" baseline="-25000" dirty="0">
              <a:latin typeface="Minion Pro" panose="02040503050306020203" pitchFamily="18" charset="0"/>
            </a:endParaRPr>
          </a:p>
        </p:txBody>
      </p:sp>
      <p:pic>
        <p:nvPicPr>
          <p:cNvPr id="7" name="Picture 6">
            <a:extLst>
              <a:ext uri="{FF2B5EF4-FFF2-40B4-BE49-F238E27FC236}">
                <a16:creationId xmlns:a16="http://schemas.microsoft.com/office/drawing/2014/main" id="{781D60BD-7E84-4B51-A22E-29C6E314EA9B}"/>
              </a:ext>
            </a:extLst>
          </p:cNvPr>
          <p:cNvPicPr>
            <a:picLocks noChangeAspect="1"/>
          </p:cNvPicPr>
          <p:nvPr/>
        </p:nvPicPr>
        <p:blipFill>
          <a:blip r:embed="rId3"/>
          <a:stretch>
            <a:fillRect/>
          </a:stretch>
        </p:blipFill>
        <p:spPr>
          <a:xfrm>
            <a:off x="3466811" y="15127856"/>
            <a:ext cx="5685031" cy="7359264"/>
          </a:xfrm>
          <a:prstGeom prst="rect">
            <a:avLst/>
          </a:prstGeom>
        </p:spPr>
      </p:pic>
      <p:pic>
        <p:nvPicPr>
          <p:cNvPr id="11" name="Picture 10">
            <a:extLst>
              <a:ext uri="{FF2B5EF4-FFF2-40B4-BE49-F238E27FC236}">
                <a16:creationId xmlns:a16="http://schemas.microsoft.com/office/drawing/2014/main" id="{47945FA2-747A-41EC-BE13-74CACBF2E88B}"/>
              </a:ext>
            </a:extLst>
          </p:cNvPr>
          <p:cNvPicPr>
            <a:picLocks noChangeAspect="1"/>
          </p:cNvPicPr>
          <p:nvPr/>
        </p:nvPicPr>
        <p:blipFill rotWithShape="1">
          <a:blip r:embed="rId4"/>
          <a:srcRect b="8621"/>
          <a:stretch/>
        </p:blipFill>
        <p:spPr>
          <a:xfrm>
            <a:off x="14415620" y="15944723"/>
            <a:ext cx="3771865" cy="8616692"/>
          </a:xfrm>
          <a:prstGeom prst="rect">
            <a:avLst/>
          </a:prstGeom>
        </p:spPr>
      </p:pic>
      <p:sp>
        <p:nvSpPr>
          <p:cNvPr id="30" name="TextBox 29">
            <a:extLst>
              <a:ext uri="{FF2B5EF4-FFF2-40B4-BE49-F238E27FC236}">
                <a16:creationId xmlns:a16="http://schemas.microsoft.com/office/drawing/2014/main" id="{4D3BA1CD-B27B-4B02-8BB8-8047C302CDA0}"/>
              </a:ext>
            </a:extLst>
          </p:cNvPr>
          <p:cNvSpPr txBox="1"/>
          <p:nvPr/>
        </p:nvSpPr>
        <p:spPr>
          <a:xfrm>
            <a:off x="934986" y="23973336"/>
            <a:ext cx="10972800" cy="4616648"/>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a:solidFill>
                  <a:srgbClr val="003591"/>
                </a:solidFill>
                <a:latin typeface="Source Sans Pro" panose="020B0503030403020204" pitchFamily="34" charset="77"/>
              </a:rPr>
              <a:t>Methods</a:t>
            </a:r>
          </a:p>
          <a:p>
            <a:pPr marL="457200" indent="-457200">
              <a:buFont typeface="Arial" panose="020B0604020202020204" pitchFamily="34" charset="0"/>
              <a:buChar char="•"/>
            </a:pPr>
            <a:r>
              <a:rPr lang="en-US" sz="2800" dirty="0">
                <a:latin typeface="Minion Pro" panose="02040503050306020203" pitchFamily="18" charset="0"/>
              </a:rPr>
              <a:t>Using existing literature and reports, update sustainability profiles and GCM matrix</a:t>
            </a:r>
          </a:p>
          <a:p>
            <a:pPr marL="457200" indent="-457200">
              <a:buFont typeface="Arial" panose="020B0604020202020204" pitchFamily="34" charset="0"/>
              <a:buChar char="•"/>
            </a:pPr>
            <a:r>
              <a:rPr lang="en-US" sz="2800" dirty="0">
                <a:latin typeface="Minion Pro" panose="02040503050306020203" pitchFamily="18" charset="0"/>
              </a:rPr>
              <a:t>Conduct interviews with member municipalities</a:t>
            </a:r>
          </a:p>
          <a:p>
            <a:pPr marL="457200" indent="-457200">
              <a:buFont typeface="Arial" panose="020B0604020202020204" pitchFamily="34" charset="0"/>
              <a:buChar char="•"/>
            </a:pPr>
            <a:r>
              <a:rPr lang="en-US" sz="2800" dirty="0">
                <a:latin typeface="Minion Pro" panose="02040503050306020203" pitchFamily="18" charset="0"/>
              </a:rPr>
              <a:t>Analyze data for key priorities, case study areas, and total Network impact</a:t>
            </a:r>
          </a:p>
          <a:p>
            <a:pPr marL="457200" indent="-457200">
              <a:buFont typeface="Arial" panose="020B0604020202020204" pitchFamily="34" charset="0"/>
              <a:buChar char="•"/>
            </a:pPr>
            <a:r>
              <a:rPr lang="en-US" sz="2800" dirty="0">
                <a:latin typeface="Minion Pro" panose="02040503050306020203" pitchFamily="18" charset="0"/>
              </a:rPr>
              <a:t>Produce marketing materials and final assessment with findings and compliance with GCM</a:t>
            </a:r>
          </a:p>
        </p:txBody>
      </p:sp>
      <p:sp>
        <p:nvSpPr>
          <p:cNvPr id="12" name="Rectangle 11">
            <a:extLst>
              <a:ext uri="{FF2B5EF4-FFF2-40B4-BE49-F238E27FC236}">
                <a16:creationId xmlns:a16="http://schemas.microsoft.com/office/drawing/2014/main" id="{93A440D9-457D-44B6-8880-2C571CF92EEF}"/>
              </a:ext>
            </a:extLst>
          </p:cNvPr>
          <p:cNvSpPr/>
          <p:nvPr/>
        </p:nvSpPr>
        <p:spPr>
          <a:xfrm>
            <a:off x="2550699" y="15029885"/>
            <a:ext cx="7555831" cy="7359264"/>
          </a:xfrm>
          <a:prstGeom prst="rect">
            <a:avLst/>
          </a:prstGeom>
          <a:noFill/>
          <a:ln>
            <a:solidFill>
              <a:srgbClr val="D6D2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EB6D77EE-46E5-4CA8-993A-491F2DE5F030}"/>
              </a:ext>
            </a:extLst>
          </p:cNvPr>
          <p:cNvSpPr txBox="1"/>
          <p:nvPr/>
        </p:nvSpPr>
        <p:spPr>
          <a:xfrm>
            <a:off x="24751255" y="15055614"/>
            <a:ext cx="10972800" cy="6678751"/>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4800" b="1" dirty="0">
                <a:solidFill>
                  <a:srgbClr val="003591"/>
                </a:solidFill>
                <a:latin typeface="Source Sans Pro" panose="020B0503030403020204" pitchFamily="34" charset="77"/>
              </a:rPr>
              <a:t>Challenges &amp; Areas for Feedback</a:t>
            </a:r>
          </a:p>
          <a:p>
            <a:pPr marL="457200" indent="-457200">
              <a:buFont typeface="Arial" panose="020B0604020202020204" pitchFamily="34" charset="0"/>
              <a:buChar char="•"/>
            </a:pPr>
            <a:r>
              <a:rPr lang="en-US" sz="2800" dirty="0">
                <a:latin typeface="Minion Pro" panose="02040503050306020203" pitchFamily="18" charset="0"/>
              </a:rPr>
              <a:t>I just started conducting interviews, so I will have to move quickly to complete them and leave plenty of time for analysis and marketing materials. The GCM regulations for compliance are also a bit complex, so understanding and applying them to the work of the municipalities is a learning process.</a:t>
            </a:r>
          </a:p>
          <a:p>
            <a:pPr marL="457200" indent="-457200">
              <a:buFont typeface="Arial" panose="020B0604020202020204" pitchFamily="34" charset="0"/>
              <a:buChar char="•"/>
            </a:pPr>
            <a:r>
              <a:rPr lang="en-US" sz="2800" dirty="0">
                <a:latin typeface="Minion Pro" panose="02040503050306020203" pitchFamily="18" charset="0"/>
              </a:rPr>
              <a:t>In terms of feedback, I am looking for suggestions about using data visualization tools to construct the calendar-style chart of Network members’ progress with the GCM. I am considering using a combination of Canva, Excel, and/or Tableau. Additional suggestions for calculating the aggregated total numbers by year are also welcome.</a:t>
            </a:r>
          </a:p>
          <a:p>
            <a:pPr marL="457200" indent="-457200">
              <a:buFont typeface="Arial" panose="020B0604020202020204" pitchFamily="34" charset="0"/>
              <a:buChar char="•"/>
            </a:pPr>
            <a:endParaRPr lang="en-US" sz="2800" dirty="0">
              <a:latin typeface="Minion Pro" panose="02040503050306020203" pitchFamily="18" charset="0"/>
            </a:endParaRPr>
          </a:p>
        </p:txBody>
      </p:sp>
      <p:sp>
        <p:nvSpPr>
          <p:cNvPr id="33" name="TextBox 32">
            <a:extLst>
              <a:ext uri="{FF2B5EF4-FFF2-40B4-BE49-F238E27FC236}">
                <a16:creationId xmlns:a16="http://schemas.microsoft.com/office/drawing/2014/main" id="{CFAA41A8-4F01-4277-A452-28E4A0C9D6A5}"/>
              </a:ext>
            </a:extLst>
          </p:cNvPr>
          <p:cNvSpPr txBox="1"/>
          <p:nvPr/>
        </p:nvSpPr>
        <p:spPr>
          <a:xfrm>
            <a:off x="12761935" y="5282876"/>
            <a:ext cx="10972800" cy="9354312"/>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a:solidFill>
                  <a:srgbClr val="003591"/>
                </a:solidFill>
                <a:latin typeface="Source Sans Pro" panose="020B0503030403020204" pitchFamily="34" charset="77"/>
              </a:rPr>
              <a:t>Global Covenant of Mayors Framework</a:t>
            </a:r>
          </a:p>
          <a:p>
            <a:pPr marL="514350" indent="-514350">
              <a:buFont typeface="+mj-lt"/>
              <a:buAutoNum type="arabicPeriod"/>
            </a:pPr>
            <a:r>
              <a:rPr lang="en-US" sz="3600" dirty="0">
                <a:latin typeface="Minion Pro" panose="02040503050306020203" pitchFamily="18" charset="0"/>
              </a:rPr>
              <a:t>Commitment</a:t>
            </a:r>
          </a:p>
          <a:p>
            <a:pPr marL="514350" indent="-514350">
              <a:buFont typeface="+mj-lt"/>
              <a:buAutoNum type="arabicPeriod"/>
            </a:pPr>
            <a:r>
              <a:rPr lang="en-US" sz="3600" dirty="0">
                <a:latin typeface="Minion Pro" panose="02040503050306020203" pitchFamily="18" charset="0"/>
              </a:rPr>
              <a:t>Inventory</a:t>
            </a:r>
          </a:p>
          <a:p>
            <a:pPr marL="514350" indent="-514350">
              <a:buFont typeface="+mj-lt"/>
              <a:buAutoNum type="arabicPeriod"/>
            </a:pPr>
            <a:r>
              <a:rPr lang="en-US" sz="3600" dirty="0">
                <a:latin typeface="Minion Pro" panose="02040503050306020203" pitchFamily="18" charset="0"/>
              </a:rPr>
              <a:t>Target(s)</a:t>
            </a:r>
          </a:p>
          <a:p>
            <a:pPr marL="514350" indent="-514350">
              <a:buFont typeface="+mj-lt"/>
              <a:buAutoNum type="arabicPeriod"/>
            </a:pPr>
            <a:r>
              <a:rPr lang="en-US" sz="3600" dirty="0">
                <a:latin typeface="Minion Pro" panose="02040503050306020203" pitchFamily="18" charset="0"/>
              </a:rPr>
              <a:t>Action Plan</a:t>
            </a: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pic>
        <p:nvPicPr>
          <p:cNvPr id="34" name="Picture 33">
            <a:extLst>
              <a:ext uri="{FF2B5EF4-FFF2-40B4-BE49-F238E27FC236}">
                <a16:creationId xmlns:a16="http://schemas.microsoft.com/office/drawing/2014/main" id="{DD8E26E4-42E1-4B88-B430-D51D0B6C519B}"/>
              </a:ext>
            </a:extLst>
          </p:cNvPr>
          <p:cNvPicPr>
            <a:picLocks noChangeAspect="1"/>
          </p:cNvPicPr>
          <p:nvPr/>
        </p:nvPicPr>
        <p:blipFill>
          <a:blip r:embed="rId5"/>
          <a:stretch>
            <a:fillRect/>
          </a:stretch>
        </p:blipFill>
        <p:spPr>
          <a:xfrm>
            <a:off x="14427599" y="9754243"/>
            <a:ext cx="7820509" cy="4698877"/>
          </a:xfrm>
          <a:prstGeom prst="rect">
            <a:avLst/>
          </a:prstGeom>
        </p:spPr>
      </p:pic>
      <p:sp>
        <p:nvSpPr>
          <p:cNvPr id="35" name="TextBox 34">
            <a:extLst>
              <a:ext uri="{FF2B5EF4-FFF2-40B4-BE49-F238E27FC236}">
                <a16:creationId xmlns:a16="http://schemas.microsoft.com/office/drawing/2014/main" id="{9CF9E476-BDE3-4890-9972-5CD54E40582B}"/>
              </a:ext>
            </a:extLst>
          </p:cNvPr>
          <p:cNvSpPr txBox="1"/>
          <p:nvPr/>
        </p:nvSpPr>
        <p:spPr>
          <a:xfrm>
            <a:off x="24687464" y="5260816"/>
            <a:ext cx="10972800" cy="9354312"/>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a:solidFill>
                  <a:srgbClr val="003591"/>
                </a:solidFill>
                <a:latin typeface="Source Sans Pro" panose="020B0503030403020204" pitchFamily="34" charset="77"/>
              </a:rPr>
              <a:t>Next Steps</a:t>
            </a:r>
          </a:p>
          <a:p>
            <a:pPr marL="514350" indent="-514350">
              <a:buFont typeface="+mj-lt"/>
              <a:buAutoNum type="arabicPeriod"/>
            </a:pPr>
            <a:r>
              <a:rPr lang="en-US" sz="3200" dirty="0">
                <a:latin typeface="Minion Pro" panose="02040503050306020203" pitchFamily="18" charset="0"/>
              </a:rPr>
              <a:t>Continue scheduling interviews with NEMSN members to update profiles, confirm GCM progress, and clarify priorities</a:t>
            </a:r>
          </a:p>
          <a:p>
            <a:pPr marL="514350" indent="-514350">
              <a:buFont typeface="+mj-lt"/>
              <a:buAutoNum type="arabicPeriod"/>
            </a:pPr>
            <a:r>
              <a:rPr lang="en-US" sz="3200" dirty="0">
                <a:latin typeface="Minion Pro" panose="02040503050306020203" pitchFamily="18" charset="0"/>
              </a:rPr>
              <a:t>Construct a calendar-style chart documenting the progression of compliance with the GCM framework for NEMSN members</a:t>
            </a:r>
          </a:p>
          <a:p>
            <a:pPr marL="514350" indent="-514350">
              <a:buFont typeface="+mj-lt"/>
              <a:buAutoNum type="arabicPeriod"/>
            </a:pPr>
            <a:r>
              <a:rPr lang="en-US" sz="3200" dirty="0">
                <a:latin typeface="Minion Pro" panose="02040503050306020203" pitchFamily="18" charset="0"/>
              </a:rPr>
              <a:t>Analyze data for key priorities and barriers, as well as quantitative data from the GCM such as aggregated emissions and possible reduction totals</a:t>
            </a:r>
          </a:p>
          <a:p>
            <a:pPr marL="514350" indent="-514350">
              <a:buFont typeface="+mj-lt"/>
              <a:buAutoNum type="arabicPeriod"/>
            </a:pPr>
            <a:r>
              <a:rPr lang="en-US" sz="3200" dirty="0">
                <a:latin typeface="Minion Pro" panose="02040503050306020203" pitchFamily="18" charset="0"/>
              </a:rPr>
              <a:t>Write case studies to demonstrate the collaboration within the Network and best practices, starting with LED lighting, but potentially also including topics such as Plastic Bag Bans, Bike Shares, Equity and Sustainability, or Resiliency/Flooding</a:t>
            </a:r>
          </a:p>
          <a:p>
            <a:pPr marL="514350" indent="-514350">
              <a:buFont typeface="+mj-lt"/>
              <a:buAutoNum type="arabicPeriod"/>
            </a:pPr>
            <a:r>
              <a:rPr lang="en-US" sz="3200" dirty="0">
                <a:latin typeface="Minion Pro" panose="02040503050306020203" pitchFamily="18" charset="0"/>
              </a:rPr>
              <a:t>Update website content</a:t>
            </a:r>
          </a:p>
          <a:p>
            <a:endParaRPr lang="en-US" sz="2800" dirty="0">
              <a:latin typeface="Minion Pro" panose="02040503050306020203" pitchFamily="18" charset="0"/>
            </a:endParaRPr>
          </a:p>
        </p:txBody>
      </p:sp>
      <p:sp>
        <p:nvSpPr>
          <p:cNvPr id="36" name="TextBox 35">
            <a:extLst>
              <a:ext uri="{FF2B5EF4-FFF2-40B4-BE49-F238E27FC236}">
                <a16:creationId xmlns:a16="http://schemas.microsoft.com/office/drawing/2014/main" id="{3915F7AF-3917-497F-9E9C-1A7513EACED5}"/>
              </a:ext>
            </a:extLst>
          </p:cNvPr>
          <p:cNvSpPr txBox="1"/>
          <p:nvPr/>
        </p:nvSpPr>
        <p:spPr>
          <a:xfrm>
            <a:off x="22337487" y="13781317"/>
            <a:ext cx="751114" cy="400110"/>
          </a:xfrm>
          <a:prstGeom prst="rect">
            <a:avLst/>
          </a:prstGeom>
          <a:noFill/>
          <a:ln>
            <a:noFill/>
          </a:ln>
        </p:spPr>
        <p:txBody>
          <a:bodyPr wrap="square" rtlCol="0">
            <a:spAutoFit/>
          </a:bodyPr>
          <a:lstStyle/>
          <a:p>
            <a:r>
              <a:rPr lang="en-US" sz="2000" dirty="0"/>
              <a:t>2</a:t>
            </a:r>
          </a:p>
        </p:txBody>
      </p:sp>
      <p:sp>
        <p:nvSpPr>
          <p:cNvPr id="37" name="TextBox 36">
            <a:extLst>
              <a:ext uri="{FF2B5EF4-FFF2-40B4-BE49-F238E27FC236}">
                <a16:creationId xmlns:a16="http://schemas.microsoft.com/office/drawing/2014/main" id="{B271336E-0C44-469C-8079-03C1B86D5ADC}"/>
              </a:ext>
            </a:extLst>
          </p:cNvPr>
          <p:cNvSpPr txBox="1"/>
          <p:nvPr/>
        </p:nvSpPr>
        <p:spPr>
          <a:xfrm>
            <a:off x="24751255" y="22248438"/>
            <a:ext cx="10996863" cy="3293209"/>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a:solidFill>
                  <a:srgbClr val="003591"/>
                </a:solidFill>
                <a:latin typeface="Source Sans Pro" panose="020B0503030403020204" pitchFamily="34" charset="77"/>
              </a:rPr>
              <a:t>References</a:t>
            </a:r>
            <a:endParaRPr lang="en-US" sz="2800" dirty="0">
              <a:latin typeface="Minion Pro" panose="02040503050306020203" pitchFamily="18" charset="0"/>
            </a:endParaRPr>
          </a:p>
          <a:p>
            <a:pPr marL="514350" indent="-514350">
              <a:buAutoNum type="arabicPeriod"/>
            </a:pPr>
            <a:r>
              <a:rPr lang="en-US" sz="2200" dirty="0">
                <a:latin typeface="Minion Pro" panose="02040503050306020203" pitchFamily="18" charset="0"/>
              </a:rPr>
              <a:t>New England Municipal Sustainability Network (2018). </a:t>
            </a:r>
            <a:r>
              <a:rPr lang="en-US" sz="2200" i="1" dirty="0">
                <a:latin typeface="Minion Pro" panose="02040503050306020203" pitchFamily="18" charset="0"/>
              </a:rPr>
              <a:t>NEMSN Membership</a:t>
            </a:r>
            <a:r>
              <a:rPr lang="en-US" sz="2200" dirty="0">
                <a:latin typeface="Minion Pro" panose="02040503050306020203" pitchFamily="18" charset="0"/>
              </a:rPr>
              <a:t>. Retrieved from: https://www.nemsnetwork.org/membership.html</a:t>
            </a:r>
          </a:p>
          <a:p>
            <a:pPr marL="514350" indent="-514350">
              <a:buAutoNum type="arabicPeriod"/>
            </a:pPr>
            <a:r>
              <a:rPr lang="en-US" sz="2200" dirty="0">
                <a:latin typeface="Minion Pro" panose="02040503050306020203" pitchFamily="18" charset="0"/>
              </a:rPr>
              <a:t>Global Covenant of Mayors (2015, July). </a:t>
            </a:r>
            <a:r>
              <a:rPr lang="en-US" sz="2200" i="1" dirty="0">
                <a:latin typeface="Minion Pro" panose="02040503050306020203" pitchFamily="18" charset="0"/>
              </a:rPr>
              <a:t>Compact of Mayors: Compliance Definition. </a:t>
            </a:r>
            <a:r>
              <a:rPr lang="en-US" sz="2200" dirty="0">
                <a:latin typeface="Minion Pro" panose="02040503050306020203" pitchFamily="18" charset="0"/>
              </a:rPr>
              <a:t>Retrieved from: https://www.globalcovenantofmayors.org/wp-content/uploads/2015/07/Compact-of-Mayors_Definition-of-Compliance.pdf</a:t>
            </a:r>
            <a:endParaRPr lang="en-US" sz="2800" dirty="0">
              <a:latin typeface="Minion Pro" panose="02040503050306020203" pitchFamily="18" charset="0"/>
            </a:endParaRPr>
          </a:p>
        </p:txBody>
      </p:sp>
      <p:pic>
        <p:nvPicPr>
          <p:cNvPr id="39" name="Picture 38">
            <a:extLst>
              <a:ext uri="{FF2B5EF4-FFF2-40B4-BE49-F238E27FC236}">
                <a16:creationId xmlns:a16="http://schemas.microsoft.com/office/drawing/2014/main" id="{E6CFE5F8-1FD2-42F7-9CA8-340A851E2B58}"/>
              </a:ext>
            </a:extLst>
          </p:cNvPr>
          <p:cNvPicPr>
            <a:picLocks noChangeAspect="1"/>
          </p:cNvPicPr>
          <p:nvPr/>
        </p:nvPicPr>
        <p:blipFill rotWithShape="1">
          <a:blip r:embed="rId6"/>
          <a:srcRect b="8238"/>
          <a:stretch/>
        </p:blipFill>
        <p:spPr>
          <a:xfrm>
            <a:off x="18465281" y="15936128"/>
            <a:ext cx="3756099" cy="8616694"/>
          </a:xfrm>
          <a:prstGeom prst="rect">
            <a:avLst/>
          </a:prstGeom>
        </p:spPr>
      </p:pic>
      <p:sp>
        <p:nvSpPr>
          <p:cNvPr id="18" name="TextBox 17">
            <a:extLst>
              <a:ext uri="{FF2B5EF4-FFF2-40B4-BE49-F238E27FC236}">
                <a16:creationId xmlns:a16="http://schemas.microsoft.com/office/drawing/2014/main" id="{9A11CBAF-5187-4E2A-A212-696A0106FDBA}"/>
              </a:ext>
            </a:extLst>
          </p:cNvPr>
          <p:cNvSpPr txBox="1"/>
          <p:nvPr/>
        </p:nvSpPr>
        <p:spPr>
          <a:xfrm>
            <a:off x="12911661" y="25659781"/>
            <a:ext cx="10820400" cy="3323987"/>
          </a:xfrm>
          <a:prstGeom prst="rect">
            <a:avLst/>
          </a:prstGeom>
          <a:noFill/>
          <a:ln w="38100">
            <a:solidFill>
              <a:srgbClr val="9DD164"/>
            </a:solidFill>
          </a:ln>
        </p:spPr>
        <p:txBody>
          <a:bodyPr wrap="square" lIns="457200" tIns="228600" rIns="228600" bIns="228600" rtlCol="0">
            <a:spAutoFit/>
          </a:bodyPr>
          <a:lstStyle/>
          <a:p>
            <a:pPr algn="ctr">
              <a:spcAft>
                <a:spcPts val="2400"/>
              </a:spcAft>
            </a:pPr>
            <a:r>
              <a:rPr lang="en-US" sz="5400" b="1" dirty="0">
                <a:solidFill>
                  <a:srgbClr val="003591"/>
                </a:solidFill>
                <a:latin typeface="Source Sans Pro" panose="020B0503030403020204" pitchFamily="34" charset="77"/>
              </a:rPr>
              <a:t>Preliminary Findings</a:t>
            </a:r>
            <a:endParaRPr lang="en-US" sz="2800" b="1" dirty="0">
              <a:solidFill>
                <a:srgbClr val="003591"/>
              </a:solidFill>
              <a:latin typeface="Minion Pro" panose="02040503050306020203" pitchFamily="18" charset="0"/>
            </a:endParaRPr>
          </a:p>
          <a:p>
            <a:pPr marL="457200" indent="-457200">
              <a:spcAft>
                <a:spcPts val="2400"/>
              </a:spcAft>
              <a:buFont typeface="Arial" panose="020B0604020202020204" pitchFamily="34" charset="0"/>
              <a:buChar char="•"/>
            </a:pPr>
            <a:r>
              <a:rPr lang="en-US" sz="2800" dirty="0">
                <a:latin typeface="Minion Pro" panose="02040503050306020203" pitchFamily="18" charset="0"/>
              </a:rPr>
              <a:t>The top barriers for municipalities include funding, staffing, political will, and/or community support, which can affect GCM compliance as well. Many towns have GCM compliance steps in progress, though only a select few have officially committed. </a:t>
            </a:r>
          </a:p>
        </p:txBody>
      </p:sp>
    </p:spTree>
    <p:extLst>
      <p:ext uri="{BB962C8B-B14F-4D97-AF65-F5344CB8AC3E}">
        <p14:creationId xmlns:p14="http://schemas.microsoft.com/office/powerpoint/2010/main" val="879692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docProps/app.xml><?xml version="1.0" encoding="utf-8"?>
<Properties xmlns="http://schemas.openxmlformats.org/officeDocument/2006/extended-properties" xmlns:vt="http://schemas.openxmlformats.org/officeDocument/2006/docPropsVTypes">
  <Template/>
  <TotalTime>678</TotalTime>
  <Words>478</Words>
  <Application>Microsoft Office PowerPoint</Application>
  <PresentationFormat>Custom</PresentationFormat>
  <Paragraphs>75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Minion Pro</vt:lpstr>
      <vt:lpstr>Source Sans Pro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Puglia, Erin C</cp:lastModifiedBy>
  <cp:revision>42</cp:revision>
  <dcterms:created xsi:type="dcterms:W3CDTF">2018-06-22T15:17:21Z</dcterms:created>
  <dcterms:modified xsi:type="dcterms:W3CDTF">2018-07-09T15:50:13Z</dcterms:modified>
</cp:coreProperties>
</file>