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D164"/>
    <a:srgbClr val="A2AAAD"/>
    <a:srgbClr val="D36122"/>
    <a:srgbClr val="003591"/>
    <a:srgbClr val="092844"/>
    <a:srgbClr val="D6D2C4"/>
    <a:srgbClr val="0035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31"/>
    <p:restoredTop sz="94643"/>
  </p:normalViewPr>
  <p:slideViewPr>
    <p:cSldViewPr snapToGrid="0" snapToObjects="1">
      <p:cViewPr>
        <p:scale>
          <a:sx n="25" d="100"/>
          <a:sy n="25" d="100"/>
        </p:scale>
        <p:origin x="756" y="-4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9D681C-8FA0-4BDB-9926-2325ECE83A30}" type="datetimeFigureOut">
              <a:rPr lang="en-US" smtClean="0"/>
              <a:t>7/6/2018</a:t>
            </a:fld>
            <a:endParaRPr lang="en-US"/>
          </a:p>
        </p:txBody>
      </p:sp>
      <p:sp>
        <p:nvSpPr>
          <p:cNvPr id="4" name="Slide Image Placeholder 3"/>
          <p:cNvSpPr>
            <a:spLocks noGrp="1" noRot="1" noChangeAspect="1"/>
          </p:cNvSpPr>
          <p:nvPr>
            <p:ph type="sldImg" idx="2"/>
          </p:nvPr>
        </p:nvSpPr>
        <p:spPr>
          <a:xfrm>
            <a:off x="1500188" y="1143000"/>
            <a:ext cx="3857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599DA8-E5DA-4CAD-A31C-4A1CAE697D04}" type="slidenum">
              <a:rPr lang="en-US" smtClean="0"/>
              <a:t>‹#›</a:t>
            </a:fld>
            <a:endParaRPr lang="en-US"/>
          </a:p>
        </p:txBody>
      </p:sp>
    </p:spTree>
    <p:extLst>
      <p:ext uri="{BB962C8B-B14F-4D97-AF65-F5344CB8AC3E}">
        <p14:creationId xmlns:p14="http://schemas.microsoft.com/office/powerpoint/2010/main" val="32222984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9599DA8-E5DA-4CAD-A31C-4A1CAE697D04}" type="slidenum">
              <a:rPr lang="en-US" smtClean="0"/>
              <a:t>1</a:t>
            </a:fld>
            <a:endParaRPr lang="en-US"/>
          </a:p>
        </p:txBody>
      </p:sp>
    </p:spTree>
    <p:extLst>
      <p:ext uri="{BB962C8B-B14F-4D97-AF65-F5344CB8AC3E}">
        <p14:creationId xmlns:p14="http://schemas.microsoft.com/office/powerpoint/2010/main" val="3477444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id="{8BA303FC-662E-C048-A4F4-28056905C827}"/>
              </a:ext>
            </a:extLst>
          </p:cNvPr>
          <p:cNvSpPr>
            <a:spLocks noGrp="1"/>
          </p:cNvSpPr>
          <p:nvPr>
            <p:ph type="dt" sz="half" idx="10"/>
          </p:nvPr>
        </p:nvSpPr>
        <p:spPr/>
        <p:txBody>
          <a:bodyPr/>
          <a:lstStyle/>
          <a:p>
            <a:fld id="{7FA9C1F4-1501-7A45-8124-3749621B668D}" type="datetimeFigureOut">
              <a:rPr lang="en-US" smtClean="0"/>
              <a:t>7/6/2018</a:t>
            </a:fld>
            <a:endParaRPr lang="en-US"/>
          </a:p>
        </p:txBody>
      </p:sp>
      <p:sp>
        <p:nvSpPr>
          <p:cNvPr id="5" name="Footer Placeholder 4">
            <a:extLst>
              <a:ext uri="{FF2B5EF4-FFF2-40B4-BE49-F238E27FC236}">
                <a16:creationId xmlns:a16="http://schemas.microsoft.com/office/drawing/2014/main"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C40B88-4C8A-0F44-B856-3FC7643F6580}"/>
              </a:ext>
            </a:extLst>
          </p:cNvPr>
          <p:cNvSpPr>
            <a:spLocks noGrp="1"/>
          </p:cNvSpPr>
          <p:nvPr>
            <p:ph type="dt" sz="half" idx="10"/>
          </p:nvPr>
        </p:nvSpPr>
        <p:spPr/>
        <p:txBody>
          <a:bodyPr/>
          <a:lstStyle/>
          <a:p>
            <a:fld id="{7FA9C1F4-1501-7A45-8124-3749621B668D}" type="datetimeFigureOut">
              <a:rPr lang="en-US" smtClean="0"/>
              <a:t>7/6/2018</a:t>
            </a:fld>
            <a:endParaRPr lang="en-US"/>
          </a:p>
        </p:txBody>
      </p:sp>
      <p:sp>
        <p:nvSpPr>
          <p:cNvPr id="5" name="Footer Placeholder 4">
            <a:extLst>
              <a:ext uri="{FF2B5EF4-FFF2-40B4-BE49-F238E27FC236}">
                <a16:creationId xmlns:a16="http://schemas.microsoft.com/office/drawing/2014/main"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68458CB-19A6-2E41-9AD5-2771DAF182FF}"/>
              </a:ext>
            </a:extLst>
          </p:cNvPr>
          <p:cNvSpPr>
            <a:spLocks noGrp="1"/>
          </p:cNvSpPr>
          <p:nvPr>
            <p:ph type="dt" sz="half" idx="10"/>
          </p:nvPr>
        </p:nvSpPr>
        <p:spPr/>
        <p:txBody>
          <a:bodyPr/>
          <a:lstStyle/>
          <a:p>
            <a:fld id="{7FA9C1F4-1501-7A45-8124-3749621B668D}" type="datetimeFigureOut">
              <a:rPr lang="en-US" smtClean="0"/>
              <a:t>7/6/2018</a:t>
            </a:fld>
            <a:endParaRPr lang="en-US"/>
          </a:p>
        </p:txBody>
      </p:sp>
      <p:sp>
        <p:nvSpPr>
          <p:cNvPr id="5" name="Footer Placeholder 4">
            <a:extLst>
              <a:ext uri="{FF2B5EF4-FFF2-40B4-BE49-F238E27FC236}">
                <a16:creationId xmlns:a16="http://schemas.microsoft.com/office/drawing/2014/main"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311783C-A844-5D40-88FE-6CBA8FDBC44F}"/>
              </a:ext>
            </a:extLst>
          </p:cNvPr>
          <p:cNvSpPr>
            <a:spLocks noGrp="1"/>
          </p:cNvSpPr>
          <p:nvPr>
            <p:ph type="dt" sz="half" idx="10"/>
          </p:nvPr>
        </p:nvSpPr>
        <p:spPr/>
        <p:txBody>
          <a:bodyPr/>
          <a:lstStyle/>
          <a:p>
            <a:fld id="{7FA9C1F4-1501-7A45-8124-3749621B668D}" type="datetimeFigureOut">
              <a:rPr lang="en-US" smtClean="0"/>
              <a:t>7/6/2018</a:t>
            </a:fld>
            <a:endParaRPr lang="en-US"/>
          </a:p>
        </p:txBody>
      </p:sp>
      <p:sp>
        <p:nvSpPr>
          <p:cNvPr id="6" name="Footer Placeholder 5">
            <a:extLst>
              <a:ext uri="{FF2B5EF4-FFF2-40B4-BE49-F238E27FC236}">
                <a16:creationId xmlns:a16="http://schemas.microsoft.com/office/drawing/2014/main"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a16="http://schemas.microsoft.com/office/drawing/2014/main"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7F603C-2477-4345-90FE-349CD29ABA88}"/>
              </a:ext>
            </a:extLst>
          </p:cNvPr>
          <p:cNvSpPr>
            <a:spLocks noGrp="1"/>
          </p:cNvSpPr>
          <p:nvPr>
            <p:ph type="dt" sz="half" idx="10"/>
          </p:nvPr>
        </p:nvSpPr>
        <p:spPr/>
        <p:txBody>
          <a:bodyPr/>
          <a:lstStyle/>
          <a:p>
            <a:fld id="{7FA9C1F4-1501-7A45-8124-3749621B668D}" type="datetimeFigureOut">
              <a:rPr lang="en-US" smtClean="0"/>
              <a:t>7/6/2018</a:t>
            </a:fld>
            <a:endParaRPr lang="en-US"/>
          </a:p>
        </p:txBody>
      </p:sp>
      <p:sp>
        <p:nvSpPr>
          <p:cNvPr id="8" name="Footer Placeholder 7">
            <a:extLst>
              <a:ext uri="{FF2B5EF4-FFF2-40B4-BE49-F238E27FC236}">
                <a16:creationId xmlns:a16="http://schemas.microsoft.com/office/drawing/2014/main"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CDF720-6ABB-5840-96E7-8B96FA18F9B8}"/>
              </a:ext>
            </a:extLst>
          </p:cNvPr>
          <p:cNvSpPr>
            <a:spLocks noGrp="1"/>
          </p:cNvSpPr>
          <p:nvPr>
            <p:ph type="dt" sz="half" idx="10"/>
          </p:nvPr>
        </p:nvSpPr>
        <p:spPr/>
        <p:txBody>
          <a:bodyPr/>
          <a:lstStyle/>
          <a:p>
            <a:fld id="{7FA9C1F4-1501-7A45-8124-3749621B668D}" type="datetimeFigureOut">
              <a:rPr lang="en-US" smtClean="0"/>
              <a:t>7/6/2018</a:t>
            </a:fld>
            <a:endParaRPr lang="en-US"/>
          </a:p>
        </p:txBody>
      </p:sp>
      <p:sp>
        <p:nvSpPr>
          <p:cNvPr id="4" name="Footer Placeholder 3">
            <a:extLst>
              <a:ext uri="{FF2B5EF4-FFF2-40B4-BE49-F238E27FC236}">
                <a16:creationId xmlns:a16="http://schemas.microsoft.com/office/drawing/2014/main"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007739-5C1A-0545-970C-A4260BD2E0C9}"/>
              </a:ext>
            </a:extLst>
          </p:cNvPr>
          <p:cNvSpPr>
            <a:spLocks noGrp="1"/>
          </p:cNvSpPr>
          <p:nvPr>
            <p:ph type="dt" sz="half" idx="10"/>
          </p:nvPr>
        </p:nvSpPr>
        <p:spPr/>
        <p:txBody>
          <a:bodyPr/>
          <a:lstStyle/>
          <a:p>
            <a:fld id="{7FA9C1F4-1501-7A45-8124-3749621B668D}" type="datetimeFigureOut">
              <a:rPr lang="en-US" smtClean="0"/>
              <a:t>7/6/2018</a:t>
            </a:fld>
            <a:endParaRPr lang="en-US"/>
          </a:p>
        </p:txBody>
      </p:sp>
      <p:sp>
        <p:nvSpPr>
          <p:cNvPr id="3" name="Footer Placeholder 2">
            <a:extLst>
              <a:ext uri="{FF2B5EF4-FFF2-40B4-BE49-F238E27FC236}">
                <a16:creationId xmlns:a16="http://schemas.microsoft.com/office/drawing/2014/main"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BA7B5E39-FA53-FA4A-B7E9-E8CE0D58C23E}"/>
              </a:ext>
            </a:extLst>
          </p:cNvPr>
          <p:cNvSpPr>
            <a:spLocks noGrp="1"/>
          </p:cNvSpPr>
          <p:nvPr>
            <p:ph type="dt" sz="half" idx="10"/>
          </p:nvPr>
        </p:nvSpPr>
        <p:spPr/>
        <p:txBody>
          <a:bodyPr/>
          <a:lstStyle/>
          <a:p>
            <a:fld id="{7FA9C1F4-1501-7A45-8124-3749621B668D}" type="datetimeFigureOut">
              <a:rPr lang="en-US" smtClean="0"/>
              <a:t>7/6/2018</a:t>
            </a:fld>
            <a:endParaRPr lang="en-US"/>
          </a:p>
        </p:txBody>
      </p:sp>
      <p:sp>
        <p:nvSpPr>
          <p:cNvPr id="6" name="Footer Placeholder 5">
            <a:extLst>
              <a:ext uri="{FF2B5EF4-FFF2-40B4-BE49-F238E27FC236}">
                <a16:creationId xmlns:a16="http://schemas.microsoft.com/office/drawing/2014/main"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1ADD216B-B10E-CE4C-A123-BF0713B8B65C}"/>
              </a:ext>
            </a:extLst>
          </p:cNvPr>
          <p:cNvSpPr>
            <a:spLocks noGrp="1"/>
          </p:cNvSpPr>
          <p:nvPr>
            <p:ph type="dt" sz="half" idx="10"/>
          </p:nvPr>
        </p:nvSpPr>
        <p:spPr/>
        <p:txBody>
          <a:bodyPr/>
          <a:lstStyle/>
          <a:p>
            <a:fld id="{7FA9C1F4-1501-7A45-8124-3749621B668D}" type="datetimeFigureOut">
              <a:rPr lang="en-US" smtClean="0"/>
              <a:t>7/6/2018</a:t>
            </a:fld>
            <a:endParaRPr lang="en-US"/>
          </a:p>
        </p:txBody>
      </p:sp>
      <p:sp>
        <p:nvSpPr>
          <p:cNvPr id="6" name="Footer Placeholder 5">
            <a:extLst>
              <a:ext uri="{FF2B5EF4-FFF2-40B4-BE49-F238E27FC236}">
                <a16:creationId xmlns:a16="http://schemas.microsoft.com/office/drawing/2014/main"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887667-35D9-794C-972D-6F6F3EC31937}"/>
              </a:ext>
            </a:extLst>
          </p:cNvPr>
          <p:cNvSpPr>
            <a:spLocks noGrp="1"/>
          </p:cNvSpPr>
          <p:nvPr>
            <p:ph type="dt" sz="half" idx="10"/>
          </p:nvPr>
        </p:nvSpPr>
        <p:spPr/>
        <p:txBody>
          <a:bodyPr/>
          <a:lstStyle/>
          <a:p>
            <a:fld id="{7FA9C1F4-1501-7A45-8124-3749621B668D}" type="datetimeFigureOut">
              <a:rPr lang="en-US" smtClean="0"/>
              <a:t>7/6/2018</a:t>
            </a:fld>
            <a:endParaRPr lang="en-US"/>
          </a:p>
        </p:txBody>
      </p:sp>
      <p:sp>
        <p:nvSpPr>
          <p:cNvPr id="5" name="Footer Placeholder 4">
            <a:extLst>
              <a:ext uri="{FF2B5EF4-FFF2-40B4-BE49-F238E27FC236}">
                <a16:creationId xmlns:a16="http://schemas.microsoft.com/office/drawing/2014/main"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E186D6-1550-934A-9BEB-B458E78E79DE}"/>
              </a:ext>
            </a:extLst>
          </p:cNvPr>
          <p:cNvSpPr>
            <a:spLocks noGrp="1"/>
          </p:cNvSpPr>
          <p:nvPr>
            <p:ph type="dt" sz="half" idx="10"/>
          </p:nvPr>
        </p:nvSpPr>
        <p:spPr/>
        <p:txBody>
          <a:bodyPr/>
          <a:lstStyle/>
          <a:p>
            <a:fld id="{7FA9C1F4-1501-7A45-8124-3749621B668D}" type="datetimeFigureOut">
              <a:rPr lang="en-US" smtClean="0"/>
              <a:t>7/6/2018</a:t>
            </a:fld>
            <a:endParaRPr lang="en-US"/>
          </a:p>
        </p:txBody>
      </p:sp>
      <p:sp>
        <p:nvSpPr>
          <p:cNvPr id="5" name="Footer Placeholder 4">
            <a:extLst>
              <a:ext uri="{FF2B5EF4-FFF2-40B4-BE49-F238E27FC236}">
                <a16:creationId xmlns:a16="http://schemas.microsoft.com/office/drawing/2014/main"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7/6/2018</a:t>
            </a:fld>
            <a:endParaRPr lang="en-US"/>
          </a:p>
        </p:txBody>
      </p:sp>
      <p:sp>
        <p:nvSpPr>
          <p:cNvPr id="5" name="Footer Placeholder 4">
            <a:extLst>
              <a:ext uri="{FF2B5EF4-FFF2-40B4-BE49-F238E27FC236}">
                <a16:creationId xmlns:a16="http://schemas.microsoft.com/office/drawing/2014/main"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22F2405-AF71-5E4C-A85B-6DDF01322A92}"/>
              </a:ext>
            </a:extLst>
          </p:cNvPr>
          <p:cNvPicPr>
            <a:picLocks noChangeAspect="1"/>
          </p:cNvPicPr>
          <p:nvPr/>
        </p:nvPicPr>
        <p:blipFill>
          <a:blip r:embed="rId3"/>
          <a:stretch>
            <a:fillRect/>
          </a:stretch>
        </p:blipFill>
        <p:spPr>
          <a:xfrm>
            <a:off x="25210508" y="26291143"/>
            <a:ext cx="10057867" cy="1538485"/>
          </a:xfrm>
          <a:prstGeom prst="rect">
            <a:avLst/>
          </a:prstGeom>
        </p:spPr>
      </p:pic>
      <p:sp>
        <p:nvSpPr>
          <p:cNvPr id="4" name="Rectangle 3">
            <a:extLst>
              <a:ext uri="{FF2B5EF4-FFF2-40B4-BE49-F238E27FC236}">
                <a16:creationId xmlns:a16="http://schemas.microsoft.com/office/drawing/2014/main" id="{954543CD-AA25-3740-9E19-68330D32C41E}"/>
              </a:ext>
            </a:extLst>
          </p:cNvPr>
          <p:cNvSpPr/>
          <p:nvPr/>
        </p:nvSpPr>
        <p:spPr>
          <a:xfrm>
            <a:off x="934986" y="905310"/>
            <a:ext cx="34725278" cy="4030982"/>
          </a:xfrm>
          <a:prstGeom prst="rect">
            <a:avLst/>
          </a:prstGeom>
          <a:solidFill>
            <a:srgbClr val="A2AA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0" dirty="0">
                <a:solidFill>
                  <a:srgbClr val="003591"/>
                </a:solidFill>
                <a:latin typeface="Source Sans Pro" panose="020B0503030403020204"/>
              </a:rPr>
              <a:t>Understanding and Reducing Barriers to “Impact Investment” Opportunities</a:t>
            </a:r>
          </a:p>
          <a:p>
            <a:pPr algn="ctr"/>
            <a:r>
              <a:rPr lang="en-US" sz="6600" b="1" dirty="0">
                <a:solidFill>
                  <a:schemeClr val="bg1"/>
                </a:solidFill>
                <a:latin typeface="Source Sans Pro" panose="020B0503030403020204"/>
              </a:rPr>
              <a:t>Claire McCarthy, UNH Sustainability Fellow</a:t>
            </a:r>
          </a:p>
          <a:p>
            <a:pPr algn="ctr"/>
            <a:r>
              <a:rPr lang="en-US" sz="6600" b="1" dirty="0">
                <a:solidFill>
                  <a:schemeClr val="bg1"/>
                </a:solidFill>
                <a:latin typeface="Source Sans Pro" panose="020B0503030403020204"/>
              </a:rPr>
              <a:t>Mentors: Michael </a:t>
            </a:r>
            <a:r>
              <a:rPr lang="en-US" sz="6600" b="1" dirty="0" err="1">
                <a:solidFill>
                  <a:schemeClr val="bg1"/>
                </a:solidFill>
                <a:latin typeface="Source Sans Pro" panose="020B0503030403020204"/>
              </a:rPr>
              <a:t>Swack</a:t>
            </a:r>
            <a:r>
              <a:rPr lang="en-US" sz="6600" b="1" dirty="0">
                <a:solidFill>
                  <a:schemeClr val="bg1"/>
                </a:solidFill>
                <a:latin typeface="Source Sans Pro" panose="020B0503030403020204"/>
              </a:rPr>
              <a:t>, Henry Herndon, UNH Center for Impact Finance</a:t>
            </a:r>
            <a:endParaRPr lang="en-US" sz="6600" dirty="0">
              <a:solidFill>
                <a:schemeClr val="bg1"/>
              </a:solidFill>
              <a:latin typeface="Source Sans Pro" panose="020B0503030403020204"/>
            </a:endParaRPr>
          </a:p>
        </p:txBody>
      </p:sp>
      <p:sp>
        <p:nvSpPr>
          <p:cNvPr id="6" name="TextBox 5">
            <a:extLst>
              <a:ext uri="{FF2B5EF4-FFF2-40B4-BE49-F238E27FC236}">
                <a16:creationId xmlns:a16="http://schemas.microsoft.com/office/drawing/2014/main" id="{A3167932-7A60-FF4C-8B0C-2709E5B5915E}"/>
              </a:ext>
            </a:extLst>
          </p:cNvPr>
          <p:cNvSpPr txBox="1"/>
          <p:nvPr/>
        </p:nvSpPr>
        <p:spPr>
          <a:xfrm>
            <a:off x="934986" y="5535176"/>
            <a:ext cx="10972800" cy="22837021"/>
          </a:xfrm>
          <a:prstGeom prst="rect">
            <a:avLst/>
          </a:prstGeom>
          <a:noFill/>
          <a:ln w="38100">
            <a:solidFill>
              <a:srgbClr val="9DD164"/>
            </a:solidFill>
          </a:ln>
        </p:spPr>
        <p:txBody>
          <a:bodyPr wrap="square" lIns="457200" tIns="228600" rIns="228600" bIns="228600" rtlCol="0">
            <a:spAutoFit/>
          </a:bodyPr>
          <a:lstStyle/>
          <a:p>
            <a:pPr algn="ctr">
              <a:spcBef>
                <a:spcPts val="600"/>
              </a:spcBef>
              <a:spcAft>
                <a:spcPts val="600"/>
              </a:spcAft>
            </a:pPr>
            <a:r>
              <a:rPr lang="en-US" sz="3600" dirty="0">
                <a:solidFill>
                  <a:srgbClr val="D36122"/>
                </a:solidFill>
                <a:latin typeface="Minion Pro" panose="02040503050306020203"/>
              </a:rPr>
              <a:t>This project analyzes the current demand for “green” financing, the barriers these projects will face when finding sources of financing and funding, and what can be accomplished to lessen the effects of these barriers.</a:t>
            </a:r>
          </a:p>
          <a:p>
            <a:pPr algn="ctr">
              <a:spcBef>
                <a:spcPts val="600"/>
              </a:spcBef>
              <a:spcAft>
                <a:spcPts val="600"/>
              </a:spcAft>
            </a:pPr>
            <a:endParaRPr lang="en-US" sz="1400" dirty="0"/>
          </a:p>
          <a:p>
            <a:pPr>
              <a:spcBef>
                <a:spcPts val="600"/>
              </a:spcBef>
              <a:spcAft>
                <a:spcPts val="600"/>
              </a:spcAft>
            </a:pPr>
            <a:r>
              <a:rPr lang="en-US" sz="4000" b="1" dirty="0">
                <a:solidFill>
                  <a:srgbClr val="003591"/>
                </a:solidFill>
                <a:latin typeface="Source Sans Pro" panose="020B0503030403020204"/>
              </a:rPr>
              <a:t>Objectives of the research</a:t>
            </a:r>
          </a:p>
          <a:p>
            <a:pPr marL="571500" lvl="0" indent="-571500">
              <a:spcBef>
                <a:spcPts val="600"/>
              </a:spcBef>
              <a:spcAft>
                <a:spcPts val="600"/>
              </a:spcAft>
              <a:buFont typeface="Arial" panose="020B0604020202020204" pitchFamily="34" charset="0"/>
              <a:buChar char="•"/>
            </a:pPr>
            <a:r>
              <a:rPr lang="en-US" sz="3200" dirty="0">
                <a:latin typeface="Minion Pro" panose="02040503050306020203"/>
              </a:rPr>
              <a:t>Gauge the demand for sustainable project financing in New England </a:t>
            </a:r>
          </a:p>
          <a:p>
            <a:pPr marL="571500" lvl="0" indent="-571500">
              <a:spcBef>
                <a:spcPts val="600"/>
              </a:spcBef>
              <a:spcAft>
                <a:spcPts val="600"/>
              </a:spcAft>
              <a:buFont typeface="Arial" panose="020B0604020202020204" pitchFamily="34" charset="0"/>
              <a:buChar char="•"/>
            </a:pPr>
            <a:r>
              <a:rPr lang="en-US" sz="3200" dirty="0">
                <a:latin typeface="Minion Pro" panose="02040503050306020203"/>
              </a:rPr>
              <a:t>Understand the projects that in the planning process throughout New England </a:t>
            </a:r>
          </a:p>
          <a:p>
            <a:pPr marL="571500" indent="-571500">
              <a:spcBef>
                <a:spcPts val="600"/>
              </a:spcBef>
              <a:spcAft>
                <a:spcPts val="600"/>
              </a:spcAft>
              <a:buFont typeface="Arial" panose="020B0604020202020204" pitchFamily="34" charset="0"/>
              <a:buChar char="•"/>
            </a:pPr>
            <a:r>
              <a:rPr lang="en-US" sz="3200" dirty="0">
                <a:latin typeface="Minion Pro" panose="02040503050306020203"/>
              </a:rPr>
              <a:t>Understand the tools that are available to fund and/or finance sustainable projects </a:t>
            </a:r>
          </a:p>
          <a:p>
            <a:pPr marL="571500" lvl="0" indent="-571500">
              <a:spcBef>
                <a:spcPts val="600"/>
              </a:spcBef>
              <a:spcAft>
                <a:spcPts val="600"/>
              </a:spcAft>
              <a:buFont typeface="Arial" panose="020B0604020202020204" pitchFamily="34" charset="0"/>
              <a:buChar char="•"/>
            </a:pPr>
            <a:r>
              <a:rPr lang="en-US" sz="3200" dirty="0">
                <a:latin typeface="Minion Pro" panose="02040503050306020203"/>
              </a:rPr>
              <a:t>Understand the common barriers faced by municipalities or entities carrying out sustainable projects </a:t>
            </a:r>
          </a:p>
          <a:p>
            <a:pPr marL="571500" lvl="0" indent="-571500">
              <a:spcBef>
                <a:spcPts val="600"/>
              </a:spcBef>
              <a:spcAft>
                <a:spcPts val="600"/>
              </a:spcAft>
              <a:buFont typeface="Arial" panose="020B0604020202020204" pitchFamily="34" charset="0"/>
              <a:buChar char="•"/>
            </a:pPr>
            <a:r>
              <a:rPr lang="en-US" sz="3200" dirty="0">
                <a:latin typeface="Minion Pro" panose="02040503050306020203"/>
              </a:rPr>
              <a:t>Analyze the ability of current sustainable financing and funding methods as a tool for paying for sustainable projects </a:t>
            </a:r>
          </a:p>
          <a:p>
            <a:pPr marL="571500" lvl="0" indent="-571500">
              <a:spcBef>
                <a:spcPts val="600"/>
              </a:spcBef>
              <a:spcAft>
                <a:spcPts val="600"/>
              </a:spcAft>
              <a:buFont typeface="Arial" panose="020B0604020202020204" pitchFamily="34" charset="0"/>
              <a:buChar char="•"/>
            </a:pPr>
            <a:r>
              <a:rPr lang="en-US" sz="3200" dirty="0">
                <a:latin typeface="Minion Pro" panose="02040503050306020203"/>
              </a:rPr>
              <a:t>Address how municipalities can minimize barriers to financing and/or funding projects </a:t>
            </a:r>
          </a:p>
          <a:p>
            <a:pPr lvl="0">
              <a:spcBef>
                <a:spcPts val="600"/>
              </a:spcBef>
              <a:spcAft>
                <a:spcPts val="600"/>
              </a:spcAft>
            </a:pPr>
            <a:endParaRPr lang="en-US" sz="1400" dirty="0">
              <a:latin typeface="Minion Pro" panose="02040503050306020203" pitchFamily="18" charset="0"/>
            </a:endParaRPr>
          </a:p>
          <a:p>
            <a:pPr>
              <a:spcBef>
                <a:spcPts val="600"/>
              </a:spcBef>
              <a:spcAft>
                <a:spcPts val="600"/>
              </a:spcAft>
            </a:pPr>
            <a:r>
              <a:rPr lang="en-US" sz="4000" b="1" dirty="0">
                <a:solidFill>
                  <a:srgbClr val="003591"/>
                </a:solidFill>
                <a:latin typeface="Source Sans Pro" panose="020B0503030403020204"/>
              </a:rPr>
              <a:t>Methods and Approach</a:t>
            </a:r>
          </a:p>
          <a:p>
            <a:pPr marL="457200" indent="-457200">
              <a:spcBef>
                <a:spcPts val="600"/>
              </a:spcBef>
              <a:spcAft>
                <a:spcPts val="600"/>
              </a:spcAft>
              <a:buFont typeface="Arial" panose="020B0604020202020204" pitchFamily="34" charset="0"/>
              <a:buChar char="•"/>
            </a:pPr>
            <a:r>
              <a:rPr lang="en-US" sz="3200" b="1" dirty="0">
                <a:latin typeface="Minion Pro" panose="02040503050306020203" pitchFamily="18" charset="0"/>
              </a:rPr>
              <a:t>Background information</a:t>
            </a:r>
            <a:r>
              <a:rPr lang="en-US" sz="3200" dirty="0">
                <a:latin typeface="Minion Pro" panose="02040503050306020203" pitchFamily="18" charset="0"/>
              </a:rPr>
              <a:t>:</a:t>
            </a:r>
          </a:p>
          <a:p>
            <a:pPr marL="2037204" lvl="1" indent="-457200">
              <a:spcBef>
                <a:spcPts val="600"/>
              </a:spcBef>
              <a:spcAft>
                <a:spcPts val="600"/>
              </a:spcAft>
              <a:buFont typeface="Arial" panose="020B0604020202020204" pitchFamily="34" charset="0"/>
              <a:buChar char="•"/>
            </a:pPr>
            <a:r>
              <a:rPr lang="en-US" sz="3200" dirty="0">
                <a:latin typeface="Minion Pro" panose="02040503050306020203" pitchFamily="18" charset="0"/>
              </a:rPr>
              <a:t>Researched methods of green financing and funding: bonds, loans, grants, equity investment</a:t>
            </a:r>
          </a:p>
          <a:p>
            <a:pPr marL="2037204" lvl="1" indent="-457200">
              <a:spcBef>
                <a:spcPts val="600"/>
              </a:spcBef>
              <a:spcAft>
                <a:spcPts val="600"/>
              </a:spcAft>
              <a:buFont typeface="Arial" panose="020B0604020202020204" pitchFamily="34" charset="0"/>
              <a:buChar char="•"/>
            </a:pPr>
            <a:r>
              <a:rPr lang="en-US" sz="3200" dirty="0">
                <a:latin typeface="Minion Pro" panose="02040503050306020203" pitchFamily="18" charset="0"/>
              </a:rPr>
              <a:t>Researched general barriers to utilizing these types of financing/ funding instruments </a:t>
            </a:r>
          </a:p>
          <a:p>
            <a:pPr lvl="1">
              <a:spcBef>
                <a:spcPts val="600"/>
              </a:spcBef>
              <a:spcAft>
                <a:spcPts val="600"/>
              </a:spcAft>
            </a:pPr>
            <a:endParaRPr lang="en-US" sz="3200" dirty="0">
              <a:latin typeface="Minion Pro" panose="02040503050306020203" pitchFamily="18" charset="0"/>
            </a:endParaRPr>
          </a:p>
          <a:p>
            <a:pPr marL="457200" indent="-457200">
              <a:spcBef>
                <a:spcPts val="600"/>
              </a:spcBef>
              <a:spcAft>
                <a:spcPts val="600"/>
              </a:spcAft>
              <a:buFont typeface="Arial" panose="020B0604020202020204" pitchFamily="34" charset="0"/>
              <a:buChar char="•"/>
            </a:pPr>
            <a:r>
              <a:rPr lang="en-US" sz="3200" b="1" dirty="0">
                <a:latin typeface="Minion Pro" panose="02040503050306020203" pitchFamily="18" charset="0"/>
              </a:rPr>
              <a:t>Demand for green financing and understanding barriers</a:t>
            </a:r>
            <a:r>
              <a:rPr lang="en-US" sz="3200" dirty="0">
                <a:latin typeface="Minion Pro" panose="02040503050306020203" pitchFamily="18" charset="0"/>
              </a:rPr>
              <a:t>: </a:t>
            </a:r>
          </a:p>
          <a:p>
            <a:pPr marL="2037204" lvl="1" indent="-457200">
              <a:spcBef>
                <a:spcPts val="600"/>
              </a:spcBef>
              <a:spcAft>
                <a:spcPts val="600"/>
              </a:spcAft>
              <a:buFont typeface="Arial" panose="020B0604020202020204" pitchFamily="34" charset="0"/>
              <a:buChar char="•"/>
            </a:pPr>
            <a:r>
              <a:rPr lang="en-US" sz="3200" dirty="0">
                <a:latin typeface="Minion Pro" panose="02040503050306020203" pitchFamily="18" charset="0"/>
              </a:rPr>
              <a:t>Reaching out to NEMS Network members via  surveys and interviews </a:t>
            </a:r>
          </a:p>
          <a:p>
            <a:pPr marL="2037204" lvl="1" indent="-457200">
              <a:spcBef>
                <a:spcPts val="600"/>
              </a:spcBef>
              <a:spcAft>
                <a:spcPts val="600"/>
              </a:spcAft>
              <a:buFont typeface="Arial" panose="020B0604020202020204" pitchFamily="34" charset="0"/>
              <a:buChar char="•"/>
            </a:pPr>
            <a:r>
              <a:rPr lang="en-US" sz="3200" dirty="0">
                <a:latin typeface="Minion Pro" panose="02040503050306020203" pitchFamily="18" charset="0"/>
              </a:rPr>
              <a:t>Contacting other municipal leaders regarding projects in pipeline and completed projects </a:t>
            </a:r>
          </a:p>
          <a:p>
            <a:pPr lvl="1">
              <a:spcBef>
                <a:spcPts val="600"/>
              </a:spcBef>
              <a:spcAft>
                <a:spcPts val="600"/>
              </a:spcAft>
            </a:pPr>
            <a:endParaRPr lang="en-US" sz="3200" dirty="0">
              <a:latin typeface="Minion Pro" panose="02040503050306020203" pitchFamily="18" charset="0"/>
            </a:endParaRPr>
          </a:p>
          <a:p>
            <a:pPr marL="457200" indent="-457200">
              <a:spcBef>
                <a:spcPts val="600"/>
              </a:spcBef>
              <a:spcAft>
                <a:spcPts val="600"/>
              </a:spcAft>
              <a:buFont typeface="Arial" panose="020B0604020202020204" pitchFamily="34" charset="0"/>
              <a:buChar char="•"/>
            </a:pPr>
            <a:r>
              <a:rPr lang="en-US" sz="3200" b="1" dirty="0">
                <a:latin typeface="Minion Pro" panose="02040503050306020203" pitchFamily="18" charset="0"/>
              </a:rPr>
              <a:t>Understanding barriers, political and financial:</a:t>
            </a:r>
            <a:r>
              <a:rPr lang="en-US" sz="3200" dirty="0">
                <a:latin typeface="Minion Pro" panose="02040503050306020203" pitchFamily="18" charset="0"/>
              </a:rPr>
              <a:t> </a:t>
            </a:r>
          </a:p>
          <a:p>
            <a:pPr marL="2037204" lvl="1" indent="-457200">
              <a:spcBef>
                <a:spcPts val="600"/>
              </a:spcBef>
              <a:spcAft>
                <a:spcPts val="600"/>
              </a:spcAft>
              <a:buFont typeface="Arial" panose="020B0604020202020204" pitchFamily="34" charset="0"/>
              <a:buChar char="•"/>
            </a:pPr>
            <a:r>
              <a:rPr lang="en-US" sz="3200" dirty="0">
                <a:latin typeface="Minion Pro" panose="02040503050306020203" pitchFamily="18" charset="0"/>
              </a:rPr>
              <a:t>Contacting leaders from various organizations in NE (public and private) regarding state policies and state financial incentives and potential barriers from a policy perspective</a:t>
            </a:r>
          </a:p>
          <a:p>
            <a:pPr marL="2037204" lvl="1" indent="-457200">
              <a:spcBef>
                <a:spcPts val="600"/>
              </a:spcBef>
              <a:spcAft>
                <a:spcPts val="600"/>
              </a:spcAft>
              <a:buFont typeface="Arial" panose="020B0604020202020204" pitchFamily="34" charset="0"/>
              <a:buChar char="•"/>
            </a:pPr>
            <a:endParaRPr lang="en-US" sz="3200" dirty="0">
              <a:latin typeface="Minion Pro" panose="02040503050306020203" pitchFamily="18" charset="0"/>
            </a:endParaRPr>
          </a:p>
        </p:txBody>
      </p:sp>
      <p:sp>
        <p:nvSpPr>
          <p:cNvPr id="16" name="TextBox 15">
            <a:extLst>
              <a:ext uri="{FF2B5EF4-FFF2-40B4-BE49-F238E27FC236}">
                <a16:creationId xmlns:a16="http://schemas.microsoft.com/office/drawing/2014/main" id="{62D330CA-02DB-4445-A4D0-A358878DF8D6}"/>
              </a:ext>
            </a:extLst>
          </p:cNvPr>
          <p:cNvSpPr txBox="1"/>
          <p:nvPr/>
        </p:nvSpPr>
        <p:spPr>
          <a:xfrm>
            <a:off x="12811225" y="5535176"/>
            <a:ext cx="10972800" cy="22806243"/>
          </a:xfrm>
          <a:prstGeom prst="rect">
            <a:avLst/>
          </a:prstGeom>
          <a:noFill/>
          <a:ln w="38100">
            <a:solidFill>
              <a:srgbClr val="9DD164"/>
            </a:solidFill>
          </a:ln>
        </p:spPr>
        <p:txBody>
          <a:bodyPr wrap="square" lIns="457200" tIns="228600" rIns="228600" bIns="228600" rtlCol="0">
            <a:spAutoFit/>
          </a:bodyPr>
          <a:lstStyle/>
          <a:p>
            <a:pPr>
              <a:spcBef>
                <a:spcPts val="600"/>
              </a:spcBef>
              <a:spcAft>
                <a:spcPts val="2400"/>
              </a:spcAft>
            </a:pPr>
            <a:r>
              <a:rPr lang="en-US" sz="4000" b="1" dirty="0">
                <a:solidFill>
                  <a:srgbClr val="003591"/>
                </a:solidFill>
                <a:latin typeface="Source Sans Pro" panose="020B0503030403020204" pitchFamily="34" charset="77"/>
              </a:rPr>
              <a:t>Preliminary Findings</a:t>
            </a:r>
          </a:p>
          <a:p>
            <a:pPr>
              <a:spcBef>
                <a:spcPts val="600"/>
              </a:spcBef>
            </a:pPr>
            <a:r>
              <a:rPr lang="en-US" sz="3200" b="1" dirty="0">
                <a:latin typeface="Minion Pro" panose="02040503050306020203" pitchFamily="18" charset="0"/>
              </a:rPr>
              <a:t>Major Common Barriers: </a:t>
            </a:r>
          </a:p>
          <a:p>
            <a:pPr marL="457200" indent="-457200">
              <a:spcBef>
                <a:spcPts val="600"/>
              </a:spcBef>
              <a:buFont typeface="Arial" panose="020B0604020202020204" pitchFamily="34" charset="0"/>
              <a:buChar char="•"/>
            </a:pPr>
            <a:r>
              <a:rPr lang="en-US" sz="3200" dirty="0">
                <a:latin typeface="Minion Pro" panose="02040503050306020203" pitchFamily="18" charset="0"/>
              </a:rPr>
              <a:t>Hesitancy or inability (for reasons which are the barriers) to engage in long-term debt producing projects and a tendency to focus on smaller, shorter-run, quick payback projects</a:t>
            </a:r>
          </a:p>
          <a:p>
            <a:pPr marL="457200" indent="-457200">
              <a:spcBef>
                <a:spcPts val="600"/>
              </a:spcBef>
              <a:buFont typeface="Arial" panose="020B0604020202020204" pitchFamily="34" charset="0"/>
              <a:buChar char="•"/>
            </a:pPr>
            <a:r>
              <a:rPr lang="en-US" sz="3200" dirty="0">
                <a:latin typeface="Minion Pro" panose="02040503050306020203" pitchFamily="18" charset="0"/>
              </a:rPr>
              <a:t>Diminished federal incentives and support  </a:t>
            </a:r>
          </a:p>
          <a:p>
            <a:pPr marL="457200" indent="-457200">
              <a:spcBef>
                <a:spcPts val="600"/>
              </a:spcBef>
              <a:buFont typeface="Arial" panose="020B0604020202020204" pitchFamily="34" charset="0"/>
              <a:buChar char="•"/>
            </a:pPr>
            <a:r>
              <a:rPr lang="en-US" sz="3200" b="1" dirty="0">
                <a:latin typeface="Minion Pro" panose="02040503050306020203" pitchFamily="18" charset="0"/>
              </a:rPr>
              <a:t>New </a:t>
            </a:r>
            <a:r>
              <a:rPr lang="en-US" sz="3200" b="1" dirty="0">
                <a:latin typeface="Minion Pro" panose="02040503050306020203"/>
              </a:rPr>
              <a:t>Hampshire Specific Barriers: </a:t>
            </a:r>
          </a:p>
          <a:p>
            <a:pPr marL="2037204" lvl="1" indent="-457200">
              <a:spcBef>
                <a:spcPts val="600"/>
              </a:spcBef>
              <a:buFont typeface="Arial" panose="020B0604020202020204" pitchFamily="34" charset="0"/>
              <a:buChar char="•"/>
            </a:pPr>
            <a:r>
              <a:rPr lang="en-US" sz="3200" dirty="0">
                <a:latin typeface="Minion Pro" panose="02040503050306020203"/>
              </a:rPr>
              <a:t>Many political barriers Ex) Opposition of solar energy legislation from the Governors office (two recent </a:t>
            </a:r>
            <a:r>
              <a:rPr lang="en-US" sz="3200" dirty="0" err="1">
                <a:latin typeface="Minion Pro" panose="02040503050306020203"/>
              </a:rPr>
              <a:t>vetos</a:t>
            </a:r>
            <a:r>
              <a:rPr lang="en-US" sz="3200" dirty="0">
                <a:latin typeface="Minion Pro" panose="02040503050306020203"/>
              </a:rPr>
              <a:t> of bi-partisan legislation)</a:t>
            </a:r>
            <a:r>
              <a:rPr lang="en-US" sz="3200" baseline="30000" dirty="0">
                <a:latin typeface="Minion Pro" panose="02040503050306020203"/>
              </a:rPr>
              <a:t>1</a:t>
            </a:r>
          </a:p>
          <a:p>
            <a:pPr marL="2037204" lvl="1" indent="-457200">
              <a:spcBef>
                <a:spcPts val="600"/>
              </a:spcBef>
              <a:buFont typeface="Arial" panose="020B0604020202020204" pitchFamily="34" charset="0"/>
              <a:buChar char="•"/>
            </a:pPr>
            <a:r>
              <a:rPr lang="en-US" sz="3200" dirty="0">
                <a:latin typeface="Minion Pro" panose="02040503050306020203"/>
              </a:rPr>
              <a:t>With very small communities, difficulty financing and/or funding small projects: How can towns collaborate to gain access to financing and bring down costs for sustainable projects?</a:t>
            </a:r>
          </a:p>
          <a:p>
            <a:pPr marL="457200" indent="-457200">
              <a:spcBef>
                <a:spcPts val="600"/>
              </a:spcBef>
              <a:buFont typeface="Arial" panose="020B0604020202020204" pitchFamily="34" charset="0"/>
              <a:buChar char="•"/>
            </a:pPr>
            <a:r>
              <a:rPr lang="en-US" sz="3200" b="1" dirty="0">
                <a:latin typeface="Minion Pro" panose="02040503050306020203"/>
              </a:rPr>
              <a:t>Massachusetts Specific Barriers: </a:t>
            </a:r>
          </a:p>
          <a:p>
            <a:pPr marL="2037204" lvl="1" indent="-457200">
              <a:spcBef>
                <a:spcPts val="600"/>
              </a:spcBef>
              <a:buFont typeface="Arial" panose="020B0604020202020204" pitchFamily="34" charset="0"/>
              <a:buChar char="•"/>
            </a:pPr>
            <a:r>
              <a:rPr lang="en-US" sz="3200" dirty="0">
                <a:latin typeface="Minion Pro" panose="02040503050306020203"/>
              </a:rPr>
              <a:t>Contradicting, complex and lack of cohesive regulations and programs </a:t>
            </a:r>
          </a:p>
          <a:p>
            <a:pPr marL="2037204" lvl="1" indent="-457200">
              <a:spcBef>
                <a:spcPts val="600"/>
              </a:spcBef>
              <a:buFont typeface="Arial" panose="020B0604020202020204" pitchFamily="34" charset="0"/>
              <a:buChar char="•"/>
            </a:pPr>
            <a:r>
              <a:rPr lang="en-US" sz="3200" dirty="0">
                <a:latin typeface="Minion Pro" panose="02040503050306020203"/>
              </a:rPr>
              <a:t>Possible lack of knowledge of all programs available and regulations</a:t>
            </a:r>
          </a:p>
          <a:p>
            <a:pPr lvl="1">
              <a:spcBef>
                <a:spcPts val="600"/>
              </a:spcBef>
            </a:pPr>
            <a:endParaRPr lang="en-US" sz="3200" dirty="0">
              <a:latin typeface="Minion Pro" panose="02040503050306020203"/>
            </a:endParaRPr>
          </a:p>
          <a:p>
            <a:pPr>
              <a:spcBef>
                <a:spcPts val="600"/>
              </a:spcBef>
            </a:pPr>
            <a:r>
              <a:rPr lang="en-US" sz="3200" b="1" dirty="0">
                <a:latin typeface="Minion Pro" panose="02040503050306020203" pitchFamily="18" charset="0"/>
              </a:rPr>
              <a:t>Other Findings: </a:t>
            </a:r>
          </a:p>
          <a:p>
            <a:pPr marL="457200" indent="-457200">
              <a:spcBef>
                <a:spcPts val="600"/>
              </a:spcBef>
              <a:buFont typeface="Arial" panose="020B0604020202020204" pitchFamily="34" charset="0"/>
              <a:buChar char="•"/>
            </a:pPr>
            <a:r>
              <a:rPr lang="en-US" sz="3200" dirty="0">
                <a:latin typeface="Minion Pro" panose="02040503050306020203" pitchFamily="18" charset="0"/>
              </a:rPr>
              <a:t>Untapped potential in equity investment </a:t>
            </a:r>
          </a:p>
          <a:p>
            <a:pPr marL="457200" indent="-457200">
              <a:spcBef>
                <a:spcPts val="600"/>
              </a:spcBef>
              <a:buFont typeface="Arial" panose="020B0604020202020204" pitchFamily="34" charset="0"/>
              <a:buChar char="•"/>
            </a:pPr>
            <a:r>
              <a:rPr lang="en-US" sz="3200" dirty="0">
                <a:latin typeface="Minion Pro" panose="02040503050306020203" pitchFamily="18" charset="0"/>
              </a:rPr>
              <a:t>The green bond market is growing and emerging to the mainstream</a:t>
            </a:r>
            <a:r>
              <a:rPr lang="en-US" sz="3200" dirty="0">
                <a:latin typeface="Minion Pro" panose="02040503050306020203" pitchFamily="18" charset="0"/>
                <a:sym typeface="Wingdings" panose="05000000000000000000" pitchFamily="2" charset="2"/>
              </a:rPr>
              <a:t> bonds potentially seen as less risky</a:t>
            </a:r>
          </a:p>
          <a:p>
            <a:pPr marL="457200" indent="-457200">
              <a:spcBef>
                <a:spcPts val="600"/>
              </a:spcBef>
              <a:buFont typeface="Arial" panose="020B0604020202020204" pitchFamily="34" charset="0"/>
              <a:buChar char="•"/>
            </a:pPr>
            <a:endParaRPr lang="en-US" sz="3200" dirty="0">
              <a:latin typeface="Minion Pro" panose="02040503050306020203" pitchFamily="18" charset="0"/>
              <a:sym typeface="Wingdings" panose="05000000000000000000" pitchFamily="2" charset="2"/>
            </a:endParaRPr>
          </a:p>
          <a:p>
            <a:pPr>
              <a:spcBef>
                <a:spcPts val="600"/>
              </a:spcBef>
            </a:pPr>
            <a:endParaRPr lang="en-US" sz="3200" dirty="0">
              <a:latin typeface="Minion Pro" panose="02040503050306020203" pitchFamily="18" charset="0"/>
              <a:sym typeface="Wingdings" panose="05000000000000000000" pitchFamily="2" charset="2"/>
            </a:endParaRPr>
          </a:p>
          <a:p>
            <a:pPr marL="457200" indent="-457200">
              <a:buFont typeface="Arial" panose="020B0604020202020204" pitchFamily="34" charset="0"/>
              <a:buChar char="•"/>
            </a:pPr>
            <a:endParaRPr lang="en-US" sz="3200" dirty="0">
              <a:latin typeface="Minion Pro" panose="02040503050306020203" pitchFamily="18" charset="0"/>
            </a:endParaRPr>
          </a:p>
          <a:p>
            <a:endParaRPr lang="en-US" sz="3200" dirty="0">
              <a:latin typeface="Minion Pro" panose="02040503050306020203" pitchFamily="18" charset="0"/>
            </a:endParaRPr>
          </a:p>
          <a:p>
            <a:endParaRPr lang="en-US" sz="3200" dirty="0">
              <a:latin typeface="Minion Pro" panose="02040503050306020203" pitchFamily="18" charset="0"/>
            </a:endParaRPr>
          </a:p>
          <a:p>
            <a:endParaRPr lang="en-US" sz="3200" dirty="0">
              <a:latin typeface="Minion Pro" panose="02040503050306020203" pitchFamily="18" charset="0"/>
            </a:endParaRPr>
          </a:p>
          <a:p>
            <a:endParaRPr lang="en-US" sz="3200" dirty="0">
              <a:latin typeface="Minion Pro" panose="02040503050306020203" pitchFamily="18" charset="0"/>
            </a:endParaRPr>
          </a:p>
          <a:p>
            <a:endParaRPr lang="en-US" sz="3200" dirty="0">
              <a:latin typeface="Minion Pro" panose="02040503050306020203" pitchFamily="18" charset="0"/>
            </a:endParaRPr>
          </a:p>
          <a:p>
            <a:endParaRPr lang="en-US" sz="3200" dirty="0">
              <a:latin typeface="Minion Pro" panose="02040503050306020203" pitchFamily="18" charset="0"/>
            </a:endParaRPr>
          </a:p>
          <a:p>
            <a:endParaRPr lang="en-US" sz="3200" dirty="0">
              <a:latin typeface="Minion Pro" panose="02040503050306020203" pitchFamily="18" charset="0"/>
            </a:endParaRPr>
          </a:p>
          <a:p>
            <a:endParaRPr lang="en-US" sz="3200" dirty="0">
              <a:latin typeface="Minion Pro" panose="02040503050306020203" pitchFamily="18" charset="0"/>
            </a:endParaRPr>
          </a:p>
          <a:p>
            <a:endParaRPr lang="en-US" sz="3200" dirty="0">
              <a:latin typeface="Minion Pro" panose="02040503050306020203" pitchFamily="18" charset="0"/>
            </a:endParaRPr>
          </a:p>
          <a:p>
            <a:endParaRPr lang="en-US" sz="3200" dirty="0">
              <a:latin typeface="Minion Pro" panose="02040503050306020203" pitchFamily="18" charset="0"/>
            </a:endParaRPr>
          </a:p>
          <a:p>
            <a:endParaRPr lang="en-US" sz="3200" dirty="0">
              <a:latin typeface="Minion Pro" panose="02040503050306020203" pitchFamily="18" charset="0"/>
            </a:endParaRPr>
          </a:p>
          <a:p>
            <a:endParaRPr lang="en-US" sz="3200" dirty="0">
              <a:latin typeface="Minion Pro" panose="02040503050306020203" pitchFamily="18" charset="0"/>
            </a:endParaRPr>
          </a:p>
          <a:p>
            <a:endParaRPr lang="en-US" sz="3200" dirty="0">
              <a:latin typeface="Minion Pro" panose="02040503050306020203" pitchFamily="18" charset="0"/>
            </a:endParaRPr>
          </a:p>
        </p:txBody>
      </p:sp>
      <p:sp>
        <p:nvSpPr>
          <p:cNvPr id="28" name="TextBox 27">
            <a:extLst>
              <a:ext uri="{FF2B5EF4-FFF2-40B4-BE49-F238E27FC236}">
                <a16:creationId xmlns:a16="http://schemas.microsoft.com/office/drawing/2014/main" id="{44A51FA5-D768-B144-8FD8-46DBA16D3BB7}"/>
              </a:ext>
            </a:extLst>
          </p:cNvPr>
          <p:cNvSpPr txBox="1"/>
          <p:nvPr/>
        </p:nvSpPr>
        <p:spPr>
          <a:xfrm>
            <a:off x="24933516" y="23744588"/>
            <a:ext cx="10334859" cy="2616101"/>
          </a:xfrm>
          <a:prstGeom prst="rect">
            <a:avLst/>
          </a:prstGeom>
          <a:noFill/>
          <a:ln w="38100">
            <a:solidFill>
              <a:schemeClr val="bg1"/>
            </a:solidFill>
          </a:ln>
        </p:spPr>
        <p:txBody>
          <a:bodyPr wrap="square" lIns="457200" tIns="228600" rIns="228600" bIns="228600" rtlCol="0">
            <a:spAutoFit/>
          </a:bodyPr>
          <a:lstStyle/>
          <a:p>
            <a:r>
              <a:rPr lang="en-US" sz="4000" b="1" dirty="0">
                <a:solidFill>
                  <a:srgbClr val="003591"/>
                </a:solidFill>
                <a:latin typeface="Source Sans Pro" panose="020B0503030403020204" pitchFamily="34" charset="77"/>
              </a:rPr>
              <a:t>References</a:t>
            </a:r>
          </a:p>
          <a:p>
            <a:pPr marL="514350" indent="-514350">
              <a:buFont typeface="+mj-lt"/>
              <a:buAutoNum type="arabicPeriod"/>
            </a:pPr>
            <a:r>
              <a:rPr lang="en-US" sz="2000" dirty="0">
                <a:latin typeface="Minion Pro" panose="02040503050306020203" pitchFamily="18" charset="0"/>
              </a:rPr>
              <a:t>Figure 1: Energy Sectoral Management Assistance Program: Financing Municipal Energy Efficiency Projects, 2014</a:t>
            </a:r>
          </a:p>
          <a:p>
            <a:pPr marL="514350" indent="-514350">
              <a:buFont typeface="+mj-lt"/>
              <a:buAutoNum type="arabicPeriod"/>
            </a:pPr>
            <a:r>
              <a:rPr lang="en-US" sz="2000" dirty="0">
                <a:latin typeface="Minion Pro" panose="02040503050306020203" pitchFamily="18" charset="0"/>
              </a:rPr>
              <a:t>Figure 2:  </a:t>
            </a:r>
            <a:r>
              <a:rPr lang="en-US" sz="2000" dirty="0" err="1">
                <a:latin typeface="Minion Pro" panose="02040503050306020203" pitchFamily="18" charset="0"/>
              </a:rPr>
              <a:t>Newleaf</a:t>
            </a:r>
            <a:r>
              <a:rPr lang="en-US" sz="2000" dirty="0">
                <a:latin typeface="Minion Pro" panose="02040503050306020203" pitchFamily="18" charset="0"/>
              </a:rPr>
              <a:t> Sustainability Consulting, 2013</a:t>
            </a:r>
          </a:p>
          <a:p>
            <a:pPr marL="514350" indent="-514350">
              <a:buFont typeface="+mj-lt"/>
              <a:buAutoNum type="arabicPeriod"/>
            </a:pPr>
            <a:r>
              <a:rPr lang="en-US" sz="2000" baseline="30000" dirty="0">
                <a:latin typeface="Minion Pro" panose="02040503050306020203" pitchFamily="18" charset="0"/>
              </a:rPr>
              <a:t>1 </a:t>
            </a:r>
            <a:r>
              <a:rPr lang="en-US" sz="2000" dirty="0">
                <a:latin typeface="Minion Pro" panose="02040503050306020203" pitchFamily="18" charset="0"/>
              </a:rPr>
              <a:t> </a:t>
            </a:r>
            <a:r>
              <a:rPr lang="en-US" sz="2000" dirty="0" err="1">
                <a:latin typeface="Minion Pro" panose="02040503050306020203" pitchFamily="18" charset="0"/>
              </a:rPr>
              <a:t>Forcey</a:t>
            </a:r>
            <a:r>
              <a:rPr lang="en-US" sz="2000" dirty="0">
                <a:latin typeface="Minion Pro" panose="02040503050306020203" pitchFamily="18" charset="0"/>
              </a:rPr>
              <a:t>, Charles, “barriers to sustainability projects in NH”, Message to: Claire McCarthy, June 27</a:t>
            </a:r>
            <a:r>
              <a:rPr lang="en-US" sz="2000" baseline="30000" dirty="0">
                <a:latin typeface="Minion Pro" panose="02040503050306020203" pitchFamily="18" charset="0"/>
              </a:rPr>
              <a:t>th</a:t>
            </a:r>
            <a:r>
              <a:rPr lang="en-US" sz="2000" dirty="0">
                <a:latin typeface="Minion Pro" panose="02040503050306020203" pitchFamily="18" charset="0"/>
              </a:rPr>
              <a:t>, email.</a:t>
            </a:r>
            <a:endParaRPr lang="en-US" sz="2000" baseline="30000" dirty="0">
              <a:latin typeface="Minion Pro" panose="02040503050306020203" pitchFamily="18" charset="0"/>
            </a:endParaRPr>
          </a:p>
        </p:txBody>
      </p:sp>
      <p:sp>
        <p:nvSpPr>
          <p:cNvPr id="17" name="Rectangle 16">
            <a:extLst>
              <a:ext uri="{FF2B5EF4-FFF2-40B4-BE49-F238E27FC236}">
                <a16:creationId xmlns:a16="http://schemas.microsoft.com/office/drawing/2014/main" id="{EB50F71D-EDE4-B244-9852-C48C7ABAB488}"/>
              </a:ext>
            </a:extLst>
          </p:cNvPr>
          <p:cNvSpPr/>
          <p:nvPr/>
        </p:nvSpPr>
        <p:spPr>
          <a:xfrm>
            <a:off x="934987" y="27829627"/>
            <a:ext cx="34790858" cy="487021"/>
          </a:xfrm>
          <a:prstGeom prst="rect">
            <a:avLst/>
          </a:prstGeom>
          <a:solidFill>
            <a:srgbClr val="9DD164"/>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rgbClr val="092844"/>
              </a:solidFill>
              <a:latin typeface="Minion Pro" panose="02040503050306020203" pitchFamily="18" charset="0"/>
            </a:endParaRPr>
          </a:p>
        </p:txBody>
      </p:sp>
      <p:sp>
        <p:nvSpPr>
          <p:cNvPr id="25" name="Rectangle 24">
            <a:extLst>
              <a:ext uri="{FF2B5EF4-FFF2-40B4-BE49-F238E27FC236}">
                <a16:creationId xmlns:a16="http://schemas.microsoft.com/office/drawing/2014/main" id="{C91A51B0-666F-F846-9FCE-1D92030F9D10}"/>
              </a:ext>
            </a:extLst>
          </p:cNvPr>
          <p:cNvSpPr/>
          <p:nvPr/>
        </p:nvSpPr>
        <p:spPr>
          <a:xfrm flipV="1">
            <a:off x="934987" y="28316649"/>
            <a:ext cx="34790858" cy="444352"/>
          </a:xfrm>
          <a:prstGeom prst="rect">
            <a:avLst/>
          </a:prstGeom>
          <a:solidFill>
            <a:srgbClr val="092844"/>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rgbClr val="092844"/>
              </a:solidFill>
              <a:latin typeface="Minion Pro" panose="02040503050306020203" pitchFamily="18" charset="0"/>
            </a:endParaRPr>
          </a:p>
        </p:txBody>
      </p:sp>
      <p:sp>
        <p:nvSpPr>
          <p:cNvPr id="26" name="TextBox 25">
            <a:extLst>
              <a:ext uri="{FF2B5EF4-FFF2-40B4-BE49-F238E27FC236}">
                <a16:creationId xmlns:a16="http://schemas.microsoft.com/office/drawing/2014/main" id="{5D7980A8-217C-0F4C-81D0-140526D34C99}"/>
              </a:ext>
            </a:extLst>
          </p:cNvPr>
          <p:cNvSpPr txBox="1"/>
          <p:nvPr/>
        </p:nvSpPr>
        <p:spPr>
          <a:xfrm>
            <a:off x="24687464" y="5535176"/>
            <a:ext cx="10972800" cy="22375356"/>
          </a:xfrm>
          <a:prstGeom prst="rect">
            <a:avLst/>
          </a:prstGeom>
          <a:noFill/>
          <a:ln w="38100">
            <a:solidFill>
              <a:srgbClr val="9DD164"/>
            </a:solidFill>
          </a:ln>
        </p:spPr>
        <p:txBody>
          <a:bodyPr wrap="square" lIns="457200" tIns="228600" rIns="228600" bIns="228600" rtlCol="0">
            <a:spAutoFit/>
          </a:bodyPr>
          <a:lstStyle/>
          <a:p>
            <a:pPr>
              <a:spcBef>
                <a:spcPts val="600"/>
              </a:spcBef>
              <a:spcAft>
                <a:spcPts val="2400"/>
              </a:spcAft>
            </a:pPr>
            <a:r>
              <a:rPr lang="en-US" sz="4000" b="1" dirty="0">
                <a:solidFill>
                  <a:srgbClr val="003591"/>
                </a:solidFill>
                <a:latin typeface="Source Sans Pro" panose="020B0503030403020204" pitchFamily="34" charset="77"/>
              </a:rPr>
              <a:t>Challenges</a:t>
            </a:r>
          </a:p>
          <a:p>
            <a:pPr marL="514350" indent="-514350">
              <a:spcBef>
                <a:spcPts val="600"/>
              </a:spcBef>
              <a:buFont typeface="+mj-lt"/>
              <a:buAutoNum type="arabicPeriod"/>
            </a:pPr>
            <a:r>
              <a:rPr lang="en-US" sz="3200" dirty="0">
                <a:latin typeface="Minion Pro" panose="02040503050306020203" pitchFamily="18" charset="0"/>
              </a:rPr>
              <a:t>New England is such a large area with diverse polices:</a:t>
            </a:r>
          </a:p>
          <a:p>
            <a:pPr marL="2094354" lvl="1" indent="-514350">
              <a:spcBef>
                <a:spcPts val="600"/>
              </a:spcBef>
              <a:buFont typeface="Arial" panose="020B0604020202020204" pitchFamily="34" charset="0"/>
              <a:buChar char="•"/>
            </a:pPr>
            <a:r>
              <a:rPr lang="en-US" sz="3200" dirty="0">
                <a:latin typeface="Minion Pro" panose="02040503050306020203" pitchFamily="18" charset="0"/>
              </a:rPr>
              <a:t>Massachusetts has many government policies and financial incentives, NH is lacking in this area</a:t>
            </a:r>
          </a:p>
          <a:p>
            <a:pPr marL="2094354" lvl="1" indent="-514350">
              <a:spcBef>
                <a:spcPts val="600"/>
              </a:spcBef>
              <a:buFont typeface="Arial" panose="020B0604020202020204" pitchFamily="34" charset="0"/>
              <a:buChar char="•"/>
            </a:pPr>
            <a:r>
              <a:rPr lang="en-US" sz="3200" dirty="0">
                <a:latin typeface="Minion Pro" panose="02040503050306020203" pitchFamily="18" charset="0"/>
              </a:rPr>
              <a:t>Do I need to know each state’s policies and programs regarding sustainable project financing and funding?</a:t>
            </a:r>
          </a:p>
          <a:p>
            <a:pPr marL="2094354" lvl="1" indent="-514350">
              <a:spcBef>
                <a:spcPts val="600"/>
              </a:spcBef>
              <a:buFont typeface="Arial" panose="020B0604020202020204" pitchFamily="34" charset="0"/>
              <a:buChar char="•"/>
            </a:pPr>
            <a:r>
              <a:rPr lang="en-US" sz="3200" dirty="0">
                <a:latin typeface="Minion Pro" panose="02040503050306020203" pitchFamily="18" charset="0"/>
              </a:rPr>
              <a:t>Should I narrow my focus? It may be too soon—NEMS Network survey is out which covers each state in NE </a:t>
            </a:r>
          </a:p>
          <a:p>
            <a:pPr marL="2094354" lvl="1" indent="-514350">
              <a:spcBef>
                <a:spcPts val="600"/>
              </a:spcBef>
              <a:buFont typeface="Arial" panose="020B0604020202020204" pitchFamily="34" charset="0"/>
              <a:buChar char="•"/>
            </a:pPr>
            <a:endParaRPr lang="en-US" sz="3200" dirty="0">
              <a:latin typeface="Minion Pro" panose="02040503050306020203" pitchFamily="18" charset="0"/>
            </a:endParaRPr>
          </a:p>
          <a:p>
            <a:pPr>
              <a:spcBef>
                <a:spcPts val="600"/>
              </a:spcBef>
            </a:pPr>
            <a:r>
              <a:rPr lang="en-US" sz="3200" dirty="0">
                <a:latin typeface="Minion Pro" panose="02040503050306020203" pitchFamily="18" charset="0"/>
              </a:rPr>
              <a:t>2. So much I want to do, so little time</a:t>
            </a:r>
          </a:p>
          <a:p>
            <a:pPr marL="2037204" lvl="1" indent="-457200">
              <a:spcBef>
                <a:spcPts val="600"/>
              </a:spcBef>
              <a:buFont typeface="Arial" panose="020B0604020202020204" pitchFamily="34" charset="0"/>
              <a:buChar char="•"/>
            </a:pPr>
            <a:r>
              <a:rPr lang="en-US" sz="3200" dirty="0">
                <a:latin typeface="Minion Pro" panose="02040503050306020203" pitchFamily="18" charset="0"/>
              </a:rPr>
              <a:t>Due to the potential size of project, I feel I want to do more than possible in the time available </a:t>
            </a:r>
          </a:p>
          <a:p>
            <a:pPr marL="2037204" lvl="1" indent="-457200">
              <a:spcBef>
                <a:spcPts val="600"/>
              </a:spcBef>
              <a:buFont typeface="Arial" panose="020B0604020202020204" pitchFamily="34" charset="0"/>
              <a:buChar char="•"/>
            </a:pPr>
            <a:r>
              <a:rPr lang="en-US" sz="3200" dirty="0">
                <a:latin typeface="Minion Pro" panose="02040503050306020203" pitchFamily="18" charset="0"/>
              </a:rPr>
              <a:t>Possibly this project will continue past summer </a:t>
            </a:r>
          </a:p>
          <a:p>
            <a:pPr marL="2037204" lvl="1" indent="-457200">
              <a:buFont typeface="Arial" panose="020B0604020202020204" pitchFamily="34" charset="0"/>
              <a:buChar char="•"/>
            </a:pPr>
            <a:endParaRPr lang="en-US" sz="3200" dirty="0">
              <a:latin typeface="Minion Pro" panose="02040503050306020203" pitchFamily="18" charset="0"/>
            </a:endParaRPr>
          </a:p>
          <a:p>
            <a:pPr marL="2037204" lvl="1" indent="-457200">
              <a:buFont typeface="Arial" panose="020B0604020202020204" pitchFamily="34" charset="0"/>
              <a:buChar char="•"/>
            </a:pPr>
            <a:endParaRPr lang="en-US" sz="3200" dirty="0">
              <a:latin typeface="Minion Pro" panose="02040503050306020203" pitchFamily="18" charset="0"/>
            </a:endParaRPr>
          </a:p>
          <a:p>
            <a:pPr marL="2037204" lvl="1" indent="-457200">
              <a:buFont typeface="Arial" panose="020B0604020202020204" pitchFamily="34" charset="0"/>
              <a:buChar char="•"/>
            </a:pPr>
            <a:endParaRPr lang="en-US" sz="3200" dirty="0">
              <a:latin typeface="Minion Pro" panose="02040503050306020203" pitchFamily="18" charset="0"/>
            </a:endParaRPr>
          </a:p>
          <a:p>
            <a:pPr marL="2037204" lvl="1" indent="-457200">
              <a:buFont typeface="Arial" panose="020B0604020202020204" pitchFamily="34" charset="0"/>
              <a:buChar char="•"/>
            </a:pPr>
            <a:endParaRPr lang="en-US" sz="3200" dirty="0">
              <a:latin typeface="Minion Pro" panose="02040503050306020203" pitchFamily="18" charset="0"/>
            </a:endParaRPr>
          </a:p>
          <a:p>
            <a:pPr marL="2037204" lvl="1" indent="-457200">
              <a:buFont typeface="Arial" panose="020B0604020202020204" pitchFamily="34" charset="0"/>
              <a:buChar char="•"/>
            </a:pPr>
            <a:endParaRPr lang="en-US" sz="3200" dirty="0">
              <a:latin typeface="Minion Pro" panose="02040503050306020203" pitchFamily="18" charset="0"/>
            </a:endParaRPr>
          </a:p>
          <a:p>
            <a:pPr marL="2037204" lvl="1" indent="-457200">
              <a:buFont typeface="Arial" panose="020B0604020202020204" pitchFamily="34" charset="0"/>
              <a:buChar char="•"/>
            </a:pPr>
            <a:endParaRPr lang="en-US" sz="3200" dirty="0">
              <a:latin typeface="Minion Pro" panose="02040503050306020203" pitchFamily="18" charset="0"/>
            </a:endParaRPr>
          </a:p>
          <a:p>
            <a:pPr marL="2037204" lvl="1" indent="-457200">
              <a:buFont typeface="Arial" panose="020B0604020202020204" pitchFamily="34" charset="0"/>
              <a:buChar char="•"/>
            </a:pPr>
            <a:endParaRPr lang="en-US" sz="3200" dirty="0">
              <a:latin typeface="Minion Pro" panose="02040503050306020203" pitchFamily="18" charset="0"/>
            </a:endParaRPr>
          </a:p>
          <a:p>
            <a:pPr marL="2037204" lvl="1" indent="-457200">
              <a:buFont typeface="Arial" panose="020B0604020202020204" pitchFamily="34" charset="0"/>
              <a:buChar char="•"/>
            </a:pPr>
            <a:endParaRPr lang="en-US" sz="3200" dirty="0">
              <a:latin typeface="Minion Pro" panose="02040503050306020203" pitchFamily="18" charset="0"/>
            </a:endParaRPr>
          </a:p>
          <a:p>
            <a:pPr marL="2037204" lvl="1" indent="-457200">
              <a:buFont typeface="Arial" panose="020B0604020202020204" pitchFamily="34" charset="0"/>
              <a:buChar char="•"/>
            </a:pPr>
            <a:endParaRPr lang="en-US" sz="3200" dirty="0">
              <a:latin typeface="Minion Pro" panose="02040503050306020203" pitchFamily="18" charset="0"/>
            </a:endParaRPr>
          </a:p>
          <a:p>
            <a:pPr marL="2037204" lvl="1" indent="-457200">
              <a:buFont typeface="Arial" panose="020B0604020202020204" pitchFamily="34" charset="0"/>
              <a:buChar char="•"/>
            </a:pPr>
            <a:endParaRPr lang="en-US" sz="2800" dirty="0">
              <a:latin typeface="Minion Pro" panose="02040503050306020203" pitchFamily="18" charset="0"/>
            </a:endParaRPr>
          </a:p>
          <a:p>
            <a:pPr marL="2037204" lvl="1" indent="-457200">
              <a:buFont typeface="Arial" panose="020B0604020202020204" pitchFamily="34" charset="0"/>
              <a:buChar char="•"/>
            </a:pPr>
            <a:endParaRPr lang="en-US" sz="2800" dirty="0">
              <a:latin typeface="Minion Pro" panose="02040503050306020203" pitchFamily="18" charset="0"/>
            </a:endParaRPr>
          </a:p>
          <a:p>
            <a:pPr marL="2037204" lvl="1" indent="-457200">
              <a:buFont typeface="Arial" panose="020B0604020202020204" pitchFamily="34" charset="0"/>
              <a:buChar char="•"/>
            </a:pPr>
            <a:endParaRPr lang="en-US" sz="2800" dirty="0">
              <a:latin typeface="Minion Pro" panose="02040503050306020203" pitchFamily="18" charset="0"/>
            </a:endParaRPr>
          </a:p>
          <a:p>
            <a:pPr marL="2037204" lvl="1" indent="-457200">
              <a:buFont typeface="Arial" panose="020B0604020202020204" pitchFamily="34" charset="0"/>
              <a:buChar char="•"/>
            </a:pPr>
            <a:endParaRPr lang="en-US" sz="2800" dirty="0">
              <a:latin typeface="Minion Pro" panose="02040503050306020203" pitchFamily="18" charset="0"/>
            </a:endParaRPr>
          </a:p>
          <a:p>
            <a:pPr marL="2037204" lvl="1" indent="-457200">
              <a:buFont typeface="Arial" panose="020B0604020202020204" pitchFamily="34" charset="0"/>
              <a:buChar char="•"/>
            </a:pPr>
            <a:endParaRPr lang="en-US" sz="2800" dirty="0">
              <a:latin typeface="Minion Pro" panose="02040503050306020203" pitchFamily="18" charset="0"/>
            </a:endParaRPr>
          </a:p>
          <a:p>
            <a:pPr lvl="1"/>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p:txBody>
      </p:sp>
      <p:pic>
        <p:nvPicPr>
          <p:cNvPr id="1028" name="Picture 4" descr="Image result for triple bottom line">
            <a:extLst>
              <a:ext uri="{FF2B5EF4-FFF2-40B4-BE49-F238E27FC236}">
                <a16:creationId xmlns:a16="http://schemas.microsoft.com/office/drawing/2014/main" id="{341128AC-6914-4868-A84B-D2FF187312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541386" y="15211319"/>
            <a:ext cx="7264956" cy="7264956"/>
          </a:xfrm>
          <a:prstGeom prst="rect">
            <a:avLst/>
          </a:prstGeom>
          <a:noFill/>
          <a:ln w="12700">
            <a:solidFill>
              <a:srgbClr val="9DD164"/>
            </a:solidFill>
          </a:ln>
          <a:extLst>
            <a:ext uri="{909E8E84-426E-40DD-AFC4-6F175D3DCCD1}">
              <a14:hiddenFill xmlns:a14="http://schemas.microsoft.com/office/drawing/2010/main">
                <a:solidFill>
                  <a:srgbClr val="FFFFFF"/>
                </a:solidFill>
              </a14:hiddenFill>
            </a:ext>
          </a:extLst>
        </p:spPr>
      </p:pic>
      <p:pic>
        <p:nvPicPr>
          <p:cNvPr id="30" name="Picture 29">
            <a:extLst>
              <a:ext uri="{FF2B5EF4-FFF2-40B4-BE49-F238E27FC236}">
                <a16:creationId xmlns:a16="http://schemas.microsoft.com/office/drawing/2014/main" id="{495E0E22-1766-4552-8DEE-F5677BD70EEC}"/>
              </a:ext>
            </a:extLst>
          </p:cNvPr>
          <p:cNvPicPr/>
          <p:nvPr/>
        </p:nvPicPr>
        <p:blipFill rotWithShape="1">
          <a:blip r:embed="rId5"/>
          <a:srcRect l="19748" t="14811" r="20340" b="14094"/>
          <a:stretch/>
        </p:blipFill>
        <p:spPr bwMode="auto">
          <a:xfrm>
            <a:off x="14333515" y="20370801"/>
            <a:ext cx="7928219" cy="6460474"/>
          </a:xfrm>
          <a:prstGeom prst="rect">
            <a:avLst/>
          </a:prstGeom>
          <a:ln>
            <a:solidFill>
              <a:srgbClr val="9DD164"/>
            </a:solidFill>
          </a:ln>
          <a:extLst>
            <a:ext uri="{53640926-AAD7-44D8-BBD7-CCE9431645EC}">
              <a14:shadowObscured xmlns:a14="http://schemas.microsoft.com/office/drawing/2010/main"/>
            </a:ext>
          </a:extLst>
        </p:spPr>
      </p:pic>
      <p:sp>
        <p:nvSpPr>
          <p:cNvPr id="3" name="TextBox 2">
            <a:extLst>
              <a:ext uri="{FF2B5EF4-FFF2-40B4-BE49-F238E27FC236}">
                <a16:creationId xmlns:a16="http://schemas.microsoft.com/office/drawing/2014/main" id="{B4DD3A71-0E6C-495C-8E15-060FDB2A0227}"/>
              </a:ext>
            </a:extLst>
          </p:cNvPr>
          <p:cNvSpPr txBox="1"/>
          <p:nvPr/>
        </p:nvSpPr>
        <p:spPr>
          <a:xfrm>
            <a:off x="14366306" y="27030689"/>
            <a:ext cx="4602144" cy="523220"/>
          </a:xfrm>
          <a:prstGeom prst="rect">
            <a:avLst/>
          </a:prstGeom>
          <a:noFill/>
        </p:spPr>
        <p:txBody>
          <a:bodyPr wrap="square" rtlCol="0">
            <a:spAutoFit/>
          </a:bodyPr>
          <a:lstStyle/>
          <a:p>
            <a:r>
              <a:rPr lang="en-US" sz="2800" dirty="0">
                <a:latin typeface="Minion Pro" panose="02040503050306020203"/>
              </a:rPr>
              <a:t>Figure 1: The Financing Ladder</a:t>
            </a:r>
          </a:p>
        </p:txBody>
      </p:sp>
      <p:sp>
        <p:nvSpPr>
          <p:cNvPr id="7" name="TextBox 6">
            <a:extLst>
              <a:ext uri="{FF2B5EF4-FFF2-40B4-BE49-F238E27FC236}">
                <a16:creationId xmlns:a16="http://schemas.microsoft.com/office/drawing/2014/main" id="{17086B81-2A4D-45DE-80D8-3D7D3A88B366}"/>
              </a:ext>
            </a:extLst>
          </p:cNvPr>
          <p:cNvSpPr txBox="1"/>
          <p:nvPr/>
        </p:nvSpPr>
        <p:spPr>
          <a:xfrm flipH="1">
            <a:off x="26606964" y="22675048"/>
            <a:ext cx="6491268" cy="523220"/>
          </a:xfrm>
          <a:prstGeom prst="rect">
            <a:avLst/>
          </a:prstGeom>
          <a:noFill/>
        </p:spPr>
        <p:txBody>
          <a:bodyPr wrap="square" rtlCol="0">
            <a:spAutoFit/>
          </a:bodyPr>
          <a:lstStyle/>
          <a:p>
            <a:r>
              <a:rPr lang="en-US" sz="2800" dirty="0">
                <a:latin typeface="Minion Pro" panose="02040503050306020203"/>
              </a:rPr>
              <a:t>Figure 2: Triple Bottom Line </a:t>
            </a:r>
          </a:p>
        </p:txBody>
      </p:sp>
    </p:spTree>
    <p:extLst>
      <p:ext uri="{BB962C8B-B14F-4D97-AF65-F5344CB8AC3E}">
        <p14:creationId xmlns:p14="http://schemas.microsoft.com/office/powerpoint/2010/main" val="8796929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llows_poster_1" id="{4759A9DF-9B91-9348-93EC-96E587BC7BB8}" vid="{129A80A6-8E2C-A04D-A090-659A8FD1B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10602</TotalTime>
  <Words>567</Words>
  <Application>Microsoft Office PowerPoint</Application>
  <PresentationFormat>Custom</PresentationFormat>
  <Paragraphs>96</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Minion Pro</vt:lpstr>
      <vt:lpstr>Source Sans Pro</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Claire McCarthy</cp:lastModifiedBy>
  <cp:revision>65</cp:revision>
  <dcterms:created xsi:type="dcterms:W3CDTF">2018-06-22T15:17:21Z</dcterms:created>
  <dcterms:modified xsi:type="dcterms:W3CDTF">2018-07-09T17:56:29Z</dcterms:modified>
</cp:coreProperties>
</file>