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tes, Abby" initials="GA" lastIdx="1" clrIdx="0">
    <p:extLst>
      <p:ext uri="{19B8F6BF-5375-455C-9EA6-DF929625EA0E}">
        <p15:presenceInfo xmlns:p15="http://schemas.microsoft.com/office/powerpoint/2012/main" userId="1061dc73-6a04-4416-bb66-646b44399ca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1"/>
    <a:srgbClr val="9DD164"/>
    <a:srgbClr val="D36122"/>
    <a:srgbClr val="F57B3A"/>
    <a:srgbClr val="F28346"/>
    <a:srgbClr val="D71921"/>
    <a:srgbClr val="8CC63F"/>
    <a:srgbClr val="13B8E8"/>
    <a:srgbClr val="A2AAAD"/>
    <a:srgbClr val="F37F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4291" autoAdjust="0"/>
  </p:normalViewPr>
  <p:slideViewPr>
    <p:cSldViewPr snapToGrid="0" snapToObjects="1">
      <p:cViewPr varScale="1">
        <p:scale>
          <a:sx n="30" d="100"/>
          <a:sy n="30" d="100"/>
        </p:scale>
        <p:origin x="213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svg"/><Relationship Id="rId18" Type="http://schemas.openxmlformats.org/officeDocument/2006/relationships/image" Target="../media/image16.png"/><Relationship Id="rId3" Type="http://schemas.openxmlformats.org/officeDocument/2006/relationships/image" Target="../media/image2.png"/><Relationship Id="rId21" Type="http://schemas.openxmlformats.org/officeDocument/2006/relationships/image" Target="../media/image19.svg"/><Relationship Id="rId7" Type="http://schemas.openxmlformats.org/officeDocument/2006/relationships/image" Target="../media/image6.svg"/><Relationship Id="rId12" Type="http://schemas.openxmlformats.org/officeDocument/2006/relationships/image" Target="../media/image10.png"/><Relationship Id="rId17" Type="http://schemas.openxmlformats.org/officeDocument/2006/relationships/image" Target="../media/image15.svg"/><Relationship Id="rId2" Type="http://schemas.openxmlformats.org/officeDocument/2006/relationships/image" Target="../media/image1.emf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svg"/><Relationship Id="rId5" Type="http://schemas.openxmlformats.org/officeDocument/2006/relationships/image" Target="../media/image4.svg"/><Relationship Id="rId15" Type="http://schemas.openxmlformats.org/officeDocument/2006/relationships/image" Target="../media/image13.svg"/><Relationship Id="rId10" Type="http://schemas.openxmlformats.org/officeDocument/2006/relationships/image" Target="../media/image8.png"/><Relationship Id="rId19" Type="http://schemas.openxmlformats.org/officeDocument/2006/relationships/image" Target="../media/image17.svg"/><Relationship Id="rId4" Type="http://schemas.openxmlformats.org/officeDocument/2006/relationships/image" Target="../media/image3.png"/><Relationship Id="rId9" Type="http://schemas.microsoft.com/office/2007/relationships/hdphoto" Target="../media/hdphoto1.wdp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0512" y="26979839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15736" y="905310"/>
            <a:ext cx="34744528" cy="5496068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Promoting Better Health Through </a:t>
            </a:r>
          </a:p>
          <a:p>
            <a:pPr algn="ctr"/>
            <a:r>
              <a:rPr lang="en-US" sz="96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Climate Change Mitigation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Abby Gates, UNH Sustainability Fellow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Mentor: Jared Ulmer, Vermont Department of Health Climate &amp; Health Program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915736" y="7320434"/>
            <a:ext cx="10972800" cy="375487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Assess health co-benefits of building weatherization (</a:t>
            </a:r>
            <a:r>
              <a:rPr lang="en-US" sz="2800" dirty="0" err="1">
                <a:latin typeface="Minion Pro" panose="02040503050306020203" pitchFamily="18" charset="0"/>
              </a:rPr>
              <a:t>Wx</a:t>
            </a:r>
            <a:r>
              <a:rPr lang="en-US" sz="2800" dirty="0">
                <a:latin typeface="Minion Pro" panose="02040503050306020203" pitchFamily="18" charset="0"/>
              </a:rPr>
              <a:t>) measures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Estimate potential impacts of </a:t>
            </a:r>
            <a:r>
              <a:rPr lang="en-US" sz="2800" dirty="0" err="1">
                <a:latin typeface="Minion Pro" panose="02040503050306020203" pitchFamily="18" charset="0"/>
              </a:rPr>
              <a:t>Wx</a:t>
            </a:r>
            <a:r>
              <a:rPr lang="en-US" sz="2800" dirty="0">
                <a:latin typeface="Minion Pro" panose="02040503050306020203" pitchFamily="18" charset="0"/>
              </a:rPr>
              <a:t> measures on the health of Vermonters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Communicate health co-benefits of </a:t>
            </a:r>
            <a:r>
              <a:rPr lang="en-US" sz="2800" dirty="0" err="1">
                <a:latin typeface="Minion Pro" panose="02040503050306020203" pitchFamily="18" charset="0"/>
              </a:rPr>
              <a:t>Wx</a:t>
            </a:r>
            <a:r>
              <a:rPr lang="en-US" sz="2800" dirty="0">
                <a:latin typeface="Minion Pro" panose="02040503050306020203" pitchFamily="18" charset="0"/>
              </a:rPr>
              <a:t> to partners and stakeholders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D330CA-02DB-4445-A4D0-A358878DF8D6}"/>
              </a:ext>
            </a:extLst>
          </p:cNvPr>
          <p:cNvSpPr txBox="1"/>
          <p:nvPr/>
        </p:nvSpPr>
        <p:spPr>
          <a:xfrm>
            <a:off x="12741236" y="7320434"/>
            <a:ext cx="10972800" cy="10833735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Weatherization Measures</a:t>
            </a:r>
            <a:r>
              <a:rPr lang="en-US" sz="4000" b="1" baseline="30000" dirty="0">
                <a:solidFill>
                  <a:srgbClr val="003591"/>
                </a:solidFill>
                <a:latin typeface="Source Sans Pro" panose="020B0503030403020204" pitchFamily="34" charset="77"/>
              </a:rPr>
              <a:t>2</a:t>
            </a: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r>
              <a:rPr lang="en-US" sz="2800" b="1" dirty="0">
                <a:latin typeface="Minion Pro" panose="02040503050306020203" pitchFamily="18" charset="0"/>
              </a:rPr>
              <a:t>Mechanical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Repair/replace heating/cooling system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Duct/pipe repairs &amp; insulation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Water heater tank &amp; pipe insulation</a:t>
            </a:r>
          </a:p>
          <a:p>
            <a:pPr marL="457200" indent="-457200">
              <a:buFontTx/>
              <a:buChar char="-"/>
            </a:pPr>
            <a:endParaRPr lang="en-US" sz="1800" dirty="0">
              <a:latin typeface="Minion Pro" panose="02040503050306020203" pitchFamily="18" charset="0"/>
            </a:endParaRPr>
          </a:p>
          <a:p>
            <a:r>
              <a:rPr lang="en-US" sz="2800" b="1" dirty="0">
                <a:latin typeface="Minion Pro" panose="02040503050306020203" pitchFamily="18" charset="0"/>
              </a:rPr>
              <a:t>Building Shell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Repair roof/wall leaks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Install insulation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Perform air sealing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Repair/replace windows/doors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Install awnings or solar screens</a:t>
            </a:r>
          </a:p>
          <a:p>
            <a:pPr marL="457200" indent="-457200">
              <a:buFontTx/>
              <a:buChar char="-"/>
            </a:pPr>
            <a:endParaRPr lang="en-US" sz="1800" dirty="0">
              <a:latin typeface="Minion Pro" panose="02040503050306020203" pitchFamily="18" charset="0"/>
            </a:endParaRPr>
          </a:p>
          <a:p>
            <a:r>
              <a:rPr lang="en-US" sz="2800" b="1" dirty="0">
                <a:latin typeface="Minion Pro" panose="02040503050306020203" pitchFamily="18" charset="0"/>
              </a:rPr>
              <a:t>Healthy &amp; Safety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Safety testing of heating systems &amp; combustion appliances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Install/repair/replace ventilation systems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Install/replace smoke and carbon monoxide alarms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Evaluate presence of mold and moisture levels</a:t>
            </a:r>
          </a:p>
          <a:p>
            <a:pPr marL="457200" indent="-457200">
              <a:buFontTx/>
              <a:buChar char="-"/>
            </a:pPr>
            <a:endParaRPr lang="en-US" sz="1800" dirty="0">
              <a:latin typeface="Minion Pro" panose="02040503050306020203" pitchFamily="18" charset="0"/>
            </a:endParaRPr>
          </a:p>
          <a:p>
            <a:r>
              <a:rPr lang="en-US" sz="2800" b="1" dirty="0">
                <a:latin typeface="Minion Pro" panose="02040503050306020203" pitchFamily="18" charset="0"/>
              </a:rPr>
              <a:t>Additional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Install energy efficient lighting &amp; low-flow showerheads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Replace appliances with energy efficient models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latin typeface="Minion Pro" panose="02040503050306020203" pitchFamily="18" charset="0"/>
              </a:rPr>
              <a:t>Education of household members regarding hazards of indoor air quality, safe use of any new mechanical equipment installations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51FA5-D768-B144-8FD8-46DBA16D3BB7}"/>
              </a:ext>
            </a:extLst>
          </p:cNvPr>
          <p:cNvSpPr txBox="1"/>
          <p:nvPr/>
        </p:nvSpPr>
        <p:spPr>
          <a:xfrm>
            <a:off x="24566736" y="24551730"/>
            <a:ext cx="10972800" cy="172354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28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References</a:t>
            </a: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1700" dirty="0">
                <a:latin typeface="Minion Pro" panose="02040503050306020203" pitchFamily="18" charset="0"/>
              </a:rPr>
              <a:t>Vermont Department of Public Service (2016). </a:t>
            </a:r>
            <a:r>
              <a:rPr lang="en-US" sz="1700" i="1" dirty="0">
                <a:latin typeface="Minion Pro" panose="02040503050306020203" pitchFamily="18" charset="0"/>
              </a:rPr>
              <a:t>Comprehensive Energy Plan 2016.</a:t>
            </a:r>
            <a:endParaRPr lang="en-US" sz="1700" dirty="0">
              <a:latin typeface="Minion Pro" panose="02040503050306020203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1700" dirty="0">
                <a:latin typeface="Minion Pro" panose="02040503050306020203" pitchFamily="18" charset="0"/>
              </a:rPr>
              <a:t>U.S. Department of Energy Office of Energy Efficiency &amp; Renewable Energy (2018). </a:t>
            </a:r>
            <a:r>
              <a:rPr lang="en-US" sz="1700" i="1" dirty="0">
                <a:latin typeface="Minion Pro" panose="02040503050306020203" pitchFamily="18" charset="0"/>
              </a:rPr>
              <a:t>Weatherization Works!</a:t>
            </a:r>
            <a:endParaRPr lang="en-US" sz="1700" dirty="0"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7980A8-217C-0F4C-81D0-140526D34C99}"/>
              </a:ext>
            </a:extLst>
          </p:cNvPr>
          <p:cNvSpPr txBox="1"/>
          <p:nvPr/>
        </p:nvSpPr>
        <p:spPr>
          <a:xfrm>
            <a:off x="24551865" y="19409666"/>
            <a:ext cx="10972800" cy="4185761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Preliminary Conclusions</a:t>
            </a: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Evidence is growing that supports an association between weatherization measures and positive health co-benefits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Minion Pro" panose="02040503050306020203" pitchFamily="18" charset="0"/>
              </a:rPr>
              <a:t>Wx</a:t>
            </a:r>
            <a:r>
              <a:rPr lang="en-US" sz="2800" dirty="0">
                <a:latin typeface="Minion Pro" panose="02040503050306020203" pitchFamily="18" charset="0"/>
              </a:rPr>
              <a:t> is likely to have greater impacts for vulnerable populations</a:t>
            </a:r>
          </a:p>
          <a:p>
            <a:pPr marL="1273175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Minority populations</a:t>
            </a:r>
          </a:p>
          <a:p>
            <a:pPr marL="1273175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Households of low socioeconomic status</a:t>
            </a:r>
          </a:p>
          <a:p>
            <a:pPr marL="1273175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Residents with preexisting chronic health conditions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F71EDD1-F8DA-42EC-8721-9AB1D0C45864}"/>
              </a:ext>
            </a:extLst>
          </p:cNvPr>
          <p:cNvSpPr txBox="1"/>
          <p:nvPr/>
        </p:nvSpPr>
        <p:spPr>
          <a:xfrm>
            <a:off x="915736" y="12290457"/>
            <a:ext cx="10972800" cy="892552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Introduction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What is </a:t>
            </a:r>
            <a:r>
              <a:rPr lang="en-US" sz="2800" b="1" dirty="0" err="1">
                <a:latin typeface="Minion Pro" panose="02040503050306020203" pitchFamily="18" charset="0"/>
              </a:rPr>
              <a:t>Wx</a:t>
            </a:r>
            <a:r>
              <a:rPr lang="en-US" sz="2800" b="1" dirty="0">
                <a:latin typeface="Minion Pro" panose="02040503050306020203" pitchFamily="18" charset="0"/>
              </a:rPr>
              <a:t>?</a:t>
            </a:r>
          </a:p>
          <a:p>
            <a:pPr marL="12573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Home performance improvement process that addresses energy efficiency issues by way of cost-effective building improvements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Vermont’s 2016 Comprehensive Energy Plan</a:t>
            </a:r>
            <a:r>
              <a:rPr lang="en-US" sz="2800" baseline="30000" dirty="0">
                <a:latin typeface="Source Sans Pro" panose="020B0503030403020204" pitchFamily="34" charset="77"/>
              </a:rPr>
              <a:t>1</a:t>
            </a:r>
            <a:endParaRPr lang="en-US" sz="2800" dirty="0">
              <a:latin typeface="Minion Pro" panose="02040503050306020203" pitchFamily="18" charset="0"/>
            </a:endParaRPr>
          </a:p>
          <a:p>
            <a:pPr marL="12573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Priority: </a:t>
            </a:r>
            <a:r>
              <a:rPr lang="en-US" sz="2800" i="1" dirty="0">
                <a:latin typeface="Minion Pro" panose="02040503050306020203" pitchFamily="18" charset="0"/>
              </a:rPr>
              <a:t>Improve the health </a:t>
            </a:r>
            <a:r>
              <a:rPr lang="en-US" sz="2800" dirty="0">
                <a:latin typeface="Minion Pro" panose="02040503050306020203" pitchFamily="18" charset="0"/>
              </a:rPr>
              <a:t>of indoor environments and reduce energy bills through improved building weatherization</a:t>
            </a:r>
          </a:p>
          <a:p>
            <a:pPr marL="12573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Priority: </a:t>
            </a:r>
            <a:r>
              <a:rPr lang="en-US" sz="2800" i="1" dirty="0">
                <a:latin typeface="Minion Pro" panose="02040503050306020203" pitchFamily="18" charset="0"/>
              </a:rPr>
              <a:t>Reduce negative health impacts </a:t>
            </a:r>
            <a:r>
              <a:rPr lang="en-US" sz="2800" dirty="0">
                <a:latin typeface="Minion Pro" panose="02040503050306020203" pitchFamily="18" charset="0"/>
              </a:rPr>
              <a:t>expected to occur as a result of climate change</a:t>
            </a:r>
          </a:p>
          <a:p>
            <a:pPr marL="12573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Goal: </a:t>
            </a:r>
            <a:r>
              <a:rPr lang="en-US" sz="2800" i="1" dirty="0">
                <a:latin typeface="Minion Pro" panose="02040503050306020203" pitchFamily="18" charset="0"/>
              </a:rPr>
              <a:t>Weatherize</a:t>
            </a:r>
            <a:r>
              <a:rPr lang="en-US" sz="2800" dirty="0">
                <a:latin typeface="Minion Pro" panose="02040503050306020203" pitchFamily="18" charset="0"/>
              </a:rPr>
              <a:t> </a:t>
            </a:r>
            <a:r>
              <a:rPr lang="en-US" sz="2800" i="1" dirty="0">
                <a:latin typeface="Minion Pro" panose="02040503050306020203" pitchFamily="18" charset="0"/>
              </a:rPr>
              <a:t>25% </a:t>
            </a:r>
            <a:r>
              <a:rPr lang="en-US" sz="2800" dirty="0">
                <a:latin typeface="Minion Pro" panose="02040503050306020203" pitchFamily="18" charset="0"/>
              </a:rPr>
              <a:t>of the state’s housing stock (~80,000 units) by 2020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Minion Pro" panose="02040503050306020203" pitchFamily="18" charset="0"/>
              </a:rPr>
              <a:t>Wx</a:t>
            </a:r>
            <a:r>
              <a:rPr lang="en-US" sz="2800" b="1" dirty="0">
                <a:latin typeface="Minion Pro" panose="02040503050306020203" pitchFamily="18" charset="0"/>
              </a:rPr>
              <a:t> offers benefits for climate change mitigation and adaptation</a:t>
            </a:r>
          </a:p>
          <a:p>
            <a:pPr marL="12573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Reduces GHG emissions and pollutants </a:t>
            </a:r>
          </a:p>
          <a:p>
            <a:pPr marL="12573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Enhances household resiliency against effects of climate change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Minion Pro" panose="02040503050306020203" pitchFamily="18" charset="0"/>
              </a:rPr>
              <a:t>Wx</a:t>
            </a:r>
            <a:r>
              <a:rPr lang="en-US" sz="2800" b="1" dirty="0">
                <a:latin typeface="Minion Pro" panose="02040503050306020203" pitchFamily="18" charset="0"/>
              </a:rPr>
              <a:t> offers numerous health co-benefits via improved health outcomes and reduced healthcare costs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AD1C49D-91D1-4A54-BBE9-AB92BB32C5DB}"/>
              </a:ext>
            </a:extLst>
          </p:cNvPr>
          <p:cNvSpPr txBox="1"/>
          <p:nvPr/>
        </p:nvSpPr>
        <p:spPr>
          <a:xfrm>
            <a:off x="915736" y="22446180"/>
            <a:ext cx="10972800" cy="590931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Methods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Conduct a literature review </a:t>
            </a:r>
            <a:r>
              <a:rPr lang="en-US" sz="2800" dirty="0">
                <a:latin typeface="Minion Pro" panose="02040503050306020203" pitchFamily="18" charset="0"/>
              </a:rPr>
              <a:t>of </a:t>
            </a:r>
            <a:r>
              <a:rPr lang="en-US" sz="2800" dirty="0" err="1">
                <a:latin typeface="Minion Pro" panose="02040503050306020203" pitchFamily="18" charset="0"/>
              </a:rPr>
              <a:t>Wx</a:t>
            </a:r>
            <a:r>
              <a:rPr lang="en-US" sz="2800" dirty="0">
                <a:latin typeface="Minion Pro" panose="02040503050306020203" pitchFamily="18" charset="0"/>
              </a:rPr>
              <a:t> measures and associated health co-benefits, including health impacts and outcomes, potential healthcare cost savings and reductions in healthcare utilization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Interview</a:t>
            </a:r>
            <a:r>
              <a:rPr lang="en-US" sz="2800" dirty="0">
                <a:latin typeface="Minion Pro" panose="02040503050306020203" pitchFamily="18" charset="0"/>
              </a:rPr>
              <a:t> relevant stakeholders and partners to investigate local examples where relevant actions are taking place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Apply findings</a:t>
            </a:r>
            <a:r>
              <a:rPr lang="en-US" sz="2800" dirty="0">
                <a:latin typeface="Minion Pro" panose="02040503050306020203" pitchFamily="18" charset="0"/>
              </a:rPr>
              <a:t> of evidence and assessment methods to estimate possible health co-benefits of </a:t>
            </a:r>
            <a:r>
              <a:rPr lang="en-US" sz="2800" dirty="0" err="1">
                <a:latin typeface="Minion Pro" panose="02040503050306020203" pitchFamily="18" charset="0"/>
              </a:rPr>
              <a:t>Wx</a:t>
            </a:r>
            <a:r>
              <a:rPr lang="en-US" sz="2800" dirty="0">
                <a:latin typeface="Minion Pro" panose="02040503050306020203" pitchFamily="18" charset="0"/>
              </a:rPr>
              <a:t> within the state of Vermont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Produce technical documentation </a:t>
            </a:r>
            <a:r>
              <a:rPr lang="en-US" sz="2800" dirty="0">
                <a:latin typeface="Minion Pro" panose="02040503050306020203" pitchFamily="18" charset="0"/>
              </a:rPr>
              <a:t>of the aforementioned findings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Produce clear, concise summarized findings </a:t>
            </a:r>
            <a:r>
              <a:rPr lang="en-US" sz="2800" dirty="0">
                <a:latin typeface="Minion Pro" panose="02040503050306020203" pitchFamily="18" charset="0"/>
              </a:rPr>
              <a:t>for partner and stakeholder communication purposes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30083CA-77E1-432F-AFA7-A95C74982A0C}"/>
              </a:ext>
            </a:extLst>
          </p:cNvPr>
          <p:cNvSpPr txBox="1"/>
          <p:nvPr/>
        </p:nvSpPr>
        <p:spPr>
          <a:xfrm>
            <a:off x="12741236" y="23738842"/>
            <a:ext cx="10972800" cy="4616648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Challenges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Absence of uniformity </a:t>
            </a:r>
            <a:r>
              <a:rPr lang="en-US" sz="2800" dirty="0">
                <a:latin typeface="Minion Pro" panose="02040503050306020203" pitchFamily="18" charset="0"/>
              </a:rPr>
              <a:t>in trial and survey design across studies leads to difficulty in comparison of results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Lack of precedent</a:t>
            </a:r>
            <a:r>
              <a:rPr lang="en-US" sz="2800" dirty="0">
                <a:latin typeface="Minion Pro" panose="02040503050306020203" pitchFamily="18" charset="0"/>
              </a:rPr>
              <a:t> of health economic analysis and limited existing data poses a challenge for quantification of potential </a:t>
            </a:r>
            <a:r>
              <a:rPr lang="en-US" sz="2800" dirty="0" err="1">
                <a:latin typeface="Minion Pro" panose="02040503050306020203" pitchFamily="18" charset="0"/>
              </a:rPr>
              <a:t>Wx</a:t>
            </a:r>
            <a:r>
              <a:rPr lang="en-US" sz="2800" dirty="0">
                <a:latin typeface="Minion Pro" panose="02040503050306020203" pitchFamily="18" charset="0"/>
              </a:rPr>
              <a:t> + Health impacts in Vermont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Incohesive foundation of evidence </a:t>
            </a:r>
            <a:r>
              <a:rPr lang="en-US" sz="2800" dirty="0">
                <a:latin typeface="Minion Pro" panose="02040503050306020203" pitchFamily="18" charset="0"/>
              </a:rPr>
              <a:t>creates a challenge for effectively communicating </a:t>
            </a:r>
            <a:r>
              <a:rPr lang="en-US" sz="2800" dirty="0" err="1">
                <a:latin typeface="Minion Pro" panose="02040503050306020203" pitchFamily="18" charset="0"/>
              </a:rPr>
              <a:t>Wx</a:t>
            </a:r>
            <a:r>
              <a:rPr lang="en-US" sz="2800" dirty="0">
                <a:latin typeface="Minion Pro" panose="02040503050306020203" pitchFamily="18" charset="0"/>
              </a:rPr>
              <a:t> + Health co-benefits to stakeholders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8C2C5BB-5E72-A84C-884F-E9E061470A73}"/>
              </a:ext>
            </a:extLst>
          </p:cNvPr>
          <p:cNvSpPr txBox="1"/>
          <p:nvPr/>
        </p:nvSpPr>
        <p:spPr>
          <a:xfrm>
            <a:off x="12741236" y="18736710"/>
            <a:ext cx="10972800" cy="4401205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Weatherization Outcomes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Fewer temperature extremes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Reduce relative humidity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Reduce mold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Eliminate pest intrusion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Reduce indoor air pollutants (VOCs, radon, particulate matter)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Reduce allergens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Enhanced safety (eliminate trip/fall, electrocution hazards)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99C0EAF-DA54-4F41-BDD7-19AB1660D304}"/>
              </a:ext>
            </a:extLst>
          </p:cNvPr>
          <p:cNvSpPr txBox="1"/>
          <p:nvPr/>
        </p:nvSpPr>
        <p:spPr>
          <a:xfrm>
            <a:off x="24566736" y="7326486"/>
            <a:ext cx="10972800" cy="1292662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Preliminary Results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079D271-1861-47A6-ABE6-0ADFCBBD8916}"/>
              </a:ext>
            </a:extLst>
          </p:cNvPr>
          <p:cNvSpPr/>
          <p:nvPr/>
        </p:nvSpPr>
        <p:spPr>
          <a:xfrm>
            <a:off x="15095764" y="8535166"/>
            <a:ext cx="277585" cy="277585"/>
          </a:xfrm>
          <a:prstGeom prst="ellipse">
            <a:avLst/>
          </a:prstGeom>
          <a:solidFill>
            <a:srgbClr val="13B8E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FEFBB7E-389E-40A6-A8B2-079C38E77EE2}"/>
              </a:ext>
            </a:extLst>
          </p:cNvPr>
          <p:cNvSpPr/>
          <p:nvPr/>
        </p:nvSpPr>
        <p:spPr>
          <a:xfrm>
            <a:off x="15362463" y="10500039"/>
            <a:ext cx="277585" cy="277585"/>
          </a:xfrm>
          <a:prstGeom prst="ellipse">
            <a:avLst/>
          </a:prstGeom>
          <a:solidFill>
            <a:srgbClr val="8CC63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33D7E1-77DE-4DE6-88FD-4365C3F560C3}"/>
              </a:ext>
            </a:extLst>
          </p:cNvPr>
          <p:cNvSpPr/>
          <p:nvPr/>
        </p:nvSpPr>
        <p:spPr>
          <a:xfrm>
            <a:off x="15792450" y="13314359"/>
            <a:ext cx="277585" cy="277585"/>
          </a:xfrm>
          <a:prstGeom prst="ellipse">
            <a:avLst/>
          </a:prstGeom>
          <a:solidFill>
            <a:srgbClr val="D7192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141B703-AF26-3A4F-8C9D-C41E3245BE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331650"/>
              </p:ext>
            </p:extLst>
          </p:nvPr>
        </p:nvGraphicFramePr>
        <p:xfrm>
          <a:off x="24566736" y="9065523"/>
          <a:ext cx="11009932" cy="938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88696">
                  <a:extLst>
                    <a:ext uri="{9D8B030D-6E8A-4147-A177-3AD203B41FA5}">
                      <a16:colId xmlns:a16="http://schemas.microsoft.com/office/drawing/2014/main" val="1485446061"/>
                    </a:ext>
                  </a:extLst>
                </a:gridCol>
                <a:gridCol w="501711">
                  <a:extLst>
                    <a:ext uri="{9D8B030D-6E8A-4147-A177-3AD203B41FA5}">
                      <a16:colId xmlns:a16="http://schemas.microsoft.com/office/drawing/2014/main" val="3621739242"/>
                    </a:ext>
                  </a:extLst>
                </a:gridCol>
                <a:gridCol w="2919525">
                  <a:extLst>
                    <a:ext uri="{9D8B030D-6E8A-4147-A177-3AD203B41FA5}">
                      <a16:colId xmlns:a16="http://schemas.microsoft.com/office/drawing/2014/main" val="159985194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rgbClr val="003591"/>
                          </a:solidFill>
                        </a:rPr>
                        <a:t>Table 1. Summary, Health Co-Benefits of </a:t>
                      </a:r>
                      <a:r>
                        <a:rPr lang="en-US" sz="3200" dirty="0" err="1">
                          <a:solidFill>
                            <a:srgbClr val="003591"/>
                          </a:solidFill>
                        </a:rPr>
                        <a:t>Wx</a:t>
                      </a:r>
                      <a:endParaRPr lang="en-US" sz="3200" dirty="0">
                        <a:solidFill>
                          <a:srgbClr val="00359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16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3200" dirty="0">
                        <a:solidFill>
                          <a:srgbClr val="9DD164"/>
                        </a:solidFill>
                      </a:endParaRPr>
                    </a:p>
                  </a:txBody>
                  <a:tcPr anchor="ctr">
                    <a:solidFill>
                      <a:srgbClr val="11284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3200" dirty="0">
                        <a:solidFill>
                          <a:srgbClr val="9DD164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928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928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1284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5599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Health Outcome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Improved by </a:t>
                      </a:r>
                      <a:r>
                        <a:rPr lang="en-US" sz="2800" b="1" dirty="0" err="1"/>
                        <a:t>Wx</a:t>
                      </a:r>
                      <a:r>
                        <a:rPr lang="en-US" sz="2800" b="1" dirty="0"/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928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928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0647692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sz="2800" b="1" dirty="0"/>
                        <a:t>Physical Health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928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577521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General Health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3395987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Lower Respiratory (e.g. asthma)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9256868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Upper Respiratory (e.g. allergies)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136201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Cardiovascular (e.g. heart disease, hypertension)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194023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Neurological (e.g. headaches)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794731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Infectious Disease (e.g. colds)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447066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Accidental Injury (e.g. trips/falls)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5827713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b="1" dirty="0"/>
                        <a:t>Mental Health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44457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l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          General Health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3145024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l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          Productivity (e.g. absences from school/work)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8511417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b="1" dirty="0"/>
                        <a:t>Social Health </a:t>
                      </a:r>
                      <a:r>
                        <a:rPr lang="en-US" sz="2800" b="0" dirty="0"/>
                        <a:t>(e.g. ability to build relationships)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2097034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General Health 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/>
                        <a:t>✔️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1986144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sz="2800" b="1" dirty="0"/>
                        <a:t>Healthcare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8023305"/>
                  </a:ext>
                </a:extLst>
              </a:tr>
              <a:tr h="494686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Utilization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✔️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>
                          <a:solidFill>
                            <a:schemeClr val="tx1"/>
                          </a:solidFill>
                        </a:rPr>
                        <a:t>✔️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49569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r>
                        <a:rPr lang="en-US" sz="2800" dirty="0"/>
                        <a:t>          Costs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✔️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928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✔️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DD1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1152486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348351B3-919F-8F44-81A4-C43CE065E1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348" t="32311" r="31010" b="17028"/>
          <a:stretch/>
        </p:blipFill>
        <p:spPr>
          <a:xfrm>
            <a:off x="18400126" y="9210407"/>
            <a:ext cx="5192338" cy="4242745"/>
          </a:xfrm>
          <a:prstGeom prst="rect">
            <a:avLst/>
          </a:prstGeom>
        </p:spPr>
      </p:pic>
      <p:sp>
        <p:nvSpPr>
          <p:cNvPr id="65" name="Oval 64">
            <a:extLst>
              <a:ext uri="{FF2B5EF4-FFF2-40B4-BE49-F238E27FC236}">
                <a16:creationId xmlns:a16="http://schemas.microsoft.com/office/drawing/2014/main" id="{16F3567F-9B7C-4E25-9D95-F94E557966B1}"/>
              </a:ext>
            </a:extLst>
          </p:cNvPr>
          <p:cNvSpPr/>
          <p:nvPr/>
        </p:nvSpPr>
        <p:spPr>
          <a:xfrm>
            <a:off x="14899825" y="15752755"/>
            <a:ext cx="277585" cy="277585"/>
          </a:xfrm>
          <a:prstGeom prst="ellipse">
            <a:avLst/>
          </a:prstGeom>
          <a:solidFill>
            <a:srgbClr val="F57B3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4" name="Group 93">
            <a:extLst>
              <a:ext uri="{FF2B5EF4-FFF2-40B4-BE49-F238E27FC236}">
                <a16:creationId xmlns:a16="http://schemas.microsoft.com/office/drawing/2014/main" id="{38F4A9AA-7E97-4DDE-AE73-C5B206A5BAAB}"/>
              </a:ext>
            </a:extLst>
          </p:cNvPr>
          <p:cNvGrpSpPr/>
          <p:nvPr/>
        </p:nvGrpSpPr>
        <p:grpSpPr>
          <a:xfrm>
            <a:off x="18759353" y="19464457"/>
            <a:ext cx="4111192" cy="2137372"/>
            <a:chOff x="18759353" y="19521607"/>
            <a:chExt cx="4111192" cy="2137372"/>
          </a:xfrm>
        </p:grpSpPr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B3BAFB5A-F86D-4F2A-9542-8A19DA564D04}"/>
                </a:ext>
              </a:extLst>
            </p:cNvPr>
            <p:cNvGrpSpPr/>
            <p:nvPr/>
          </p:nvGrpSpPr>
          <p:grpSpPr>
            <a:xfrm>
              <a:off x="18759353" y="19521607"/>
              <a:ext cx="4111192" cy="1969096"/>
              <a:chOff x="18400126" y="19978805"/>
              <a:chExt cx="4111192" cy="1969096"/>
            </a:xfrm>
          </p:grpSpPr>
          <p:pic>
            <p:nvPicPr>
              <p:cNvPr id="37" name="Graphic 36" descr="Thermometer">
                <a:extLst>
                  <a:ext uri="{FF2B5EF4-FFF2-40B4-BE49-F238E27FC236}">
                    <a16:creationId xmlns:a16="http://schemas.microsoft.com/office/drawing/2014/main" id="{F0D7B723-6E20-4C71-9F31-7D8716997D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18400126" y="20274987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38" name="Graphic 37" descr="Rain">
                <a:extLst>
                  <a:ext uri="{FF2B5EF4-FFF2-40B4-BE49-F238E27FC236}">
                    <a16:creationId xmlns:a16="http://schemas.microsoft.com/office/drawing/2014/main" id="{CE87A823-3451-4804-9DE3-B967FDC25F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rcRect t="58139"/>
              <a:stretch/>
            </p:blipFill>
            <p:spPr>
              <a:xfrm>
                <a:off x="19082042" y="20437363"/>
                <a:ext cx="1638300" cy="685800"/>
              </a:xfrm>
              <a:prstGeom prst="rect">
                <a:avLst/>
              </a:prstGeom>
            </p:spPr>
          </p:pic>
          <p:pic>
            <p:nvPicPr>
              <p:cNvPr id="39" name="Picture 2" descr="Image result for mold icon">
                <a:extLst>
                  <a:ext uri="{FF2B5EF4-FFF2-40B4-BE49-F238E27FC236}">
                    <a16:creationId xmlns:a16="http://schemas.microsoft.com/office/drawing/2014/main" id="{B60452AF-3990-4CF6-96C9-75FB977DE0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395904" y="19978805"/>
                <a:ext cx="685800" cy="685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4" name="Group 63">
                <a:extLst>
                  <a:ext uri="{FF2B5EF4-FFF2-40B4-BE49-F238E27FC236}">
                    <a16:creationId xmlns:a16="http://schemas.microsoft.com/office/drawing/2014/main" id="{5F9E6A15-2061-4498-8817-4A3BB48D9BD2}"/>
                  </a:ext>
                </a:extLst>
              </p:cNvPr>
              <p:cNvGrpSpPr/>
              <p:nvPr/>
            </p:nvGrpSpPr>
            <p:grpSpPr>
              <a:xfrm>
                <a:off x="21275521" y="20125931"/>
                <a:ext cx="1235797" cy="1095267"/>
                <a:chOff x="21495579" y="20203503"/>
                <a:chExt cx="1235797" cy="1095267"/>
              </a:xfrm>
            </p:grpSpPr>
            <p:pic>
              <p:nvPicPr>
                <p:cNvPr id="40" name="Graphic 39" descr="Bug">
                  <a:extLst>
                    <a:ext uri="{FF2B5EF4-FFF2-40B4-BE49-F238E27FC236}">
                      <a16:creationId xmlns:a16="http://schemas.microsoft.com/office/drawing/2014/main" id="{726ED2CB-F3B8-4F83-825F-B056D867E89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495579" y="20203503"/>
                  <a:ext cx="811382" cy="811382"/>
                </a:xfrm>
                <a:prstGeom prst="rect">
                  <a:avLst/>
                </a:prstGeom>
              </p:spPr>
            </p:pic>
            <p:pic>
              <p:nvPicPr>
                <p:cNvPr id="41" name="Graphic 40" descr="Rat">
                  <a:extLst>
                    <a:ext uri="{FF2B5EF4-FFF2-40B4-BE49-F238E27FC236}">
                      <a16:creationId xmlns:a16="http://schemas.microsoft.com/office/drawing/2014/main" id="{7F420CFD-E268-492C-B957-842FF93614B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>
                  <a:extLst>
                    <a:ext uri="{96DAC541-7B7A-43D3-8B79-37D633B846F1}">
                      <asvg:svgBlip xmlns:asvg="http://schemas.microsoft.com/office/drawing/2016/SVG/main" r:embed="rId1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864709" y="20432103"/>
                  <a:ext cx="866667" cy="866667"/>
                </a:xfrm>
                <a:prstGeom prst="rect">
                  <a:avLst/>
                </a:prstGeom>
              </p:spPr>
            </p:pic>
          </p:grpSp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8ACD5EBC-E1F5-4E83-9673-2FA3DB870D17}"/>
                  </a:ext>
                </a:extLst>
              </p:cNvPr>
              <p:cNvGrpSpPr/>
              <p:nvPr/>
            </p:nvGrpSpPr>
            <p:grpSpPr>
              <a:xfrm>
                <a:off x="19038007" y="20947310"/>
                <a:ext cx="914400" cy="914400"/>
                <a:chOff x="18725272" y="20998943"/>
                <a:chExt cx="914400" cy="914400"/>
              </a:xfrm>
            </p:grpSpPr>
            <p:pic>
              <p:nvPicPr>
                <p:cNvPr id="50" name="Graphic 49" descr="Home">
                  <a:extLst>
                    <a:ext uri="{FF2B5EF4-FFF2-40B4-BE49-F238E27FC236}">
                      <a16:creationId xmlns:a16="http://schemas.microsoft.com/office/drawing/2014/main" id="{27E4C97D-924A-4526-9C00-25FD2FD8ACB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>
                  <a:extLst>
                    <a:ext uri="{96DAC541-7B7A-43D3-8B79-37D633B846F1}">
                      <asvg:svgBlip xmlns:asvg="http://schemas.microsoft.com/office/drawing/2016/SVG/main" r:embed="rId1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8725272" y="20998943"/>
                  <a:ext cx="914400" cy="914400"/>
                </a:xfrm>
                <a:prstGeom prst="rect">
                  <a:avLst/>
                </a:prstGeom>
              </p:spPr>
            </p:pic>
            <p:sp>
              <p:nvSpPr>
                <p:cNvPr id="56" name="Freeform: Shape 55">
                  <a:extLst>
                    <a:ext uri="{FF2B5EF4-FFF2-40B4-BE49-F238E27FC236}">
                      <a16:creationId xmlns:a16="http://schemas.microsoft.com/office/drawing/2014/main" id="{F6A6D826-0BD1-4AC4-8B4D-E4F4B88FE203}"/>
                    </a:ext>
                  </a:extLst>
                </p:cNvPr>
                <p:cNvSpPr/>
                <p:nvPr/>
              </p:nvSpPr>
              <p:spPr>
                <a:xfrm>
                  <a:off x="18940000" y="21575107"/>
                  <a:ext cx="484943" cy="85411"/>
                </a:xfrm>
                <a:custGeom>
                  <a:avLst/>
                  <a:gdLst>
                    <a:gd name="connsiteX0" fmla="*/ 0 w 484943"/>
                    <a:gd name="connsiteY0" fmla="*/ 85411 h 85411"/>
                    <a:gd name="connsiteX1" fmla="*/ 60290 w 484943"/>
                    <a:gd name="connsiteY1" fmla="*/ 30145 h 85411"/>
                    <a:gd name="connsiteX2" fmla="*/ 251209 w 484943"/>
                    <a:gd name="connsiteY2" fmla="*/ 75363 h 85411"/>
                    <a:gd name="connsiteX3" fmla="*/ 452176 w 484943"/>
                    <a:gd name="connsiteY3" fmla="*/ 55266 h 85411"/>
                    <a:gd name="connsiteX4" fmla="*/ 482321 w 484943"/>
                    <a:gd name="connsiteY4" fmla="*/ 0 h 854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4943" h="85411">
                      <a:moveTo>
                        <a:pt x="0" y="85411"/>
                      </a:moveTo>
                      <a:cubicBezTo>
                        <a:pt x="9211" y="58615"/>
                        <a:pt x="18422" y="31820"/>
                        <a:pt x="60290" y="30145"/>
                      </a:cubicBezTo>
                      <a:cubicBezTo>
                        <a:pt x="102158" y="28470"/>
                        <a:pt x="185895" y="71176"/>
                        <a:pt x="251209" y="75363"/>
                      </a:cubicBezTo>
                      <a:cubicBezTo>
                        <a:pt x="316523" y="79550"/>
                        <a:pt x="413657" y="67826"/>
                        <a:pt x="452176" y="55266"/>
                      </a:cubicBezTo>
                      <a:cubicBezTo>
                        <a:pt x="490695" y="42706"/>
                        <a:pt x="486508" y="21353"/>
                        <a:pt x="482321" y="0"/>
                      </a:cubicBezTo>
                    </a:path>
                  </a:pathLst>
                </a:custGeom>
                <a:ln w="38100">
                  <a:solidFill>
                    <a:srgbClr val="9DD164"/>
                  </a:solidFill>
                </a:ln>
              </p:spPr>
              <p:style>
                <a:lnRef idx="1">
                  <a:schemeClr val="accent6"/>
                </a:lnRef>
                <a:fillRef idx="0">
                  <a:schemeClr val="accent6"/>
                </a:fillRef>
                <a:effectRef idx="0">
                  <a:schemeClr val="accent6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7" name="Freeform: Shape 56">
                  <a:extLst>
                    <a:ext uri="{FF2B5EF4-FFF2-40B4-BE49-F238E27FC236}">
                      <a16:creationId xmlns:a16="http://schemas.microsoft.com/office/drawing/2014/main" id="{56C58CF4-B057-46AB-8900-6A17A3A30906}"/>
                    </a:ext>
                  </a:extLst>
                </p:cNvPr>
                <p:cNvSpPr/>
                <p:nvPr/>
              </p:nvSpPr>
              <p:spPr>
                <a:xfrm>
                  <a:off x="18940000" y="21687389"/>
                  <a:ext cx="484943" cy="85411"/>
                </a:xfrm>
                <a:custGeom>
                  <a:avLst/>
                  <a:gdLst>
                    <a:gd name="connsiteX0" fmla="*/ 0 w 484943"/>
                    <a:gd name="connsiteY0" fmla="*/ 85411 h 85411"/>
                    <a:gd name="connsiteX1" fmla="*/ 60290 w 484943"/>
                    <a:gd name="connsiteY1" fmla="*/ 30145 h 85411"/>
                    <a:gd name="connsiteX2" fmla="*/ 251209 w 484943"/>
                    <a:gd name="connsiteY2" fmla="*/ 75363 h 85411"/>
                    <a:gd name="connsiteX3" fmla="*/ 452176 w 484943"/>
                    <a:gd name="connsiteY3" fmla="*/ 55266 h 85411"/>
                    <a:gd name="connsiteX4" fmla="*/ 482321 w 484943"/>
                    <a:gd name="connsiteY4" fmla="*/ 0 h 854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4943" h="85411">
                      <a:moveTo>
                        <a:pt x="0" y="85411"/>
                      </a:moveTo>
                      <a:cubicBezTo>
                        <a:pt x="9211" y="58615"/>
                        <a:pt x="18422" y="31820"/>
                        <a:pt x="60290" y="30145"/>
                      </a:cubicBezTo>
                      <a:cubicBezTo>
                        <a:pt x="102158" y="28470"/>
                        <a:pt x="185895" y="71176"/>
                        <a:pt x="251209" y="75363"/>
                      </a:cubicBezTo>
                      <a:cubicBezTo>
                        <a:pt x="316523" y="79550"/>
                        <a:pt x="413657" y="67826"/>
                        <a:pt x="452176" y="55266"/>
                      </a:cubicBezTo>
                      <a:cubicBezTo>
                        <a:pt x="490695" y="42706"/>
                        <a:pt x="486508" y="21353"/>
                        <a:pt x="482321" y="0"/>
                      </a:cubicBezTo>
                    </a:path>
                  </a:pathLst>
                </a:custGeom>
                <a:ln w="38100">
                  <a:solidFill>
                    <a:srgbClr val="9DD164"/>
                  </a:solidFill>
                </a:ln>
              </p:spPr>
              <p:style>
                <a:lnRef idx="1">
                  <a:schemeClr val="accent6"/>
                </a:lnRef>
                <a:fillRef idx="0">
                  <a:schemeClr val="accent6"/>
                </a:fillRef>
                <a:effectRef idx="0">
                  <a:schemeClr val="accent6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Freeform: Shape 57">
                  <a:extLst>
                    <a:ext uri="{FF2B5EF4-FFF2-40B4-BE49-F238E27FC236}">
                      <a16:creationId xmlns:a16="http://schemas.microsoft.com/office/drawing/2014/main" id="{748657AE-CA15-41D3-936C-CD00F0733163}"/>
                    </a:ext>
                  </a:extLst>
                </p:cNvPr>
                <p:cNvSpPr/>
                <p:nvPr/>
              </p:nvSpPr>
              <p:spPr>
                <a:xfrm>
                  <a:off x="18930474" y="21484610"/>
                  <a:ext cx="484943" cy="85411"/>
                </a:xfrm>
                <a:custGeom>
                  <a:avLst/>
                  <a:gdLst>
                    <a:gd name="connsiteX0" fmla="*/ 0 w 484943"/>
                    <a:gd name="connsiteY0" fmla="*/ 85411 h 85411"/>
                    <a:gd name="connsiteX1" fmla="*/ 60290 w 484943"/>
                    <a:gd name="connsiteY1" fmla="*/ 30145 h 85411"/>
                    <a:gd name="connsiteX2" fmla="*/ 251209 w 484943"/>
                    <a:gd name="connsiteY2" fmla="*/ 75363 h 85411"/>
                    <a:gd name="connsiteX3" fmla="*/ 452176 w 484943"/>
                    <a:gd name="connsiteY3" fmla="*/ 55266 h 85411"/>
                    <a:gd name="connsiteX4" fmla="*/ 482321 w 484943"/>
                    <a:gd name="connsiteY4" fmla="*/ 0 h 854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4943" h="85411">
                      <a:moveTo>
                        <a:pt x="0" y="85411"/>
                      </a:moveTo>
                      <a:cubicBezTo>
                        <a:pt x="9211" y="58615"/>
                        <a:pt x="18422" y="31820"/>
                        <a:pt x="60290" y="30145"/>
                      </a:cubicBezTo>
                      <a:cubicBezTo>
                        <a:pt x="102158" y="28470"/>
                        <a:pt x="185895" y="71176"/>
                        <a:pt x="251209" y="75363"/>
                      </a:cubicBezTo>
                      <a:cubicBezTo>
                        <a:pt x="316523" y="79550"/>
                        <a:pt x="413657" y="67826"/>
                        <a:pt x="452176" y="55266"/>
                      </a:cubicBezTo>
                      <a:cubicBezTo>
                        <a:pt x="490695" y="42706"/>
                        <a:pt x="486508" y="21353"/>
                        <a:pt x="482321" y="0"/>
                      </a:cubicBezTo>
                    </a:path>
                  </a:pathLst>
                </a:custGeom>
                <a:ln w="38100">
                  <a:solidFill>
                    <a:srgbClr val="9DD164"/>
                  </a:solidFill>
                </a:ln>
              </p:spPr>
              <p:style>
                <a:lnRef idx="1">
                  <a:schemeClr val="accent6"/>
                </a:lnRef>
                <a:fillRef idx="0">
                  <a:schemeClr val="accent6"/>
                </a:fillRef>
                <a:effectRef idx="0">
                  <a:schemeClr val="accent6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pic>
            <p:nvPicPr>
              <p:cNvPr id="61" name="Graphic 60" descr="Cat">
                <a:extLst>
                  <a:ext uri="{FF2B5EF4-FFF2-40B4-BE49-F238E27FC236}">
                    <a16:creationId xmlns:a16="http://schemas.microsoft.com/office/drawing/2014/main" id="{DFB4CA2F-F163-4ED8-9241-4DCA053997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20156764" y="20822608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63" name="Graphic 62" descr="Medical">
                <a:extLst>
                  <a:ext uri="{FF2B5EF4-FFF2-40B4-BE49-F238E27FC236}">
                    <a16:creationId xmlns:a16="http://schemas.microsoft.com/office/drawing/2014/main" id="{FC74FA7D-B95B-4E31-B7B9-F080934EB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21275521" y="21136519"/>
                <a:ext cx="811382" cy="811382"/>
              </a:xfrm>
              <a:prstGeom prst="rect">
                <a:avLst/>
              </a:prstGeom>
            </p:spPr>
          </p:pic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C731DF1F-E208-4C34-91DE-D99330937760}"/>
                </a:ext>
              </a:extLst>
            </p:cNvPr>
            <p:cNvGrpSpPr/>
            <p:nvPr/>
          </p:nvGrpSpPr>
          <p:grpSpPr>
            <a:xfrm>
              <a:off x="20248999" y="20155082"/>
              <a:ext cx="349595" cy="349595"/>
              <a:chOff x="19854433" y="18954750"/>
              <a:chExt cx="242472" cy="242472"/>
            </a:xfrm>
          </p:grpSpPr>
          <p:cxnSp>
            <p:nvCxnSpPr>
              <p:cNvPr id="70" name="Straight Connector 69">
                <a:extLst>
                  <a:ext uri="{FF2B5EF4-FFF2-40B4-BE49-F238E27FC236}">
                    <a16:creationId xmlns:a16="http://schemas.microsoft.com/office/drawing/2014/main" id="{C39D9387-9C00-4713-AB95-1B9808A82977}"/>
                  </a:ext>
                </a:extLst>
              </p:cNvPr>
              <p:cNvCxnSpPr/>
              <p:nvPr/>
            </p:nvCxnSpPr>
            <p:spPr>
              <a:xfrm>
                <a:off x="19854433" y="18954750"/>
                <a:ext cx="242472" cy="242472"/>
              </a:xfrm>
              <a:prstGeom prst="line">
                <a:avLst/>
              </a:prstGeom>
              <a:ln w="76200">
                <a:solidFill>
                  <a:srgbClr val="D3612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D5E51249-4FBD-440E-94A0-0A32F8E3352D}"/>
                  </a:ext>
                </a:extLst>
              </p:cNvPr>
              <p:cNvCxnSpPr/>
              <p:nvPr/>
            </p:nvCxnSpPr>
            <p:spPr>
              <a:xfrm flipV="1">
                <a:off x="19854433" y="18954750"/>
                <a:ext cx="242472" cy="242472"/>
              </a:xfrm>
              <a:prstGeom prst="line">
                <a:avLst/>
              </a:prstGeom>
              <a:ln w="76200">
                <a:solidFill>
                  <a:srgbClr val="D3612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8E572BDC-E843-4409-8223-A6F1C58D15EE}"/>
                </a:ext>
              </a:extLst>
            </p:cNvPr>
            <p:cNvGrpSpPr/>
            <p:nvPr/>
          </p:nvGrpSpPr>
          <p:grpSpPr>
            <a:xfrm>
              <a:off x="21086370" y="19889751"/>
              <a:ext cx="349595" cy="349595"/>
              <a:chOff x="19854433" y="18954750"/>
              <a:chExt cx="242472" cy="242472"/>
            </a:xfrm>
          </p:grpSpPr>
          <p:cxnSp>
            <p:nvCxnSpPr>
              <p:cNvPr id="80" name="Straight Connector 79">
                <a:extLst>
                  <a:ext uri="{FF2B5EF4-FFF2-40B4-BE49-F238E27FC236}">
                    <a16:creationId xmlns:a16="http://schemas.microsoft.com/office/drawing/2014/main" id="{D39B0268-FD92-4D0C-B783-44B3206CB2A9}"/>
                  </a:ext>
                </a:extLst>
              </p:cNvPr>
              <p:cNvCxnSpPr/>
              <p:nvPr/>
            </p:nvCxnSpPr>
            <p:spPr>
              <a:xfrm>
                <a:off x="19854433" y="18954750"/>
                <a:ext cx="242472" cy="242472"/>
              </a:xfrm>
              <a:prstGeom prst="line">
                <a:avLst/>
              </a:prstGeom>
              <a:ln w="76200">
                <a:solidFill>
                  <a:srgbClr val="D3612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39133449-60AE-458F-B32E-A151629C974B}"/>
                  </a:ext>
                </a:extLst>
              </p:cNvPr>
              <p:cNvCxnSpPr/>
              <p:nvPr/>
            </p:nvCxnSpPr>
            <p:spPr>
              <a:xfrm flipV="1">
                <a:off x="19854433" y="18954750"/>
                <a:ext cx="242472" cy="242472"/>
              </a:xfrm>
              <a:prstGeom prst="line">
                <a:avLst/>
              </a:prstGeom>
              <a:ln w="76200">
                <a:solidFill>
                  <a:srgbClr val="D3612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79CF8C4F-FB8E-4A8B-B217-1AC1E85B1B9C}"/>
                </a:ext>
              </a:extLst>
            </p:cNvPr>
            <p:cNvGrpSpPr/>
            <p:nvPr/>
          </p:nvGrpSpPr>
          <p:grpSpPr>
            <a:xfrm>
              <a:off x="21900086" y="20255111"/>
              <a:ext cx="349595" cy="349595"/>
              <a:chOff x="19854433" y="18954750"/>
              <a:chExt cx="242472" cy="242472"/>
            </a:xfrm>
          </p:grpSpPr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8BAEE731-61DD-4730-9CD5-239C5D1C233D}"/>
                  </a:ext>
                </a:extLst>
              </p:cNvPr>
              <p:cNvCxnSpPr/>
              <p:nvPr/>
            </p:nvCxnSpPr>
            <p:spPr>
              <a:xfrm>
                <a:off x="19854433" y="18954750"/>
                <a:ext cx="242472" cy="242472"/>
              </a:xfrm>
              <a:prstGeom prst="line">
                <a:avLst/>
              </a:prstGeom>
              <a:ln w="76200">
                <a:solidFill>
                  <a:srgbClr val="D3612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74A670D6-B944-471A-9EC9-0758F8C2EEDB}"/>
                  </a:ext>
                </a:extLst>
              </p:cNvPr>
              <p:cNvCxnSpPr/>
              <p:nvPr/>
            </p:nvCxnSpPr>
            <p:spPr>
              <a:xfrm flipV="1">
                <a:off x="19854433" y="18954750"/>
                <a:ext cx="242472" cy="242472"/>
              </a:xfrm>
              <a:prstGeom prst="line">
                <a:avLst/>
              </a:prstGeom>
              <a:ln w="76200">
                <a:solidFill>
                  <a:srgbClr val="D3612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70320ED1-6AC4-4E41-ABDB-60701F45ACDB}"/>
                </a:ext>
              </a:extLst>
            </p:cNvPr>
            <p:cNvGrpSpPr/>
            <p:nvPr/>
          </p:nvGrpSpPr>
          <p:grpSpPr>
            <a:xfrm>
              <a:off x="20948796" y="20976889"/>
              <a:ext cx="349595" cy="349595"/>
              <a:chOff x="19854433" y="18954750"/>
              <a:chExt cx="242472" cy="242472"/>
            </a:xfrm>
          </p:grpSpPr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95F6B8FD-43D3-4066-84E3-2C0653728587}"/>
                  </a:ext>
                </a:extLst>
              </p:cNvPr>
              <p:cNvCxnSpPr/>
              <p:nvPr/>
            </p:nvCxnSpPr>
            <p:spPr>
              <a:xfrm>
                <a:off x="19854433" y="18954750"/>
                <a:ext cx="242472" cy="242472"/>
              </a:xfrm>
              <a:prstGeom prst="line">
                <a:avLst/>
              </a:prstGeom>
              <a:ln w="76200">
                <a:solidFill>
                  <a:srgbClr val="D3612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4B8288D5-0C48-4C08-BDFC-EAECA00445F9}"/>
                  </a:ext>
                </a:extLst>
              </p:cNvPr>
              <p:cNvCxnSpPr/>
              <p:nvPr/>
            </p:nvCxnSpPr>
            <p:spPr>
              <a:xfrm flipV="1">
                <a:off x="19854433" y="18954750"/>
                <a:ext cx="242472" cy="242472"/>
              </a:xfrm>
              <a:prstGeom prst="line">
                <a:avLst/>
              </a:prstGeom>
              <a:ln w="76200">
                <a:solidFill>
                  <a:srgbClr val="D3612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91" name="Graphic 90" descr="Checkmark">
              <a:extLst>
                <a:ext uri="{FF2B5EF4-FFF2-40B4-BE49-F238E27FC236}">
                  <a16:creationId xmlns:a16="http://schemas.microsoft.com/office/drawing/2014/main" id="{D5A80FB9-E056-4C45-875B-AFF5DF8D1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9065465" y="20267253"/>
              <a:ext cx="628355" cy="628355"/>
            </a:xfrm>
            <a:prstGeom prst="rect">
              <a:avLst/>
            </a:prstGeom>
          </p:spPr>
        </p:pic>
        <p:pic>
          <p:nvPicPr>
            <p:cNvPr id="92" name="Graphic 91" descr="Checkmark">
              <a:extLst>
                <a:ext uri="{FF2B5EF4-FFF2-40B4-BE49-F238E27FC236}">
                  <a16:creationId xmlns:a16="http://schemas.microsoft.com/office/drawing/2014/main" id="{EA48FE64-CA35-4FB6-8881-54AA3D81C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9745767" y="21030623"/>
              <a:ext cx="628355" cy="628355"/>
            </a:xfrm>
            <a:prstGeom prst="rect">
              <a:avLst/>
            </a:prstGeom>
          </p:spPr>
        </p:pic>
        <p:pic>
          <p:nvPicPr>
            <p:cNvPr id="93" name="Graphic 92" descr="Checkmark">
              <a:extLst>
                <a:ext uri="{FF2B5EF4-FFF2-40B4-BE49-F238E27FC236}">
                  <a16:creationId xmlns:a16="http://schemas.microsoft.com/office/drawing/2014/main" id="{0732B1FB-770B-40E0-9E54-86152CED7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21841954" y="21030624"/>
              <a:ext cx="628355" cy="6283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1913</TotalTime>
  <Words>660</Words>
  <Application>Microsoft Office PowerPoint</Application>
  <PresentationFormat>Custom</PresentationFormat>
  <Paragraphs>101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Gates, Abby</cp:lastModifiedBy>
  <cp:revision>103</cp:revision>
  <dcterms:created xsi:type="dcterms:W3CDTF">2018-06-22T15:17:21Z</dcterms:created>
  <dcterms:modified xsi:type="dcterms:W3CDTF">2018-07-09T18:30:08Z</dcterms:modified>
</cp:coreProperties>
</file>