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91"/>
    <a:srgbClr val="9DD164"/>
    <a:srgbClr val="D36122"/>
    <a:srgbClr val="092844"/>
    <a:srgbClr val="A2AAAD"/>
    <a:srgbClr val="D6D2C4"/>
    <a:srgbClr val="0035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31"/>
    <p:restoredTop sz="95449" autoAdjust="0"/>
  </p:normalViewPr>
  <p:slideViewPr>
    <p:cSldViewPr snapToGrid="0" snapToObjects="1">
      <p:cViewPr>
        <p:scale>
          <a:sx n="25" d="100"/>
          <a:sy n="25" d="100"/>
        </p:scale>
        <p:origin x="269" y="-79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955E2F-470B-4D55-8A6A-B1B26828E780}" type="datetimeFigureOut">
              <a:rPr lang="en-US" smtClean="0"/>
              <a:t>7/9/2018</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E476F3-DA6E-44B9-8E80-6C30CF5A910B}" type="slidenum">
              <a:rPr lang="en-US" smtClean="0"/>
              <a:t>‹#›</a:t>
            </a:fld>
            <a:endParaRPr lang="en-US"/>
          </a:p>
        </p:txBody>
      </p:sp>
    </p:spTree>
    <p:extLst>
      <p:ext uri="{BB962C8B-B14F-4D97-AF65-F5344CB8AC3E}">
        <p14:creationId xmlns:p14="http://schemas.microsoft.com/office/powerpoint/2010/main" val="18537297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E476F3-DA6E-44B9-8E80-6C30CF5A910B}" type="slidenum">
              <a:rPr lang="en-US" smtClean="0"/>
              <a:t>1</a:t>
            </a:fld>
            <a:endParaRPr lang="en-US"/>
          </a:p>
        </p:txBody>
      </p:sp>
    </p:spTree>
    <p:extLst>
      <p:ext uri="{BB962C8B-B14F-4D97-AF65-F5344CB8AC3E}">
        <p14:creationId xmlns:p14="http://schemas.microsoft.com/office/powerpoint/2010/main" val="15074226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xmlns=""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xmlns="" id="{8BA303FC-662E-C048-A4F4-28056905C827}"/>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7C40B88-4C8A-0F44-B856-3FC7643F6580}"/>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xmlns=""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368458CB-19A6-2E41-9AD5-2771DAF182FF}"/>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1311783C-A844-5D40-88FE-6CBA8FDBC44F}"/>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6" name="Footer Placeholder 5">
            <a:extLst>
              <a:ext uri="{FF2B5EF4-FFF2-40B4-BE49-F238E27FC236}">
                <a16:creationId xmlns:a16="http://schemas.microsoft.com/office/drawing/2014/main" xmlns=""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xmlns=""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xmlns=""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6C7F603C-2477-4345-90FE-349CD29ABA88}"/>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8" name="Footer Placeholder 7">
            <a:extLst>
              <a:ext uri="{FF2B5EF4-FFF2-40B4-BE49-F238E27FC236}">
                <a16:creationId xmlns:a16="http://schemas.microsoft.com/office/drawing/2014/main" xmlns=""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23CDF720-6ABB-5840-96E7-8B96FA18F9B8}"/>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4" name="Footer Placeholder 3">
            <a:extLst>
              <a:ext uri="{FF2B5EF4-FFF2-40B4-BE49-F238E27FC236}">
                <a16:creationId xmlns:a16="http://schemas.microsoft.com/office/drawing/2014/main" xmlns=""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4007739-5C1A-0545-970C-A4260BD2E0C9}"/>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3" name="Footer Placeholder 2">
            <a:extLst>
              <a:ext uri="{FF2B5EF4-FFF2-40B4-BE49-F238E27FC236}">
                <a16:creationId xmlns:a16="http://schemas.microsoft.com/office/drawing/2014/main" xmlns=""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xmlns=""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xmlns="" id="{BA7B5E39-FA53-FA4A-B7E9-E8CE0D58C23E}"/>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6" name="Footer Placeholder 5">
            <a:extLst>
              <a:ext uri="{FF2B5EF4-FFF2-40B4-BE49-F238E27FC236}">
                <a16:creationId xmlns:a16="http://schemas.microsoft.com/office/drawing/2014/main" xmlns=""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xmlns=""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xmlns=""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xmlns="" id="{1ADD216B-B10E-CE4C-A123-BF0713B8B65C}"/>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6" name="Footer Placeholder 5">
            <a:extLst>
              <a:ext uri="{FF2B5EF4-FFF2-40B4-BE49-F238E27FC236}">
                <a16:creationId xmlns:a16="http://schemas.microsoft.com/office/drawing/2014/main" xmlns=""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1887667-35D9-794C-972D-6F6F3EC31937}"/>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E186D6-1550-934A-9BEB-B458E78E79DE}"/>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22F2405-AF71-5E4C-A85B-6DDF01322A92}"/>
              </a:ext>
            </a:extLst>
          </p:cNvPr>
          <p:cNvPicPr>
            <a:picLocks noChangeAspect="1"/>
          </p:cNvPicPr>
          <p:nvPr/>
        </p:nvPicPr>
        <p:blipFill>
          <a:blip r:embed="rId3"/>
          <a:stretch>
            <a:fillRect/>
          </a:stretch>
        </p:blipFill>
        <p:spPr>
          <a:xfrm>
            <a:off x="25210512" y="26979839"/>
            <a:ext cx="10057867" cy="1538485"/>
          </a:xfrm>
          <a:prstGeom prst="rect">
            <a:avLst/>
          </a:prstGeom>
        </p:spPr>
      </p:pic>
      <p:sp>
        <p:nvSpPr>
          <p:cNvPr id="4" name="Rectangle 3">
            <a:extLst>
              <a:ext uri="{FF2B5EF4-FFF2-40B4-BE49-F238E27FC236}">
                <a16:creationId xmlns:a16="http://schemas.microsoft.com/office/drawing/2014/main" xmlns="" id="{954543CD-AA25-3740-9E19-68330D32C41E}"/>
              </a:ext>
            </a:extLst>
          </p:cNvPr>
          <p:cNvSpPr/>
          <p:nvPr/>
        </p:nvSpPr>
        <p:spPr>
          <a:xfrm>
            <a:off x="934986" y="905310"/>
            <a:ext cx="34725278" cy="4030982"/>
          </a:xfrm>
          <a:prstGeom prst="rect">
            <a:avLst/>
          </a:prstGeom>
          <a:solidFill>
            <a:srgbClr val="092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smtClean="0">
                <a:solidFill>
                  <a:schemeClr val="bg1"/>
                </a:solidFill>
                <a:latin typeface="Source Sans Pro" panose="020B0503030403020204" pitchFamily="34" charset="77"/>
              </a:rPr>
              <a:t>Integrated Resource Planning and Load </a:t>
            </a:r>
            <a:r>
              <a:rPr lang="en-US" sz="9600" b="1" smtClean="0">
                <a:solidFill>
                  <a:schemeClr val="bg1"/>
                </a:solidFill>
                <a:latin typeface="Source Sans Pro" panose="020B0503030403020204" pitchFamily="34" charset="77"/>
              </a:rPr>
              <a:t>Flexibility Analysis</a:t>
            </a:r>
            <a:endParaRPr lang="en-US" sz="9600" b="1" dirty="0">
              <a:solidFill>
                <a:schemeClr val="bg1"/>
              </a:solidFill>
              <a:latin typeface="Source Sans Pro" panose="020B0503030403020204" pitchFamily="34" charset="77"/>
            </a:endParaRPr>
          </a:p>
          <a:p>
            <a:pPr algn="ctr"/>
            <a:r>
              <a:rPr lang="en-US" sz="6600" b="1" dirty="0" smtClean="0">
                <a:solidFill>
                  <a:srgbClr val="9DD164"/>
                </a:solidFill>
                <a:latin typeface="Minion Pro" panose="02040503050306020203" pitchFamily="18" charset="0"/>
              </a:rPr>
              <a:t>Michaela Levine, </a:t>
            </a:r>
            <a:r>
              <a:rPr lang="en-US" sz="6600" b="1" dirty="0">
                <a:solidFill>
                  <a:srgbClr val="9DD164"/>
                </a:solidFill>
                <a:latin typeface="Minion Pro" panose="02040503050306020203" pitchFamily="18" charset="0"/>
              </a:rPr>
              <a:t>UNH Sustainability Fellow</a:t>
            </a:r>
          </a:p>
          <a:p>
            <a:pPr algn="ctr"/>
            <a:r>
              <a:rPr lang="en-US" sz="6600" b="1" dirty="0">
                <a:solidFill>
                  <a:srgbClr val="9DD164"/>
                </a:solidFill>
                <a:latin typeface="Minion Pro" panose="02040503050306020203" pitchFamily="18" charset="0"/>
              </a:rPr>
              <a:t>Mentors: </a:t>
            </a:r>
            <a:r>
              <a:rPr lang="en-US" sz="6600" b="1" dirty="0" smtClean="0">
                <a:solidFill>
                  <a:srgbClr val="9DD164"/>
                </a:solidFill>
                <a:latin typeface="Minion Pro" panose="02040503050306020203" pitchFamily="18" charset="0"/>
              </a:rPr>
              <a:t>James Gibbons, Burlington Electric Department</a:t>
            </a:r>
            <a:endParaRPr lang="en-US" sz="6600" dirty="0">
              <a:solidFill>
                <a:srgbClr val="9DD164"/>
              </a:solidFill>
              <a:latin typeface="Minion Pro" panose="02040503050306020203" pitchFamily="18" charset="0"/>
            </a:endParaRPr>
          </a:p>
        </p:txBody>
      </p:sp>
      <p:sp>
        <p:nvSpPr>
          <p:cNvPr id="6" name="TextBox 5">
            <a:extLst>
              <a:ext uri="{FF2B5EF4-FFF2-40B4-BE49-F238E27FC236}">
                <a16:creationId xmlns:a16="http://schemas.microsoft.com/office/drawing/2014/main" xmlns="" id="{A3167932-7A60-FF4C-8B0C-2709E5B5915E}"/>
              </a:ext>
            </a:extLst>
          </p:cNvPr>
          <p:cNvSpPr txBox="1"/>
          <p:nvPr/>
        </p:nvSpPr>
        <p:spPr>
          <a:xfrm>
            <a:off x="1215862" y="5577840"/>
            <a:ext cx="11031804" cy="23408640"/>
          </a:xfrm>
          <a:prstGeom prst="rect">
            <a:avLst/>
          </a:prstGeom>
          <a:noFill/>
          <a:ln w="38100">
            <a:solidFill>
              <a:srgbClr val="9DD164"/>
            </a:solidFill>
          </a:ln>
        </p:spPr>
        <p:txBody>
          <a:bodyPr wrap="square" lIns="457200" tIns="228600" rIns="228600" bIns="228600" numCol="1" rtlCol="0">
            <a:spAutoFit/>
          </a:bodyPr>
          <a:lstStyle/>
          <a:p>
            <a:pPr>
              <a:spcAft>
                <a:spcPts val="2400"/>
              </a:spcAft>
            </a:pPr>
            <a:r>
              <a:rPr lang="en-US" sz="4000" b="1" dirty="0" smtClean="0">
                <a:solidFill>
                  <a:srgbClr val="003591"/>
                </a:solidFill>
                <a:latin typeface="Source Sans Pro" panose="020B0503030403020204"/>
              </a:rPr>
              <a:t>For BED’s next IRP…</a:t>
            </a:r>
          </a:p>
          <a:p>
            <a:r>
              <a:rPr lang="en-US" sz="2800" b="1" dirty="0">
                <a:solidFill>
                  <a:srgbClr val="D36122"/>
                </a:solidFill>
                <a:latin typeface="Minion Pro" panose="02040503050306020203"/>
                <a:ea typeface="Cambria" panose="02040503050406030204" pitchFamily="18" charset="0"/>
              </a:rPr>
              <a:t>Introduction</a:t>
            </a:r>
            <a:endParaRPr lang="en-US" sz="2800" dirty="0">
              <a:solidFill>
                <a:srgbClr val="D36122"/>
              </a:solidFill>
              <a:latin typeface="Minion Pro" panose="02040503050306020203"/>
              <a:ea typeface="Cambria" panose="02040503050406030204" pitchFamily="18" charset="0"/>
            </a:endParaRPr>
          </a:p>
          <a:p>
            <a:r>
              <a:rPr lang="en-US" sz="2800" dirty="0">
                <a:latin typeface="Minion Pro" panose="02040503050306020203"/>
                <a:ea typeface="Cambria" panose="02040503050406030204" pitchFamily="18" charset="0"/>
              </a:rPr>
              <a:t>An </a:t>
            </a:r>
            <a:r>
              <a:rPr lang="en-US" sz="2800" b="1" dirty="0">
                <a:latin typeface="Minion Pro" panose="02040503050306020203"/>
                <a:ea typeface="Cambria" panose="02040503050406030204" pitchFamily="18" charset="0"/>
              </a:rPr>
              <a:t>Integrated Resource Plan </a:t>
            </a:r>
            <a:r>
              <a:rPr lang="en-US" sz="2800" dirty="0">
                <a:latin typeface="Minion Pro" panose="02040503050306020203"/>
                <a:ea typeface="Cambria" panose="02040503050406030204" pitchFamily="18" charset="0"/>
              </a:rPr>
              <a:t>(IRP) is an electric utilities’ plan to </a:t>
            </a:r>
            <a:r>
              <a:rPr lang="en-US" sz="2800" dirty="0" smtClean="0">
                <a:latin typeface="Minion Pro" panose="02040503050306020203"/>
                <a:ea typeface="Cambria" panose="02040503050406030204" pitchFamily="18" charset="0"/>
              </a:rPr>
              <a:t>meet the future </a:t>
            </a:r>
            <a:r>
              <a:rPr lang="en-US" sz="2800" dirty="0">
                <a:latin typeface="Minion Pro" panose="02040503050306020203"/>
                <a:ea typeface="Cambria" panose="02040503050406030204" pitchFamily="18" charset="0"/>
              </a:rPr>
              <a:t>energy needs of its customers at the lowest </a:t>
            </a:r>
            <a:r>
              <a:rPr lang="en-US" sz="2800" dirty="0" smtClean="0">
                <a:latin typeface="Minion Pro" panose="02040503050306020203"/>
                <a:ea typeface="Cambria" panose="02040503050406030204" pitchFamily="18" charset="0"/>
              </a:rPr>
              <a:t>cost, </a:t>
            </a:r>
            <a:r>
              <a:rPr lang="en-US" sz="2800" dirty="0" smtClean="0">
                <a:latin typeface="Minion Pro" panose="02040503050306020203"/>
                <a:ea typeface="Cambria" panose="02040503050406030204" pitchFamily="18" charset="0"/>
              </a:rPr>
              <a:t>including both </a:t>
            </a:r>
            <a:r>
              <a:rPr lang="en-US" sz="2800" dirty="0" smtClean="0">
                <a:latin typeface="Minion Pro" panose="02040503050306020203"/>
                <a:ea typeface="Cambria" panose="02040503050406030204" pitchFamily="18" charset="0"/>
              </a:rPr>
              <a:t>economic and environmental costs. </a:t>
            </a:r>
            <a:r>
              <a:rPr lang="en-US" sz="2800" dirty="0">
                <a:latin typeface="Minion Pro" panose="02040503050306020203"/>
                <a:ea typeface="Cambria" panose="02040503050406030204" pitchFamily="18" charset="0"/>
              </a:rPr>
              <a:t>Vermont utilities are required to file an IRP </a:t>
            </a:r>
            <a:r>
              <a:rPr lang="en-US" sz="2800" dirty="0" smtClean="0">
                <a:latin typeface="Minion Pro" panose="02040503050306020203"/>
                <a:ea typeface="Cambria" panose="02040503050406030204" pitchFamily="18" charset="0"/>
              </a:rPr>
              <a:t>with </a:t>
            </a:r>
            <a:r>
              <a:rPr lang="en-US" sz="2800" dirty="0">
                <a:latin typeface="Minion Pro" panose="02040503050306020203"/>
                <a:ea typeface="Cambria" panose="02040503050406030204" pitchFamily="18" charset="0"/>
              </a:rPr>
              <a:t>the Department of Public Service (DPS) every 3 years. Following its 2016 IRP, </a:t>
            </a:r>
            <a:r>
              <a:rPr lang="en-US" sz="2800" dirty="0" smtClean="0">
                <a:latin typeface="Minion Pro" panose="02040503050306020203"/>
                <a:ea typeface="Cambria" panose="02040503050406030204" pitchFamily="18" charset="0"/>
              </a:rPr>
              <a:t>the Public </a:t>
            </a:r>
            <a:r>
              <a:rPr lang="en-US" sz="2800" dirty="0">
                <a:latin typeface="Minion Pro" panose="02040503050306020203"/>
                <a:ea typeface="Cambria" panose="02040503050406030204" pitchFamily="18" charset="0"/>
              </a:rPr>
              <a:t>Utilities Commission (PUC) asked Burlington Electric Department (BED) to:</a:t>
            </a:r>
          </a:p>
          <a:p>
            <a:pPr marL="457200" lvl="0" indent="-457200">
              <a:buFont typeface="Arial" panose="020B0604020202020204" pitchFamily="34" charset="0"/>
              <a:buChar char="•"/>
            </a:pPr>
            <a:r>
              <a:rPr lang="en-US" sz="2800" dirty="0">
                <a:latin typeface="Minion Pro" panose="02040503050306020203"/>
                <a:ea typeface="Cambria" panose="02040503050406030204" pitchFamily="18" charset="0"/>
              </a:rPr>
              <a:t>research measures to </a:t>
            </a:r>
            <a:r>
              <a:rPr lang="en-US" sz="2800" b="1" dirty="0">
                <a:latin typeface="Minion Pro" panose="02040503050306020203"/>
                <a:ea typeface="Cambria" panose="02040503050406030204" pitchFamily="18" charset="0"/>
              </a:rPr>
              <a:t>control customer loads </a:t>
            </a:r>
            <a:r>
              <a:rPr lang="en-US" sz="2800" dirty="0">
                <a:latin typeface="Minion Pro" panose="02040503050306020203"/>
                <a:ea typeface="Cambria" panose="02040503050406030204" pitchFamily="18" charset="0"/>
              </a:rPr>
              <a:t>remotely or through incentive programs, </a:t>
            </a:r>
            <a:r>
              <a:rPr lang="en-US" sz="2800" dirty="0" smtClean="0">
                <a:latin typeface="Minion Pro" panose="02040503050306020203"/>
                <a:ea typeface="Cambria" panose="02040503050406030204" pitchFamily="18" charset="0"/>
              </a:rPr>
              <a:t> </a:t>
            </a:r>
            <a:endParaRPr lang="en-US" sz="2800" dirty="0">
              <a:latin typeface="Minion Pro" panose="02040503050306020203"/>
              <a:ea typeface="Cambria" panose="02040503050406030204" pitchFamily="18" charset="0"/>
            </a:endParaRPr>
          </a:p>
          <a:p>
            <a:pPr marL="457200" lvl="0" indent="-457200">
              <a:buFont typeface="Arial" panose="020B0604020202020204" pitchFamily="34" charset="0"/>
              <a:buChar char="•"/>
            </a:pPr>
            <a:r>
              <a:rPr lang="en-US" sz="2800" dirty="0">
                <a:latin typeface="Minion Pro" panose="02040503050306020203"/>
                <a:ea typeface="Cambria" panose="02040503050406030204" pitchFamily="18" charset="0"/>
              </a:rPr>
              <a:t>analyze the costs of energy transformation (</a:t>
            </a:r>
            <a:r>
              <a:rPr lang="en-US" sz="2800" b="1" dirty="0">
                <a:latin typeface="Minion Pro" panose="02040503050306020203"/>
                <a:ea typeface="Cambria" panose="02040503050406030204" pitchFamily="18" charset="0"/>
              </a:rPr>
              <a:t>Tier 3</a:t>
            </a:r>
            <a:r>
              <a:rPr lang="en-US" sz="2800" dirty="0">
                <a:latin typeface="Minion Pro" panose="02040503050306020203"/>
                <a:ea typeface="Cambria" panose="02040503050406030204" pitchFamily="18" charset="0"/>
              </a:rPr>
              <a:t>) projects in terms of first year acquisition costs and discuss how incentive levels for Tier 3 projects were established</a:t>
            </a:r>
            <a:r>
              <a:rPr lang="en-US" sz="2800" dirty="0" smtClean="0">
                <a:latin typeface="Minion Pro" panose="02040503050306020203"/>
                <a:ea typeface="Cambria" panose="02040503050406030204" pitchFamily="18" charset="0"/>
              </a:rPr>
              <a:t>,</a:t>
            </a:r>
            <a:endParaRPr lang="en-US" sz="2800" dirty="0">
              <a:latin typeface="Minion Pro" panose="02040503050306020203"/>
              <a:ea typeface="Cambria" panose="02040503050406030204" pitchFamily="18" charset="0"/>
            </a:endParaRPr>
          </a:p>
          <a:p>
            <a:pPr marL="457200" lvl="0" indent="-457200">
              <a:buFont typeface="Arial" panose="020B0604020202020204" pitchFamily="34" charset="0"/>
              <a:buChar char="•"/>
            </a:pPr>
            <a:r>
              <a:rPr lang="en-US" sz="2800" dirty="0">
                <a:latin typeface="Minion Pro" panose="02040503050306020203"/>
                <a:ea typeface="Cambria" panose="02040503050406030204" pitchFamily="18" charset="0"/>
              </a:rPr>
              <a:t>provide an economic analysis of the performance of the </a:t>
            </a:r>
            <a:r>
              <a:rPr lang="en-US" sz="2800" b="1" dirty="0">
                <a:latin typeface="Minion Pro" panose="02040503050306020203"/>
                <a:ea typeface="Cambria" panose="02040503050406030204" pitchFamily="18" charset="0"/>
              </a:rPr>
              <a:t>McNeil </a:t>
            </a:r>
            <a:r>
              <a:rPr lang="en-US" sz="2800" b="1" dirty="0" smtClean="0">
                <a:latin typeface="Minion Pro" panose="02040503050306020203"/>
                <a:ea typeface="Cambria" panose="02040503050406030204" pitchFamily="18" charset="0"/>
              </a:rPr>
              <a:t>Power </a:t>
            </a:r>
            <a:r>
              <a:rPr lang="en-US" sz="2800" b="1" dirty="0">
                <a:latin typeface="Minion Pro" panose="02040503050306020203"/>
                <a:ea typeface="Cambria" panose="02040503050406030204" pitchFamily="18" charset="0"/>
              </a:rPr>
              <a:t>P</a:t>
            </a:r>
            <a:r>
              <a:rPr lang="en-US" sz="2800" b="1" dirty="0" smtClean="0">
                <a:latin typeface="Minion Pro" panose="02040503050306020203"/>
                <a:ea typeface="Cambria" panose="02040503050406030204" pitchFamily="18" charset="0"/>
              </a:rPr>
              <a:t>lant</a:t>
            </a:r>
            <a:r>
              <a:rPr lang="en-US" sz="2800" dirty="0" smtClean="0">
                <a:latin typeface="Minion Pro" panose="02040503050306020203"/>
                <a:ea typeface="Cambria" panose="02040503050406030204" pitchFamily="18" charset="0"/>
              </a:rPr>
              <a:t>, and </a:t>
            </a:r>
          </a:p>
          <a:p>
            <a:pPr marL="457200" lvl="0" indent="-457200">
              <a:buFont typeface="Arial" panose="020B0604020202020204" pitchFamily="34" charset="0"/>
              <a:buChar char="•"/>
            </a:pPr>
            <a:r>
              <a:rPr lang="en-US" sz="2800" dirty="0">
                <a:latin typeface="Minion Pro" panose="02040503050306020203"/>
                <a:ea typeface="Cambria" panose="02040503050406030204" pitchFamily="18" charset="0"/>
              </a:rPr>
              <a:t>provide an assessment of </a:t>
            </a:r>
            <a:r>
              <a:rPr lang="en-US" sz="2800" b="1" dirty="0">
                <a:latin typeface="Minion Pro" panose="02040503050306020203"/>
                <a:ea typeface="Cambria" panose="02040503050406030204" pitchFamily="18" charset="0"/>
              </a:rPr>
              <a:t>pilot projects </a:t>
            </a:r>
            <a:r>
              <a:rPr lang="en-US" sz="2800" dirty="0" smtClean="0">
                <a:latin typeface="Minion Pro" panose="02040503050306020203"/>
                <a:ea typeface="Cambria" panose="02040503050406030204" pitchFamily="18" charset="0"/>
              </a:rPr>
              <a:t>for </a:t>
            </a:r>
            <a:r>
              <a:rPr lang="en-US" sz="2800" dirty="0">
                <a:latin typeface="Minion Pro" panose="02040503050306020203"/>
                <a:ea typeface="Cambria" panose="02040503050406030204" pitchFamily="18" charset="0"/>
              </a:rPr>
              <a:t>the next IRP that is due in </a:t>
            </a:r>
            <a:r>
              <a:rPr lang="en-US" sz="2800" dirty="0" smtClean="0">
                <a:latin typeface="Minion Pro" panose="02040503050306020203"/>
                <a:ea typeface="Cambria" panose="02040503050406030204" pitchFamily="18" charset="0"/>
              </a:rPr>
              <a:t>2020.</a:t>
            </a:r>
            <a:r>
              <a:rPr lang="en-US" sz="2800" baseline="30000" dirty="0" smtClean="0">
                <a:latin typeface="Minion Pro" panose="02040503050306020203"/>
                <a:ea typeface="Cambria" panose="02040503050406030204" pitchFamily="18" charset="0"/>
              </a:rPr>
              <a:t>1</a:t>
            </a:r>
            <a:r>
              <a:rPr lang="en-US" sz="2800" dirty="0" smtClean="0">
                <a:latin typeface="Minion Pro" panose="02040503050306020203"/>
                <a:ea typeface="Cambria" panose="02040503050406030204" pitchFamily="18" charset="0"/>
              </a:rPr>
              <a:t> </a:t>
            </a:r>
          </a:p>
          <a:p>
            <a:pPr lvl="0"/>
            <a:r>
              <a:rPr lang="en-US" sz="2800" dirty="0" smtClean="0">
                <a:latin typeface="Minion Pro" panose="02040503050306020203"/>
                <a:ea typeface="Cambria" panose="02040503050406030204" pitchFamily="18" charset="0"/>
              </a:rPr>
              <a:t>In </a:t>
            </a:r>
            <a:r>
              <a:rPr lang="en-US" sz="2800" dirty="0">
                <a:latin typeface="Minion Pro" panose="02040503050306020203"/>
                <a:ea typeface="Cambria" panose="02040503050406030204" pitchFamily="18" charset="0"/>
              </a:rPr>
              <a:t>addition, BED </a:t>
            </a:r>
            <a:r>
              <a:rPr lang="en-US" sz="2800" dirty="0" smtClean="0">
                <a:latin typeface="Minion Pro" panose="02040503050306020203"/>
                <a:ea typeface="Cambria" panose="02040503050406030204" pitchFamily="18" charset="0"/>
              </a:rPr>
              <a:t>is exploring opportunities to streamline the IRP process, </a:t>
            </a:r>
            <a:r>
              <a:rPr lang="en-US" sz="2800" dirty="0">
                <a:latin typeface="Minion Pro" panose="02040503050306020203"/>
                <a:ea typeface="Cambria" panose="02040503050406030204" pitchFamily="18" charset="0"/>
              </a:rPr>
              <a:t>new technology options</a:t>
            </a:r>
            <a:r>
              <a:rPr lang="en-US" sz="2800" dirty="0" smtClean="0">
                <a:latin typeface="Minion Pro" panose="02040503050306020203"/>
                <a:ea typeface="Cambria" panose="02040503050406030204" pitchFamily="18" charset="0"/>
              </a:rPr>
              <a:t>, robust </a:t>
            </a:r>
            <a:r>
              <a:rPr lang="en-US" sz="2800" dirty="0">
                <a:latin typeface="Minion Pro" panose="02040503050306020203"/>
                <a:ea typeface="Cambria" panose="02040503050406030204" pitchFamily="18" charset="0"/>
              </a:rPr>
              <a:t>uncertainty analyses, market modelling, and the land impact of energy </a:t>
            </a:r>
            <a:r>
              <a:rPr lang="en-US" sz="2800" dirty="0" smtClean="0">
                <a:latin typeface="Minion Pro" panose="02040503050306020203"/>
                <a:ea typeface="Cambria" panose="02040503050406030204" pitchFamily="18" charset="0"/>
              </a:rPr>
              <a:t>resources in advance of the next IRP. </a:t>
            </a:r>
            <a:endParaRPr lang="en-US" sz="2800" dirty="0">
              <a:latin typeface="Minion Pro" panose="02040503050306020203"/>
              <a:ea typeface="Cambria" panose="02040503050406030204" pitchFamily="18" charset="0"/>
            </a:endParaRPr>
          </a:p>
          <a:p>
            <a:endParaRPr lang="en-US" sz="2800" dirty="0" smtClean="0">
              <a:latin typeface="Minion Pro" panose="02040503050306020203"/>
            </a:endParaRPr>
          </a:p>
          <a:p>
            <a:r>
              <a:rPr lang="en-US" sz="2800" dirty="0" smtClean="0">
                <a:latin typeface="Minion Pro" panose="02040503050306020203"/>
              </a:rPr>
              <a:t>The objective of this project is to identify or create models that BED could use in the next IRP to address the requests of the </a:t>
            </a:r>
            <a:r>
              <a:rPr lang="en-US" sz="2800" dirty="0" smtClean="0">
                <a:latin typeface="Minion Pro" panose="02040503050306020203"/>
              </a:rPr>
              <a:t>PUC. </a:t>
            </a:r>
            <a:r>
              <a:rPr lang="en-US" sz="2800" dirty="0" smtClean="0">
                <a:latin typeface="Minion Pro" panose="02040503050306020203"/>
              </a:rPr>
              <a:t>In addition, this report seeks to make recommendations on how BED could improve their IRP process in general. </a:t>
            </a:r>
          </a:p>
          <a:p>
            <a:endParaRPr lang="en-US" sz="2800" dirty="0">
              <a:latin typeface="Minion Pro" panose="02040503050306020203"/>
            </a:endParaRPr>
          </a:p>
          <a:p>
            <a:r>
              <a:rPr lang="en-US" sz="2800" b="1" dirty="0" smtClean="0">
                <a:solidFill>
                  <a:srgbClr val="D36122"/>
                </a:solidFill>
                <a:latin typeface="Minion Pro" panose="02040503050306020203"/>
              </a:rPr>
              <a:t>Methods</a:t>
            </a:r>
          </a:p>
          <a:p>
            <a:r>
              <a:rPr lang="en-US" sz="2800" dirty="0" smtClean="0">
                <a:latin typeface="Minion Pro" panose="02040503050306020203"/>
              </a:rPr>
              <a:t>The following resources are being used to identify or develop models to address the issues described above and improve BED’s IRP process: </a:t>
            </a:r>
            <a:endParaRPr lang="en-US" sz="2800" dirty="0">
              <a:latin typeface="Minion Pro" panose="02040503050306020203"/>
            </a:endParaRPr>
          </a:p>
          <a:p>
            <a:pPr marL="457200" indent="-457200">
              <a:buFont typeface="Arial" panose="020B0604020202020204" pitchFamily="34" charset="0"/>
              <a:buChar char="•"/>
            </a:pPr>
            <a:r>
              <a:rPr lang="en-US" sz="2800" dirty="0" smtClean="0">
                <a:latin typeface="Minion Pro" panose="02040503050306020203"/>
              </a:rPr>
              <a:t>IRPs from other utilities </a:t>
            </a:r>
          </a:p>
          <a:p>
            <a:pPr marL="457200" indent="-457200">
              <a:buFont typeface="Arial" panose="020B0604020202020204" pitchFamily="34" charset="0"/>
              <a:buChar char="•"/>
            </a:pPr>
            <a:r>
              <a:rPr lang="en-US" sz="2800" dirty="0" smtClean="0">
                <a:latin typeface="Minion Pro" panose="02040503050306020203"/>
              </a:rPr>
              <a:t>White papers and peer reviewed literature </a:t>
            </a:r>
          </a:p>
          <a:p>
            <a:pPr marL="457200" indent="-457200">
              <a:buFont typeface="Arial" panose="020B0604020202020204" pitchFamily="34" charset="0"/>
              <a:buChar char="•"/>
            </a:pPr>
            <a:r>
              <a:rPr lang="en-US" sz="2800" dirty="0" smtClean="0">
                <a:latin typeface="Minion Pro" panose="02040503050306020203"/>
              </a:rPr>
              <a:t>Interviews with BED staff and external experts</a:t>
            </a:r>
          </a:p>
          <a:p>
            <a:r>
              <a:rPr lang="en-US" sz="2800" dirty="0" smtClean="0">
                <a:solidFill>
                  <a:srgbClr val="D36122"/>
                </a:solidFill>
                <a:latin typeface="Minion Pro" panose="02040503050306020203"/>
              </a:rPr>
              <a:t> </a:t>
            </a:r>
          </a:p>
          <a:p>
            <a:r>
              <a:rPr lang="en-US" sz="2800" b="1" dirty="0" smtClean="0">
                <a:solidFill>
                  <a:srgbClr val="D36122"/>
                </a:solidFill>
                <a:latin typeface="Minion Pro" panose="02040503050306020203"/>
              </a:rPr>
              <a:t>Results</a:t>
            </a:r>
          </a:p>
          <a:p>
            <a:r>
              <a:rPr lang="en-US" sz="2800" i="1" dirty="0" smtClean="0">
                <a:latin typeface="Minion Pro" panose="02040503050306020203"/>
              </a:rPr>
              <a:t>Tier </a:t>
            </a:r>
            <a:r>
              <a:rPr lang="en-US" sz="2800" i="1" dirty="0">
                <a:latin typeface="Minion Pro" panose="02040503050306020203"/>
              </a:rPr>
              <a:t>3 incentives: </a:t>
            </a:r>
            <a:r>
              <a:rPr lang="en-US" sz="2800" dirty="0">
                <a:latin typeface="Minion Pro" panose="02040503050306020203"/>
              </a:rPr>
              <a:t>Willingness-To-Pay surveys and statistical regression analysis can be used to assess the barriers to technology adoption </a:t>
            </a:r>
            <a:r>
              <a:rPr lang="en-US" sz="2800" dirty="0" smtClean="0">
                <a:latin typeface="Minion Pro" panose="02040503050306020203"/>
              </a:rPr>
              <a:t>in developing </a:t>
            </a:r>
            <a:r>
              <a:rPr lang="en-US" sz="2800" dirty="0">
                <a:latin typeface="Minion Pro" panose="02040503050306020203"/>
              </a:rPr>
              <a:t>incentive structures. </a:t>
            </a:r>
          </a:p>
          <a:p>
            <a:endParaRPr lang="en-US" sz="2800" i="1" dirty="0">
              <a:latin typeface="Minion Pro" panose="02040503050306020203"/>
            </a:endParaRPr>
          </a:p>
          <a:p>
            <a:r>
              <a:rPr lang="en-US" sz="2800" i="1" dirty="0">
                <a:latin typeface="Minion Pro" panose="02040503050306020203"/>
              </a:rPr>
              <a:t>Load Controls: </a:t>
            </a:r>
            <a:r>
              <a:rPr lang="en-US" sz="2800" dirty="0">
                <a:latin typeface="Minion Pro" panose="02040503050306020203"/>
              </a:rPr>
              <a:t>Direct load </a:t>
            </a:r>
            <a:r>
              <a:rPr lang="en-US" sz="2800" dirty="0" smtClean="0">
                <a:latin typeface="Minion Pro" panose="02040503050306020203"/>
              </a:rPr>
              <a:t>control (smart meters, building energy management systems, etc.), </a:t>
            </a:r>
            <a:r>
              <a:rPr lang="en-US" sz="2800" dirty="0">
                <a:latin typeface="Minion Pro" panose="02040503050306020203"/>
              </a:rPr>
              <a:t>electric thermal storage, and dynamic pricing </a:t>
            </a:r>
            <a:r>
              <a:rPr lang="en-US" sz="2800" dirty="0" smtClean="0">
                <a:latin typeface="Minion Pro" panose="02040503050306020203"/>
              </a:rPr>
              <a:t>(time of use rates) have </a:t>
            </a:r>
            <a:r>
              <a:rPr lang="en-US" sz="2800" dirty="0">
                <a:latin typeface="Minion Pro" panose="02040503050306020203"/>
              </a:rPr>
              <a:t>been incorporated into IRPs either as a resource option, bundled into </a:t>
            </a:r>
            <a:r>
              <a:rPr lang="en-US" sz="2800" dirty="0" smtClean="0">
                <a:latin typeface="Minion Pro" panose="02040503050306020203"/>
              </a:rPr>
              <a:t>demand </a:t>
            </a:r>
            <a:r>
              <a:rPr lang="en-US" sz="2800" dirty="0">
                <a:latin typeface="Minion Pro" panose="02040503050306020203"/>
              </a:rPr>
              <a:t>side management portfolios,  </a:t>
            </a:r>
            <a:r>
              <a:rPr lang="en-US" sz="2800" dirty="0" smtClean="0">
                <a:latin typeface="Minion Pro" panose="02040503050306020203"/>
              </a:rPr>
              <a:t>or </a:t>
            </a:r>
            <a:r>
              <a:rPr lang="en-US" sz="2800" dirty="0">
                <a:latin typeface="Minion Pro" panose="02040503050306020203"/>
              </a:rPr>
              <a:t>factored into load projections. </a:t>
            </a:r>
            <a:endParaRPr lang="en-US" sz="2800" dirty="0" smtClean="0">
              <a:latin typeface="Minion Pro" panose="02040503050306020203"/>
            </a:endParaRPr>
          </a:p>
          <a:p>
            <a:endParaRPr lang="en-US" sz="2800" dirty="0">
              <a:latin typeface="Minion Pro" panose="02040503050306020203"/>
            </a:endParaRPr>
          </a:p>
          <a:p>
            <a:r>
              <a:rPr lang="en-US" sz="2800" i="1" dirty="0" smtClean="0">
                <a:latin typeface="Minion Pro" panose="02040503050306020203"/>
                <a:ea typeface="Cambria" panose="02040503050406030204" pitchFamily="18" charset="0"/>
              </a:rPr>
              <a:t>McNeil Power Plant: </a:t>
            </a:r>
            <a:r>
              <a:rPr lang="en-US" sz="2800" dirty="0">
                <a:latin typeface="Minion Pro" panose="02040503050306020203"/>
                <a:ea typeface="Cambria" panose="02040503050406030204" pitchFamily="18" charset="0"/>
              </a:rPr>
              <a:t>Develop a </a:t>
            </a:r>
            <a:endParaRPr lang="en-US" sz="2800" dirty="0" smtClean="0">
              <a:latin typeface="Minion Pro" panose="02040503050306020203"/>
              <a:ea typeface="Cambria" panose="02040503050406030204" pitchFamily="18" charset="0"/>
            </a:endParaRPr>
          </a:p>
          <a:p>
            <a:r>
              <a:rPr lang="en-US" sz="2800" dirty="0">
                <a:latin typeface="Minion Pro" panose="02040503050306020203"/>
                <a:ea typeface="Cambria" panose="02040503050406030204" pitchFamily="18" charset="0"/>
              </a:rPr>
              <a:t>r</a:t>
            </a:r>
            <a:r>
              <a:rPr lang="en-US" sz="2800" dirty="0" smtClean="0">
                <a:latin typeface="Minion Pro" panose="02040503050306020203"/>
                <a:ea typeface="Cambria" panose="02040503050406030204" pitchFamily="18" charset="0"/>
              </a:rPr>
              <a:t>eview methodology </a:t>
            </a:r>
            <a:r>
              <a:rPr lang="en-US" sz="2800" dirty="0">
                <a:latin typeface="Minion Pro" panose="02040503050306020203"/>
                <a:ea typeface="Cambria" panose="02040503050406030204" pitchFamily="18" charset="0"/>
              </a:rPr>
              <a:t>that </a:t>
            </a:r>
            <a:r>
              <a:rPr lang="en-US" sz="2800" dirty="0" smtClean="0">
                <a:latin typeface="Minion Pro" panose="02040503050306020203"/>
                <a:ea typeface="Cambria" panose="02040503050406030204" pitchFamily="18" charset="0"/>
              </a:rPr>
              <a:t>incorporates </a:t>
            </a:r>
          </a:p>
          <a:p>
            <a:r>
              <a:rPr lang="en-US" sz="2800" dirty="0" smtClean="0">
                <a:latin typeface="Minion Pro" panose="02040503050306020203"/>
                <a:ea typeface="Cambria" panose="02040503050406030204" pitchFamily="18" charset="0"/>
              </a:rPr>
              <a:t>metrics other </a:t>
            </a:r>
            <a:r>
              <a:rPr lang="en-US" sz="2800" dirty="0">
                <a:latin typeface="Minion Pro" panose="02040503050306020203"/>
                <a:ea typeface="Cambria" panose="02040503050406030204" pitchFamily="18" charset="0"/>
              </a:rPr>
              <a:t>than the economic </a:t>
            </a:r>
            <a:endParaRPr lang="en-US" sz="2800" dirty="0" smtClean="0">
              <a:latin typeface="Minion Pro" panose="02040503050306020203"/>
              <a:ea typeface="Cambria" panose="02040503050406030204" pitchFamily="18" charset="0"/>
            </a:endParaRPr>
          </a:p>
          <a:p>
            <a:r>
              <a:rPr lang="en-US" sz="2800" dirty="0" smtClean="0">
                <a:latin typeface="Minion Pro" panose="02040503050306020203"/>
                <a:ea typeface="Cambria" panose="02040503050406030204" pitchFamily="18" charset="0"/>
              </a:rPr>
              <a:t>performance of </a:t>
            </a:r>
            <a:r>
              <a:rPr lang="en-US" sz="2800" dirty="0">
                <a:latin typeface="Minion Pro" panose="02040503050306020203"/>
                <a:ea typeface="Cambria" panose="02040503050406030204" pitchFamily="18" charset="0"/>
              </a:rPr>
              <a:t>the plant including the </a:t>
            </a:r>
          </a:p>
          <a:p>
            <a:r>
              <a:rPr lang="en-US" sz="2800" dirty="0" smtClean="0">
                <a:latin typeface="Minion Pro" panose="02040503050306020203"/>
                <a:ea typeface="Cambria" panose="02040503050406030204" pitchFamily="18" charset="0"/>
              </a:rPr>
              <a:t>impact </a:t>
            </a:r>
            <a:r>
              <a:rPr lang="en-US" sz="2800" dirty="0">
                <a:latin typeface="Minion Pro" panose="02040503050306020203"/>
                <a:ea typeface="Cambria" panose="02040503050406030204" pitchFamily="18" charset="0"/>
              </a:rPr>
              <a:t>to the </a:t>
            </a:r>
            <a:r>
              <a:rPr lang="en-US" sz="2800" dirty="0" smtClean="0">
                <a:latin typeface="Minion Pro" panose="02040503050306020203"/>
                <a:ea typeface="Cambria" panose="02040503050406030204" pitchFamily="18" charset="0"/>
              </a:rPr>
              <a:t>local/regional </a:t>
            </a:r>
            <a:r>
              <a:rPr lang="en-US" sz="2800" dirty="0">
                <a:latin typeface="Minion Pro" panose="02040503050306020203"/>
                <a:ea typeface="Cambria" panose="02040503050406030204" pitchFamily="18" charset="0"/>
              </a:rPr>
              <a:t>economy, </a:t>
            </a:r>
            <a:r>
              <a:rPr lang="en-US" sz="2800" dirty="0" smtClean="0">
                <a:latin typeface="Minion Pro" panose="02040503050306020203"/>
                <a:ea typeface="Cambria" panose="02040503050406030204" pitchFamily="18" charset="0"/>
              </a:rPr>
              <a:t>	</a:t>
            </a:r>
            <a:endParaRPr lang="en-US" sz="2400" dirty="0" smtClean="0">
              <a:latin typeface="Minion Pro" panose="02040503050306020203"/>
              <a:ea typeface="Cambria" panose="02040503050406030204" pitchFamily="18" charset="0"/>
            </a:endParaRPr>
          </a:p>
          <a:p>
            <a:r>
              <a:rPr lang="en-US" sz="2800" dirty="0" smtClean="0">
                <a:latin typeface="Minion Pro" panose="02040503050306020203"/>
                <a:ea typeface="Cambria" panose="02040503050406030204" pitchFamily="18" charset="0"/>
              </a:rPr>
              <a:t>environmental goals </a:t>
            </a:r>
            <a:r>
              <a:rPr lang="en-US" sz="2800" dirty="0">
                <a:latin typeface="Minion Pro" panose="02040503050306020203"/>
                <a:ea typeface="Cambria" panose="02040503050406030204" pitchFamily="18" charset="0"/>
              </a:rPr>
              <a:t>of BED, and portfolio </a:t>
            </a:r>
            <a:r>
              <a:rPr lang="en-US" sz="2800" dirty="0" smtClean="0">
                <a:latin typeface="Minion Pro" panose="02040503050306020203"/>
                <a:ea typeface="Cambria" panose="02040503050406030204" pitchFamily="18" charset="0"/>
              </a:rPr>
              <a:t>  </a:t>
            </a:r>
            <a:r>
              <a:rPr lang="en-US" sz="2400" b="1" dirty="0" smtClean="0">
                <a:solidFill>
                  <a:srgbClr val="003591"/>
                </a:solidFill>
                <a:latin typeface="Minion Pro" panose="02040503050306020203"/>
                <a:ea typeface="Cambria" panose="02040503050406030204" pitchFamily="18" charset="0"/>
              </a:rPr>
              <a:t>Figure 1. </a:t>
            </a:r>
            <a:r>
              <a:rPr lang="en-US" sz="2400" dirty="0" smtClean="0">
                <a:latin typeface="Minion Pro" panose="02040503050306020203"/>
                <a:ea typeface="Cambria" panose="02040503050406030204" pitchFamily="18" charset="0"/>
              </a:rPr>
              <a:t>McNeil Power Plant</a:t>
            </a:r>
          </a:p>
          <a:p>
            <a:r>
              <a:rPr lang="en-US" sz="2800" dirty="0" smtClean="0">
                <a:latin typeface="Minion Pro" panose="02040503050306020203"/>
                <a:ea typeface="Cambria" panose="02040503050406030204" pitchFamily="18" charset="0"/>
              </a:rPr>
              <a:t>diversity</a:t>
            </a:r>
            <a:endParaRPr lang="en-US" sz="2800" dirty="0" smtClean="0">
              <a:latin typeface="Minion Pro" panose="02040503050306020203"/>
              <a:ea typeface="Cambria" panose="02040503050406030204" pitchFamily="18" charset="0"/>
            </a:endParaRPr>
          </a:p>
        </p:txBody>
      </p:sp>
      <p:sp>
        <p:nvSpPr>
          <p:cNvPr id="16" name="TextBox 15">
            <a:extLst>
              <a:ext uri="{FF2B5EF4-FFF2-40B4-BE49-F238E27FC236}">
                <a16:creationId xmlns:a16="http://schemas.microsoft.com/office/drawing/2014/main" xmlns="" id="{62D330CA-02DB-4445-A4D0-A358878DF8D6}"/>
              </a:ext>
            </a:extLst>
          </p:cNvPr>
          <p:cNvSpPr txBox="1"/>
          <p:nvPr/>
        </p:nvSpPr>
        <p:spPr>
          <a:xfrm>
            <a:off x="12946404" y="5577840"/>
            <a:ext cx="10972800" cy="23362920"/>
          </a:xfrm>
          <a:prstGeom prst="rect">
            <a:avLst/>
          </a:prstGeom>
          <a:noFill/>
          <a:ln w="38100">
            <a:solidFill>
              <a:srgbClr val="9DD164"/>
            </a:solidFill>
          </a:ln>
        </p:spPr>
        <p:txBody>
          <a:bodyPr wrap="square" lIns="457200" tIns="228600" rIns="228600" bIns="228600" rtlCol="0">
            <a:spAutoFit/>
          </a:bodyPr>
          <a:lstStyle/>
          <a:p>
            <a:r>
              <a:rPr lang="en-US" sz="2800" i="1" dirty="0">
                <a:latin typeface="Minion Pro" panose="02040503050306020203"/>
              </a:rPr>
              <a:t>Pilot Projects: </a:t>
            </a:r>
            <a:r>
              <a:rPr lang="en-US" sz="2800" dirty="0">
                <a:latin typeface="Minion Pro" panose="02040503050306020203"/>
              </a:rPr>
              <a:t>Data collected through pilot projects can be used to gain insight into </a:t>
            </a:r>
            <a:r>
              <a:rPr lang="en-US" sz="2800" dirty="0" smtClean="0">
                <a:latin typeface="Minion Pro" panose="02040503050306020203"/>
              </a:rPr>
              <a:t>Tier 3 technologies’ </a:t>
            </a:r>
            <a:r>
              <a:rPr lang="en-US" sz="2800" dirty="0">
                <a:latin typeface="Minion Pro" panose="02040503050306020203"/>
              </a:rPr>
              <a:t>impact to load.</a:t>
            </a:r>
          </a:p>
          <a:p>
            <a:endParaRPr lang="en-US" sz="2800"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a:latin typeface="Minion Pro" panose="02040503050306020203"/>
            </a:endParaRPr>
          </a:p>
          <a:p>
            <a:pPr algn="ctr"/>
            <a:endParaRPr lang="en-US" sz="2800" i="1" dirty="0">
              <a:latin typeface="Minion Pro" panose="02040503050306020203"/>
            </a:endParaRPr>
          </a:p>
          <a:p>
            <a:pPr algn="ctr"/>
            <a:endParaRPr lang="en-US" sz="3200" i="1" dirty="0">
              <a:latin typeface="Minion Pro" panose="02040503050306020203"/>
            </a:endParaRPr>
          </a:p>
          <a:p>
            <a:pPr algn="ctr"/>
            <a:r>
              <a:rPr lang="en-US" sz="2400" b="1" dirty="0" smtClean="0">
                <a:solidFill>
                  <a:srgbClr val="003591"/>
                </a:solidFill>
                <a:latin typeface="Minion Pro" panose="02040503050306020203"/>
              </a:rPr>
              <a:t>Figure </a:t>
            </a:r>
            <a:r>
              <a:rPr lang="en-US" sz="2400" b="1" dirty="0">
                <a:solidFill>
                  <a:srgbClr val="003591"/>
                </a:solidFill>
                <a:latin typeface="Minion Pro" panose="02040503050306020203"/>
              </a:rPr>
              <a:t>2</a:t>
            </a:r>
            <a:r>
              <a:rPr lang="en-US" sz="2400" dirty="0" smtClean="0">
                <a:latin typeface="Minion Pro" panose="02040503050306020203"/>
              </a:rPr>
              <a:t>. </a:t>
            </a:r>
            <a:r>
              <a:rPr lang="en-US" sz="2400" dirty="0" smtClean="0">
                <a:latin typeface="Minion Pro" panose="02040503050306020203"/>
              </a:rPr>
              <a:t>From Seattle City Light’s IRP showing how data from EV charging station pilot  project (pink line) could be used to analyze effect of dynamic rates on load profile. San Francisco (red line) has a dynamic rate, but Seattle does not. Data is compared to forecast from 2012 (blue line).</a:t>
            </a:r>
            <a:r>
              <a:rPr lang="en-US" sz="2400" baseline="30000" dirty="0" smtClean="0">
                <a:latin typeface="Minion Pro" panose="02040503050306020203"/>
              </a:rPr>
              <a:t>2</a:t>
            </a:r>
            <a:endParaRPr lang="en-US" sz="2400" dirty="0">
              <a:latin typeface="Minion Pro" panose="02040503050306020203"/>
            </a:endParaRPr>
          </a:p>
          <a:p>
            <a:r>
              <a:rPr lang="en-US" sz="2800" i="1" dirty="0" smtClean="0">
                <a:latin typeface="Minion Pro" panose="02040503050306020203"/>
              </a:rPr>
              <a:t>Integration:</a:t>
            </a:r>
            <a:r>
              <a:rPr lang="en-US" sz="2800" dirty="0" smtClean="0">
                <a:latin typeface="Minion Pro" panose="02040503050306020203"/>
              </a:rPr>
              <a:t> </a:t>
            </a:r>
          </a:p>
          <a:p>
            <a:endParaRPr lang="en-US" sz="2800" dirty="0" smtClean="0">
              <a:latin typeface="Minion Pro" panose="02040503050306020203"/>
            </a:endParaRPr>
          </a:p>
          <a:p>
            <a:endParaRPr lang="en-US" sz="2800" i="1" dirty="0" smtClean="0">
              <a:latin typeface="Minion Pro" panose="02040503050306020203"/>
            </a:endParaRPr>
          </a:p>
          <a:p>
            <a:endParaRPr lang="en-US" sz="2800" i="1" dirty="0" smtClean="0">
              <a:latin typeface="Minion Pro" panose="02040503050306020203"/>
            </a:endParaRPr>
          </a:p>
          <a:p>
            <a:endParaRPr lang="en-US" sz="2800" i="1" dirty="0" smtClean="0">
              <a:latin typeface="Minion Pro" panose="02040503050306020203"/>
            </a:endParaRPr>
          </a:p>
          <a:p>
            <a:r>
              <a:rPr lang="en-US" sz="2800" i="1" dirty="0" smtClean="0">
                <a:latin typeface="Minion Pro" panose="02040503050306020203"/>
              </a:rPr>
              <a:t>Technology options: </a:t>
            </a:r>
            <a:r>
              <a:rPr lang="en-US" sz="2800" dirty="0" smtClean="0">
                <a:latin typeface="Minion Pro" panose="02040503050306020203"/>
              </a:rPr>
              <a:t>Geothermal heat pumps, battery storage, and concentrated solar heating should be analyzed as Tier 3 energy options/capacity resources. </a:t>
            </a:r>
          </a:p>
          <a:p>
            <a:endParaRPr lang="en-US" sz="2800" i="1" dirty="0">
              <a:latin typeface="Minion Pro" panose="02040503050306020203"/>
            </a:endParaRPr>
          </a:p>
          <a:p>
            <a:r>
              <a:rPr lang="en-US" sz="2800" i="1" dirty="0" smtClean="0">
                <a:latin typeface="Minion Pro" panose="02040503050306020203"/>
              </a:rPr>
              <a:t>Uncertainty analysis: </a:t>
            </a:r>
            <a:r>
              <a:rPr lang="en-US" sz="2800" dirty="0" smtClean="0">
                <a:latin typeface="Minion Pro" panose="02040503050306020203"/>
              </a:rPr>
              <a:t>Monte Carlo analyses can be used to assess the entire range of possible future outcomes and their probability.</a:t>
            </a:r>
          </a:p>
          <a:p>
            <a:r>
              <a:rPr lang="en-US" sz="2800" dirty="0" smtClean="0">
                <a:latin typeface="Minion Pro" panose="02040503050306020203"/>
              </a:rPr>
              <a:t> </a:t>
            </a: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pPr algn="ctr"/>
            <a:r>
              <a:rPr lang="en-US" sz="2400" b="1" dirty="0" smtClean="0">
                <a:solidFill>
                  <a:srgbClr val="003591"/>
                </a:solidFill>
                <a:latin typeface="Minion Pro" panose="02040503050306020203"/>
              </a:rPr>
              <a:t>Figure </a:t>
            </a:r>
            <a:r>
              <a:rPr lang="en-US" sz="2400" b="1" dirty="0" smtClean="0">
                <a:solidFill>
                  <a:srgbClr val="003591"/>
                </a:solidFill>
                <a:latin typeface="Minion Pro" panose="02040503050306020203"/>
              </a:rPr>
              <a:t>3. </a:t>
            </a:r>
            <a:r>
              <a:rPr lang="en-US" sz="2400" dirty="0" smtClean="0">
                <a:latin typeface="Minion Pro" panose="02040503050306020203"/>
              </a:rPr>
              <a:t>Figure </a:t>
            </a:r>
            <a:r>
              <a:rPr lang="en-US" sz="2400" dirty="0">
                <a:latin typeface="Minion Pro" panose="02040503050306020203"/>
              </a:rPr>
              <a:t>f</a:t>
            </a:r>
            <a:r>
              <a:rPr lang="en-US" sz="2400" dirty="0" smtClean="0">
                <a:latin typeface="Minion Pro" panose="02040503050306020203"/>
              </a:rPr>
              <a:t>rom Washington Electric Co-op’s IRP demonstrating Monte Carlo analysis of load projections Each line represents a simulation of load growth.</a:t>
            </a:r>
            <a:r>
              <a:rPr lang="en-US" sz="2400" baseline="30000" dirty="0" smtClean="0">
                <a:latin typeface="Minion Pro" panose="02040503050306020203"/>
              </a:rPr>
              <a:t>3</a:t>
            </a:r>
            <a:r>
              <a:rPr lang="en-US" sz="2400" dirty="0" smtClean="0">
                <a:latin typeface="Minion Pro" panose="02040503050306020203"/>
              </a:rPr>
              <a:t> </a:t>
            </a:r>
          </a:p>
          <a:p>
            <a:pPr algn="ctr"/>
            <a:endParaRPr lang="en-US" sz="2800" dirty="0" smtClean="0">
              <a:latin typeface="Minion Pro" panose="02040503050306020203"/>
            </a:endParaRPr>
          </a:p>
          <a:p>
            <a:r>
              <a:rPr lang="en-US" sz="2800" i="1" dirty="0" smtClean="0">
                <a:latin typeface="Minion Pro" panose="02040503050306020203"/>
                <a:ea typeface="Cambria" panose="02040503050406030204" pitchFamily="18" charset="0"/>
              </a:rPr>
              <a:t>Market </a:t>
            </a:r>
            <a:r>
              <a:rPr lang="en-US" sz="2800" i="1" dirty="0">
                <a:latin typeface="Minion Pro" panose="02040503050306020203"/>
                <a:ea typeface="Cambria" panose="02040503050406030204" pitchFamily="18" charset="0"/>
              </a:rPr>
              <a:t>Modelling: </a:t>
            </a:r>
            <a:r>
              <a:rPr lang="en-US" sz="2800" dirty="0">
                <a:latin typeface="Minion Pro" panose="02040503050306020203"/>
                <a:ea typeface="Cambria" panose="02040503050406030204" pitchFamily="18" charset="0"/>
              </a:rPr>
              <a:t>Larger utilities have used modelling </a:t>
            </a:r>
            <a:r>
              <a:rPr lang="en-US" sz="2800" dirty="0" smtClean="0">
                <a:latin typeface="Minion Pro" panose="02040503050306020203"/>
                <a:ea typeface="Cambria" panose="02040503050406030204" pitchFamily="18" charset="0"/>
              </a:rPr>
              <a:t>software, </a:t>
            </a:r>
            <a:r>
              <a:rPr lang="en-US" sz="2800" dirty="0">
                <a:latin typeface="Minion Pro" panose="02040503050306020203"/>
                <a:ea typeface="Cambria" panose="02040503050406030204" pitchFamily="18" charset="0"/>
              </a:rPr>
              <a:t>rather than the </a:t>
            </a:r>
            <a:r>
              <a:rPr lang="en-US" sz="2800" dirty="0" smtClean="0">
                <a:latin typeface="Minion Pro" panose="02040503050306020203"/>
                <a:ea typeface="Cambria" panose="02040503050406030204" pitchFamily="18" charset="0"/>
              </a:rPr>
              <a:t>spreadsheet-based </a:t>
            </a:r>
            <a:r>
              <a:rPr lang="en-US" sz="2800" dirty="0">
                <a:latin typeface="Minion Pro" panose="02040503050306020203"/>
                <a:ea typeface="Cambria" panose="02040503050406030204" pitchFamily="18" charset="0"/>
              </a:rPr>
              <a:t>approach BED </a:t>
            </a:r>
            <a:r>
              <a:rPr lang="en-US" sz="2800" dirty="0" smtClean="0">
                <a:latin typeface="Minion Pro" panose="02040503050306020203"/>
                <a:ea typeface="Cambria" panose="02040503050406030204" pitchFamily="18" charset="0"/>
              </a:rPr>
              <a:t>uses, </a:t>
            </a:r>
            <a:r>
              <a:rPr lang="en-US" sz="2800" dirty="0">
                <a:latin typeface="Minion Pro" panose="02040503050306020203"/>
                <a:ea typeface="Cambria" panose="02040503050406030204" pitchFamily="18" charset="0"/>
              </a:rPr>
              <a:t>to forecast energy prices. The applicability of these software options </a:t>
            </a:r>
            <a:r>
              <a:rPr lang="en-US" sz="2800" dirty="0" smtClean="0">
                <a:latin typeface="Minion Pro" panose="02040503050306020203"/>
                <a:ea typeface="Cambria" panose="02040503050406030204" pitchFamily="18" charset="0"/>
              </a:rPr>
              <a:t>will </a:t>
            </a:r>
            <a:r>
              <a:rPr lang="en-US" sz="2800" dirty="0">
                <a:latin typeface="Minion Pro" panose="02040503050306020203"/>
                <a:ea typeface="Cambria" panose="02040503050406030204" pitchFamily="18" charset="0"/>
              </a:rPr>
              <a:t>be evaluated for their usefulness to BED</a:t>
            </a:r>
            <a:r>
              <a:rPr lang="en-US" sz="2800" dirty="0" smtClean="0">
                <a:latin typeface="Minion Pro" panose="02040503050306020203"/>
                <a:ea typeface="Cambria" panose="02040503050406030204" pitchFamily="18" charset="0"/>
              </a:rPr>
              <a:t>.</a:t>
            </a:r>
          </a:p>
          <a:p>
            <a:endParaRPr lang="en-US" sz="2800" dirty="0">
              <a:latin typeface="Minion Pro" panose="02040503050306020203"/>
              <a:ea typeface="Cambria" panose="02040503050406030204" pitchFamily="18" charset="0"/>
            </a:endParaRPr>
          </a:p>
          <a:p>
            <a:r>
              <a:rPr lang="en-US" sz="2800" b="1" dirty="0">
                <a:solidFill>
                  <a:srgbClr val="D36122"/>
                </a:solidFill>
                <a:latin typeface="Minion Pro" panose="02040503050306020203"/>
                <a:ea typeface="Cambria" panose="02040503050406030204" pitchFamily="18" charset="0"/>
              </a:rPr>
              <a:t>Next Steps</a:t>
            </a:r>
            <a:endParaRPr lang="en-US" sz="2800" dirty="0">
              <a:solidFill>
                <a:srgbClr val="D36122"/>
              </a:solidFill>
              <a:latin typeface="Minion Pro" panose="02040503050306020203"/>
              <a:ea typeface="Cambria" panose="02040503050406030204" pitchFamily="18" charset="0"/>
            </a:endParaRPr>
          </a:p>
          <a:p>
            <a:r>
              <a:rPr lang="en-US" sz="2800" dirty="0">
                <a:latin typeface="Minion Pro" panose="02040503050306020203"/>
                <a:ea typeface="Cambria" panose="02040503050406030204" pitchFamily="18" charset="0"/>
              </a:rPr>
              <a:t>BED will be meeting with external experts and DPS staff to solicit their feedback on how to improve BED’s IRP process. The final list of recommendations for how BED can improve their IRP process will be developed focusing on what BED can do to meet the requests of the PUC and other approaches to improving their IRP that are either easy to implement or would require more time and capacity to achieve.  </a:t>
            </a:r>
          </a:p>
        </p:txBody>
      </p:sp>
      <p:sp>
        <p:nvSpPr>
          <p:cNvPr id="28" name="TextBox 27">
            <a:extLst>
              <a:ext uri="{FF2B5EF4-FFF2-40B4-BE49-F238E27FC236}">
                <a16:creationId xmlns:a16="http://schemas.microsoft.com/office/drawing/2014/main" xmlns="" id="{44A51FA5-D768-B144-8FD8-46DBA16D3BB7}"/>
              </a:ext>
            </a:extLst>
          </p:cNvPr>
          <p:cNvSpPr txBox="1"/>
          <p:nvPr/>
        </p:nvSpPr>
        <p:spPr>
          <a:xfrm>
            <a:off x="24624792" y="23887341"/>
            <a:ext cx="10972800" cy="2923877"/>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4000" b="1" dirty="0">
                <a:solidFill>
                  <a:srgbClr val="003591"/>
                </a:solidFill>
                <a:latin typeface="Source Sans Pro" panose="020B0503030403020204" pitchFamily="34" charset="77"/>
              </a:rPr>
              <a:t>References</a:t>
            </a:r>
          </a:p>
          <a:p>
            <a:pPr marL="514350" indent="-514350">
              <a:buFont typeface="+mj-lt"/>
              <a:buAutoNum type="arabicPeriod"/>
            </a:pPr>
            <a:r>
              <a:rPr lang="en-US" sz="2000" dirty="0" smtClean="0">
                <a:latin typeface="Minion Pro" panose="02040503050306020203"/>
              </a:rPr>
              <a:t>State of Vermont PUC. 2017. Petition of City of Burlington Electric Department for approval of its 2016 Integrated Resource Pan.</a:t>
            </a:r>
            <a:endParaRPr lang="en-US" sz="2000" dirty="0">
              <a:latin typeface="Minion Pro" panose="02040503050306020203"/>
            </a:endParaRPr>
          </a:p>
          <a:p>
            <a:pPr marL="514350" indent="-514350">
              <a:buFont typeface="+mj-lt"/>
              <a:buAutoNum type="arabicPeriod"/>
            </a:pPr>
            <a:r>
              <a:rPr lang="en-US" sz="2000" dirty="0" smtClean="0">
                <a:latin typeface="Minion Pro" panose="02040503050306020203"/>
              </a:rPr>
              <a:t>Seattle City Light 2012 Integrated Resource Plan, Appendix 3. </a:t>
            </a:r>
          </a:p>
          <a:p>
            <a:pPr marL="514350" indent="-514350">
              <a:buFont typeface="+mj-lt"/>
              <a:buAutoNum type="arabicPeriod"/>
            </a:pPr>
            <a:r>
              <a:rPr lang="en-US" sz="2000" dirty="0" smtClean="0">
                <a:latin typeface="Minion Pro" panose="02040503050306020203"/>
              </a:rPr>
              <a:t>Washington Electric Cooperative, Inc. 2014 Integrated Resource Plan: 2014-2033. </a:t>
            </a:r>
          </a:p>
          <a:p>
            <a:pPr marL="514350" indent="-514350">
              <a:buFont typeface="+mj-lt"/>
              <a:buAutoNum type="arabicPeriod"/>
            </a:pPr>
            <a:r>
              <a:rPr lang="en-US" sz="2000" dirty="0" smtClean="0">
                <a:latin typeface="Minion Pro" panose="02040503050306020203"/>
              </a:rPr>
              <a:t>Figure </a:t>
            </a:r>
            <a:r>
              <a:rPr lang="en-US" sz="2000" dirty="0">
                <a:latin typeface="Minion Pro" panose="02040503050306020203"/>
              </a:rPr>
              <a:t>c</a:t>
            </a:r>
            <a:r>
              <a:rPr lang="en-US" sz="2000" dirty="0" smtClean="0">
                <a:latin typeface="Minion Pro" panose="02040503050306020203"/>
              </a:rPr>
              <a:t>reated by Freddie Hall, Burlington Electric Department, July 2018. </a:t>
            </a:r>
            <a:endParaRPr lang="en-US" sz="2000" dirty="0">
              <a:latin typeface="Minion Pro" panose="02040503050306020203"/>
            </a:endParaRPr>
          </a:p>
        </p:txBody>
      </p:sp>
      <p:sp>
        <p:nvSpPr>
          <p:cNvPr id="26" name="TextBox 25">
            <a:extLst>
              <a:ext uri="{FF2B5EF4-FFF2-40B4-BE49-F238E27FC236}">
                <a16:creationId xmlns:a16="http://schemas.microsoft.com/office/drawing/2014/main" xmlns="" id="{5D7980A8-217C-0F4C-81D0-140526D34C99}"/>
              </a:ext>
            </a:extLst>
          </p:cNvPr>
          <p:cNvSpPr txBox="1"/>
          <p:nvPr/>
        </p:nvSpPr>
        <p:spPr>
          <a:xfrm>
            <a:off x="24624792" y="5535176"/>
            <a:ext cx="10972800" cy="18105120"/>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4000" b="1" dirty="0" smtClean="0">
                <a:solidFill>
                  <a:srgbClr val="003591"/>
                </a:solidFill>
                <a:latin typeface="Source Sans Pro" panose="020B0503030403020204"/>
              </a:rPr>
              <a:t>Load Flexibility</a:t>
            </a:r>
            <a:endParaRPr lang="en-US" sz="4000" b="1" dirty="0">
              <a:solidFill>
                <a:srgbClr val="003591"/>
              </a:solidFill>
              <a:latin typeface="Source Sans Pro" panose="020B0503030403020204"/>
            </a:endParaRPr>
          </a:p>
          <a:p>
            <a:r>
              <a:rPr lang="en-US" sz="2800" b="1" dirty="0" smtClean="0">
                <a:solidFill>
                  <a:srgbClr val="D36122"/>
                </a:solidFill>
                <a:latin typeface="Minion Pro" panose="02040503050306020203"/>
              </a:rPr>
              <a:t>Introduction</a:t>
            </a:r>
          </a:p>
          <a:p>
            <a:r>
              <a:rPr lang="en-US" sz="2800" dirty="0" smtClean="0">
                <a:latin typeface="Minion Pro" panose="02040503050306020203"/>
              </a:rPr>
              <a:t>Load flexibility involves shifting energy use from periods of high demand and high energy prices to periods of lower demand. </a:t>
            </a:r>
            <a:endParaRPr lang="en-US" sz="2800" dirty="0">
              <a:latin typeface="Minion Pro" panose="02040503050306020203"/>
            </a:endParaRPr>
          </a:p>
          <a:p>
            <a:r>
              <a:rPr lang="en-US" sz="2800" dirty="0" smtClean="0">
                <a:latin typeface="Minion Pro" panose="02040503050306020203"/>
              </a:rPr>
              <a:t>This allows for less curtailment and greater integration of renewable energy as weather patterns driving renewable production do not perfectly match demand.  Additionally, load flexibility also allows energy use to be shifted away from peak times, which reduces capacity and transmission costs. </a:t>
            </a:r>
          </a:p>
          <a:p>
            <a:endParaRPr lang="en-US" sz="2800" dirty="0" smtClean="0">
              <a:latin typeface="Minion Pro" panose="02040503050306020203"/>
            </a:endParaRPr>
          </a:p>
          <a:p>
            <a:r>
              <a:rPr lang="en-US" sz="2800" b="1" dirty="0" smtClean="0">
                <a:solidFill>
                  <a:srgbClr val="D36122"/>
                </a:solidFill>
                <a:latin typeface="Minion Pro" panose="02040503050306020203"/>
              </a:rPr>
              <a:t>Methods</a:t>
            </a:r>
          </a:p>
          <a:p>
            <a:r>
              <a:rPr lang="en-US" sz="2800" dirty="0" smtClean="0">
                <a:latin typeface="Minion Pro" panose="02040503050306020203"/>
              </a:rPr>
              <a:t>Distributed Energy Resources (DER)—such as batteries, electric thermal storage, and building energy management systems—can be used to shift customer loads and provide demand response (DR) capabilities. BED is working with municipal customers to identify opportunities to implement DERs or other operational changes at their facilities. </a:t>
            </a:r>
          </a:p>
          <a:p>
            <a:endParaRPr lang="en-US" sz="2800" dirty="0">
              <a:latin typeface="Minion Pro" panose="02040503050306020203"/>
            </a:endParaRPr>
          </a:p>
          <a:p>
            <a:r>
              <a:rPr lang="en-US" sz="2800" b="1" dirty="0" smtClean="0">
                <a:solidFill>
                  <a:srgbClr val="D36122"/>
                </a:solidFill>
                <a:latin typeface="Minion Pro" panose="02040503050306020203"/>
              </a:rPr>
              <a:t>Results and Next Steps</a:t>
            </a:r>
            <a:endParaRPr lang="en-US" sz="2800" b="1" dirty="0">
              <a:solidFill>
                <a:srgbClr val="D36122"/>
              </a:solidFill>
              <a:latin typeface="Minion Pro" panose="02040503050306020203"/>
            </a:endParaRPr>
          </a:p>
          <a:p>
            <a:r>
              <a:rPr lang="en-US" sz="2800" dirty="0" smtClean="0">
                <a:latin typeface="Minion Pro" panose="02040503050306020203"/>
              </a:rPr>
              <a:t>So far we have had meetings with Public Works and the Airport to discuss DR opportunities in their facilities. Additional meetings with the school department and the water department are planned. More research into DERs is needed to identify opportunities to improve the performance of the city’s buildings. This research and future meetings will hopefully yield a report covering the business case and ideal program design for implementing DERs.</a:t>
            </a:r>
            <a:endParaRPr lang="en-US" sz="2800" dirty="0">
              <a:latin typeface="Minion Pro" panose="02040503050306020203"/>
            </a:endParaRPr>
          </a:p>
          <a:p>
            <a:endParaRPr lang="en-US" sz="2800" dirty="0" smtClean="0">
              <a:latin typeface="Minion Pro" panose="02040503050306020203"/>
            </a:endParaRPr>
          </a:p>
          <a:p>
            <a:endParaRPr lang="en-US" sz="2800" dirty="0">
              <a:latin typeface="Minion Pro" panose="02040503050306020203"/>
            </a:endParaRPr>
          </a:p>
          <a:p>
            <a:endParaRPr lang="en-US" sz="2800" dirty="0" smtClean="0">
              <a:latin typeface="Minion Pro" panose="02040503050306020203"/>
            </a:endParaRPr>
          </a:p>
          <a:p>
            <a:endParaRPr lang="en-US" sz="2800" dirty="0">
              <a:latin typeface="Minion Pro" panose="02040503050306020203"/>
            </a:endParaRPr>
          </a:p>
          <a:p>
            <a:endParaRPr lang="en-US" sz="2800" dirty="0" smtClean="0">
              <a:latin typeface="Minion Pro" panose="02040503050306020203"/>
            </a:endParaRPr>
          </a:p>
          <a:p>
            <a:endParaRPr lang="en-US" sz="2800" dirty="0" smtClean="0">
              <a:latin typeface="Minion Pro" panose="02040503050306020203"/>
            </a:endParaRPr>
          </a:p>
          <a:p>
            <a:endParaRPr lang="en-US" sz="2800" dirty="0">
              <a:latin typeface="Minion Pro" panose="02040503050306020203"/>
            </a:endParaRPr>
          </a:p>
          <a:p>
            <a:endParaRPr lang="en-US" sz="2800" dirty="0" smtClean="0">
              <a:latin typeface="Minion Pro" panose="02040503050306020203"/>
            </a:endParaRPr>
          </a:p>
          <a:p>
            <a:endParaRPr lang="en-US" sz="2800" dirty="0" smtClean="0">
              <a:latin typeface="Minion Pro" panose="02040503050306020203"/>
            </a:endParaRPr>
          </a:p>
          <a:p>
            <a:endParaRPr lang="en-US" sz="2800" dirty="0" smtClean="0">
              <a:latin typeface="Minion Pro" panose="02040503050306020203"/>
            </a:endParaRPr>
          </a:p>
          <a:p>
            <a:endParaRPr lang="en-US" sz="2800" dirty="0" smtClean="0">
              <a:latin typeface="Minion Pro" panose="02040503050306020203"/>
            </a:endParaRPr>
          </a:p>
          <a:p>
            <a:pPr algn="ctr"/>
            <a:endParaRPr lang="en-US" sz="2400" b="1" dirty="0" smtClean="0">
              <a:solidFill>
                <a:srgbClr val="003591"/>
              </a:solidFill>
              <a:latin typeface="Minion Pro" panose="02040503050306020203"/>
            </a:endParaRPr>
          </a:p>
          <a:p>
            <a:pPr algn="ctr"/>
            <a:r>
              <a:rPr lang="en-US" sz="2400" b="1" dirty="0" smtClean="0">
                <a:solidFill>
                  <a:srgbClr val="003591"/>
                </a:solidFill>
                <a:latin typeface="Minion Pro" panose="02040503050306020203"/>
              </a:rPr>
              <a:t>Figure </a:t>
            </a:r>
            <a:r>
              <a:rPr lang="en-US" sz="2400" b="1" dirty="0" smtClean="0">
                <a:solidFill>
                  <a:srgbClr val="003591"/>
                </a:solidFill>
                <a:latin typeface="Minion Pro" panose="02040503050306020203"/>
              </a:rPr>
              <a:t>4</a:t>
            </a:r>
            <a:r>
              <a:rPr lang="en-US" sz="2400" dirty="0" smtClean="0">
                <a:latin typeface="Minion Pro" panose="02040503050306020203"/>
              </a:rPr>
              <a:t>. </a:t>
            </a:r>
            <a:r>
              <a:rPr lang="en-US" sz="2400" dirty="0" smtClean="0">
                <a:latin typeface="Minion Pro" panose="02040503050306020203"/>
              </a:rPr>
              <a:t>Graph showing the performance of Burlington’s rink, which changed its operations during a peak load event. Red line shows the baseline energy consumption and blue line shows actual consumption during the peak day.</a:t>
            </a:r>
            <a:r>
              <a:rPr lang="en-US" sz="2400" baseline="30000" dirty="0" smtClean="0">
                <a:latin typeface="Minion Pro" panose="02040503050306020203"/>
              </a:rPr>
              <a:t>4</a:t>
            </a:r>
            <a:endParaRPr lang="en-US" sz="2400" dirty="0">
              <a:latin typeface="Minion Pro" panose="02040503050306020203"/>
            </a:endParaRPr>
          </a:p>
        </p:txBody>
      </p:sp>
      <p:pic>
        <p:nvPicPr>
          <p:cNvPr id="29" name="Picture 28"/>
          <p:cNvPicPr>
            <a:picLocks noChangeAspect="1"/>
          </p:cNvPicPr>
          <p:nvPr/>
        </p:nvPicPr>
        <p:blipFill>
          <a:blip r:embed="rId4"/>
          <a:stretch>
            <a:fillRect/>
          </a:stretch>
        </p:blipFill>
        <p:spPr>
          <a:xfrm>
            <a:off x="14884864" y="17271504"/>
            <a:ext cx="6962775" cy="3952875"/>
          </a:xfrm>
          <a:prstGeom prst="rect">
            <a:avLst/>
          </a:prstGeom>
          <a:ln>
            <a:solidFill>
              <a:srgbClr val="9DD164"/>
            </a:solidFill>
          </a:ln>
        </p:spPr>
      </p:pic>
      <p:pic>
        <p:nvPicPr>
          <p:cNvPr id="7" name="Picture 6"/>
          <p:cNvPicPr>
            <a:picLocks noChangeAspect="1"/>
          </p:cNvPicPr>
          <p:nvPr/>
        </p:nvPicPr>
        <p:blipFill>
          <a:blip r:embed="rId5"/>
          <a:stretch>
            <a:fillRect/>
          </a:stretch>
        </p:blipFill>
        <p:spPr>
          <a:xfrm>
            <a:off x="14780251" y="6803879"/>
            <a:ext cx="7227239" cy="4104925"/>
          </a:xfrm>
          <a:prstGeom prst="rect">
            <a:avLst/>
          </a:prstGeom>
          <a:ln>
            <a:solidFill>
              <a:srgbClr val="9DD164"/>
            </a:solidFill>
          </a:ln>
        </p:spPr>
      </p:pic>
      <p:pic>
        <p:nvPicPr>
          <p:cNvPr id="8" name="Picture 1" descr="image003"/>
          <p:cNvPicPr>
            <a:picLocks noChangeAspect="1" noChangeArrowheads="1"/>
          </p:cNvPicPr>
          <p:nvPr/>
        </p:nvPicPr>
        <p:blipFill rotWithShape="1">
          <a:blip r:embed="rId6">
            <a:extLst>
              <a:ext uri="{28A0092B-C50C-407E-A947-70E740481C1C}">
                <a14:useLocalDpi xmlns:a14="http://schemas.microsoft.com/office/drawing/2010/main" val="0"/>
              </a:ext>
            </a:extLst>
          </a:blip>
          <a:srcRect r="8652"/>
          <a:stretch/>
        </p:blipFill>
        <p:spPr bwMode="auto">
          <a:xfrm>
            <a:off x="26114034" y="17468499"/>
            <a:ext cx="7994316" cy="4733570"/>
          </a:xfrm>
          <a:prstGeom prst="rect">
            <a:avLst/>
          </a:prstGeom>
          <a:noFill/>
          <a:ln w="9525">
            <a:solidFill>
              <a:srgbClr val="9DD164"/>
            </a:solidFill>
            <a:miter lim="800000"/>
            <a:headEnd/>
            <a:tailEnd/>
          </a:ln>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3534033" y="13840866"/>
            <a:ext cx="3510116" cy="578882"/>
          </a:xfrm>
          <a:prstGeom prst="roundRect">
            <a:avLst/>
          </a:prstGeom>
          <a:noFill/>
          <a:ln>
            <a:solidFill>
              <a:srgbClr val="D36122"/>
            </a:solidFill>
          </a:ln>
        </p:spPr>
        <p:txBody>
          <a:bodyPr wrap="square" rtlCol="0">
            <a:spAutoFit/>
          </a:bodyPr>
          <a:lstStyle/>
          <a:p>
            <a:pPr algn="ctr"/>
            <a:r>
              <a:rPr lang="en-US" sz="2800" dirty="0" smtClean="0">
                <a:latin typeface="Cambria" panose="02040503050406030204" pitchFamily="18" charset="0"/>
                <a:ea typeface="Cambria" panose="02040503050406030204" pitchFamily="18" charset="0"/>
              </a:rPr>
              <a:t>Energy Services</a:t>
            </a:r>
            <a:endParaRPr lang="en-US" sz="2800" dirty="0">
              <a:latin typeface="Cambria" panose="02040503050406030204" pitchFamily="18" charset="0"/>
              <a:ea typeface="Cambria" panose="02040503050406030204" pitchFamily="18" charset="0"/>
            </a:endParaRPr>
          </a:p>
        </p:txBody>
      </p:sp>
      <p:sp>
        <p:nvSpPr>
          <p:cNvPr id="30" name="TextBox 29"/>
          <p:cNvSpPr txBox="1"/>
          <p:nvPr/>
        </p:nvSpPr>
        <p:spPr>
          <a:xfrm>
            <a:off x="14220470" y="12930216"/>
            <a:ext cx="1766782" cy="578882"/>
          </a:xfrm>
          <a:prstGeom prst="roundRect">
            <a:avLst/>
          </a:prstGeom>
          <a:noFill/>
          <a:ln>
            <a:solidFill>
              <a:srgbClr val="D36122"/>
            </a:solidFill>
          </a:ln>
        </p:spPr>
        <p:txBody>
          <a:bodyPr wrap="square" rtlCol="0">
            <a:spAutoFit/>
          </a:bodyPr>
          <a:lstStyle/>
          <a:p>
            <a:pPr algn="ctr"/>
            <a:r>
              <a:rPr lang="en-US" sz="2800" dirty="0" smtClean="0">
                <a:latin typeface="Cambria" panose="02040503050406030204" pitchFamily="18" charset="0"/>
                <a:ea typeface="Cambria" panose="02040503050406030204" pitchFamily="18" charset="0"/>
              </a:rPr>
              <a:t>Tier 3</a:t>
            </a:r>
            <a:endParaRPr lang="en-US" sz="2800" dirty="0">
              <a:latin typeface="Cambria" panose="02040503050406030204" pitchFamily="18" charset="0"/>
              <a:ea typeface="Cambria" panose="02040503050406030204" pitchFamily="18" charset="0"/>
            </a:endParaRPr>
          </a:p>
        </p:txBody>
      </p:sp>
      <p:sp>
        <p:nvSpPr>
          <p:cNvPr id="31" name="TextBox 30"/>
          <p:cNvSpPr txBox="1"/>
          <p:nvPr/>
        </p:nvSpPr>
        <p:spPr>
          <a:xfrm>
            <a:off x="18101046" y="12848622"/>
            <a:ext cx="4309208" cy="1055608"/>
          </a:xfrm>
          <a:prstGeom prst="roundRect">
            <a:avLst/>
          </a:prstGeom>
          <a:noFill/>
          <a:ln>
            <a:solidFill>
              <a:srgbClr val="D36122"/>
            </a:solidFill>
          </a:ln>
        </p:spPr>
        <p:txBody>
          <a:bodyPr wrap="square" rtlCol="0">
            <a:spAutoFit/>
          </a:bodyPr>
          <a:lstStyle/>
          <a:p>
            <a:pPr algn="ctr"/>
            <a:r>
              <a:rPr lang="en-US" sz="2800" dirty="0" smtClean="0">
                <a:latin typeface="Cambria" panose="02040503050406030204" pitchFamily="18" charset="0"/>
                <a:ea typeface="Cambria" panose="02040503050406030204" pitchFamily="18" charset="0"/>
              </a:rPr>
              <a:t>Load Forecast </a:t>
            </a:r>
          </a:p>
          <a:p>
            <a:pPr algn="ctr"/>
            <a:r>
              <a:rPr lang="en-US" sz="2800" dirty="0" smtClean="0">
                <a:latin typeface="Cambria" panose="02040503050406030204" pitchFamily="18" charset="0"/>
                <a:ea typeface="Cambria" panose="02040503050406030204" pitchFamily="18" charset="0"/>
              </a:rPr>
              <a:t>(energy and demand)</a:t>
            </a:r>
            <a:endParaRPr lang="en-US" sz="2800" dirty="0">
              <a:latin typeface="Cambria" panose="02040503050406030204" pitchFamily="18" charset="0"/>
              <a:ea typeface="Cambria" panose="02040503050406030204" pitchFamily="18" charset="0"/>
            </a:endParaRPr>
          </a:p>
        </p:txBody>
      </p:sp>
      <p:cxnSp>
        <p:nvCxnSpPr>
          <p:cNvPr id="12" name="Straight Arrow Connector 11"/>
          <p:cNvCxnSpPr/>
          <p:nvPr/>
        </p:nvCxnSpPr>
        <p:spPr>
          <a:xfrm>
            <a:off x="15987252" y="13144206"/>
            <a:ext cx="2113794" cy="133839"/>
          </a:xfrm>
          <a:prstGeom prst="straightConnector1">
            <a:avLst/>
          </a:prstGeom>
          <a:ln w="12700">
            <a:solidFill>
              <a:schemeClr val="accent6"/>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27" name="Straight Arrow Connector 1026"/>
          <p:cNvCxnSpPr>
            <a:stCxn id="10" idx="3"/>
          </p:cNvCxnSpPr>
          <p:nvPr/>
        </p:nvCxnSpPr>
        <p:spPr>
          <a:xfrm flipV="1">
            <a:off x="17044149" y="13376426"/>
            <a:ext cx="1056897" cy="753881"/>
          </a:xfrm>
          <a:prstGeom prst="straightConnector1">
            <a:avLst/>
          </a:prstGeom>
          <a:ln w="12700">
            <a:solidFill>
              <a:schemeClr val="accent6"/>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30" name="Straight Arrow Connector 1029"/>
          <p:cNvCxnSpPr/>
          <p:nvPr/>
        </p:nvCxnSpPr>
        <p:spPr>
          <a:xfrm>
            <a:off x="14884864" y="13509098"/>
            <a:ext cx="0" cy="331768"/>
          </a:xfrm>
          <a:prstGeom prst="straightConnector1">
            <a:avLst/>
          </a:prstGeom>
          <a:ln w="12700">
            <a:solidFill>
              <a:schemeClr val="accent6"/>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34" name="Straight Arrow Connector 1033"/>
          <p:cNvCxnSpPr/>
          <p:nvPr/>
        </p:nvCxnSpPr>
        <p:spPr>
          <a:xfrm flipV="1">
            <a:off x="15459941" y="13493204"/>
            <a:ext cx="0" cy="347662"/>
          </a:xfrm>
          <a:prstGeom prst="straightConnector1">
            <a:avLst/>
          </a:prstGeom>
          <a:ln w="12700">
            <a:solidFill>
              <a:schemeClr val="accent6"/>
            </a:solidFill>
            <a:tailEnd type="triangle" w="lg" len="lg"/>
          </a:ln>
        </p:spPr>
        <p:style>
          <a:lnRef idx="1">
            <a:schemeClr val="accent1"/>
          </a:lnRef>
          <a:fillRef idx="0">
            <a:schemeClr val="accent1"/>
          </a:fillRef>
          <a:effectRef idx="0">
            <a:schemeClr val="accent1"/>
          </a:effectRef>
          <a:fontRef idx="minor">
            <a:schemeClr val="tx1"/>
          </a:fontRef>
        </p:style>
      </p:cxnSp>
      <p:pic>
        <p:nvPicPr>
          <p:cNvPr id="1028" name="Picture 4" descr="Image result for mcneil power plant burlington v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83543" y="25106416"/>
            <a:ext cx="3622812" cy="3017803"/>
          </a:xfrm>
          <a:prstGeom prst="rect">
            <a:avLst/>
          </a:prstGeom>
          <a:noFill/>
          <a:ln>
            <a:solidFill>
              <a:srgbClr val="9DD164"/>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96929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llows_poster_1" id="{4759A9DF-9B91-9348-93EC-96E587BC7BB8}" vid="{129A80A6-8E2C-A04D-A090-659A8FD1B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2708</TotalTime>
  <Words>993</Words>
  <Application>Microsoft Office PowerPoint</Application>
  <PresentationFormat>Custom</PresentationFormat>
  <Paragraphs>101</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Cambria</vt:lpstr>
      <vt:lpstr>Minion Pro</vt:lpstr>
      <vt:lpstr>Source Sans Pro</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Michaela Levin</cp:lastModifiedBy>
  <cp:revision>104</cp:revision>
  <dcterms:created xsi:type="dcterms:W3CDTF">2018-06-22T15:17:21Z</dcterms:created>
  <dcterms:modified xsi:type="dcterms:W3CDTF">2018-07-09T19:09:10Z</dcterms:modified>
</cp:coreProperties>
</file>