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rawings/drawing3.xml" ContentType="application/vnd.openxmlformats-officedocument.drawingml.chartshapes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4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D2C4"/>
    <a:srgbClr val="D36122"/>
    <a:srgbClr val="092844"/>
    <a:srgbClr val="003591"/>
    <a:srgbClr val="9DD164"/>
    <a:srgbClr val="A2AAAD"/>
    <a:srgbClr val="00359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16" autoAdjust="0"/>
    <p:restoredTop sz="92940" autoAdjust="0"/>
  </p:normalViewPr>
  <p:slideViewPr>
    <p:cSldViewPr snapToGrid="0" snapToObjects="1">
      <p:cViewPr>
        <p:scale>
          <a:sx n="39" d="100"/>
          <a:sy n="39" d="100"/>
        </p:scale>
        <p:origin x="432" y="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sparij\Desktop\SI%20Fellowship\Portfolio%20Manager\Generated%20Reports\Macro%20workbook%20and%20totals.xlsm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sparij\Desktop\SI%20Fellowship\Portfolio%20Manager\Generated%20Reports\Macro%20workbook%20and%20totals.xlsm" TargetMode="Externa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chartUserShapes" Target="../drawings/drawing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sparij\Desktop\SI%20Fellowship\Portfolio%20Manager\Generated%20Reports\Macro%20workbook%20and%20totals.xlsm" TargetMode="Externa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chartUserShapes" Target="../drawings/drawing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kasparij\Desktop\SI%20Fellowship\Portfolio%20Manager\Generated%20Reports\Macro%20workbook%20and%20totals.xlsm" TargetMode="Externa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9918811248631241"/>
          <c:y val="5.0925925925925923E-2"/>
          <c:w val="0.6443702835706363"/>
          <c:h val="0.73577136191309422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'GHG Emissions'!$M$12</c:f>
              <c:strCache>
                <c:ptCount val="1"/>
                <c:pt idx="0">
                  <c:v>CO2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'GHG Emissions'!$N$11:$O$11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'GHG Emissions'!$N$12:$O$12</c:f>
              <c:numCache>
                <c:formatCode>General</c:formatCode>
                <c:ptCount val="2"/>
                <c:pt idx="0">
                  <c:v>7231.95</c:v>
                </c:pt>
                <c:pt idx="1">
                  <c:v>6674.8</c:v>
                </c:pt>
              </c:numCache>
            </c:numRef>
          </c:val>
        </c:ser>
        <c:ser>
          <c:idx val="1"/>
          <c:order val="1"/>
          <c:tx>
            <c:strRef>
              <c:f>'GHG Emissions'!$M$13</c:f>
              <c:strCache>
                <c:ptCount val="1"/>
                <c:pt idx="0">
                  <c:v>CH4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numRef>
              <c:f>'GHG Emissions'!$N$11:$O$11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'GHG Emissions'!$N$13:$O$13</c:f>
              <c:numCache>
                <c:formatCode>General</c:formatCode>
                <c:ptCount val="2"/>
                <c:pt idx="0">
                  <c:v>24.54</c:v>
                </c:pt>
                <c:pt idx="1">
                  <c:v>23.79</c:v>
                </c:pt>
              </c:numCache>
            </c:numRef>
          </c:val>
        </c:ser>
        <c:ser>
          <c:idx val="2"/>
          <c:order val="2"/>
          <c:tx>
            <c:strRef>
              <c:f>'GHG Emissions'!$M$14</c:f>
              <c:strCache>
                <c:ptCount val="1"/>
                <c:pt idx="0">
                  <c:v>N2O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'GHG Emissions'!$N$11:$O$11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'GHG Emissions'!$N$14:$O$14</c:f>
              <c:numCache>
                <c:formatCode>General</c:formatCode>
                <c:ptCount val="2"/>
                <c:pt idx="0">
                  <c:v>30.39</c:v>
                </c:pt>
                <c:pt idx="1">
                  <c:v>29.64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6526504"/>
        <c:axId val="196525720"/>
      </c:barChart>
      <c:catAx>
        <c:axId val="1965265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5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6525720"/>
        <c:crosses val="autoZero"/>
        <c:auto val="1"/>
        <c:lblAlgn val="ctr"/>
        <c:lblOffset val="100"/>
        <c:noMultiLvlLbl val="0"/>
      </c:catAx>
      <c:valAx>
        <c:axId val="196525720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7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700" b="1">
                    <a:solidFill>
                      <a:sysClr val="windowText" lastClr="000000"/>
                    </a:solidFill>
                  </a:rPr>
                  <a:t>MT</a:t>
                </a:r>
                <a:r>
                  <a:rPr lang="en-US" sz="2700" b="1" baseline="0">
                    <a:solidFill>
                      <a:sysClr val="windowText" lastClr="000000"/>
                    </a:solidFill>
                  </a:rPr>
                  <a:t> of CO</a:t>
                </a:r>
                <a:r>
                  <a:rPr lang="en-US" sz="2700" b="1" baseline="-25000">
                    <a:solidFill>
                      <a:sysClr val="windowText" lastClr="000000"/>
                    </a:solidFill>
                  </a:rPr>
                  <a:t>2</a:t>
                </a:r>
                <a:r>
                  <a:rPr lang="en-US" sz="2700" b="1" baseline="0">
                    <a:solidFill>
                      <a:sysClr val="windowText" lastClr="000000"/>
                    </a:solidFill>
                  </a:rPr>
                  <a:t>e</a:t>
                </a:r>
                <a:endParaRPr lang="en-US" sz="2700" b="1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3.0855416536676953E-3"/>
              <c:y val="0.2781050126888923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7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6526504"/>
        <c:crosses val="autoZero"/>
        <c:crossBetween val="between"/>
        <c:majorUnit val="25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0294350575577345"/>
          <c:y val="0.1482657489059577"/>
          <c:w val="0.12438818558920779"/>
          <c:h val="0.3155348999973908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5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977846724327254"/>
          <c:y val="2.7827020815861993E-2"/>
          <c:w val="0.75279646782590903"/>
          <c:h val="0.782419526575833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'Street Lights'!$I$10</c:f>
              <c:strCache>
                <c:ptCount val="1"/>
                <c:pt idx="0">
                  <c:v>Usage (kWh)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numRef>
              <c:f>'Street Lights'!$H$11:$H$28</c:f>
              <c:numCache>
                <c:formatCode>mmm\-yy</c:formatCode>
                <c:ptCount val="18"/>
                <c:pt idx="0">
                  <c:v>42675</c:v>
                </c:pt>
                <c:pt idx="1">
                  <c:v>42705</c:v>
                </c:pt>
                <c:pt idx="2">
                  <c:v>42736</c:v>
                </c:pt>
                <c:pt idx="3">
                  <c:v>42767</c:v>
                </c:pt>
                <c:pt idx="4">
                  <c:v>42795</c:v>
                </c:pt>
                <c:pt idx="5">
                  <c:v>42826</c:v>
                </c:pt>
                <c:pt idx="6">
                  <c:v>42856</c:v>
                </c:pt>
                <c:pt idx="7">
                  <c:v>42887</c:v>
                </c:pt>
                <c:pt idx="8">
                  <c:v>42917</c:v>
                </c:pt>
                <c:pt idx="9">
                  <c:v>42948</c:v>
                </c:pt>
                <c:pt idx="10">
                  <c:v>42979</c:v>
                </c:pt>
                <c:pt idx="11">
                  <c:v>43009</c:v>
                </c:pt>
                <c:pt idx="12">
                  <c:v>43040</c:v>
                </c:pt>
                <c:pt idx="13">
                  <c:v>43070</c:v>
                </c:pt>
                <c:pt idx="14">
                  <c:v>43101</c:v>
                </c:pt>
                <c:pt idx="15">
                  <c:v>43132</c:v>
                </c:pt>
                <c:pt idx="16">
                  <c:v>43160</c:v>
                </c:pt>
                <c:pt idx="17">
                  <c:v>43191</c:v>
                </c:pt>
              </c:numCache>
            </c:numRef>
          </c:cat>
          <c:val>
            <c:numRef>
              <c:f>'Street Lights'!$I$11:$I$28</c:f>
              <c:numCache>
                <c:formatCode>General</c:formatCode>
                <c:ptCount val="18"/>
                <c:pt idx="0">
                  <c:v>876056.20000000007</c:v>
                </c:pt>
                <c:pt idx="1">
                  <c:v>874003.20000000007</c:v>
                </c:pt>
                <c:pt idx="2">
                  <c:v>873869.20000000007</c:v>
                </c:pt>
                <c:pt idx="3">
                  <c:v>870566.20000000007</c:v>
                </c:pt>
                <c:pt idx="4">
                  <c:v>873132.20000000007</c:v>
                </c:pt>
                <c:pt idx="5">
                  <c:v>872741.20000000007</c:v>
                </c:pt>
                <c:pt idx="6">
                  <c:v>874321.53333333298</c:v>
                </c:pt>
                <c:pt idx="7">
                  <c:v>824386.9</c:v>
                </c:pt>
                <c:pt idx="8">
                  <c:v>824417.9</c:v>
                </c:pt>
                <c:pt idx="9">
                  <c:v>824005.9</c:v>
                </c:pt>
                <c:pt idx="10">
                  <c:v>825171.9</c:v>
                </c:pt>
                <c:pt idx="11">
                  <c:v>811950.9</c:v>
                </c:pt>
                <c:pt idx="12">
                  <c:v>760931.9</c:v>
                </c:pt>
                <c:pt idx="13">
                  <c:v>726662.9</c:v>
                </c:pt>
                <c:pt idx="14">
                  <c:v>668764.9</c:v>
                </c:pt>
                <c:pt idx="15">
                  <c:v>644017.9</c:v>
                </c:pt>
                <c:pt idx="16">
                  <c:v>613184.9</c:v>
                </c:pt>
                <c:pt idx="17">
                  <c:v>597984.9</c:v>
                </c:pt>
              </c:numCache>
            </c:numRef>
          </c:val>
        </c:ser>
        <c:ser>
          <c:idx val="1"/>
          <c:order val="1"/>
          <c:tx>
            <c:strRef>
              <c:f>'Street Lights'!$J$10</c:f>
              <c:strCache>
                <c:ptCount val="1"/>
                <c:pt idx="0">
                  <c:v>Cost ($)</c:v>
                </c:pt>
              </c:strCache>
            </c:strRef>
          </c:tx>
          <c:spPr>
            <a:solidFill>
              <a:schemeClr val="accent6"/>
            </a:solidFill>
            <a:ln>
              <a:noFill/>
            </a:ln>
            <a:effectLst/>
          </c:spPr>
          <c:invertIfNegative val="0"/>
          <c:cat>
            <c:numRef>
              <c:f>'Street Lights'!$H$11:$H$28</c:f>
              <c:numCache>
                <c:formatCode>mmm\-yy</c:formatCode>
                <c:ptCount val="18"/>
                <c:pt idx="0">
                  <c:v>42675</c:v>
                </c:pt>
                <c:pt idx="1">
                  <c:v>42705</c:v>
                </c:pt>
                <c:pt idx="2">
                  <c:v>42736</c:v>
                </c:pt>
                <c:pt idx="3">
                  <c:v>42767</c:v>
                </c:pt>
                <c:pt idx="4">
                  <c:v>42795</c:v>
                </c:pt>
                <c:pt idx="5">
                  <c:v>42826</c:v>
                </c:pt>
                <c:pt idx="6">
                  <c:v>42856</c:v>
                </c:pt>
                <c:pt idx="7">
                  <c:v>42887</c:v>
                </c:pt>
                <c:pt idx="8">
                  <c:v>42917</c:v>
                </c:pt>
                <c:pt idx="9">
                  <c:v>42948</c:v>
                </c:pt>
                <c:pt idx="10">
                  <c:v>42979</c:v>
                </c:pt>
                <c:pt idx="11">
                  <c:v>43009</c:v>
                </c:pt>
                <c:pt idx="12">
                  <c:v>43040</c:v>
                </c:pt>
                <c:pt idx="13">
                  <c:v>43070</c:v>
                </c:pt>
                <c:pt idx="14">
                  <c:v>43101</c:v>
                </c:pt>
                <c:pt idx="15">
                  <c:v>43132</c:v>
                </c:pt>
                <c:pt idx="16">
                  <c:v>43160</c:v>
                </c:pt>
                <c:pt idx="17">
                  <c:v>43191</c:v>
                </c:pt>
              </c:numCache>
            </c:numRef>
          </c:cat>
          <c:val>
            <c:numRef>
              <c:f>'Street Lights'!$J$11:$J$28</c:f>
              <c:numCache>
                <c:formatCode>General</c:formatCode>
                <c:ptCount val="18"/>
                <c:pt idx="0">
                  <c:v>297280.19</c:v>
                </c:pt>
                <c:pt idx="1">
                  <c:v>296195.89</c:v>
                </c:pt>
                <c:pt idx="2">
                  <c:v>296391.08</c:v>
                </c:pt>
                <c:pt idx="3">
                  <c:v>296099.69</c:v>
                </c:pt>
                <c:pt idx="4">
                  <c:v>279333.52999999997</c:v>
                </c:pt>
                <c:pt idx="5">
                  <c:v>278946.25</c:v>
                </c:pt>
                <c:pt idx="6">
                  <c:v>267639.71666666702</c:v>
                </c:pt>
                <c:pt idx="7">
                  <c:v>257559.47</c:v>
                </c:pt>
                <c:pt idx="8">
                  <c:v>256626.77000000002</c:v>
                </c:pt>
                <c:pt idx="9">
                  <c:v>255534.82</c:v>
                </c:pt>
                <c:pt idx="10">
                  <c:v>254779.53999999998</c:v>
                </c:pt>
                <c:pt idx="11">
                  <c:v>252090.65000000002</c:v>
                </c:pt>
                <c:pt idx="12">
                  <c:v>237116.91</c:v>
                </c:pt>
                <c:pt idx="13">
                  <c:v>230400.04</c:v>
                </c:pt>
                <c:pt idx="14">
                  <c:v>216318.84000000003</c:v>
                </c:pt>
                <c:pt idx="15">
                  <c:v>213249.84</c:v>
                </c:pt>
                <c:pt idx="16">
                  <c:v>225224.55000000002</c:v>
                </c:pt>
                <c:pt idx="17">
                  <c:v>221142.61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96525328"/>
        <c:axId val="196530032"/>
      </c:barChart>
      <c:lineChart>
        <c:grouping val="standard"/>
        <c:varyColors val="0"/>
        <c:ser>
          <c:idx val="2"/>
          <c:order val="2"/>
          <c:tx>
            <c:strRef>
              <c:f>'Street Lights'!$K$10</c:f>
              <c:strCache>
                <c:ptCount val="1"/>
                <c:pt idx="0">
                  <c:v>GHG Emissions (CO2e)</c:v>
                </c:pt>
              </c:strCache>
            </c:strRef>
          </c:tx>
          <c:spPr>
            <a:ln w="28575" cap="rnd">
              <a:solidFill>
                <a:srgbClr val="00B0F0"/>
              </a:solidFill>
              <a:round/>
            </a:ln>
            <a:effectLst/>
          </c:spPr>
          <c:marker>
            <c:symbol val="none"/>
          </c:marker>
          <c:cat>
            <c:numRef>
              <c:f>'Street Lights'!$H$11:$H$28</c:f>
              <c:numCache>
                <c:formatCode>mmm\-yy</c:formatCode>
                <c:ptCount val="18"/>
                <c:pt idx="0">
                  <c:v>42675</c:v>
                </c:pt>
                <c:pt idx="1">
                  <c:v>42705</c:v>
                </c:pt>
                <c:pt idx="2">
                  <c:v>42736</c:v>
                </c:pt>
                <c:pt idx="3">
                  <c:v>42767</c:v>
                </c:pt>
                <c:pt idx="4">
                  <c:v>42795</c:v>
                </c:pt>
                <c:pt idx="5">
                  <c:v>42826</c:v>
                </c:pt>
                <c:pt idx="6">
                  <c:v>42856</c:v>
                </c:pt>
                <c:pt idx="7">
                  <c:v>42887</c:v>
                </c:pt>
                <c:pt idx="8">
                  <c:v>42917</c:v>
                </c:pt>
                <c:pt idx="9">
                  <c:v>42948</c:v>
                </c:pt>
                <c:pt idx="10">
                  <c:v>42979</c:v>
                </c:pt>
                <c:pt idx="11">
                  <c:v>43009</c:v>
                </c:pt>
                <c:pt idx="12">
                  <c:v>43040</c:v>
                </c:pt>
                <c:pt idx="13">
                  <c:v>43070</c:v>
                </c:pt>
                <c:pt idx="14">
                  <c:v>43101</c:v>
                </c:pt>
                <c:pt idx="15">
                  <c:v>43132</c:v>
                </c:pt>
                <c:pt idx="16">
                  <c:v>43160</c:v>
                </c:pt>
                <c:pt idx="17">
                  <c:v>43191</c:v>
                </c:pt>
              </c:numCache>
            </c:numRef>
          </c:cat>
          <c:val>
            <c:numRef>
              <c:f>'Street Lights'!$K$11:$K$28</c:f>
              <c:numCache>
                <c:formatCode>General</c:formatCode>
                <c:ptCount val="18"/>
                <c:pt idx="0">
                  <c:v>229</c:v>
                </c:pt>
                <c:pt idx="1">
                  <c:v>228</c:v>
                </c:pt>
                <c:pt idx="2">
                  <c:v>228.4</c:v>
                </c:pt>
                <c:pt idx="3">
                  <c:v>227.6</c:v>
                </c:pt>
                <c:pt idx="4">
                  <c:v>228.2</c:v>
                </c:pt>
                <c:pt idx="5">
                  <c:v>228.1</c:v>
                </c:pt>
                <c:pt idx="6">
                  <c:v>228.46666666666701</c:v>
                </c:pt>
                <c:pt idx="7">
                  <c:v>215.5</c:v>
                </c:pt>
                <c:pt idx="8">
                  <c:v>215.4</c:v>
                </c:pt>
                <c:pt idx="9">
                  <c:v>215.4</c:v>
                </c:pt>
                <c:pt idx="10">
                  <c:v>215.8</c:v>
                </c:pt>
                <c:pt idx="11">
                  <c:v>212.4</c:v>
                </c:pt>
                <c:pt idx="12">
                  <c:v>199.10000000000002</c:v>
                </c:pt>
                <c:pt idx="13">
                  <c:v>190</c:v>
                </c:pt>
                <c:pt idx="14">
                  <c:v>174.9</c:v>
                </c:pt>
                <c:pt idx="15">
                  <c:v>168.4</c:v>
                </c:pt>
                <c:pt idx="16">
                  <c:v>160.19999999999999</c:v>
                </c:pt>
                <c:pt idx="17">
                  <c:v>156.39999999999998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96527288"/>
        <c:axId val="196530424"/>
      </c:lineChart>
      <c:dateAx>
        <c:axId val="196525328"/>
        <c:scaling>
          <c:orientation val="minMax"/>
        </c:scaling>
        <c:delete val="0"/>
        <c:axPos val="b"/>
        <c:numFmt formatCode="mmm\-yy" sourceLinked="1"/>
        <c:majorTickMark val="out"/>
        <c:minorTickMark val="none"/>
        <c:tickLblPos val="nextTo"/>
        <c:spPr>
          <a:noFill/>
          <a:ln w="1587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3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6530032"/>
        <c:crosses val="autoZero"/>
        <c:auto val="1"/>
        <c:lblOffset val="100"/>
        <c:baseTimeUnit val="months"/>
      </c:dateAx>
      <c:valAx>
        <c:axId val="19653003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5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500" b="1">
                    <a:solidFill>
                      <a:sysClr val="windowText" lastClr="000000"/>
                    </a:solidFill>
                  </a:rPr>
                  <a:t>Electrcity</a:t>
                </a:r>
                <a:r>
                  <a:rPr lang="en-US" sz="2500" b="1" baseline="0">
                    <a:solidFill>
                      <a:sysClr val="windowText" lastClr="000000"/>
                    </a:solidFill>
                  </a:rPr>
                  <a:t> Usage and Cost (KWH / USD)</a:t>
                </a:r>
                <a:endParaRPr lang="en-US" sz="2500" b="1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0"/>
              <c:y val="6.1964668225524482E-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5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6525328"/>
        <c:crosses val="autoZero"/>
        <c:crossBetween val="between"/>
      </c:valAx>
      <c:valAx>
        <c:axId val="196530424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5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500" b="1" dirty="0">
                    <a:solidFill>
                      <a:sysClr val="windowText" lastClr="000000"/>
                    </a:solidFill>
                  </a:rPr>
                  <a:t>GHG Emissions</a:t>
                </a:r>
                <a:r>
                  <a:rPr lang="en-US" sz="2500" b="1" baseline="0" dirty="0">
                    <a:solidFill>
                      <a:sysClr val="windowText" lastClr="000000"/>
                    </a:solidFill>
                  </a:rPr>
                  <a:t> </a:t>
                </a:r>
                <a:r>
                  <a:rPr lang="en-US" sz="2500" b="1" baseline="0" dirty="0" smtClean="0">
                    <a:solidFill>
                      <a:sysClr val="windowText" lastClr="000000"/>
                    </a:solidFill>
                  </a:rPr>
                  <a:t>(MT CO2e</a:t>
                </a:r>
                <a:r>
                  <a:rPr lang="en-US" sz="2500" b="1" baseline="0" dirty="0">
                    <a:solidFill>
                      <a:sysClr val="windowText" lastClr="000000"/>
                    </a:solidFill>
                  </a:rPr>
                  <a:t>)</a:t>
                </a:r>
                <a:endParaRPr lang="en-US" sz="2500" b="1" dirty="0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0.9630796951592705"/>
              <c:y val="0.16113925287233077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5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6527288"/>
        <c:crosses val="max"/>
        <c:crossBetween val="between"/>
      </c:valAx>
      <c:dateAx>
        <c:axId val="196527288"/>
        <c:scaling>
          <c:orientation val="minMax"/>
        </c:scaling>
        <c:delete val="1"/>
        <c:axPos val="b"/>
        <c:numFmt formatCode="mmm\-yy" sourceLinked="1"/>
        <c:majorTickMark val="out"/>
        <c:minorTickMark val="none"/>
        <c:tickLblPos val="nextTo"/>
        <c:crossAx val="196530424"/>
        <c:crosses val="autoZero"/>
        <c:auto val="1"/>
        <c:lblOffset val="100"/>
        <c:baseTimeUnit val="months"/>
      </c:date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3887101769426059"/>
          <c:y val="9.3907097288173266E-5"/>
          <c:w val="0.48016474450808255"/>
          <c:h val="0.116247035093642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0079074641027478"/>
          <c:y val="4.0993539269129818E-2"/>
          <c:w val="0.63622702558799138"/>
          <c:h val="0.7606297193620028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Totals!$A$3</c:f>
              <c:strCache>
                <c:ptCount val="1"/>
                <c:pt idx="0">
                  <c:v>Electricity 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numRef>
              <c:f>Totals!$B$2:$C$2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Totals!$B$3:$C$3</c:f>
              <c:numCache>
                <c:formatCode>0</c:formatCode>
                <c:ptCount val="2"/>
                <c:pt idx="0">
                  <c:v>49760.371399999996</c:v>
                </c:pt>
                <c:pt idx="1">
                  <c:v>48328.612000000001</c:v>
                </c:pt>
              </c:numCache>
            </c:numRef>
          </c:val>
        </c:ser>
        <c:ser>
          <c:idx val="1"/>
          <c:order val="1"/>
          <c:tx>
            <c:strRef>
              <c:f>Totals!$A$4</c:f>
              <c:strCache>
                <c:ptCount val="1"/>
                <c:pt idx="0">
                  <c:v>Natural Gas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Totals!$B$2:$C$2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Totals!$B$4:$C$4</c:f>
              <c:numCache>
                <c:formatCode>0</c:formatCode>
                <c:ptCount val="2"/>
                <c:pt idx="0">
                  <c:v>47310.394150000015</c:v>
                </c:pt>
                <c:pt idx="1">
                  <c:v>47523.118950000004</c:v>
                </c:pt>
              </c:numCache>
            </c:numRef>
          </c:val>
        </c:ser>
        <c:ser>
          <c:idx val="2"/>
          <c:order val="2"/>
          <c:tx>
            <c:strRef>
              <c:f>Totals!$A$5</c:f>
              <c:strCache>
                <c:ptCount val="1"/>
                <c:pt idx="0">
                  <c:v>Diesel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Totals!$B$2:$C$2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Totals!$B$5:$C$5</c:f>
              <c:numCache>
                <c:formatCode>0</c:formatCode>
                <c:ptCount val="2"/>
                <c:pt idx="0">
                  <c:v>2326.6107999999999</c:v>
                </c:pt>
                <c:pt idx="1">
                  <c:v>2803.7528000000002</c:v>
                </c:pt>
              </c:numCache>
            </c:numRef>
          </c:val>
        </c:ser>
        <c:ser>
          <c:idx val="3"/>
          <c:order val="3"/>
          <c:tx>
            <c:strRef>
              <c:f>Totals!$A$6</c:f>
              <c:strCache>
                <c:ptCount val="1"/>
                <c:pt idx="0">
                  <c:v>#2 Oil 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Totals!$B$2:$C$2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Totals!$B$6:$C$6</c:f>
              <c:numCache>
                <c:formatCode>0</c:formatCode>
                <c:ptCount val="2"/>
                <c:pt idx="0">
                  <c:v>3374.5965999999999</c:v>
                </c:pt>
                <c:pt idx="1">
                  <c:v>2373.0065999999997</c:v>
                </c:pt>
              </c:numCache>
            </c:numRef>
          </c:val>
        </c:ser>
        <c:ser>
          <c:idx val="4"/>
          <c:order val="4"/>
          <c:tx>
            <c:strRef>
              <c:f>Totals!$A$7</c:f>
              <c:strCache>
                <c:ptCount val="1"/>
                <c:pt idx="0">
                  <c:v>Propane 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Totals!$B$2:$C$2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Totals!$B$7:$C$7</c:f>
              <c:numCache>
                <c:formatCode>0</c:formatCode>
                <c:ptCount val="2"/>
                <c:pt idx="0">
                  <c:v>2027.5309999999999</c:v>
                </c:pt>
                <c:pt idx="1">
                  <c:v>1641.1778999999997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96527680"/>
        <c:axId val="196528072"/>
      </c:barChart>
      <c:catAx>
        <c:axId val="196527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7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6528072"/>
        <c:crosses val="autoZero"/>
        <c:auto val="1"/>
        <c:lblAlgn val="ctr"/>
        <c:lblOffset val="100"/>
        <c:noMultiLvlLbl val="0"/>
      </c:catAx>
      <c:valAx>
        <c:axId val="19652807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7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700" b="1">
                    <a:solidFill>
                      <a:sysClr val="windowText" lastClr="000000"/>
                    </a:solidFill>
                  </a:rPr>
                  <a:t>Energy Use</a:t>
                </a:r>
                <a:r>
                  <a:rPr lang="en-US" sz="2700" b="1" baseline="0">
                    <a:solidFill>
                      <a:sysClr val="windowText" lastClr="000000"/>
                    </a:solidFill>
                  </a:rPr>
                  <a:t> (MMBtu)</a:t>
                </a:r>
                <a:endParaRPr lang="en-US" sz="2700" b="1">
                  <a:solidFill>
                    <a:sysClr val="windowText" lastClr="000000"/>
                  </a:solidFill>
                </a:endParaRPr>
              </a:p>
            </c:rich>
          </c:tx>
          <c:layout>
            <c:manualLayout>
              <c:xMode val="edge"/>
              <c:yMode val="edge"/>
              <c:x val="1.1420592548084849E-2"/>
              <c:y val="0.13821688380262853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7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#,##0" sourceLinked="0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6527680"/>
        <c:crosses val="autoZero"/>
        <c:crossBetween val="between"/>
      </c:valAx>
      <c:spPr>
        <a:noFill/>
        <a:ln w="6350">
          <a:noFill/>
        </a:ln>
        <a:effectLst/>
      </c:spPr>
    </c:plotArea>
    <c:legend>
      <c:legendPos val="b"/>
      <c:layout>
        <c:manualLayout>
          <c:xMode val="edge"/>
          <c:yMode val="edge"/>
          <c:x val="0.794668741829898"/>
          <c:y val="0.14165334140924693"/>
          <c:w val="0.20129957097365431"/>
          <c:h val="0.6299659123074912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5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798357276207222"/>
          <c:y val="3.6274561926566758E-2"/>
          <c:w val="0.65974673478781876"/>
          <c:h val="0.81594320541521381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Totals!$C$17</c:f>
              <c:strCache>
                <c:ptCount val="1"/>
                <c:pt idx="0">
                  <c:v>Electricity </c:v>
                </c:pt>
              </c:strCache>
            </c:strRef>
          </c:tx>
          <c:spPr>
            <a:solidFill>
              <a:srgbClr val="002060"/>
            </a:solidFill>
            <a:ln>
              <a:noFill/>
            </a:ln>
            <a:effectLst/>
          </c:spPr>
          <c:invertIfNegative val="0"/>
          <c:cat>
            <c:numRef>
              <c:f>Totals!$D$16:$E$16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Totals!$D$17:$E$17</c:f>
              <c:numCache>
                <c:formatCode>General</c:formatCode>
                <c:ptCount val="2"/>
                <c:pt idx="0">
                  <c:v>1.7540027400000002</c:v>
                </c:pt>
                <c:pt idx="1">
                  <c:v>1.9313075400000004</c:v>
                </c:pt>
              </c:numCache>
            </c:numRef>
          </c:val>
        </c:ser>
        <c:ser>
          <c:idx val="1"/>
          <c:order val="1"/>
          <c:tx>
            <c:strRef>
              <c:f>Totals!$C$18</c:f>
              <c:strCache>
                <c:ptCount val="1"/>
                <c:pt idx="0">
                  <c:v>Natural Gas 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numRef>
              <c:f>Totals!$D$16:$E$16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Totals!$D$18:$E$18</c:f>
              <c:numCache>
                <c:formatCode>General</c:formatCode>
                <c:ptCount val="2"/>
                <c:pt idx="0">
                  <c:v>0.49072654000000004</c:v>
                </c:pt>
                <c:pt idx="1">
                  <c:v>0.55605524999999989</c:v>
                </c:pt>
              </c:numCache>
            </c:numRef>
          </c:val>
        </c:ser>
        <c:ser>
          <c:idx val="2"/>
          <c:order val="2"/>
          <c:tx>
            <c:strRef>
              <c:f>Totals!$C$19</c:f>
              <c:strCache>
                <c:ptCount val="1"/>
                <c:pt idx="0">
                  <c:v>Diesel 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numRef>
              <c:f>Totals!$D$16:$E$16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Totals!$D$19:$E$19</c:f>
              <c:numCache>
                <c:formatCode>General</c:formatCode>
                <c:ptCount val="2"/>
                <c:pt idx="0">
                  <c:v>3.0575739999999997E-2</c:v>
                </c:pt>
                <c:pt idx="1">
                  <c:v>4.3368139999999999E-2</c:v>
                </c:pt>
              </c:numCache>
            </c:numRef>
          </c:val>
        </c:ser>
        <c:ser>
          <c:idx val="3"/>
          <c:order val="3"/>
          <c:tx>
            <c:strRef>
              <c:f>Totals!$C$20</c:f>
              <c:strCache>
                <c:ptCount val="1"/>
                <c:pt idx="0">
                  <c:v>#2 Oil 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cat>
            <c:numRef>
              <c:f>Totals!$D$16:$E$16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Totals!$D$20:$E$20</c:f>
              <c:numCache>
                <c:formatCode>General</c:formatCode>
                <c:ptCount val="2"/>
                <c:pt idx="0">
                  <c:v>4.9385160000000004E-2</c:v>
                </c:pt>
                <c:pt idx="1">
                  <c:v>3.037542E-2</c:v>
                </c:pt>
              </c:numCache>
            </c:numRef>
          </c:val>
        </c:ser>
        <c:ser>
          <c:idx val="4"/>
          <c:order val="4"/>
          <c:tx>
            <c:strRef>
              <c:f>Totals!$C$21</c:f>
              <c:strCache>
                <c:ptCount val="1"/>
                <c:pt idx="0">
                  <c:v>Propane 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numRef>
              <c:f>Totals!$D$16:$E$16</c:f>
              <c:numCache>
                <c:formatCode>General</c:formatCode>
                <c:ptCount val="2"/>
                <c:pt idx="0">
                  <c:v>2016</c:v>
                </c:pt>
                <c:pt idx="1">
                  <c:v>2017</c:v>
                </c:pt>
              </c:numCache>
            </c:numRef>
          </c:cat>
          <c:val>
            <c:numRef>
              <c:f>Totals!$D$21:$E$21</c:f>
              <c:numCache>
                <c:formatCode>General</c:formatCode>
                <c:ptCount val="2"/>
                <c:pt idx="0">
                  <c:v>3.2837229999999995E-2</c:v>
                </c:pt>
                <c:pt idx="1">
                  <c:v>2.6579980000000003E-2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0781800"/>
        <c:axId val="120778272"/>
      </c:barChart>
      <c:catAx>
        <c:axId val="1207818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ysClr val="windowText" lastClr="000000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7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0778272"/>
        <c:crosses val="autoZero"/>
        <c:auto val="1"/>
        <c:lblAlgn val="ctr"/>
        <c:lblOffset val="100"/>
        <c:noMultiLvlLbl val="0"/>
      </c:catAx>
      <c:valAx>
        <c:axId val="120778272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7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700" b="1">
                    <a:solidFill>
                      <a:sysClr val="windowText" lastClr="000000"/>
                    </a:solidFill>
                  </a:rPr>
                  <a:t>Energy Cost (Million USD)</a:t>
                </a:r>
              </a:p>
            </c:rich>
          </c:tx>
          <c:layout>
            <c:manualLayout>
              <c:xMode val="edge"/>
              <c:yMode val="edge"/>
              <c:x val="4.9251903033447501E-2"/>
              <c:y val="0.14466726740785391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7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tx1"/>
            </a:soli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07818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8290494287644008"/>
          <c:y val="0.22071839222543366"/>
          <c:w val="0.21555426037460054"/>
          <c:h val="0.5410926683159730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500" b="1" i="0" u="none" strike="noStrike" kern="1200" baseline="0">
              <a:solidFill>
                <a:sysClr val="windowText" lastClr="000000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0.35989</cdr:x>
      <cdr:y>0.13594</cdr:y>
    </cdr:from>
    <cdr:to>
      <cdr:x>0.68323</cdr:x>
      <cdr:y>0.13723</cdr:y>
    </cdr:to>
    <cdr:cxnSp macro="">
      <cdr:nvCxnSpPr>
        <cdr:cNvPr id="2" name="Straight Connector 1"/>
        <cdr:cNvCxnSpPr/>
      </cdr:nvCxnSpPr>
      <cdr:spPr>
        <a:xfrm xmlns:a="http://schemas.openxmlformats.org/drawingml/2006/main" flipV="1">
          <a:off x="2812731" y="889466"/>
          <a:ext cx="2527149" cy="8408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ysClr val="windowText" lastClr="00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0.68144</cdr:x>
      <cdr:y>0.1354</cdr:y>
    </cdr:from>
    <cdr:to>
      <cdr:x>0.68216</cdr:x>
      <cdr:y>0.50523</cdr:y>
    </cdr:to>
    <cdr:cxnSp macro="">
      <cdr:nvCxnSpPr>
        <cdr:cNvPr id="5" name="Straight Connector 4"/>
        <cdr:cNvCxnSpPr/>
      </cdr:nvCxnSpPr>
      <cdr:spPr>
        <a:xfrm xmlns:a="http://schemas.openxmlformats.org/drawingml/2006/main" flipH="1">
          <a:off x="5344560" y="892341"/>
          <a:ext cx="5641" cy="243745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ysClr val="windowText" lastClr="00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0.43314</cdr:x>
      <cdr:y>0.17158</cdr:y>
    </cdr:from>
    <cdr:to>
      <cdr:x>0.63726</cdr:x>
      <cdr:y>0.32966</cdr:y>
    </cdr:to>
    <cdr:sp macro="" textlink="">
      <cdr:nvSpPr>
        <cdr:cNvPr id="11" name="TextBox 10"/>
        <cdr:cNvSpPr txBox="1"/>
      </cdr:nvSpPr>
      <cdr:spPr>
        <a:xfrm xmlns:a="http://schemas.openxmlformats.org/drawingml/2006/main">
          <a:off x="3405713" y="1161267"/>
          <a:ext cx="1604897" cy="10699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pPr algn="ctr"/>
          <a:r>
            <a:rPr lang="en-US" sz="2500" b="1" dirty="0">
              <a:solidFill>
                <a:sysClr val="windowText" lastClr="000000"/>
              </a:solidFill>
            </a:rPr>
            <a:t>9%</a:t>
          </a:r>
          <a:r>
            <a:rPr lang="en-US" sz="2500" b="1" baseline="0" dirty="0">
              <a:solidFill>
                <a:sysClr val="windowText" lastClr="000000"/>
              </a:solidFill>
            </a:rPr>
            <a:t> Reduction </a:t>
          </a:r>
          <a:endParaRPr lang="en-US" sz="2500" b="1" dirty="0">
            <a:solidFill>
              <a:sysClr val="windowText" lastClr="000000"/>
            </a:solidFill>
          </a:endParaRPr>
        </a:p>
      </cdr:txBody>
    </cdr:sp>
  </cdr:relSizeAnchor>
  <cdr:relSizeAnchor xmlns:cdr="http://schemas.openxmlformats.org/drawingml/2006/chartDrawing">
    <cdr:from>
      <cdr:x>0.26036</cdr:x>
      <cdr:y>0.04221</cdr:y>
    </cdr:from>
    <cdr:to>
      <cdr:x>0.46447</cdr:x>
      <cdr:y>0.20029</cdr:y>
    </cdr:to>
    <cdr:sp macro="" textlink="">
      <cdr:nvSpPr>
        <cdr:cNvPr id="12" name="TextBox 1"/>
        <cdr:cNvSpPr txBox="1"/>
      </cdr:nvSpPr>
      <cdr:spPr>
        <a:xfrm xmlns:a="http://schemas.openxmlformats.org/drawingml/2006/main">
          <a:off x="2047136" y="285663"/>
          <a:ext cx="1604897" cy="10699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500" b="1" dirty="0">
              <a:solidFill>
                <a:sysClr val="windowText" lastClr="000000"/>
              </a:solidFill>
            </a:rPr>
            <a:t>7,287</a:t>
          </a:r>
        </a:p>
      </cdr:txBody>
    </cdr:sp>
  </cdr:relSizeAnchor>
  <cdr:relSizeAnchor xmlns:cdr="http://schemas.openxmlformats.org/drawingml/2006/chartDrawing">
    <cdr:from>
      <cdr:x>0.57067</cdr:x>
      <cdr:y>0.04221</cdr:y>
    </cdr:from>
    <cdr:to>
      <cdr:x>0.77479</cdr:x>
      <cdr:y>0.20029</cdr:y>
    </cdr:to>
    <cdr:sp macro="" textlink="">
      <cdr:nvSpPr>
        <cdr:cNvPr id="13" name="TextBox 1"/>
        <cdr:cNvSpPr txBox="1"/>
      </cdr:nvSpPr>
      <cdr:spPr>
        <a:xfrm xmlns:a="http://schemas.openxmlformats.org/drawingml/2006/main">
          <a:off x="4487101" y="285663"/>
          <a:ext cx="1604897" cy="106993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500" b="1" dirty="0">
              <a:solidFill>
                <a:sysClr val="windowText" lastClr="000000"/>
              </a:solidFill>
            </a:rPr>
            <a:t>6,728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0.13771</cdr:x>
      <cdr:y>0.92238</cdr:y>
    </cdr:from>
    <cdr:to>
      <cdr:x>0.39801</cdr:x>
      <cdr:y>0.98755</cdr:y>
    </cdr:to>
    <cdr:grpSp>
      <cdr:nvGrpSpPr>
        <cdr:cNvPr id="10" name="Group 9"/>
        <cdr:cNvGrpSpPr/>
      </cdr:nvGrpSpPr>
      <cdr:grpSpPr>
        <a:xfrm xmlns:a="http://schemas.openxmlformats.org/drawingml/2006/main">
          <a:off x="1587844" y="6580915"/>
          <a:ext cx="3001350" cy="464969"/>
          <a:chOff x="1587811" y="6517129"/>
          <a:chExt cx="3001433" cy="464949"/>
        </a:xfrm>
      </cdr:grpSpPr>
      <cdr:cxnSp macro="">
        <cdr:nvCxnSpPr>
          <cdr:cNvPr id="3" name="Straight Connector 2"/>
          <cdr:cNvCxnSpPr/>
        </cdr:nvCxnSpPr>
        <cdr:spPr>
          <a:xfrm xmlns:a="http://schemas.openxmlformats.org/drawingml/2006/main">
            <a:off x="1592331" y="6517129"/>
            <a:ext cx="0" cy="464949"/>
          </a:xfrm>
          <a:prstGeom xmlns:a="http://schemas.openxmlformats.org/drawingml/2006/main" prst="line">
            <a:avLst/>
          </a:prstGeom>
          <a:ln xmlns:a="http://schemas.openxmlformats.org/drawingml/2006/main" w="19050">
            <a:solidFill>
              <a:srgbClr val="FF0000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7" name="Straight Connector 6"/>
          <cdr:cNvCxnSpPr/>
        </cdr:nvCxnSpPr>
        <cdr:spPr>
          <a:xfrm xmlns:a="http://schemas.openxmlformats.org/drawingml/2006/main" flipV="1">
            <a:off x="1587811" y="6972176"/>
            <a:ext cx="3001433" cy="4233"/>
          </a:xfrm>
          <a:prstGeom xmlns:a="http://schemas.openxmlformats.org/drawingml/2006/main" prst="line">
            <a:avLst/>
          </a:prstGeom>
          <a:ln xmlns:a="http://schemas.openxmlformats.org/drawingml/2006/main" w="19050">
            <a:solidFill>
              <a:srgbClr val="FF0000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9" name="Straight Connector 8"/>
          <cdr:cNvCxnSpPr/>
        </cdr:nvCxnSpPr>
        <cdr:spPr>
          <a:xfrm xmlns:a="http://schemas.openxmlformats.org/drawingml/2006/main" flipV="1">
            <a:off x="4589244" y="6591176"/>
            <a:ext cx="0" cy="376767"/>
          </a:xfrm>
          <a:prstGeom xmlns:a="http://schemas.openxmlformats.org/drawingml/2006/main" prst="line">
            <a:avLst/>
          </a:prstGeom>
          <a:ln xmlns:a="http://schemas.openxmlformats.org/drawingml/2006/main" w="19050">
            <a:solidFill>
              <a:srgbClr val="FF0000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  <cdr:relSizeAnchor xmlns:cdr="http://schemas.openxmlformats.org/drawingml/2006/chartDrawing">
    <cdr:from>
      <cdr:x>0.64648</cdr:x>
      <cdr:y>0.92238</cdr:y>
    </cdr:from>
    <cdr:to>
      <cdr:x>0.90679</cdr:x>
      <cdr:y>0.98755</cdr:y>
    </cdr:to>
    <cdr:grpSp>
      <cdr:nvGrpSpPr>
        <cdr:cNvPr id="11" name="Group 10"/>
        <cdr:cNvGrpSpPr/>
      </cdr:nvGrpSpPr>
      <cdr:grpSpPr>
        <a:xfrm xmlns:a="http://schemas.openxmlformats.org/drawingml/2006/main">
          <a:off x="7454140" y="6580915"/>
          <a:ext cx="3001465" cy="464969"/>
          <a:chOff x="1587811" y="6517129"/>
          <a:chExt cx="3001433" cy="464949"/>
        </a:xfrm>
      </cdr:grpSpPr>
      <cdr:cxnSp macro="">
        <cdr:nvCxnSpPr>
          <cdr:cNvPr id="12" name="Straight Connector 11"/>
          <cdr:cNvCxnSpPr/>
        </cdr:nvCxnSpPr>
        <cdr:spPr>
          <a:xfrm xmlns:a="http://schemas.openxmlformats.org/drawingml/2006/main">
            <a:off x="1592331" y="6517129"/>
            <a:ext cx="0" cy="464949"/>
          </a:xfrm>
          <a:prstGeom xmlns:a="http://schemas.openxmlformats.org/drawingml/2006/main" prst="line">
            <a:avLst/>
          </a:prstGeom>
          <a:ln xmlns:a="http://schemas.openxmlformats.org/drawingml/2006/main" w="19050">
            <a:solidFill>
              <a:srgbClr val="FF0000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3" name="Straight Connector 12"/>
          <cdr:cNvCxnSpPr/>
        </cdr:nvCxnSpPr>
        <cdr:spPr>
          <a:xfrm xmlns:a="http://schemas.openxmlformats.org/drawingml/2006/main" flipV="1">
            <a:off x="1587811" y="6972176"/>
            <a:ext cx="3001433" cy="4233"/>
          </a:xfrm>
          <a:prstGeom xmlns:a="http://schemas.openxmlformats.org/drawingml/2006/main" prst="line">
            <a:avLst/>
          </a:prstGeom>
          <a:ln xmlns:a="http://schemas.openxmlformats.org/drawingml/2006/main" w="19050">
            <a:solidFill>
              <a:srgbClr val="FF0000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14" name="Straight Connector 13"/>
          <cdr:cNvCxnSpPr/>
        </cdr:nvCxnSpPr>
        <cdr:spPr>
          <a:xfrm xmlns:a="http://schemas.openxmlformats.org/drawingml/2006/main" flipV="1">
            <a:off x="4589244" y="6591176"/>
            <a:ext cx="0" cy="376767"/>
          </a:xfrm>
          <a:prstGeom xmlns:a="http://schemas.openxmlformats.org/drawingml/2006/main" prst="line">
            <a:avLst/>
          </a:prstGeom>
          <a:ln xmlns:a="http://schemas.openxmlformats.org/drawingml/2006/main" w="19050">
            <a:solidFill>
              <a:srgbClr val="FF0000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0.35621</cdr:x>
      <cdr:y>0.09918</cdr:y>
    </cdr:from>
    <cdr:to>
      <cdr:x>0.68214</cdr:x>
      <cdr:y>0.15047</cdr:y>
    </cdr:to>
    <cdr:grpSp>
      <cdr:nvGrpSpPr>
        <cdr:cNvPr id="11" name="Group 10"/>
        <cdr:cNvGrpSpPr/>
      </cdr:nvGrpSpPr>
      <cdr:grpSpPr>
        <a:xfrm xmlns:a="http://schemas.openxmlformats.org/drawingml/2006/main">
          <a:off x="3111740" y="625089"/>
          <a:ext cx="2847224" cy="323258"/>
          <a:chOff x="2608612" y="487647"/>
          <a:chExt cx="2386905" cy="252132"/>
        </a:xfrm>
      </cdr:grpSpPr>
      <cdr:cxnSp macro="">
        <cdr:nvCxnSpPr>
          <cdr:cNvPr id="3" name="Straight Connector 2"/>
          <cdr:cNvCxnSpPr/>
        </cdr:nvCxnSpPr>
        <cdr:spPr>
          <a:xfrm xmlns:a="http://schemas.openxmlformats.org/drawingml/2006/main" flipV="1">
            <a:off x="2618874" y="495670"/>
            <a:ext cx="0" cy="179644"/>
          </a:xfrm>
          <a:prstGeom xmlns:a="http://schemas.openxmlformats.org/drawingml/2006/main" prst="line">
            <a:avLst/>
          </a:prstGeom>
          <a:ln xmlns:a="http://schemas.openxmlformats.org/drawingml/2006/main" w="28575">
            <a:solidFill>
              <a:sysClr val="windowText" lastClr="000000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5" name="Straight Connector 4"/>
          <cdr:cNvCxnSpPr/>
        </cdr:nvCxnSpPr>
        <cdr:spPr>
          <a:xfrm xmlns:a="http://schemas.openxmlformats.org/drawingml/2006/main" flipH="1" flipV="1">
            <a:off x="2608612" y="487647"/>
            <a:ext cx="2386905" cy="5730"/>
          </a:xfrm>
          <a:prstGeom xmlns:a="http://schemas.openxmlformats.org/drawingml/2006/main" prst="line">
            <a:avLst/>
          </a:prstGeom>
          <a:ln xmlns:a="http://schemas.openxmlformats.org/drawingml/2006/main" w="28575">
            <a:solidFill>
              <a:sysClr val="windowText" lastClr="000000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  <cdr:cxnSp macro="">
        <cdr:nvCxnSpPr>
          <cdr:cNvPr id="8" name="Straight Connector 7"/>
          <cdr:cNvCxnSpPr/>
        </cdr:nvCxnSpPr>
        <cdr:spPr>
          <a:xfrm xmlns:a="http://schemas.openxmlformats.org/drawingml/2006/main" flipV="1">
            <a:off x="4984042" y="489100"/>
            <a:ext cx="3682" cy="250679"/>
          </a:xfrm>
          <a:prstGeom xmlns:a="http://schemas.openxmlformats.org/drawingml/2006/main" prst="line">
            <a:avLst/>
          </a:prstGeom>
          <a:ln xmlns:a="http://schemas.openxmlformats.org/drawingml/2006/main" w="28575">
            <a:solidFill>
              <a:sysClr val="windowText" lastClr="000000"/>
            </a:solidFill>
          </a:ln>
        </cdr:spPr>
        <cdr:style>
          <a:lnRef xmlns:a="http://schemas.openxmlformats.org/drawingml/2006/main" idx="1">
            <a:schemeClr val="accent1"/>
          </a:lnRef>
          <a:fillRef xmlns:a="http://schemas.openxmlformats.org/drawingml/2006/main" idx="0">
            <a:schemeClr val="accent1"/>
          </a:fillRef>
          <a:effectRef xmlns:a="http://schemas.openxmlformats.org/drawingml/2006/main" idx="0">
            <a:schemeClr val="accent1"/>
          </a:effectRef>
          <a:fontRef xmlns:a="http://schemas.openxmlformats.org/drawingml/2006/main" idx="minor">
            <a:schemeClr val="tx1"/>
          </a:fontRef>
        </cdr:style>
      </cdr:cxnSp>
    </cdr:grpSp>
  </cdr:relSizeAnchor>
  <cdr:relSizeAnchor xmlns:cdr="http://schemas.openxmlformats.org/drawingml/2006/chartDrawing">
    <cdr:from>
      <cdr:x>0.29731</cdr:x>
      <cdr:y>0.01442</cdr:y>
    </cdr:from>
    <cdr:to>
      <cdr:x>0.47257</cdr:x>
      <cdr:y>0.08654</cdr:y>
    </cdr:to>
    <cdr:sp macro="" textlink="">
      <cdr:nvSpPr>
        <cdr:cNvPr id="12" name="TextBox 11"/>
        <cdr:cNvSpPr txBox="1"/>
      </cdr:nvSpPr>
      <cdr:spPr>
        <a:xfrm xmlns:a="http://schemas.openxmlformats.org/drawingml/2006/main">
          <a:off x="2181224" y="71437"/>
          <a:ext cx="1285875" cy="35718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500" b="1" dirty="0" smtClean="0"/>
            <a:t>104,800</a:t>
          </a:r>
          <a:endParaRPr lang="en-US" sz="2500" b="1" dirty="0"/>
        </a:p>
      </cdr:txBody>
    </cdr:sp>
  </cdr:relSizeAnchor>
  <cdr:relSizeAnchor xmlns:cdr="http://schemas.openxmlformats.org/drawingml/2006/chartDrawing">
    <cdr:from>
      <cdr:x>0.61225</cdr:x>
      <cdr:y>0.01506</cdr:y>
    </cdr:from>
    <cdr:to>
      <cdr:x>0.78751</cdr:x>
      <cdr:y>0.06314</cdr:y>
    </cdr:to>
    <cdr:sp macro="" textlink="">
      <cdr:nvSpPr>
        <cdr:cNvPr id="13" name="TextBox 1"/>
        <cdr:cNvSpPr txBox="1"/>
      </cdr:nvSpPr>
      <cdr:spPr>
        <a:xfrm xmlns:a="http://schemas.openxmlformats.org/drawingml/2006/main">
          <a:off x="4491830" y="74613"/>
          <a:ext cx="1285875" cy="23812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500" b="1" dirty="0" smtClean="0"/>
            <a:t>102,670</a:t>
          </a:r>
          <a:endParaRPr lang="en-US" sz="2500" b="1" dirty="0"/>
        </a:p>
      </cdr:txBody>
    </cdr:sp>
  </cdr:relSizeAnchor>
  <cdr:relSizeAnchor xmlns:cdr="http://schemas.openxmlformats.org/drawingml/2006/chartDrawing">
    <cdr:from>
      <cdr:x>0.41577</cdr:x>
      <cdr:y>0.11362</cdr:y>
    </cdr:from>
    <cdr:to>
      <cdr:x>0.62523</cdr:x>
      <cdr:y>0.3125</cdr:y>
    </cdr:to>
    <cdr:sp macro="" textlink="">
      <cdr:nvSpPr>
        <cdr:cNvPr id="14" name="TextBox 1"/>
        <cdr:cNvSpPr txBox="1"/>
      </cdr:nvSpPr>
      <cdr:spPr>
        <a:xfrm xmlns:a="http://schemas.openxmlformats.org/drawingml/2006/main">
          <a:off x="3050382" y="562769"/>
          <a:ext cx="1536700" cy="98504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500" b="1" dirty="0"/>
            <a:t>2% </a:t>
          </a:r>
        </a:p>
        <a:p xmlns:a="http://schemas.openxmlformats.org/drawingml/2006/main">
          <a:pPr algn="ctr"/>
          <a:r>
            <a:rPr lang="en-US" sz="2500" b="1" dirty="0"/>
            <a:t>Reduction</a:t>
          </a:r>
          <a:r>
            <a:rPr lang="en-US" sz="1800" b="1" dirty="0"/>
            <a:t> 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0.34456</cdr:x>
      <cdr:y>0.10007</cdr:y>
    </cdr:from>
    <cdr:to>
      <cdr:x>0.67575</cdr:x>
      <cdr:y>0.10081</cdr:y>
    </cdr:to>
    <cdr:cxnSp macro="">
      <cdr:nvCxnSpPr>
        <cdr:cNvPr id="2" name="Straight Connector 1"/>
        <cdr:cNvCxnSpPr/>
      </cdr:nvCxnSpPr>
      <cdr:spPr>
        <a:xfrm xmlns:a="http://schemas.openxmlformats.org/drawingml/2006/main" flipH="1" flipV="1">
          <a:off x="3064826" y="666419"/>
          <a:ext cx="2945841" cy="4923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ysClr val="windowText" lastClr="00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0.67575</cdr:x>
      <cdr:y>0.0996</cdr:y>
    </cdr:from>
    <cdr:to>
      <cdr:x>0.67575</cdr:x>
      <cdr:y>0.14929</cdr:y>
    </cdr:to>
    <cdr:cxnSp macro="">
      <cdr:nvCxnSpPr>
        <cdr:cNvPr id="6" name="Straight Connector 5"/>
        <cdr:cNvCxnSpPr/>
      </cdr:nvCxnSpPr>
      <cdr:spPr>
        <a:xfrm xmlns:a="http://schemas.openxmlformats.org/drawingml/2006/main">
          <a:off x="6010667" y="663270"/>
          <a:ext cx="0" cy="330954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ysClr val="windowText" lastClr="00000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0.25691</cdr:x>
      <cdr:y>0.01811</cdr:y>
    </cdr:from>
    <cdr:to>
      <cdr:x>0.43062</cdr:x>
      <cdr:y>0.15496</cdr:y>
    </cdr:to>
    <cdr:sp macro="" textlink="">
      <cdr:nvSpPr>
        <cdr:cNvPr id="10" name="TextBox 10"/>
        <cdr:cNvSpPr txBox="1"/>
      </cdr:nvSpPr>
      <cdr:spPr>
        <a:xfrm xmlns:a="http://schemas.openxmlformats.org/drawingml/2006/main">
          <a:off x="2276992" y="117254"/>
          <a:ext cx="1539506" cy="88604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500" b="1">
              <a:solidFill>
                <a:sysClr val="windowText" lastClr="000000"/>
              </a:solidFill>
            </a:rPr>
            <a:t>2.36</a:t>
          </a:r>
        </a:p>
      </cdr:txBody>
    </cdr:sp>
  </cdr:relSizeAnchor>
  <cdr:relSizeAnchor xmlns:cdr="http://schemas.openxmlformats.org/drawingml/2006/chartDrawing">
    <cdr:from>
      <cdr:x>0.58058</cdr:x>
      <cdr:y>0.02153</cdr:y>
    </cdr:from>
    <cdr:to>
      <cdr:x>0.75428</cdr:x>
      <cdr:y>0.15838</cdr:y>
    </cdr:to>
    <cdr:sp macro="" textlink="">
      <cdr:nvSpPr>
        <cdr:cNvPr id="5" name="TextBox 10"/>
        <cdr:cNvSpPr txBox="1"/>
      </cdr:nvSpPr>
      <cdr:spPr>
        <a:xfrm xmlns:a="http://schemas.openxmlformats.org/drawingml/2006/main">
          <a:off x="5145567" y="139405"/>
          <a:ext cx="1539570" cy="8860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 cmpd="sng">
          <a:noFill/>
        </a:ln>
      </cdr:spPr>
      <cdr:style>
        <a:lnRef xmlns:a="http://schemas.openxmlformats.org/drawingml/2006/main" idx="0">
          <a:scrgbClr r="0" g="0" b="0"/>
        </a:lnRef>
        <a:fillRef xmlns:a="http://schemas.openxmlformats.org/drawingml/2006/main" idx="0">
          <a:scrgbClr r="0" g="0" b="0"/>
        </a:fillRef>
        <a:effectRef xmlns:a="http://schemas.openxmlformats.org/drawingml/2006/main" idx="0">
          <a:scrgbClr r="0" g="0" b="0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 rtlCol="0" anchor="t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en-US" sz="2500" b="1">
              <a:solidFill>
                <a:sysClr val="windowText" lastClr="000000"/>
              </a:solidFill>
            </a:rPr>
            <a:t>2.59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CF7A15-90BA-4580-BF7F-EDAE5F8DAF2A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500188" y="1143000"/>
            <a:ext cx="38576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2143A2-5EE6-4FD1-BD72-2E8B48E362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474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2143A2-5EE6-4FD1-BD72-2E8B48E36240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202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7/9/2018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7.jpeg"/><Relationship Id="rId3" Type="http://schemas.openxmlformats.org/officeDocument/2006/relationships/image" Target="../media/image1.emf"/><Relationship Id="rId7" Type="http://schemas.openxmlformats.org/officeDocument/2006/relationships/image" Target="../media/image5.png"/><Relationship Id="rId12" Type="http://schemas.openxmlformats.org/officeDocument/2006/relationships/chart" Target="../charts/chart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chart" Target="../charts/chart3.xml"/><Relationship Id="rId5" Type="http://schemas.openxmlformats.org/officeDocument/2006/relationships/image" Target="../media/image3.jpeg"/><Relationship Id="rId10" Type="http://schemas.openxmlformats.org/officeDocument/2006/relationships/chart" Target="../charts/chart2.xml"/><Relationship Id="rId4" Type="http://schemas.openxmlformats.org/officeDocument/2006/relationships/image" Target="../media/image2.png"/><Relationship Id="rId9" Type="http://schemas.openxmlformats.org/officeDocument/2006/relationships/chart" Target="../charts/chart1.xml"/><Relationship Id="rId1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54409" y="27304304"/>
            <a:ext cx="10057867" cy="1538485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30432" y="5374389"/>
            <a:ext cx="11341232" cy="1108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>
                <a:solidFill>
                  <a:schemeClr val="bg1"/>
                </a:solidFill>
                <a:latin typeface="+mn-lt"/>
              </a:rPr>
              <a:t>Introduction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630431" y="295710"/>
            <a:ext cx="35575761" cy="4030982"/>
            <a:chOff x="630431" y="905310"/>
            <a:chExt cx="35575761" cy="4030982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xmlns="" id="{954543CD-AA25-3740-9E19-68330D32C41E}"/>
                </a:ext>
              </a:extLst>
            </p:cNvPr>
            <p:cNvSpPr/>
            <p:nvPr/>
          </p:nvSpPr>
          <p:spPr>
            <a:xfrm>
              <a:off x="630431" y="905310"/>
              <a:ext cx="35464711" cy="4030982"/>
            </a:xfrm>
            <a:prstGeom prst="rect">
              <a:avLst/>
            </a:prstGeom>
            <a:solidFill>
              <a:srgbClr val="0928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8500" b="1" dirty="0" smtClean="0">
                  <a:solidFill>
                    <a:schemeClr val="bg1"/>
                  </a:solidFill>
                  <a:latin typeface="Source Sans Pro" panose="020B0503030403020204"/>
                  <a:ea typeface="Tahoma" panose="020B0604030504040204" pitchFamily="34" charset="0"/>
                  <a:cs typeface="Tahoma" panose="020B0604030504040204" pitchFamily="34" charset="0"/>
                </a:rPr>
                <a:t>Measuring Municipal Carbon and Nitrogen Footprints</a:t>
              </a:r>
              <a:endParaRPr lang="en-US" sz="8500" b="1" dirty="0">
                <a:solidFill>
                  <a:schemeClr val="bg1"/>
                </a:solidFill>
                <a:latin typeface="Source Sans Pro" panose="020B0503030403020204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algn="ctr"/>
              <a:r>
                <a:rPr lang="en-US" sz="6600" b="1" dirty="0" smtClean="0">
                  <a:solidFill>
                    <a:srgbClr val="9DD164"/>
                  </a:solidFill>
                  <a:latin typeface="Source Sans Pro" panose="020B0503030403020204"/>
                  <a:ea typeface="Tahoma" panose="020B0604030504040204" pitchFamily="34" charset="0"/>
                  <a:cs typeface="Tahoma" panose="020B0604030504040204" pitchFamily="34" charset="0"/>
                </a:rPr>
                <a:t>Jackson Kaspari, </a:t>
              </a:r>
              <a:r>
                <a:rPr lang="en-US" sz="6600" b="1" dirty="0">
                  <a:solidFill>
                    <a:srgbClr val="9DD164"/>
                  </a:solidFill>
                  <a:latin typeface="Source Sans Pro" panose="020B0503030403020204"/>
                  <a:ea typeface="Tahoma" panose="020B0604030504040204" pitchFamily="34" charset="0"/>
                  <a:cs typeface="Tahoma" panose="020B0604030504040204" pitchFamily="34" charset="0"/>
                </a:rPr>
                <a:t>UNH Sustainability Fellow</a:t>
              </a:r>
            </a:p>
            <a:p>
              <a:pPr algn="ctr"/>
              <a:r>
                <a:rPr lang="en-US" sz="6600" b="1" dirty="0" smtClean="0">
                  <a:solidFill>
                    <a:srgbClr val="9DD164"/>
                  </a:solidFill>
                  <a:latin typeface="Source Sans Pro" panose="020B0503030403020204"/>
                  <a:ea typeface="Tahoma" panose="020B0604030504040204" pitchFamily="34" charset="0"/>
                  <a:cs typeface="Tahoma" panose="020B0604030504040204" pitchFamily="34" charset="0"/>
                </a:rPr>
                <a:t>Mentor: Elena Piekut, City of Dover, NH Planning Department</a:t>
              </a:r>
              <a:endParaRPr lang="en-US" sz="6600" dirty="0">
                <a:solidFill>
                  <a:srgbClr val="9DD164"/>
                </a:solidFill>
                <a:latin typeface="Source Sans Pro" panose="020B0503030403020204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pic>
          <p:nvPicPr>
            <p:cNvPr id="31" name="Picture 30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630432" y="1125656"/>
              <a:ext cx="4461510" cy="3590290"/>
            </a:xfrm>
            <a:prstGeom prst="rect">
              <a:avLst/>
            </a:prstGeom>
          </p:spPr>
        </p:pic>
        <p:pic>
          <p:nvPicPr>
            <p:cNvPr id="32" name="Picture 31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1744682" y="1125656"/>
              <a:ext cx="4461510" cy="3590290"/>
            </a:xfrm>
            <a:prstGeom prst="rect">
              <a:avLst/>
            </a:prstGeom>
          </p:spPr>
        </p:pic>
      </p:grpSp>
      <p:sp>
        <p:nvSpPr>
          <p:cNvPr id="7" name="TextBox 6"/>
          <p:cNvSpPr txBox="1"/>
          <p:nvPr/>
        </p:nvSpPr>
        <p:spPr>
          <a:xfrm>
            <a:off x="630432" y="6621913"/>
            <a:ext cx="1145679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Carbon Footprint: </a:t>
            </a:r>
            <a:r>
              <a:rPr lang="en-US" sz="2800" dirty="0" smtClean="0"/>
              <a:t>Total amount of greenhouse gases (GHGs) produced to directly and indirectly support human activities.</a:t>
            </a:r>
            <a:r>
              <a:rPr lang="en-US" sz="2800" baseline="30000" dirty="0" smtClean="0"/>
              <a:t>1</a:t>
            </a:r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Nitrogen Footprint: </a:t>
            </a:r>
            <a:r>
              <a:rPr lang="en-US" sz="2800" dirty="0" smtClean="0"/>
              <a:t>The amount of reactive nitrogen released to the environment as a result of an organizations resource consumptions.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Footprint Baseline: </a:t>
            </a:r>
            <a:r>
              <a:rPr lang="en-US" sz="2800" dirty="0" smtClean="0"/>
              <a:t>A selected time period to which future footprints are compared.</a:t>
            </a:r>
            <a:r>
              <a:rPr lang="en-US" sz="2800" baseline="30000" dirty="0" smtClean="0"/>
              <a:t>3</a:t>
            </a:r>
            <a:r>
              <a:rPr lang="en-US" sz="2800" dirty="0" smtClean="0"/>
              <a:t> 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endParaRPr lang="en-US" sz="28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5610026" y="9483602"/>
            <a:ext cx="6477197" cy="3527651"/>
            <a:chOff x="6103550" y="9271464"/>
            <a:chExt cx="6288228" cy="3527651"/>
          </a:xfrm>
        </p:grpSpPr>
        <p:pic>
          <p:nvPicPr>
            <p:cNvPr id="1026" name="Picture 2" descr="Image result for greenhouse gas emissions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3970" y="9271464"/>
              <a:ext cx="6267808" cy="35276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Box 7"/>
            <p:cNvSpPr txBox="1"/>
            <p:nvPr/>
          </p:nvSpPr>
          <p:spPr>
            <a:xfrm>
              <a:off x="6103550" y="12316420"/>
              <a:ext cx="45216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chemeClr val="bg1"/>
                  </a:solidFill>
                </a:rPr>
                <a:t>https://www.cbc.ca/news/canada/how-canada-s-provinces-are-tackling-greenhouse-gas-emissions-1.3030535</a:t>
              </a:r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630432" y="9368320"/>
            <a:ext cx="4769537" cy="3970318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u="sng" dirty="0" smtClean="0"/>
              <a:t>LGO Baseline Benefits </a:t>
            </a:r>
            <a:r>
              <a:rPr lang="en-US" sz="2800" b="1" u="sng" baseline="30000" dirty="0" smtClean="0"/>
              <a:t>3</a:t>
            </a:r>
            <a:endParaRPr lang="en-US" sz="2800" b="1" u="sng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Leads to the identification of opportunities to improve energy efficiency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Demonstrates climate change leadership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Allows reduction targets to be set and executed in a cost effective manner </a:t>
            </a:r>
            <a:endParaRPr lang="en-US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630432" y="17367369"/>
            <a:ext cx="11341232" cy="446276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u="sng" dirty="0" smtClean="0"/>
              <a:t>Goals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Completed EPA Portfolio Manager</a:t>
            </a:r>
            <a:r>
              <a:rPr lang="en-US" sz="2800" dirty="0" smtClean="0"/>
              <a:t> profile for City and School facilities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Baseline carbon and nitrogen footprint calculations </a:t>
            </a:r>
            <a:r>
              <a:rPr lang="en-US" sz="2800" dirty="0" smtClean="0"/>
              <a:t>for the City of Dover’s municipal operations via Portfolio Manager and the SIMAP tool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Reports</a:t>
            </a:r>
            <a:r>
              <a:rPr lang="en-US" sz="2800" dirty="0" smtClean="0"/>
              <a:t>, including recommended goals, to be presented to City leaders, staff and the general public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smtClean="0"/>
              <a:t>Recommendations for adaptations to SIMAP </a:t>
            </a:r>
            <a:r>
              <a:rPr lang="en-US" sz="2800" dirty="0" smtClean="0"/>
              <a:t>methodologies</a:t>
            </a:r>
            <a:r>
              <a:rPr lang="en-US" sz="2800" b="1" dirty="0" smtClean="0"/>
              <a:t> </a:t>
            </a:r>
            <a:r>
              <a:rPr lang="en-US" sz="2800" dirty="0" smtClean="0"/>
              <a:t>and the user interface to allow a version that can support municipal calculations while being aligned with the Greenhouse Gas Protocols best practices for LGOs.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6324564"/>
              </p:ext>
            </p:extLst>
          </p:nvPr>
        </p:nvGraphicFramePr>
        <p:xfrm>
          <a:off x="630432" y="13617535"/>
          <a:ext cx="11267823" cy="3529488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1638962"/>
                <a:gridCol w="9628861"/>
              </a:tblGrid>
              <a:tr h="663468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</a:rPr>
                        <a:t>Scope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chemeClr val="tx1"/>
                          </a:solidFill>
                        </a:rPr>
                        <a:t>Description</a:t>
                      </a:r>
                      <a:r>
                        <a:rPr lang="en-US" sz="2800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2800" baseline="30000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en-US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96057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Emissions from sources that are directly owned or controlled by the organization. Example:</a:t>
                      </a:r>
                      <a:r>
                        <a:rPr lang="en-US" sz="2800" baseline="0" dirty="0" smtClean="0">
                          <a:solidFill>
                            <a:sysClr val="windowText" lastClr="000000"/>
                          </a:solidFill>
                        </a:rPr>
                        <a:t> Fossil fuel combustion 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73023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2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Indirect emission</a:t>
                      </a:r>
                      <a:r>
                        <a:rPr lang="en-US" sz="2800" baseline="0" dirty="0" smtClean="0">
                          <a:solidFill>
                            <a:sysClr val="windowText" lastClr="000000"/>
                          </a:solidFill>
                        </a:rPr>
                        <a:t>s such as those produced from the consumption of electricity 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960570">
                <a:tc>
                  <a:txBody>
                    <a:bodyPr/>
                    <a:lstStyle/>
                    <a:p>
                      <a:pPr algn="ctr"/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solidFill>
                            <a:sysClr val="windowText" lastClr="000000"/>
                          </a:solidFill>
                        </a:rPr>
                        <a:t>Emissions</a:t>
                      </a:r>
                      <a:r>
                        <a:rPr lang="en-US" sz="2800" baseline="0" dirty="0" smtClean="0">
                          <a:solidFill>
                            <a:sysClr val="windowText" lastClr="000000"/>
                          </a:solidFill>
                        </a:rPr>
                        <a:t> that are a consequence of the organization’s operations. </a:t>
                      </a:r>
                      <a:r>
                        <a:rPr lang="en-US" sz="2800" baseline="0" smtClean="0">
                          <a:solidFill>
                            <a:sysClr val="windowText" lastClr="000000"/>
                          </a:solidFill>
                        </a:rPr>
                        <a:t>Example: </a:t>
                      </a:r>
                      <a:r>
                        <a:rPr lang="en-US" sz="2800" baseline="0" dirty="0" smtClean="0">
                          <a:solidFill>
                            <a:sysClr val="windowText" lastClr="000000"/>
                          </a:solidFill>
                        </a:rPr>
                        <a:t>Employee commuting or business travel</a:t>
                      </a:r>
                      <a:endParaRPr lang="en-US" sz="28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3" name="TextBox 32"/>
          <p:cNvSpPr txBox="1"/>
          <p:nvPr/>
        </p:nvSpPr>
        <p:spPr>
          <a:xfrm>
            <a:off x="630432" y="21995541"/>
            <a:ext cx="11341232" cy="1108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 smtClean="0">
                <a:solidFill>
                  <a:schemeClr val="bg1"/>
                </a:solidFill>
                <a:latin typeface="+mn-lt"/>
              </a:rPr>
              <a:t>Methodology 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pic>
        <p:nvPicPr>
          <p:cNvPr id="34" name="Picture 33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229" y="22996767"/>
            <a:ext cx="6200857" cy="5216721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7339" y="26156648"/>
            <a:ext cx="5458055" cy="150775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16671" y="23843515"/>
            <a:ext cx="5458723" cy="1260771"/>
          </a:xfrm>
          <a:prstGeom prst="rect">
            <a:avLst/>
          </a:prstGeom>
        </p:spPr>
      </p:pic>
      <p:sp>
        <p:nvSpPr>
          <p:cNvPr id="37" name="Text Box 4"/>
          <p:cNvSpPr txBox="1"/>
          <p:nvPr/>
        </p:nvSpPr>
        <p:spPr>
          <a:xfrm>
            <a:off x="291642" y="28043796"/>
            <a:ext cx="6640745" cy="1154162"/>
          </a:xfrm>
          <a:prstGeom prst="rect">
            <a:avLst/>
          </a:prstGeom>
          <a:solidFill>
            <a:prstClr val="white"/>
          </a:solidFill>
          <a:ln>
            <a:noFill/>
          </a:ln>
          <a:effectLst/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>
              <a:spcBef>
                <a:spcPts val="0"/>
              </a:spcBef>
              <a:spcAft>
                <a:spcPts val="1000"/>
              </a:spcAft>
            </a:pPr>
            <a:r>
              <a:rPr lang="en-US" sz="2500" b="1" i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Figure 1.</a:t>
            </a:r>
            <a:r>
              <a:rPr lang="en-US" sz="2500" i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GHG Protocols five major steps for conducting a local government operations inventory</a:t>
            </a:r>
            <a:r>
              <a:rPr lang="en-US" sz="2500" i="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500" i="0" baseline="300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2500" i="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500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2787002" y="5350719"/>
            <a:ext cx="11456792" cy="1108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 smtClean="0">
                <a:solidFill>
                  <a:schemeClr val="bg1"/>
                </a:solidFill>
                <a:latin typeface="+mn-lt"/>
              </a:rPr>
              <a:t>Energy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25059133" y="17867180"/>
            <a:ext cx="11037346" cy="1108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 smtClean="0">
                <a:solidFill>
                  <a:schemeClr val="bg1"/>
                </a:solidFill>
                <a:latin typeface="+mn-lt"/>
              </a:rPr>
              <a:t>Future Work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5048665" y="19169462"/>
            <a:ext cx="1103734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Input food use, water treatment and fertilizer data into SIMAP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Input employee travel information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Generate a complete carbon and nitrogen footprint baseline using SIMAP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Draft GHG and nitrogen inventory report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Identify and suggest improvements to SIMAP so it better suits municipalities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Analyze and review reduction scenarios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Work with City leaders to establish reduction targets </a:t>
            </a:r>
            <a:endParaRPr lang="en-US" sz="2800" dirty="0"/>
          </a:p>
        </p:txBody>
      </p:sp>
      <p:sp>
        <p:nvSpPr>
          <p:cNvPr id="43" name="TextBox 42"/>
          <p:cNvSpPr txBox="1"/>
          <p:nvPr/>
        </p:nvSpPr>
        <p:spPr>
          <a:xfrm>
            <a:off x="25059133" y="23316710"/>
            <a:ext cx="11037346" cy="1108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 smtClean="0">
                <a:solidFill>
                  <a:schemeClr val="bg1"/>
                </a:solidFill>
                <a:latin typeface="+mn-lt"/>
              </a:rPr>
              <a:t>References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92703" y="4468224"/>
            <a:ext cx="332352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/>
              <a:t>As a result of this project, Dover will become the first </a:t>
            </a:r>
            <a:r>
              <a:rPr lang="en-US" sz="4000" b="1" dirty="0"/>
              <a:t>c</a:t>
            </a:r>
            <a:r>
              <a:rPr lang="en-US" sz="4000" b="1" dirty="0" smtClean="0"/>
              <a:t>ity to establish a combined GHG and nitrogen </a:t>
            </a:r>
            <a:r>
              <a:rPr lang="en-US" sz="4000" b="1" dirty="0"/>
              <a:t>i</a:t>
            </a:r>
            <a:r>
              <a:rPr lang="en-US" sz="4000" b="1" dirty="0" smtClean="0"/>
              <a:t>nventory for its local government operations (LGO)  </a:t>
            </a:r>
            <a:endParaRPr lang="en-US" sz="4000" b="1" dirty="0"/>
          </a:p>
        </p:txBody>
      </p:sp>
      <p:sp>
        <p:nvSpPr>
          <p:cNvPr id="10" name="Half Frame 9"/>
          <p:cNvSpPr/>
          <p:nvPr/>
        </p:nvSpPr>
        <p:spPr>
          <a:xfrm>
            <a:off x="630432" y="4308484"/>
            <a:ext cx="866111" cy="1028700"/>
          </a:xfrm>
          <a:prstGeom prst="halfFram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6" name="Half Frame 45"/>
          <p:cNvSpPr/>
          <p:nvPr/>
        </p:nvSpPr>
        <p:spPr>
          <a:xfrm flipH="1">
            <a:off x="35229032" y="4323501"/>
            <a:ext cx="866111" cy="1028700"/>
          </a:xfrm>
          <a:prstGeom prst="halfFram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5057131" y="5358146"/>
            <a:ext cx="11038012" cy="1108075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en-US" sz="6600" dirty="0" smtClean="0">
                <a:solidFill>
                  <a:schemeClr val="bg1"/>
                </a:solidFill>
                <a:latin typeface="+mn-lt"/>
              </a:rPr>
              <a:t>GHG Emissions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51" name="Group 50"/>
          <p:cNvGrpSpPr/>
          <p:nvPr/>
        </p:nvGrpSpPr>
        <p:grpSpPr>
          <a:xfrm>
            <a:off x="24521947" y="10580706"/>
            <a:ext cx="7862801" cy="6505690"/>
            <a:chOff x="26325430" y="6683150"/>
            <a:chExt cx="7862801" cy="6505690"/>
          </a:xfrm>
        </p:grpSpPr>
        <p:graphicFrame>
          <p:nvGraphicFramePr>
            <p:cNvPr id="49" name="Chart 48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605206613"/>
                </p:ext>
              </p:extLst>
            </p:nvPr>
          </p:nvGraphicFramePr>
          <p:xfrm>
            <a:off x="26325430" y="6683150"/>
            <a:ext cx="7862801" cy="650569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9"/>
            </a:graphicData>
          </a:graphic>
        </p:graphicFrame>
        <p:cxnSp>
          <p:nvCxnSpPr>
            <p:cNvPr id="29" name="Straight Connector 28"/>
            <p:cNvCxnSpPr/>
            <p:nvPr/>
          </p:nvCxnSpPr>
          <p:spPr>
            <a:xfrm>
              <a:off x="29148066" y="7565721"/>
              <a:ext cx="0" cy="2505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39" name="Chart 3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86103673"/>
              </p:ext>
            </p:extLst>
          </p:nvPr>
        </p:nvGraphicFramePr>
        <p:xfrm>
          <a:off x="12852089" y="21348824"/>
          <a:ext cx="11530349" cy="71347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pSp>
        <p:nvGrpSpPr>
          <p:cNvPr id="21" name="Group 20"/>
          <p:cNvGrpSpPr/>
          <p:nvPr/>
        </p:nvGrpSpPr>
        <p:grpSpPr>
          <a:xfrm>
            <a:off x="15027896" y="20369271"/>
            <a:ext cx="10029235" cy="1049646"/>
            <a:chOff x="13941037" y="19931645"/>
            <a:chExt cx="10029235" cy="1049646"/>
          </a:xfrm>
        </p:grpSpPr>
        <p:sp>
          <p:nvSpPr>
            <p:cNvPr id="18" name="TextBox 17"/>
            <p:cNvSpPr txBox="1"/>
            <p:nvPr/>
          </p:nvSpPr>
          <p:spPr>
            <a:xfrm>
              <a:off x="13941037" y="20006235"/>
              <a:ext cx="4011561" cy="9387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500" dirty="0" smtClean="0"/>
                <a:t>Streetlights </a:t>
              </a:r>
              <a:endParaRPr lang="en-US" sz="5500" dirty="0"/>
            </a:p>
          </p:txBody>
        </p:sp>
        <p:sp>
          <p:nvSpPr>
            <p:cNvPr id="19" name="Notched Right Arrow 18"/>
            <p:cNvSpPr/>
            <p:nvPr/>
          </p:nvSpPr>
          <p:spPr>
            <a:xfrm>
              <a:off x="17530404" y="20079161"/>
              <a:ext cx="2028470" cy="754615"/>
            </a:xfrm>
            <a:prstGeom prst="notchedRightArrow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9958711" y="19931645"/>
              <a:ext cx="4011561" cy="104964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5500" dirty="0" smtClean="0"/>
                <a:t>LED</a:t>
              </a:r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60" name="Group 59"/>
          <p:cNvGrpSpPr/>
          <p:nvPr/>
        </p:nvGrpSpPr>
        <p:grpSpPr>
          <a:xfrm>
            <a:off x="13936740" y="6498278"/>
            <a:ext cx="8735691" cy="6486780"/>
            <a:chOff x="13936740" y="6530935"/>
            <a:chExt cx="8735691" cy="6486780"/>
          </a:xfrm>
        </p:grpSpPr>
        <p:graphicFrame>
          <p:nvGraphicFramePr>
            <p:cNvPr id="41" name="Chart 40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1461892783"/>
                </p:ext>
              </p:extLst>
            </p:nvPr>
          </p:nvGraphicFramePr>
          <p:xfrm>
            <a:off x="13936740" y="6530935"/>
            <a:ext cx="8735691" cy="6302568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1"/>
            </a:graphicData>
          </a:graphic>
        </p:graphicFrame>
        <p:sp>
          <p:nvSpPr>
            <p:cNvPr id="50" name="Text Box 4"/>
            <p:cNvSpPr txBox="1"/>
            <p:nvPr/>
          </p:nvSpPr>
          <p:spPr>
            <a:xfrm>
              <a:off x="15341532" y="12248274"/>
              <a:ext cx="6347729" cy="769441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  <a:effectLst/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1000"/>
                </a:spcAft>
              </a:pPr>
              <a:r>
                <a:rPr lang="en-US" sz="2500" b="1" i="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Figure </a:t>
              </a:r>
              <a:r>
                <a:rPr lang="en-US" sz="2500" b="1" i="0" dirty="0" smtClean="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2.</a:t>
              </a:r>
              <a:r>
                <a:rPr lang="en-US" sz="2500" i="0" dirty="0" smtClean="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A comparison of Dover’s energy use by source between 2016 and 2017.</a:t>
              </a:r>
              <a:endParaRPr lang="en-US" sz="25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4053159" y="13176138"/>
            <a:ext cx="8924477" cy="7100500"/>
            <a:chOff x="14053159" y="13209859"/>
            <a:chExt cx="8924477" cy="7100500"/>
          </a:xfrm>
        </p:grpSpPr>
        <p:grpSp>
          <p:nvGrpSpPr>
            <p:cNvPr id="17" name="Group 16"/>
            <p:cNvGrpSpPr/>
            <p:nvPr/>
          </p:nvGrpSpPr>
          <p:grpSpPr>
            <a:xfrm>
              <a:off x="14053159" y="13209859"/>
              <a:ext cx="8924477" cy="6669523"/>
              <a:chOff x="13751121" y="12887419"/>
              <a:chExt cx="9968427" cy="7160044"/>
            </a:xfrm>
          </p:grpSpPr>
          <p:grpSp>
            <p:nvGrpSpPr>
              <p:cNvPr id="27" name="Group 26"/>
              <p:cNvGrpSpPr/>
              <p:nvPr/>
            </p:nvGrpSpPr>
            <p:grpSpPr>
              <a:xfrm>
                <a:off x="13751121" y="12887419"/>
                <a:ext cx="9968427" cy="7160044"/>
                <a:chOff x="14197709" y="13356045"/>
                <a:chExt cx="8862880" cy="6474424"/>
              </a:xfrm>
            </p:grpSpPr>
            <p:graphicFrame>
              <p:nvGraphicFramePr>
                <p:cNvPr id="47" name="Chart 46"/>
                <p:cNvGraphicFramePr>
                  <a:graphicFrameLocks/>
                </p:cNvGraphicFramePr>
                <p:nvPr>
                  <p:extLst>
                    <p:ext uri="{D42A27DB-BD31-4B8C-83A1-F6EECF244321}">
                      <p14:modId xmlns:p14="http://schemas.microsoft.com/office/powerpoint/2010/main" val="2838663587"/>
                    </p:ext>
                  </p:extLst>
                </p:nvPr>
              </p:nvGraphicFramePr>
              <p:xfrm>
                <a:off x="14197709" y="13356045"/>
                <a:ext cx="8862880" cy="6474424"/>
              </p:xfrm>
              <a:graphic>
                <a:graphicData uri="http://schemas.openxmlformats.org/drawingml/2006/chart">
                  <c:chart xmlns:c="http://schemas.openxmlformats.org/drawingml/2006/chart" xmlns:r="http://schemas.openxmlformats.org/officeDocument/2006/relationships" r:id="rId12"/>
                </a:graphicData>
              </a:graphic>
            </p:graphicFrame>
            <p:cxnSp>
              <p:nvCxnSpPr>
                <p:cNvPr id="24" name="Straight Connector 23"/>
                <p:cNvCxnSpPr/>
                <p:nvPr/>
              </p:nvCxnSpPr>
              <p:spPr>
                <a:xfrm>
                  <a:off x="17239354" y="14004965"/>
                  <a:ext cx="0" cy="714987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6" name="TextBox 15"/>
              <p:cNvSpPr txBox="1"/>
              <p:nvPr/>
            </p:nvSpPr>
            <p:spPr>
              <a:xfrm>
                <a:off x="18014221" y="14000408"/>
                <a:ext cx="1654345" cy="861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2500" b="1" dirty="0" smtClean="0"/>
                  <a:t>9.3%</a:t>
                </a:r>
              </a:p>
              <a:p>
                <a:pPr algn="ctr"/>
                <a:r>
                  <a:rPr lang="en-US" sz="2500" b="1" dirty="0" smtClean="0"/>
                  <a:t>Increase </a:t>
                </a:r>
                <a:endParaRPr lang="en-US" sz="2500" b="1" dirty="0"/>
              </a:p>
            </p:txBody>
          </p:sp>
        </p:grpSp>
        <p:sp>
          <p:nvSpPr>
            <p:cNvPr id="52" name="Text Box 4"/>
            <p:cNvSpPr txBox="1"/>
            <p:nvPr/>
          </p:nvSpPr>
          <p:spPr>
            <a:xfrm>
              <a:off x="15340866" y="19540918"/>
              <a:ext cx="6347729" cy="769441"/>
            </a:xfrm>
            <a:prstGeom prst="rect">
              <a:avLst/>
            </a:prstGeom>
            <a:solidFill>
              <a:prstClr val="white"/>
            </a:solidFill>
            <a:ln>
              <a:noFill/>
            </a:ln>
            <a:effectLst/>
          </p:spPr>
          <p:txBody>
            <a:bodyPr rot="0" spcFirstLastPara="0" vert="horz" wrap="square" lIns="0" tIns="0" rIns="0" bIns="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marL="0" marR="0">
                <a:spcBef>
                  <a:spcPts val="0"/>
                </a:spcBef>
                <a:spcAft>
                  <a:spcPts val="1000"/>
                </a:spcAft>
              </a:pPr>
              <a:r>
                <a:rPr lang="en-US" sz="2500" b="1" i="0" dirty="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Figure </a:t>
              </a:r>
              <a:r>
                <a:rPr lang="en-US" sz="2500" b="1" dirty="0">
                  <a:ea typeface="Calibri" panose="020F0502020204030204" pitchFamily="34" charset="0"/>
                  <a:cs typeface="Times New Roman" panose="02020603050405020304" pitchFamily="18" charset="0"/>
                </a:rPr>
                <a:t>3</a:t>
              </a:r>
              <a:r>
                <a:rPr lang="en-US" sz="2500" b="1" i="0" dirty="0" smtClean="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r>
                <a:rPr lang="en-US" sz="2500" i="0" dirty="0" smtClean="0">
                  <a:effectLst/>
                  <a:ea typeface="Calibri" panose="020F0502020204030204" pitchFamily="34" charset="0"/>
                  <a:cs typeface="Times New Roman" panose="02020603050405020304" pitchFamily="18" charset="0"/>
                </a:rPr>
                <a:t> A comparison of Dover’s cost by source between 2016 and 2017.</a:t>
              </a:r>
              <a:endParaRPr lang="en-US" sz="2500" i="1" dirty="0">
                <a:effectLst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53" name="Text Box 4"/>
          <p:cNvSpPr txBox="1"/>
          <p:nvPr/>
        </p:nvSpPr>
        <p:spPr>
          <a:xfrm>
            <a:off x="15027896" y="28665817"/>
            <a:ext cx="8279795" cy="384721"/>
          </a:xfrm>
          <a:prstGeom prst="rect">
            <a:avLst/>
          </a:prstGeom>
          <a:solidFill>
            <a:prstClr val="white"/>
          </a:solidFill>
          <a:ln>
            <a:noFill/>
          </a:ln>
          <a:effectLst/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>
              <a:spcBef>
                <a:spcPts val="0"/>
              </a:spcBef>
              <a:spcAft>
                <a:spcPts val="1000"/>
              </a:spcAft>
            </a:pPr>
            <a:r>
              <a:rPr lang="en-US" sz="2500" b="1" i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Figure </a:t>
            </a:r>
            <a:r>
              <a:rPr lang="en-US" sz="2500" b="1" dirty="0"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US" sz="2500" b="1" i="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5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The impact of the conversion to LED streetlights.</a:t>
            </a:r>
            <a:endParaRPr lang="en-US" sz="2500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Right Arrow 21"/>
          <p:cNvSpPr/>
          <p:nvPr/>
        </p:nvSpPr>
        <p:spPr>
          <a:xfrm>
            <a:off x="17979105" y="28255056"/>
            <a:ext cx="1881022" cy="179267"/>
          </a:xfrm>
          <a:prstGeom prst="right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TextBox 61"/>
          <p:cNvSpPr txBox="1"/>
          <p:nvPr/>
        </p:nvSpPr>
        <p:spPr>
          <a:xfrm>
            <a:off x="28784794" y="7768418"/>
            <a:ext cx="3390656" cy="1815882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1 MT of CO</a:t>
            </a:r>
            <a:r>
              <a:rPr lang="en-US" sz="2800" b="1" baseline="-25000" dirty="0" smtClean="0"/>
              <a:t>2</a:t>
            </a:r>
            <a:r>
              <a:rPr lang="en-US" sz="2800" b="1" dirty="0" smtClean="0"/>
              <a:t> is enough to fill an average 2 story home (or ~ 1400 ft</a:t>
            </a:r>
            <a:r>
              <a:rPr lang="en-US" sz="2800" b="1" baseline="30000" dirty="0" smtClean="0"/>
              <a:t>2</a:t>
            </a:r>
            <a:r>
              <a:rPr lang="en-US" sz="2800" b="1" dirty="0" smtClean="0"/>
              <a:t>) </a:t>
            </a:r>
            <a:r>
              <a:rPr lang="en-US" sz="2800" b="1" baseline="30000" dirty="0" smtClean="0"/>
              <a:t>6</a:t>
            </a:r>
            <a:endParaRPr lang="en-US" sz="2800" b="1" dirty="0"/>
          </a:p>
        </p:txBody>
      </p:sp>
      <p:pic>
        <p:nvPicPr>
          <p:cNvPr id="63" name="Picture 2" descr="Forest of NH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92324" y="6706236"/>
            <a:ext cx="3254551" cy="5156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5" name="TextBox 1024"/>
          <p:cNvSpPr txBox="1"/>
          <p:nvPr/>
        </p:nvSpPr>
        <p:spPr>
          <a:xfrm>
            <a:off x="32438535" y="11366239"/>
            <a:ext cx="3362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https://www.nrcs.usda.gov/wps/portal/nrcs/main/nh/technical/landuse/forestry/</a:t>
            </a:r>
          </a:p>
        </p:txBody>
      </p:sp>
      <p:sp>
        <p:nvSpPr>
          <p:cNvPr id="1027" name="TextBox 1026"/>
          <p:cNvSpPr txBox="1"/>
          <p:nvPr/>
        </p:nvSpPr>
        <p:spPr>
          <a:xfrm>
            <a:off x="32492324" y="12094590"/>
            <a:ext cx="3308338" cy="2677656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7,925 acres of fully developed forest were required to sequester Dover’s 2017 LGO GHG emissions </a:t>
            </a:r>
            <a:r>
              <a:rPr lang="en-US" sz="2800" b="1" baseline="30000" dirty="0" smtClean="0"/>
              <a:t>7</a:t>
            </a:r>
            <a:endParaRPr lang="en-US" sz="2800" b="1" dirty="0"/>
          </a:p>
        </p:txBody>
      </p:sp>
      <p:sp>
        <p:nvSpPr>
          <p:cNvPr id="1029" name="Down Arrow 1028"/>
          <p:cNvSpPr/>
          <p:nvPr/>
        </p:nvSpPr>
        <p:spPr>
          <a:xfrm>
            <a:off x="33718790" y="14795270"/>
            <a:ext cx="855406" cy="1035835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TextBox 69"/>
          <p:cNvSpPr txBox="1"/>
          <p:nvPr/>
        </p:nvSpPr>
        <p:spPr>
          <a:xfrm>
            <a:off x="32492324" y="15854129"/>
            <a:ext cx="3308338" cy="1815882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7,925 acres of forest is equivalent to ~ 46% of Dover’s total land area</a:t>
            </a:r>
            <a:endParaRPr lang="en-US" sz="2800" b="1" dirty="0"/>
          </a:p>
        </p:txBody>
      </p:sp>
      <p:sp>
        <p:nvSpPr>
          <p:cNvPr id="71" name="Text Box 4"/>
          <p:cNvSpPr txBox="1"/>
          <p:nvPr/>
        </p:nvSpPr>
        <p:spPr>
          <a:xfrm>
            <a:off x="25434563" y="16400097"/>
            <a:ext cx="6347729" cy="1154162"/>
          </a:xfrm>
          <a:prstGeom prst="rect">
            <a:avLst/>
          </a:prstGeom>
          <a:solidFill>
            <a:prstClr val="white"/>
          </a:solidFill>
          <a:ln>
            <a:noFill/>
          </a:ln>
          <a:effectLst/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>
              <a:spcBef>
                <a:spcPts val="0"/>
              </a:spcBef>
              <a:spcAft>
                <a:spcPts val="1000"/>
              </a:spcAft>
            </a:pPr>
            <a:r>
              <a:rPr lang="en-US" sz="2500" b="1" i="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Figure </a:t>
            </a:r>
            <a:r>
              <a:rPr lang="en-US" sz="2500" b="1" dirty="0"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US" sz="2500" b="1" i="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en-US" sz="2500" i="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500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Total GHG emissions normalized by carbon dioxide equivalence for 2016 and 2017 as a result of Dover’s LGO. </a:t>
            </a:r>
            <a:endParaRPr lang="en-US" sz="2500" i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5081396" y="24502676"/>
            <a:ext cx="11013746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>
              <a:buAutoNum type="arabicPeriod"/>
            </a:pPr>
            <a:r>
              <a:rPr lang="en-US" sz="1400" dirty="0" smtClean="0"/>
              <a:t>Time for Change. What is a carbon </a:t>
            </a:r>
            <a:r>
              <a:rPr lang="en-US" sz="1400" dirty="0"/>
              <a:t>footprint – definition. https://</a:t>
            </a:r>
            <a:r>
              <a:rPr lang="en-US" sz="1400" dirty="0" smtClean="0"/>
              <a:t>timeforchange.org/what-is-a-carbon-footprint-definition (accessed June 15, 2018)</a:t>
            </a:r>
          </a:p>
          <a:p>
            <a:pPr marL="228600" indent="-228600">
              <a:buAutoNum type="arabicPeriod"/>
            </a:pPr>
            <a:r>
              <a:rPr lang="en-US" sz="1400" dirty="0" smtClean="0"/>
              <a:t>Galloway, J. N.; </a:t>
            </a:r>
            <a:r>
              <a:rPr lang="en-US" sz="1400" dirty="0" err="1" smtClean="0"/>
              <a:t>Winiwarter</a:t>
            </a:r>
            <a:r>
              <a:rPr lang="en-US" sz="1400" dirty="0" smtClean="0"/>
              <a:t>, W.; </a:t>
            </a:r>
            <a:r>
              <a:rPr lang="en-US" sz="1400" dirty="0" err="1" smtClean="0"/>
              <a:t>Leip</a:t>
            </a:r>
            <a:r>
              <a:rPr lang="en-US" sz="1400" dirty="0" smtClean="0"/>
              <a:t>, A.; Leach, A. M.; </a:t>
            </a:r>
            <a:r>
              <a:rPr lang="en-US" sz="1400" dirty="0" err="1" smtClean="0"/>
              <a:t>Bleeker</a:t>
            </a:r>
            <a:r>
              <a:rPr lang="en-US" sz="1400" dirty="0" smtClean="0"/>
              <a:t>, A.; </a:t>
            </a:r>
            <a:r>
              <a:rPr lang="en-US" sz="1400" dirty="0" err="1" smtClean="0"/>
              <a:t>Erisman</a:t>
            </a:r>
            <a:r>
              <a:rPr lang="en-US" sz="1400" dirty="0" smtClean="0"/>
              <a:t>, J. W.; Nitrogen footprints: past, present and future.</a:t>
            </a:r>
            <a:r>
              <a:rPr lang="en-US" sz="1400" i="1" dirty="0" smtClean="0"/>
              <a:t> Environ. Res. Lett. </a:t>
            </a:r>
            <a:r>
              <a:rPr lang="en-US" sz="1400" b="1" dirty="0" smtClean="0"/>
              <a:t>2014, </a:t>
            </a:r>
            <a:r>
              <a:rPr lang="en-US" sz="1400" dirty="0" smtClean="0"/>
              <a:t>9. </a:t>
            </a:r>
          </a:p>
          <a:p>
            <a:pPr marL="228600" indent="-228600">
              <a:buAutoNum type="arabicPeriod"/>
            </a:pPr>
            <a:r>
              <a:rPr lang="en-US" sz="1400" dirty="0" smtClean="0"/>
              <a:t> Fong, W. K.; </a:t>
            </a:r>
            <a:r>
              <a:rPr lang="en-US" sz="1400" dirty="0" err="1" smtClean="0"/>
              <a:t>Sotos</a:t>
            </a:r>
            <a:r>
              <a:rPr lang="en-US" sz="1400" dirty="0" smtClean="0"/>
              <a:t>, M.; </a:t>
            </a:r>
            <a:r>
              <a:rPr lang="en-US" sz="1400" dirty="0" err="1" smtClean="0"/>
              <a:t>Doust</a:t>
            </a:r>
            <a:r>
              <a:rPr lang="en-US" sz="1400" dirty="0" smtClean="0"/>
              <a:t>, M.; Schultz, S.; Marques, A.; Deng-Beck, C.; </a:t>
            </a:r>
            <a:r>
              <a:rPr lang="en-US" sz="1400" i="1" dirty="0" smtClean="0"/>
              <a:t>Global Protocol for Community-Scale Greenhouse Gas Emission Inventories.</a:t>
            </a:r>
          </a:p>
          <a:p>
            <a:pPr marL="228600" indent="-228600">
              <a:buAutoNum type="arabicPeriod"/>
            </a:pPr>
            <a:r>
              <a:rPr lang="en-US" sz="1400" dirty="0" smtClean="0"/>
              <a:t>Energy </a:t>
            </a:r>
            <a:r>
              <a:rPr lang="en-US" sz="1400" dirty="0"/>
              <a:t>Star Portfolio Manager. https://</a:t>
            </a:r>
            <a:r>
              <a:rPr lang="en-US" sz="1400" dirty="0" smtClean="0"/>
              <a:t>www.energystar.gov/buildings/facility-owners-and-managers/existing-buildings/use-portfolio-manager (accessed June 8, 2018). </a:t>
            </a:r>
          </a:p>
          <a:p>
            <a:pPr marL="228600" indent="-228600">
              <a:buAutoNum type="arabicPeriod"/>
            </a:pPr>
            <a:r>
              <a:rPr lang="en-US" sz="1400" dirty="0" smtClean="0"/>
              <a:t>Sustainability Indicator Management </a:t>
            </a:r>
            <a:r>
              <a:rPr lang="en-US" sz="1400" dirty="0"/>
              <a:t>&amp; Analysis Platform. https://unhsimap.org</a:t>
            </a:r>
            <a:r>
              <a:rPr lang="en-US" sz="1400" dirty="0" smtClean="0"/>
              <a:t>/ (accessed June 27, 2018)</a:t>
            </a:r>
          </a:p>
          <a:p>
            <a:pPr marL="228600" indent="-228600">
              <a:buFontTx/>
              <a:buAutoNum type="arabicPeriod"/>
            </a:pPr>
            <a:r>
              <a:rPr lang="en-US" sz="1400" dirty="0" smtClean="0"/>
              <a:t>AECOM.</a:t>
            </a:r>
            <a:r>
              <a:rPr lang="en-US" sz="1400" i="1" dirty="0" smtClean="0"/>
              <a:t> </a:t>
            </a:r>
            <a:r>
              <a:rPr lang="en-US" sz="1400" i="1" dirty="0"/>
              <a:t>City of Somerville Greenhouse Gas Inventory Report. </a:t>
            </a:r>
            <a:r>
              <a:rPr lang="en-US" sz="1400" dirty="0" smtClean="0"/>
              <a:t>Somerville, MA, 2017. </a:t>
            </a:r>
          </a:p>
          <a:p>
            <a:pPr marL="228600" indent="-228600">
              <a:buFontTx/>
              <a:buAutoNum type="arabicPeriod"/>
            </a:pPr>
            <a:r>
              <a:rPr lang="en-US" sz="1400" dirty="0" smtClean="0"/>
              <a:t>Greenhouse Gas </a:t>
            </a:r>
            <a:r>
              <a:rPr lang="en-US" sz="1400" dirty="0"/>
              <a:t>Equivalencies Calculator. https://</a:t>
            </a:r>
            <a:r>
              <a:rPr lang="en-US" sz="1400" dirty="0" smtClean="0"/>
              <a:t>www.epa.gov/energy/greenhouse-gas-equivalencies-calculator. (accessed July 6, 2018) </a:t>
            </a:r>
            <a:endParaRPr lang="en-US" sz="1400" dirty="0"/>
          </a:p>
          <a:p>
            <a:pPr marL="228600" indent="-228600">
              <a:buAutoNum type="arabicPeriod"/>
            </a:pPr>
            <a:endParaRPr lang="en-US" sz="1100" dirty="0"/>
          </a:p>
        </p:txBody>
      </p:sp>
      <p:sp>
        <p:nvSpPr>
          <p:cNvPr id="20" name="TextBox 19"/>
          <p:cNvSpPr txBox="1"/>
          <p:nvPr/>
        </p:nvSpPr>
        <p:spPr>
          <a:xfrm>
            <a:off x="11898255" y="23679367"/>
            <a:ext cx="365760" cy="328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aseline="30000" dirty="0" smtClean="0"/>
              <a:t>4</a:t>
            </a:r>
            <a:endParaRPr lang="en-US" sz="2300" baseline="30000" dirty="0"/>
          </a:p>
        </p:txBody>
      </p:sp>
      <p:sp>
        <p:nvSpPr>
          <p:cNvPr id="68" name="TextBox 67"/>
          <p:cNvSpPr txBox="1"/>
          <p:nvPr/>
        </p:nvSpPr>
        <p:spPr>
          <a:xfrm>
            <a:off x="11743221" y="25944855"/>
            <a:ext cx="365760" cy="3282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aseline="30000" dirty="0" smtClean="0"/>
              <a:t>5</a:t>
            </a:r>
            <a:endParaRPr lang="en-US" sz="2300" baseline="30000" dirty="0"/>
          </a:p>
        </p:txBody>
      </p:sp>
      <p:pic>
        <p:nvPicPr>
          <p:cNvPr id="9" name="Picture 2" descr="Image result for two story house graphic free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48665" y="6789924"/>
            <a:ext cx="3503641" cy="3449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Rectangle 43"/>
          <p:cNvSpPr/>
          <p:nvPr/>
        </p:nvSpPr>
        <p:spPr>
          <a:xfrm>
            <a:off x="25619835" y="9716009"/>
            <a:ext cx="2932471" cy="470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chemeClr val="bg1"/>
                </a:solidFill>
              </a:rPr>
              <a:t>https://pngtree.com/freepng/cartoon-two-story-room_2855120.html</a:t>
            </a:r>
          </a:p>
        </p:txBody>
      </p:sp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ellows_poster_1" id="{4759A9DF-9B91-9348-93EC-96E587BC7BB8}" vid="{129A80A6-8E2C-A04D-A090-659A8FD1B77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1416</TotalTime>
  <Words>696</Words>
  <Application>Microsoft Office PowerPoint</Application>
  <PresentationFormat>Custom</PresentationFormat>
  <Paragraphs>76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Source Sans Pro</vt:lpstr>
      <vt:lpstr>Tahoma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Kaspari, Jackson</cp:lastModifiedBy>
  <cp:revision>89</cp:revision>
  <dcterms:created xsi:type="dcterms:W3CDTF">2018-06-22T15:17:21Z</dcterms:created>
  <dcterms:modified xsi:type="dcterms:W3CDTF">2018-07-09T19:19:44Z</dcterms:modified>
</cp:coreProperties>
</file>