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onor McManamy" initials="CM" lastIdx="3" clrIdx="0">
    <p:extLst>
      <p:ext uri="{19B8F6BF-5375-455C-9EA6-DF929625EA0E}">
        <p15:presenceInfo xmlns:p15="http://schemas.microsoft.com/office/powerpoint/2012/main" userId="96ee1c8836faa3ea" providerId="Windows Live"/>
      </p:ext>
    </p:extLst>
  </p:cmAuthor>
  <p:cmAuthor id="2" name="ESHAN DAVE" initials="ED" lastIdx="8" clrIdx="1">
    <p:extLst>
      <p:ext uri="{19B8F6BF-5375-455C-9EA6-DF929625EA0E}">
        <p15:presenceInfo xmlns:p15="http://schemas.microsoft.com/office/powerpoint/2012/main" userId="e3119e2c3eaf8af5" providerId="Windows Live"/>
      </p:ext>
    </p:extLst>
  </p:cmAuthor>
  <p:cmAuthor id="3" name="Mo, Weiwei" initials="MW" lastIdx="7" clrIdx="2">
    <p:extLst>
      <p:ext uri="{19B8F6BF-5375-455C-9EA6-DF929625EA0E}">
        <p15:presenceInfo xmlns:p15="http://schemas.microsoft.com/office/powerpoint/2012/main" userId="Mo, Weiwei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591"/>
    <a:srgbClr val="9DD164"/>
    <a:srgbClr val="092844"/>
    <a:srgbClr val="D6D2C4"/>
    <a:srgbClr val="A2AAAD"/>
    <a:srgbClr val="003594"/>
    <a:srgbClr val="D361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32" autoAdjust="0"/>
    <p:restoredTop sz="94620" autoAdjust="0"/>
  </p:normalViewPr>
  <p:slideViewPr>
    <p:cSldViewPr snapToGrid="0" snapToObjects="1">
      <p:cViewPr varScale="1">
        <p:scale>
          <a:sx n="14" d="100"/>
          <a:sy n="14" d="100"/>
        </p:scale>
        <p:origin x="1772" y="6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9316C-19DD-43AC-A91A-66021A24CD16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340110-68F0-4520-9435-BCD1027B65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11770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340110-68F0-4520-9435-BCD1027B65C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238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TextBox 59">
            <a:extLst>
              <a:ext uri="{FF2B5EF4-FFF2-40B4-BE49-F238E27FC236}">
                <a16:creationId xmlns:a16="http://schemas.microsoft.com/office/drawing/2014/main" id="{ADA9446D-DD13-47F9-9E9C-D283E9FB0859}"/>
              </a:ext>
            </a:extLst>
          </p:cNvPr>
          <p:cNvSpPr txBox="1"/>
          <p:nvPr/>
        </p:nvSpPr>
        <p:spPr>
          <a:xfrm>
            <a:off x="12571138" y="15484116"/>
            <a:ext cx="11734046" cy="9787295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Volume Continuity for Demand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2800" dirty="0">
                <a:latin typeface="Minion Pro" panose="02040503050306020203" pitchFamily="18" charset="0"/>
              </a:rPr>
              <a:t>Table 2: Proof of Rough Volume Continuity using upstream and downstream traffic sensors from traffic database.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0512" y="26670838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bg1"/>
                </a:solidFill>
                <a:latin typeface="Source Sans Pro" panose="020B0503030403020204" pitchFamily="34" charset="77"/>
              </a:rPr>
              <a:t>Agent-Based Traffic Modeling for Transportation LCA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Conor McManamy, UNH Sustainability Fellow</a:t>
            </a:r>
          </a:p>
          <a:p>
            <a:pPr algn="ctr"/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Mentors: Weiwei Mo and Eshan Dave, UNH Dept. of Civil and Environmental Engineering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167932-7A60-FF4C-8B0C-2709E5B5915E}"/>
              </a:ext>
            </a:extLst>
          </p:cNvPr>
          <p:cNvSpPr txBox="1"/>
          <p:nvPr/>
        </p:nvSpPr>
        <p:spPr>
          <a:xfrm>
            <a:off x="934986" y="5535177"/>
            <a:ext cx="11407560" cy="5232202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Introduction</a:t>
            </a:r>
            <a:endParaRPr lang="en-US" sz="2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Goal: Quantify varying environmental impacts from maintenance-based congestion and roughness changes due to pavement type</a:t>
            </a: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Extend over-simplified, existing life cycle analyses (LCAs) to include neglected user costs which depend on road degradation and high-resolution travel profiles</a:t>
            </a:r>
          </a:p>
          <a:p>
            <a:pPr marL="457200" indent="-457200">
              <a:spcAft>
                <a:spcPts val="24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Model approach to incorporate accurate traffic modeling within pavement evaluations for transportation planning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51FA5-D768-B144-8FD8-46DBA16D3BB7}"/>
              </a:ext>
            </a:extLst>
          </p:cNvPr>
          <p:cNvSpPr txBox="1"/>
          <p:nvPr/>
        </p:nvSpPr>
        <p:spPr>
          <a:xfrm>
            <a:off x="12593636" y="25529759"/>
            <a:ext cx="11734046" cy="283154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References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Minion Pro" panose="02040503050306020203" pitchFamily="18" charset="0"/>
              </a:rPr>
              <a:t>http://mhd.ms2soft.com/tcds/tsearch.asp?loc=Mhd&amp;mod=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dirty="0">
                <a:latin typeface="Minion Pro" panose="02040503050306020203" pitchFamily="18" charset="0"/>
              </a:rPr>
              <a:t>P. M. </a:t>
            </a:r>
            <a:r>
              <a:rPr lang="en-US" sz="2000" dirty="0" err="1">
                <a:latin typeface="Minion Pro" panose="02040503050306020203" pitchFamily="18" charset="0"/>
              </a:rPr>
              <a:t>Ejercito</a:t>
            </a:r>
            <a:r>
              <a:rPr lang="en-US" sz="2000" dirty="0">
                <a:latin typeface="Minion Pro" panose="02040503050306020203" pitchFamily="18" charset="0"/>
              </a:rPr>
              <a:t>, K. G. E. </a:t>
            </a:r>
            <a:r>
              <a:rPr lang="en-US" sz="2000" dirty="0" err="1">
                <a:latin typeface="Minion Pro" panose="02040503050306020203" pitchFamily="18" charset="0"/>
              </a:rPr>
              <a:t>Nebrija</a:t>
            </a:r>
            <a:r>
              <a:rPr lang="en-US" sz="2000" dirty="0">
                <a:latin typeface="Minion Pro" panose="02040503050306020203" pitchFamily="18" charset="0"/>
              </a:rPr>
              <a:t>, R. P. Feria and L. L. Lara-Figueroa, "Traffic simulation software review," 2017 8th International Conference on Information, Intelligence, Systems &amp; Applications (IISA), </a:t>
            </a:r>
            <a:r>
              <a:rPr lang="en-US" sz="2000" dirty="0" err="1">
                <a:latin typeface="Minion Pro" panose="02040503050306020203" pitchFamily="18" charset="0"/>
              </a:rPr>
              <a:t>Larnaca</a:t>
            </a:r>
            <a:r>
              <a:rPr lang="en-US" sz="2000" dirty="0">
                <a:latin typeface="Minion Pro" panose="02040503050306020203" pitchFamily="18" charset="0"/>
              </a:rPr>
              <a:t>, 2017, pp. 1-4.</a:t>
            </a:r>
            <a:endParaRPr lang="en-US" sz="2000" dirty="0">
              <a:highlight>
                <a:srgbClr val="FFFF00"/>
              </a:highlight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D7980A8-217C-0F4C-81D0-140526D34C99}"/>
              </a:ext>
            </a:extLst>
          </p:cNvPr>
          <p:cNvSpPr txBox="1"/>
          <p:nvPr/>
        </p:nvSpPr>
        <p:spPr>
          <a:xfrm>
            <a:off x="24603119" y="15484116"/>
            <a:ext cx="11037896" cy="6771084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Preliminary Results</a:t>
            </a: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r>
              <a:rPr lang="en-US" sz="2800" dirty="0">
                <a:latin typeface="Minion Pro" panose="02040503050306020203" pitchFamily="18" charset="0"/>
              </a:rPr>
              <a:t>Figure 1: Sample AIMSUN output of </a:t>
            </a:r>
            <a:r>
              <a:rPr lang="en-US" sz="2800" i="1" dirty="0">
                <a:latin typeface="Minion Pro" panose="02040503050306020203" pitchFamily="18" charset="0"/>
              </a:rPr>
              <a:t>a)</a:t>
            </a:r>
            <a:r>
              <a:rPr lang="en-US" sz="2800" dirty="0">
                <a:latin typeface="Minion Pro" panose="02040503050306020203" pitchFamily="18" charset="0"/>
              </a:rPr>
              <a:t> Fuel consumption against time and </a:t>
            </a:r>
            <a:r>
              <a:rPr lang="en-US" sz="2800" i="1" dirty="0">
                <a:latin typeface="Minion Pro" panose="02040503050306020203" pitchFamily="18" charset="0"/>
              </a:rPr>
              <a:t>b) </a:t>
            </a:r>
            <a:r>
              <a:rPr lang="en-US" sz="2800" dirty="0">
                <a:latin typeface="Minion Pro" panose="02040503050306020203" pitchFamily="18" charset="0"/>
              </a:rPr>
              <a:t>average delay time against time under a generic three lane highway with a demand of 6,000 vehicles over a 30 minute time period, 65 mph speed limit, and a continuous, single lane closure.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22195309-6FF7-4F94-9A28-A1752166A140}"/>
              </a:ext>
            </a:extLst>
          </p:cNvPr>
          <p:cNvSpPr txBox="1"/>
          <p:nvPr/>
        </p:nvSpPr>
        <p:spPr>
          <a:xfrm>
            <a:off x="934985" y="10948364"/>
            <a:ext cx="11407561" cy="13111282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800" b="1" dirty="0">
                <a:solidFill>
                  <a:srgbClr val="003591"/>
                </a:solidFill>
                <a:latin typeface="Minion Pro" panose="02040503050306020203" pitchFamily="18" charset="0"/>
              </a:rPr>
              <a:t>Agent-Based Traffic Model Comparison</a:t>
            </a: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48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endParaRPr lang="en-US" sz="5400" b="1" dirty="0">
              <a:solidFill>
                <a:srgbClr val="003591"/>
              </a:solidFill>
              <a:latin typeface="Minion Pro" panose="02040503050306020203" pitchFamily="18" charset="0"/>
            </a:endParaRPr>
          </a:p>
          <a:p>
            <a:pPr>
              <a:spcAft>
                <a:spcPts val="2400"/>
              </a:spcAft>
            </a:pPr>
            <a:r>
              <a:rPr lang="en-US" sz="3200" dirty="0">
                <a:latin typeface="Minion Pro" panose="02040503050306020203" pitchFamily="18" charset="0"/>
              </a:rPr>
              <a:t>Table 1: Selected results from a comprehensive comparison of leading proprietary traffic </a:t>
            </a:r>
            <a:r>
              <a:rPr lang="en-US" sz="3200" dirty="0" err="1">
                <a:latin typeface="Minion Pro" panose="02040503050306020203" pitchFamily="18" charset="0"/>
              </a:rPr>
              <a:t>microsimulators</a:t>
            </a:r>
            <a:r>
              <a:rPr lang="en-US" sz="3200" dirty="0">
                <a:latin typeface="Minion Pro" panose="02040503050306020203" pitchFamily="18" charset="0"/>
              </a:rPr>
              <a:t>. </a:t>
            </a:r>
            <a:endParaRPr lang="en-US" sz="6000" dirty="0">
              <a:latin typeface="Minion Pro" panose="02040503050306020203" pitchFamily="18" charset="0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9B9926D-ACE4-4214-B81C-A2505FA100D4}"/>
              </a:ext>
            </a:extLst>
          </p:cNvPr>
          <p:cNvGrpSpPr/>
          <p:nvPr/>
        </p:nvGrpSpPr>
        <p:grpSpPr>
          <a:xfrm>
            <a:off x="12593636" y="5550871"/>
            <a:ext cx="23066628" cy="9664184"/>
            <a:chOff x="13172974" y="5342437"/>
            <a:chExt cx="21945600" cy="12109446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B50F71D-EDE4-B244-9852-C48C7ABAB488}"/>
                </a:ext>
              </a:extLst>
            </p:cNvPr>
            <p:cNvSpPr/>
            <p:nvPr/>
          </p:nvSpPr>
          <p:spPr>
            <a:xfrm>
              <a:off x="13172974" y="16942012"/>
              <a:ext cx="21945600" cy="509871"/>
            </a:xfrm>
            <a:prstGeom prst="rect">
              <a:avLst/>
            </a:prstGeom>
            <a:solidFill>
              <a:srgbClr val="9DD164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 dirty="0">
                <a:solidFill>
                  <a:srgbClr val="092844"/>
                </a:solidFill>
                <a:latin typeface="Minion Pro" panose="02040503050306020203" pitchFamily="18" charset="0"/>
              </a:endParaRP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0D38A6D4-22A9-4B20-A53C-7221B45F5D30}"/>
                </a:ext>
              </a:extLst>
            </p:cNvPr>
            <p:cNvGrpSpPr/>
            <p:nvPr/>
          </p:nvGrpSpPr>
          <p:grpSpPr>
            <a:xfrm>
              <a:off x="13172974" y="5342437"/>
              <a:ext cx="21945600" cy="11094562"/>
              <a:chOff x="12590705" y="5103315"/>
              <a:chExt cx="21945600" cy="11094562"/>
            </a:xfrm>
          </p:grpSpPr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A837E5E8-00E4-AB49-9E91-07E21617D01F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2590705" y="5103315"/>
                <a:ext cx="21945600" cy="1357396"/>
              </a:xfrm>
              <a:prstGeom prst="rect">
                <a:avLst/>
              </a:prstGeom>
              <a:solidFill>
                <a:srgbClr val="9DD164"/>
              </a:solidFill>
              <a:ln w="38100">
                <a:solidFill>
                  <a:srgbClr val="09284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228600" tIns="228600" rIns="228600" bIns="228600" rtlCol="0" anchor="ctr"/>
              <a:lstStyle/>
              <a:p>
                <a:pPr algn="ctr"/>
                <a:r>
                  <a:rPr lang="en-US" sz="5400" b="1" dirty="0">
                    <a:solidFill>
                      <a:srgbClr val="092844"/>
                    </a:solidFill>
                    <a:latin typeface="Source Sans Pro" panose="020B0503030403020204" pitchFamily="34" charset="77"/>
                  </a:rPr>
                  <a:t>Process</a:t>
                </a:r>
              </a:p>
            </p:txBody>
          </p:sp>
          <p:grpSp>
            <p:nvGrpSpPr>
              <p:cNvPr id="37" name="Group 36">
                <a:extLst>
                  <a:ext uri="{FF2B5EF4-FFF2-40B4-BE49-F238E27FC236}">
                    <a16:creationId xmlns:a16="http://schemas.microsoft.com/office/drawing/2014/main" id="{55DEBD38-1C18-4592-8EC2-78D82318597F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2988794" y="6964580"/>
                <a:ext cx="21292709" cy="9233297"/>
                <a:chOff x="6096426" y="8628872"/>
                <a:chExt cx="24548343" cy="12003055"/>
              </a:xfrm>
            </p:grpSpPr>
            <p:grpSp>
              <p:nvGrpSpPr>
                <p:cNvPr id="38" name="Group 37">
                  <a:extLst>
                    <a:ext uri="{FF2B5EF4-FFF2-40B4-BE49-F238E27FC236}">
                      <a16:creationId xmlns:a16="http://schemas.microsoft.com/office/drawing/2014/main" id="{4B21C89F-F820-484C-98AA-A7AD4A54A10C}"/>
                    </a:ext>
                  </a:extLst>
                </p:cNvPr>
                <p:cNvGrpSpPr/>
                <p:nvPr/>
              </p:nvGrpSpPr>
              <p:grpSpPr>
                <a:xfrm>
                  <a:off x="6096426" y="11936112"/>
                  <a:ext cx="6799879" cy="5608478"/>
                  <a:chOff x="426" y="5323760"/>
                  <a:chExt cx="6799879" cy="5608478"/>
                </a:xfrm>
              </p:grpSpPr>
              <p:sp>
                <p:nvSpPr>
                  <p:cNvPr id="56" name="Rectangle: Rounded Corners 55">
                    <a:extLst>
                      <a:ext uri="{FF2B5EF4-FFF2-40B4-BE49-F238E27FC236}">
                        <a16:creationId xmlns:a16="http://schemas.microsoft.com/office/drawing/2014/main" id="{81E63474-7E3C-4746-B535-250F523B0604}"/>
                      </a:ext>
                    </a:extLst>
                  </p:cNvPr>
                  <p:cNvSpPr/>
                  <p:nvPr/>
                </p:nvSpPr>
                <p:spPr>
                  <a:xfrm>
                    <a:off x="426" y="5323760"/>
                    <a:ext cx="6799879" cy="5608478"/>
                  </a:xfrm>
                  <a:prstGeom prst="roundRect">
                    <a:avLst>
                      <a:gd name="adj" fmla="val 10000"/>
                    </a:avLst>
                  </a:prstGeom>
                </p:spPr>
                <p:style>
                  <a:lnRef idx="2">
                    <a:schemeClr val="accen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7" name="Rectangle: Rounded Corners 4">
                    <a:extLst>
                      <a:ext uri="{FF2B5EF4-FFF2-40B4-BE49-F238E27FC236}">
                        <a16:creationId xmlns:a16="http://schemas.microsoft.com/office/drawing/2014/main" id="{82AE6452-D8A1-4055-8AC7-26A7A29A7EE1}"/>
                      </a:ext>
                    </a:extLst>
                  </p:cNvPr>
                  <p:cNvSpPr txBox="1"/>
                  <p:nvPr/>
                </p:nvSpPr>
                <p:spPr>
                  <a:xfrm>
                    <a:off x="129493" y="5452827"/>
                    <a:ext cx="6541745" cy="4148527"/>
                  </a:xfrm>
                  <a:prstGeom prst="rect">
                    <a:avLst/>
                  </a:prstGeom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23825" tIns="123825" rIns="123825" bIns="123825" numCol="1" spcCol="1270" anchor="t" anchorCtr="0">
                    <a:noAutofit/>
                  </a:bodyPr>
                  <a:lstStyle/>
                  <a:p>
                    <a:pPr marL="285750" lvl="1" indent="-285750" algn="l" defTabSz="28892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15000"/>
                      </a:spcAft>
                      <a:buChar char="•"/>
                    </a:pPr>
                    <a:r>
                      <a:rPr lang="en-US" sz="4800" kern="1200" dirty="0"/>
                      <a:t> Develop realistic demand from Mass DOT database</a:t>
                    </a:r>
                  </a:p>
                </p:txBody>
              </p:sp>
            </p:grpSp>
            <p:sp>
              <p:nvSpPr>
                <p:cNvPr id="39" name="Shape 38">
                  <a:extLst>
                    <a:ext uri="{FF2B5EF4-FFF2-40B4-BE49-F238E27FC236}">
                      <a16:creationId xmlns:a16="http://schemas.microsoft.com/office/drawing/2014/main" id="{D0500722-DF56-4B55-8FAB-1B6A6A6E6648}"/>
                    </a:ext>
                  </a:extLst>
                </p:cNvPr>
                <p:cNvSpPr/>
                <p:nvPr/>
              </p:nvSpPr>
              <p:spPr>
                <a:xfrm>
                  <a:off x="9998841" y="13563009"/>
                  <a:ext cx="7068918" cy="7068918"/>
                </a:xfrm>
                <a:prstGeom prst="leftCircularArrow">
                  <a:avLst>
                    <a:gd name="adj1" fmla="val 2550"/>
                    <a:gd name="adj2" fmla="val 309429"/>
                    <a:gd name="adj3" fmla="val 2084940"/>
                    <a:gd name="adj4" fmla="val 9024489"/>
                    <a:gd name="adj5" fmla="val 2975"/>
                  </a:avLst>
                </a:prstGeom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grpSp>
              <p:nvGrpSpPr>
                <p:cNvPr id="40" name="Group 39">
                  <a:extLst>
                    <a:ext uri="{FF2B5EF4-FFF2-40B4-BE49-F238E27FC236}">
                      <a16:creationId xmlns:a16="http://schemas.microsoft.com/office/drawing/2014/main" id="{6DD45D9A-39DD-404A-956E-C52492F5E757}"/>
                    </a:ext>
                  </a:extLst>
                </p:cNvPr>
                <p:cNvGrpSpPr/>
                <p:nvPr/>
              </p:nvGrpSpPr>
              <p:grpSpPr>
                <a:xfrm>
                  <a:off x="7607510" y="16342774"/>
                  <a:ext cx="6044337" cy="2403633"/>
                  <a:chOff x="1511510" y="9730422"/>
                  <a:chExt cx="6044337" cy="2403633"/>
                </a:xfrm>
                <a:solidFill>
                  <a:srgbClr val="003594"/>
                </a:solidFill>
              </p:grpSpPr>
              <p:sp>
                <p:nvSpPr>
                  <p:cNvPr id="54" name="Rectangle: Rounded Corners 53">
                    <a:extLst>
                      <a:ext uri="{FF2B5EF4-FFF2-40B4-BE49-F238E27FC236}">
                        <a16:creationId xmlns:a16="http://schemas.microsoft.com/office/drawing/2014/main" id="{42A92A52-A3AA-48CC-8A4A-4D9B6E109B4E}"/>
                      </a:ext>
                    </a:extLst>
                  </p:cNvPr>
                  <p:cNvSpPr/>
                  <p:nvPr/>
                </p:nvSpPr>
                <p:spPr>
                  <a:xfrm>
                    <a:off x="1511510" y="9730422"/>
                    <a:ext cx="6044337" cy="2403633"/>
                  </a:xfrm>
                  <a:prstGeom prst="roundRect">
                    <a:avLst>
                      <a:gd name="adj" fmla="val 10000"/>
                    </a:avLst>
                  </a:prstGeom>
                  <a:grpFill/>
                  <a:ln>
                    <a:solidFill>
                      <a:srgbClr val="003594"/>
                    </a:solidFill>
                  </a:ln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1"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accen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55" name="Rectangle: Rounded Corners 7">
                    <a:extLst>
                      <a:ext uri="{FF2B5EF4-FFF2-40B4-BE49-F238E27FC236}">
                        <a16:creationId xmlns:a16="http://schemas.microsoft.com/office/drawing/2014/main" id="{353BBA9B-B9B1-4BDE-A25B-BF713782CA6A}"/>
                      </a:ext>
                    </a:extLst>
                  </p:cNvPr>
                  <p:cNvSpPr txBox="1"/>
                  <p:nvPr/>
                </p:nvSpPr>
                <p:spPr>
                  <a:xfrm>
                    <a:off x="1581910" y="9800822"/>
                    <a:ext cx="5903537" cy="2262833"/>
                  </a:xfrm>
                  <a:prstGeom prst="rect">
                    <a:avLst/>
                  </a:prstGeom>
                  <a:grpFill/>
                  <a:ln>
                    <a:solidFill>
                      <a:srgbClr val="003594"/>
                    </a:solidFill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123825" tIns="82550" rIns="123825" bIns="82550" numCol="1" spcCol="1270" anchor="ctr" anchorCtr="0">
                    <a:noAutofit/>
                  </a:bodyPr>
                  <a:lstStyle/>
                  <a:p>
                    <a:pPr marL="0" lvl="0" indent="0" algn="ctr" defTabSz="28892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buNone/>
                    </a:pPr>
                    <a:r>
                      <a:rPr lang="en-US" sz="6500" kern="1200" dirty="0"/>
                      <a:t>Data </a:t>
                    </a:r>
                    <a:r>
                      <a:rPr lang="en-US" sz="6500" dirty="0"/>
                      <a:t>Extraction</a:t>
                    </a:r>
                    <a:endParaRPr lang="en-US" sz="6500" kern="1200" dirty="0"/>
                  </a:p>
                </p:txBody>
              </p:sp>
            </p:grpSp>
            <p:grpSp>
              <p:nvGrpSpPr>
                <p:cNvPr id="41" name="Group 40">
                  <a:extLst>
                    <a:ext uri="{FF2B5EF4-FFF2-40B4-BE49-F238E27FC236}">
                      <a16:creationId xmlns:a16="http://schemas.microsoft.com/office/drawing/2014/main" id="{5D2D73B2-8556-4CA9-8BAB-DFB5DA10FEA5}"/>
                    </a:ext>
                  </a:extLst>
                </p:cNvPr>
                <p:cNvGrpSpPr/>
                <p:nvPr/>
              </p:nvGrpSpPr>
              <p:grpSpPr>
                <a:xfrm>
                  <a:off x="14510288" y="11936112"/>
                  <a:ext cx="6799879" cy="5608478"/>
                  <a:chOff x="8414288" y="5323760"/>
                  <a:chExt cx="6799879" cy="5608478"/>
                </a:xfrm>
              </p:grpSpPr>
              <p:sp>
                <p:nvSpPr>
                  <p:cNvPr id="52" name="Rectangle: Rounded Corners 51">
                    <a:extLst>
                      <a:ext uri="{FF2B5EF4-FFF2-40B4-BE49-F238E27FC236}">
                        <a16:creationId xmlns:a16="http://schemas.microsoft.com/office/drawing/2014/main" id="{FD25FC4A-E988-482D-80D3-C0F9B5DE3488}"/>
                      </a:ext>
                    </a:extLst>
                  </p:cNvPr>
                  <p:cNvSpPr/>
                  <p:nvPr/>
                </p:nvSpPr>
                <p:spPr>
                  <a:xfrm>
                    <a:off x="8414288" y="5323760"/>
                    <a:ext cx="6799879" cy="5608478"/>
                  </a:xfrm>
                  <a:prstGeom prst="roundRect">
                    <a:avLst>
                      <a:gd name="adj" fmla="val 10000"/>
                    </a:avLst>
                  </a:prstGeom>
                </p:spPr>
                <p:style>
                  <a:lnRef idx="2">
                    <a:schemeClr val="accen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53" name="Rectangle: Rounded Corners 9">
                    <a:extLst>
                      <a:ext uri="{FF2B5EF4-FFF2-40B4-BE49-F238E27FC236}">
                        <a16:creationId xmlns:a16="http://schemas.microsoft.com/office/drawing/2014/main" id="{104EC09D-F472-41A0-8168-F0BE7A3D9C83}"/>
                      </a:ext>
                    </a:extLst>
                  </p:cNvPr>
                  <p:cNvSpPr txBox="1"/>
                  <p:nvPr/>
                </p:nvSpPr>
                <p:spPr>
                  <a:xfrm>
                    <a:off x="8543355" y="6654644"/>
                    <a:ext cx="6541745" cy="4148527"/>
                  </a:xfrm>
                  <a:prstGeom prst="rect">
                    <a:avLst/>
                  </a:prstGeom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23825" tIns="123825" rIns="123825" bIns="123825" numCol="1" spcCol="1270" anchor="t" anchorCtr="0">
                    <a:noAutofit/>
                  </a:bodyPr>
                  <a:lstStyle/>
                  <a:p>
                    <a:pPr marL="285750" lvl="1" indent="-285750" algn="l" defTabSz="28892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15000"/>
                      </a:spcAft>
                      <a:buChar char="•"/>
                    </a:pPr>
                    <a:r>
                      <a:rPr lang="en-US" sz="4800" dirty="0"/>
                      <a:t>Vary road type and flow scenario within AIMSUN model</a:t>
                    </a:r>
                  </a:p>
                </p:txBody>
              </p:sp>
            </p:grpSp>
            <p:sp>
              <p:nvSpPr>
                <p:cNvPr id="42" name="Arrow: Circular 41">
                  <a:extLst>
                    <a:ext uri="{FF2B5EF4-FFF2-40B4-BE49-F238E27FC236}">
                      <a16:creationId xmlns:a16="http://schemas.microsoft.com/office/drawing/2014/main" id="{BDB24328-CCD6-4BB5-B686-F6E76B2F45CF}"/>
                    </a:ext>
                  </a:extLst>
                </p:cNvPr>
                <p:cNvSpPr/>
                <p:nvPr/>
              </p:nvSpPr>
              <p:spPr>
                <a:xfrm>
                  <a:off x="18356038" y="8628872"/>
                  <a:ext cx="7937792" cy="7937792"/>
                </a:xfrm>
                <a:prstGeom prst="circularArrow">
                  <a:avLst>
                    <a:gd name="adj1" fmla="val 2271"/>
                    <a:gd name="adj2" fmla="val 273786"/>
                    <a:gd name="adj3" fmla="val 19550703"/>
                    <a:gd name="adj4" fmla="val 12575511"/>
                    <a:gd name="adj5" fmla="val 2650"/>
                  </a:avLst>
                </a:prstGeom>
              </p:spPr>
              <p:style>
                <a:ln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fillRef>
                <a:effectRef idx="0">
                  <a:schemeClr val="accent1">
                    <a:tint val="60000"/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</p:sp>
            <p:grpSp>
              <p:nvGrpSpPr>
                <p:cNvPr id="43" name="Group 42">
                  <a:extLst>
                    <a:ext uri="{FF2B5EF4-FFF2-40B4-BE49-F238E27FC236}">
                      <a16:creationId xmlns:a16="http://schemas.microsoft.com/office/drawing/2014/main" id="{0FA7CEB7-7A00-46E4-A128-997A46FD042B}"/>
                    </a:ext>
                  </a:extLst>
                </p:cNvPr>
                <p:cNvGrpSpPr/>
                <p:nvPr/>
              </p:nvGrpSpPr>
              <p:grpSpPr>
                <a:xfrm>
                  <a:off x="16021373" y="10734295"/>
                  <a:ext cx="6044337" cy="2403633"/>
                  <a:chOff x="9925373" y="4121943"/>
                  <a:chExt cx="6044337" cy="2403633"/>
                </a:xfrm>
              </p:grpSpPr>
              <p:sp>
                <p:nvSpPr>
                  <p:cNvPr id="50" name="Rectangle: Rounded Corners 49">
                    <a:extLst>
                      <a:ext uri="{FF2B5EF4-FFF2-40B4-BE49-F238E27FC236}">
                        <a16:creationId xmlns:a16="http://schemas.microsoft.com/office/drawing/2014/main" id="{4C1C73F4-36A3-4298-AC77-6345989E9FAC}"/>
                      </a:ext>
                    </a:extLst>
                  </p:cNvPr>
                  <p:cNvSpPr/>
                  <p:nvPr/>
                </p:nvSpPr>
                <p:spPr>
                  <a:xfrm>
                    <a:off x="9925373" y="4121943"/>
                    <a:ext cx="6044337" cy="2403633"/>
                  </a:xfrm>
                  <a:prstGeom prst="roundRect">
                    <a:avLst>
                      <a:gd name="adj" fmla="val 10000"/>
                    </a:avLst>
                  </a:prstGeom>
                  <a:solidFill>
                    <a:srgbClr val="003594"/>
                  </a:solidFill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rgbClr r="0" g="0" b="0"/>
                  </a:fillRef>
                  <a:effectRef idx="0">
                    <a:schemeClr val="accen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51" name="Rectangle: Rounded Corners 12">
                    <a:extLst>
                      <a:ext uri="{FF2B5EF4-FFF2-40B4-BE49-F238E27FC236}">
                        <a16:creationId xmlns:a16="http://schemas.microsoft.com/office/drawing/2014/main" id="{39DCA680-BE8F-4F80-9D67-987E464030AC}"/>
                      </a:ext>
                    </a:extLst>
                  </p:cNvPr>
                  <p:cNvSpPr txBox="1"/>
                  <p:nvPr/>
                </p:nvSpPr>
                <p:spPr>
                  <a:xfrm>
                    <a:off x="9995773" y="4192343"/>
                    <a:ext cx="5903537" cy="2262833"/>
                  </a:xfrm>
                  <a:prstGeom prst="rect">
                    <a:avLst/>
                  </a:prstGeom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123825" tIns="82550" rIns="123825" bIns="82550" numCol="1" spcCol="1270" anchor="ctr" anchorCtr="0">
                    <a:noAutofit/>
                  </a:bodyPr>
                  <a:lstStyle/>
                  <a:p>
                    <a:pPr marL="0" lvl="0" indent="0" algn="ctr" defTabSz="28892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buNone/>
                    </a:pPr>
                    <a:r>
                      <a:rPr lang="en-US" sz="6500" kern="1200" dirty="0"/>
                      <a:t>Simulation</a:t>
                    </a:r>
                  </a:p>
                </p:txBody>
              </p:sp>
            </p:grpSp>
            <p:grpSp>
              <p:nvGrpSpPr>
                <p:cNvPr id="44" name="Group 43">
                  <a:extLst>
                    <a:ext uri="{FF2B5EF4-FFF2-40B4-BE49-F238E27FC236}">
                      <a16:creationId xmlns:a16="http://schemas.microsoft.com/office/drawing/2014/main" id="{F9C48FED-FEBF-45FE-82C4-F3593350B980}"/>
                    </a:ext>
                  </a:extLst>
                </p:cNvPr>
                <p:cNvGrpSpPr/>
                <p:nvPr/>
              </p:nvGrpSpPr>
              <p:grpSpPr>
                <a:xfrm>
                  <a:off x="22924151" y="11936112"/>
                  <a:ext cx="6799879" cy="5608478"/>
                  <a:chOff x="16828151" y="5323760"/>
                  <a:chExt cx="6799879" cy="5608478"/>
                </a:xfrm>
              </p:grpSpPr>
              <p:sp>
                <p:nvSpPr>
                  <p:cNvPr id="48" name="Rectangle: Rounded Corners 47">
                    <a:extLst>
                      <a:ext uri="{FF2B5EF4-FFF2-40B4-BE49-F238E27FC236}">
                        <a16:creationId xmlns:a16="http://schemas.microsoft.com/office/drawing/2014/main" id="{3A92DF57-5E87-4184-AD4D-BCD222D1E7DF}"/>
                      </a:ext>
                    </a:extLst>
                  </p:cNvPr>
                  <p:cNvSpPr/>
                  <p:nvPr/>
                </p:nvSpPr>
                <p:spPr>
                  <a:xfrm>
                    <a:off x="16828151" y="5323760"/>
                    <a:ext cx="6799879" cy="5608478"/>
                  </a:xfrm>
                  <a:prstGeom prst="roundRect">
                    <a:avLst>
                      <a:gd name="adj" fmla="val 10000"/>
                    </a:avLst>
                  </a:prstGeom>
                </p:spPr>
                <p:style>
                  <a:lnRef idx="2">
                    <a:schemeClr val="accen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lt1">
                      <a:alpha val="90000"/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</p:sp>
              <p:sp>
                <p:nvSpPr>
                  <p:cNvPr id="49" name="Rectangle: Rounded Corners 14">
                    <a:extLst>
                      <a:ext uri="{FF2B5EF4-FFF2-40B4-BE49-F238E27FC236}">
                        <a16:creationId xmlns:a16="http://schemas.microsoft.com/office/drawing/2014/main" id="{2EFE51A0-00C7-49AD-8566-DA8578558BDB}"/>
                      </a:ext>
                    </a:extLst>
                  </p:cNvPr>
                  <p:cNvSpPr txBox="1"/>
                  <p:nvPr/>
                </p:nvSpPr>
                <p:spPr>
                  <a:xfrm>
                    <a:off x="16957218" y="5452827"/>
                    <a:ext cx="6541745" cy="4148527"/>
                  </a:xfrm>
                  <a:prstGeom prst="rect">
                    <a:avLst/>
                  </a:prstGeom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dk1">
                      <a:hueOff val="0"/>
                      <a:satOff val="0"/>
                      <a:lumOff val="0"/>
                      <a:alphaOff val="0"/>
                    </a:schemeClr>
                  </a:fontRef>
                </p:style>
                <p:txBody>
                  <a:bodyPr spcFirstLastPara="0" vert="horz" wrap="square" lIns="123825" tIns="123825" rIns="123825" bIns="123825" numCol="1" spcCol="1270" anchor="t" anchorCtr="0">
                    <a:noAutofit/>
                  </a:bodyPr>
                  <a:lstStyle/>
                  <a:p>
                    <a:pPr marL="285750" lvl="1" indent="-285750" algn="l" defTabSz="28892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15000"/>
                      </a:spcAft>
                      <a:buChar char="•"/>
                    </a:pPr>
                    <a:r>
                      <a:rPr lang="en-US" sz="4800" dirty="0"/>
                      <a:t> Apply speed profile to AIMSUN built-in emissions models</a:t>
                    </a:r>
                  </a:p>
                </p:txBody>
              </p:sp>
            </p:grpSp>
            <p:grpSp>
              <p:nvGrpSpPr>
                <p:cNvPr id="45" name="Group 44">
                  <a:extLst>
                    <a:ext uri="{FF2B5EF4-FFF2-40B4-BE49-F238E27FC236}">
                      <a16:creationId xmlns:a16="http://schemas.microsoft.com/office/drawing/2014/main" id="{170353D0-F044-47BE-8A7F-4843126F6235}"/>
                    </a:ext>
                  </a:extLst>
                </p:cNvPr>
                <p:cNvGrpSpPr/>
                <p:nvPr/>
              </p:nvGrpSpPr>
              <p:grpSpPr>
                <a:xfrm>
                  <a:off x="24435237" y="16342772"/>
                  <a:ext cx="6209532" cy="2931843"/>
                  <a:chOff x="18339237" y="9730420"/>
                  <a:chExt cx="6209532" cy="2931843"/>
                </a:xfrm>
                <a:solidFill>
                  <a:srgbClr val="003594"/>
                </a:solidFill>
              </p:grpSpPr>
              <p:sp>
                <p:nvSpPr>
                  <p:cNvPr id="46" name="Rectangle: Rounded Corners 45">
                    <a:extLst>
                      <a:ext uri="{FF2B5EF4-FFF2-40B4-BE49-F238E27FC236}">
                        <a16:creationId xmlns:a16="http://schemas.microsoft.com/office/drawing/2014/main" id="{D742F239-E35C-4759-8DA7-B43B0D42690F}"/>
                      </a:ext>
                    </a:extLst>
                  </p:cNvPr>
                  <p:cNvSpPr/>
                  <p:nvPr/>
                </p:nvSpPr>
                <p:spPr>
                  <a:xfrm>
                    <a:off x="18339237" y="9730420"/>
                    <a:ext cx="6209532" cy="2931843"/>
                  </a:xfrm>
                  <a:prstGeom prst="roundRect">
                    <a:avLst>
                      <a:gd name="adj" fmla="val 10000"/>
                    </a:avLst>
                  </a:prstGeom>
                  <a:grpFill/>
                  <a:ln>
                    <a:solidFill>
                      <a:srgbClr val="003594"/>
                    </a:solidFill>
                  </a:ln>
                </p:spPr>
                <p:style>
                  <a:lnRef idx="2">
                    <a:schemeClr val="lt1">
                      <a:hueOff val="0"/>
                      <a:satOff val="0"/>
                      <a:lumOff val="0"/>
                      <a:alphaOff val="0"/>
                    </a:schemeClr>
                  </a:lnRef>
                  <a:fillRef idx="1">
                    <a:schemeClr val="accent1">
                      <a:hueOff val="0"/>
                      <a:satOff val="0"/>
                      <a:lumOff val="0"/>
                      <a:alphaOff val="0"/>
                    </a:schemeClr>
                  </a:fillRef>
                  <a:effectRef idx="0">
                    <a:schemeClr val="accent1">
                      <a:hueOff val="0"/>
                      <a:satOff val="0"/>
                      <a:lumOff val="0"/>
                      <a:alphaOff val="0"/>
                    </a:schemeClr>
                  </a:effectRef>
                  <a:fontRef idx="minor">
                    <a:schemeClr val="lt1"/>
                  </a:fontRef>
                </p:style>
              </p:sp>
              <p:sp>
                <p:nvSpPr>
                  <p:cNvPr id="47" name="Rectangle: Rounded Corners 16">
                    <a:extLst>
                      <a:ext uri="{FF2B5EF4-FFF2-40B4-BE49-F238E27FC236}">
                        <a16:creationId xmlns:a16="http://schemas.microsoft.com/office/drawing/2014/main" id="{B456187C-6C71-4A95-A409-30F2628E936E}"/>
                      </a:ext>
                    </a:extLst>
                  </p:cNvPr>
                  <p:cNvSpPr txBox="1"/>
                  <p:nvPr/>
                </p:nvSpPr>
                <p:spPr>
                  <a:xfrm>
                    <a:off x="18409636" y="9800821"/>
                    <a:ext cx="5866349" cy="2695514"/>
                  </a:xfrm>
                  <a:prstGeom prst="rect">
                    <a:avLst/>
                  </a:prstGeom>
                  <a:grpFill/>
                  <a:ln>
                    <a:solidFill>
                      <a:srgbClr val="003594"/>
                    </a:solidFill>
                  </a:ln>
                </p:spPr>
                <p:style>
                  <a:lnRef idx="0">
                    <a:scrgbClr r="0" g="0" b="0"/>
                  </a:lnRef>
                  <a:fillRef idx="0">
                    <a:scrgbClr r="0" g="0" b="0"/>
                  </a:fillRef>
                  <a:effectRef idx="0">
                    <a:scrgbClr r="0" g="0" b="0"/>
                  </a:effectRef>
                  <a:fontRef idx="minor">
                    <a:schemeClr val="lt1"/>
                  </a:fontRef>
                </p:style>
                <p:txBody>
                  <a:bodyPr spcFirstLastPara="0" vert="horz" wrap="square" lIns="123825" tIns="82550" rIns="123825" bIns="82550" numCol="1" spcCol="1270" anchor="ctr" anchorCtr="0">
                    <a:noAutofit/>
                  </a:bodyPr>
                  <a:lstStyle/>
                  <a:p>
                    <a:pPr marL="0" lvl="0" indent="0" algn="ctr" defTabSz="2889250">
                      <a:lnSpc>
                        <a:spcPct val="90000"/>
                      </a:lnSpc>
                      <a:spcBef>
                        <a:spcPct val="0"/>
                      </a:spcBef>
                      <a:spcAft>
                        <a:spcPct val="35000"/>
                      </a:spcAft>
                      <a:buNone/>
                    </a:pPr>
                    <a:r>
                      <a:rPr lang="en-US" sz="6500" kern="1200" dirty="0"/>
                      <a:t>Emissions Analysis</a:t>
                    </a:r>
                  </a:p>
                </p:txBody>
              </p:sp>
            </p:grpSp>
          </p:grpSp>
        </p:grpSp>
      </p:grpSp>
      <p:sp>
        <p:nvSpPr>
          <p:cNvPr id="58" name="Rectangle 57">
            <a:extLst>
              <a:ext uri="{FF2B5EF4-FFF2-40B4-BE49-F238E27FC236}">
                <a16:creationId xmlns:a16="http://schemas.microsoft.com/office/drawing/2014/main" id="{1433988F-1BA6-4641-B281-FA10A1ED412C}"/>
              </a:ext>
            </a:extLst>
          </p:cNvPr>
          <p:cNvSpPr/>
          <p:nvPr/>
        </p:nvSpPr>
        <p:spPr>
          <a:xfrm flipV="1">
            <a:off x="934986" y="28585070"/>
            <a:ext cx="34725278" cy="458624"/>
          </a:xfrm>
          <a:prstGeom prst="rect">
            <a:avLst/>
          </a:prstGeom>
          <a:solidFill>
            <a:srgbClr val="09284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915CA53C-65E9-4E7D-BAF1-F61A0F9BAAD5}"/>
              </a:ext>
            </a:extLst>
          </p:cNvPr>
          <p:cNvSpPr txBox="1"/>
          <p:nvPr/>
        </p:nvSpPr>
        <p:spPr>
          <a:xfrm>
            <a:off x="24603119" y="22512587"/>
            <a:ext cx="11037896" cy="3320441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Next Steps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Install AIMSUN software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Import Test-Bed Road Network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Extract Demand Data from </a:t>
            </a:r>
            <a:r>
              <a:rPr lang="en-US" sz="2800" dirty="0" err="1">
                <a:latin typeface="Minion Pro" panose="02040503050306020203" pitchFamily="18" charset="0"/>
              </a:rPr>
              <a:t>MassDOT</a:t>
            </a:r>
            <a:r>
              <a:rPr lang="en-US" sz="2800" dirty="0">
                <a:latin typeface="Minion Pro" panose="02040503050306020203" pitchFamily="18" charset="0"/>
              </a:rPr>
              <a:t> MS2 Host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>
                <a:latin typeface="Minion Pro" panose="02040503050306020203" pitchFamily="18" charset="0"/>
              </a:rPr>
              <a:t>Begin Scenario Implementation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6D625BE-3570-4721-94B1-FAC7DC242A50}"/>
              </a:ext>
            </a:extLst>
          </p:cNvPr>
          <p:cNvSpPr txBox="1"/>
          <p:nvPr/>
        </p:nvSpPr>
        <p:spPr>
          <a:xfrm>
            <a:off x="934985" y="24323617"/>
            <a:ext cx="11407561" cy="403187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1200"/>
              </a:spcAft>
            </a:pPr>
            <a:r>
              <a:rPr lang="en-US" sz="5400" b="1" dirty="0">
                <a:solidFill>
                  <a:srgbClr val="003591"/>
                </a:solidFill>
                <a:latin typeface="Source Sans Pro" panose="020B0503030403020204" pitchFamily="34" charset="77"/>
              </a:rPr>
              <a:t>Scenario Design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>
                <a:latin typeface="Minion Pro" panose="02040503050306020203"/>
              </a:rPr>
              <a:t>Free Flow (No Maintenance)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>
                <a:latin typeface="Minion Pro" panose="02040503050306020203"/>
              </a:rPr>
              <a:t>Continuous Lane Closure (Full-Time Maintenance)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800" dirty="0">
                <a:latin typeface="Minion Pro" panose="02040503050306020203"/>
              </a:rPr>
              <a:t>Low-Volume Closure (Smart Maintenance)</a:t>
            </a:r>
          </a:p>
          <a:p>
            <a:endParaRPr lang="en-US" sz="2800" dirty="0">
              <a:latin typeface="Minion Pro" panose="02040503050306020203"/>
            </a:endParaRPr>
          </a:p>
          <a:p>
            <a:r>
              <a:rPr lang="en-US" sz="2800" dirty="0">
                <a:latin typeface="Minion Pro" panose="02040503050306020203"/>
              </a:rPr>
              <a:t>Research will also consider four typical pavement types which vary by mixture and layer thickness.</a:t>
            </a:r>
          </a:p>
        </p:txBody>
      </p:sp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43E06EFD-FDBA-45BD-AF9B-DB84F70588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98643"/>
              </p:ext>
            </p:extLst>
          </p:nvPr>
        </p:nvGraphicFramePr>
        <p:xfrm>
          <a:off x="1308624" y="12156394"/>
          <a:ext cx="10665723" cy="10393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9296">
                  <a:extLst>
                    <a:ext uri="{9D8B030D-6E8A-4147-A177-3AD203B41FA5}">
                      <a16:colId xmlns:a16="http://schemas.microsoft.com/office/drawing/2014/main" val="2705753743"/>
                    </a:ext>
                  </a:extLst>
                </a:gridCol>
                <a:gridCol w="3306827">
                  <a:extLst>
                    <a:ext uri="{9D8B030D-6E8A-4147-A177-3AD203B41FA5}">
                      <a16:colId xmlns:a16="http://schemas.microsoft.com/office/drawing/2014/main" val="249756258"/>
                    </a:ext>
                  </a:extLst>
                </a:gridCol>
                <a:gridCol w="4419600">
                  <a:extLst>
                    <a:ext uri="{9D8B030D-6E8A-4147-A177-3AD203B41FA5}">
                      <a16:colId xmlns:a16="http://schemas.microsoft.com/office/drawing/2014/main" val="3564234142"/>
                    </a:ext>
                  </a:extLst>
                </a:gridCol>
              </a:tblGrid>
              <a:tr h="921741">
                <a:tc>
                  <a:txBody>
                    <a:bodyPr/>
                    <a:lstStyle/>
                    <a:p>
                      <a:r>
                        <a:rPr lang="en-US" sz="4000" dirty="0"/>
                        <a:t>Evaluation Category</a:t>
                      </a:r>
                    </a:p>
                  </a:txBody>
                  <a:tcPr>
                    <a:solidFill>
                      <a:srgbClr val="0035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/>
                        <a:t>AIMSUN</a:t>
                      </a:r>
                    </a:p>
                  </a:txBody>
                  <a:tcPr>
                    <a:solidFill>
                      <a:srgbClr val="0035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/>
                        <a:t>VISSIM</a:t>
                      </a:r>
                    </a:p>
                  </a:txBody>
                  <a:tcPr>
                    <a:solidFill>
                      <a:srgbClr val="00359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624897"/>
                  </a:ext>
                </a:extLst>
              </a:tr>
              <a:tr h="639052">
                <a:tc>
                  <a:txBody>
                    <a:bodyPr/>
                    <a:lstStyle/>
                    <a:p>
                      <a:r>
                        <a:rPr lang="en-US" sz="4000" dirty="0"/>
                        <a:t>Theoretical Model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/>
                        <a:t>Gipps (1981, 1986)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 err="1"/>
                        <a:t>Weidemann</a:t>
                      </a:r>
                      <a:r>
                        <a:rPr lang="en-US" sz="4000" dirty="0"/>
                        <a:t> (1974)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5123642"/>
                  </a:ext>
                </a:extLst>
              </a:tr>
              <a:tr h="921741">
                <a:tc>
                  <a:txBody>
                    <a:bodyPr/>
                    <a:lstStyle/>
                    <a:p>
                      <a:r>
                        <a:rPr lang="en-US" sz="4000" dirty="0"/>
                        <a:t>Ease of Use (out of 5)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/>
                        <a:t>4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/>
                        <a:t>2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283970"/>
                  </a:ext>
                </a:extLst>
              </a:tr>
              <a:tr h="921741">
                <a:tc>
                  <a:txBody>
                    <a:bodyPr/>
                    <a:lstStyle/>
                    <a:p>
                      <a:r>
                        <a:rPr lang="en-US" sz="4000" dirty="0"/>
                        <a:t>Scripting Available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/>
                        <a:t>C++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/>
                        <a:t>Java, Python, C++, Basic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7066481"/>
                  </a:ext>
                </a:extLst>
              </a:tr>
              <a:tr h="1269603">
                <a:tc>
                  <a:txBody>
                    <a:bodyPr/>
                    <a:lstStyle/>
                    <a:p>
                      <a:pPr marL="0" algn="l" defTabSz="3291840" rtl="0" eaLnBrk="1" latinLnBrk="0" hangingPunct="1"/>
                      <a:r>
                        <a:rPr lang="en-US" sz="4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Validation Data Input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3291840" rtl="0" eaLnBrk="1" latinLnBrk="0" hangingPunct="1"/>
                      <a:r>
                        <a:rPr lang="en-US" sz="4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Yes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3291840" rtl="0" eaLnBrk="1" latinLnBrk="0" hangingPunct="1"/>
                      <a:r>
                        <a:rPr lang="en-US" sz="4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No*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11076400"/>
                  </a:ext>
                </a:extLst>
              </a:tr>
              <a:tr h="1502422">
                <a:tc>
                  <a:txBody>
                    <a:bodyPr/>
                    <a:lstStyle/>
                    <a:p>
                      <a:r>
                        <a:rPr lang="en-US" sz="4000" dirty="0"/>
                        <a:t>Native Emissions Models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/>
                        <a:t>Consumption, </a:t>
                      </a:r>
                      <a:r>
                        <a:rPr lang="en-US" sz="4000" dirty="0" err="1"/>
                        <a:t>Londen</a:t>
                      </a:r>
                      <a:r>
                        <a:rPr lang="en-US" sz="4000" dirty="0"/>
                        <a:t>, Panis, QUARTET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4000" dirty="0" err="1"/>
                        <a:t>EmissionModel</a:t>
                      </a:r>
                      <a:r>
                        <a:rPr lang="en-US" sz="4000" dirty="0"/>
                        <a:t> (extra fee)</a:t>
                      </a:r>
                    </a:p>
                  </a:txBody>
                  <a:tcPr>
                    <a:solidFill>
                      <a:srgbClr val="A2AA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6174691"/>
                  </a:ext>
                </a:extLst>
              </a:tr>
              <a:tr h="1855933">
                <a:tc>
                  <a:txBody>
                    <a:bodyPr/>
                    <a:lstStyle/>
                    <a:p>
                      <a:pPr marL="0" algn="l" defTabSz="3291840" rtl="0" eaLnBrk="1" latinLnBrk="0" hangingPunct="1"/>
                      <a:r>
                        <a:rPr lang="en-US" sz="4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Strengths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3291840" rtl="0" eaLnBrk="1" latinLnBrk="0" hangingPunct="1"/>
                      <a:r>
                        <a:rPr lang="en-US" sz="4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Accessibility of Output, Scenarios 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3291840" rtl="0" eaLnBrk="1" latinLnBrk="0" hangingPunct="1"/>
                      <a:r>
                        <a:rPr lang="en-US" sz="4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Network Detail, Pedestrians, 2D/3D animation</a:t>
                      </a:r>
                    </a:p>
                  </a:txBody>
                  <a:tcPr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837496"/>
                  </a:ext>
                </a:extLst>
              </a:tr>
            </a:tbl>
          </a:graphicData>
        </a:graphic>
      </p:graphicFrame>
      <p:graphicFrame>
        <p:nvGraphicFramePr>
          <p:cNvPr id="76" name="Table 75">
            <a:extLst>
              <a:ext uri="{FF2B5EF4-FFF2-40B4-BE49-F238E27FC236}">
                <a16:creationId xmlns:a16="http://schemas.microsoft.com/office/drawing/2014/main" id="{4320EEF9-058A-4881-8649-3D0DCB1188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7159608"/>
              </p:ext>
            </p:extLst>
          </p:nvPr>
        </p:nvGraphicFramePr>
        <p:xfrm>
          <a:off x="12810949" y="16804233"/>
          <a:ext cx="6679345" cy="6875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984">
                  <a:extLst>
                    <a:ext uri="{9D8B030D-6E8A-4147-A177-3AD203B41FA5}">
                      <a16:colId xmlns:a16="http://schemas.microsoft.com/office/drawing/2014/main" val="2497142274"/>
                    </a:ext>
                  </a:extLst>
                </a:gridCol>
                <a:gridCol w="1459149">
                  <a:extLst>
                    <a:ext uri="{9D8B030D-6E8A-4147-A177-3AD203B41FA5}">
                      <a16:colId xmlns:a16="http://schemas.microsoft.com/office/drawing/2014/main" val="2970677402"/>
                    </a:ext>
                  </a:extLst>
                </a:gridCol>
                <a:gridCol w="1731523">
                  <a:extLst>
                    <a:ext uri="{9D8B030D-6E8A-4147-A177-3AD203B41FA5}">
                      <a16:colId xmlns:a16="http://schemas.microsoft.com/office/drawing/2014/main" val="2045149579"/>
                    </a:ext>
                  </a:extLst>
                </a:gridCol>
                <a:gridCol w="1315689">
                  <a:extLst>
                    <a:ext uri="{9D8B030D-6E8A-4147-A177-3AD203B41FA5}">
                      <a16:colId xmlns:a16="http://schemas.microsoft.com/office/drawing/2014/main" val="3652110138"/>
                    </a:ext>
                  </a:extLst>
                </a:gridCol>
              </a:tblGrid>
              <a:tr h="737457">
                <a:tc>
                  <a:txBody>
                    <a:bodyPr/>
                    <a:lstStyle/>
                    <a:p>
                      <a:pPr algn="l" fontAlgn="b"/>
                      <a:endParaRPr lang="en-US" sz="3200" b="0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solidFill>
                      <a:srgbClr val="00359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Exit 46</a:t>
                      </a:r>
                    </a:p>
                  </a:txBody>
                  <a:tcPr marL="0" marR="0" marT="0" marB="0" anchor="b">
                    <a:solidFill>
                      <a:srgbClr val="00359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Exit 41</a:t>
                      </a:r>
                    </a:p>
                  </a:txBody>
                  <a:tcPr marL="0" marR="0" marT="0" marB="0" anchor="b">
                    <a:solidFill>
                      <a:srgbClr val="00359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Exit 41</a:t>
                      </a:r>
                    </a:p>
                  </a:txBody>
                  <a:tcPr marL="0" marR="0" marT="0" marB="0" anchor="b">
                    <a:solidFill>
                      <a:srgbClr val="00359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0441625"/>
                  </a:ext>
                </a:extLst>
              </a:tr>
              <a:tr h="73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Upstream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57809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53788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56691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9974189"/>
                  </a:ext>
                </a:extLst>
              </a:tr>
              <a:tr h="73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Outflow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4749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7224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4700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99182415"/>
                  </a:ext>
                </a:extLst>
              </a:tr>
              <a:tr h="73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Inflow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7142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8394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6270963"/>
                  </a:ext>
                </a:extLst>
              </a:tr>
              <a:tr h="73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Change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2393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1170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-4700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9987672"/>
                  </a:ext>
                </a:extLst>
              </a:tr>
              <a:tr h="73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Downstream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64679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58099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54111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21305306"/>
                  </a:ext>
                </a:extLst>
              </a:tr>
              <a:tr h="73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Projected Downstream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60202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54958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51991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9497892"/>
                  </a:ext>
                </a:extLst>
              </a:tr>
              <a:tr h="737457">
                <a:tc>
                  <a:txBody>
                    <a:bodyPr/>
                    <a:lstStyle/>
                    <a:p>
                      <a:pPr algn="l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Difference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6.92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5.41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3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3.92</a:t>
                      </a:r>
                    </a:p>
                  </a:txBody>
                  <a:tcPr marL="0" marR="0" marT="0" marB="0" anchor="b">
                    <a:solidFill>
                      <a:srgbClr val="A2AA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088559"/>
                  </a:ext>
                </a:extLst>
              </a:tr>
              <a:tr h="737457">
                <a:tc>
                  <a:txBody>
                    <a:bodyPr/>
                    <a:lstStyle/>
                    <a:p>
                      <a:pPr marL="0" algn="l" defTabSz="3291840" rtl="0" eaLnBrk="1" fontAlgn="b" latinLnBrk="0" hangingPunct="1"/>
                      <a:r>
                        <a:rPr lang="en-US" sz="3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Direction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3291840" rtl="0" eaLnBrk="1" fontAlgn="b" latinLnBrk="0" hangingPunct="1"/>
                      <a:r>
                        <a:rPr lang="en-US" sz="3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SB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3291840" rtl="0" eaLnBrk="1" fontAlgn="b" latinLnBrk="0" hangingPunct="1"/>
                      <a:r>
                        <a:rPr lang="en-US" sz="32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SB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3291840" rtl="0" eaLnBrk="1" fontAlgn="b" latinLnBrk="0" hangingPunct="1"/>
                      <a:r>
                        <a:rPr lang="en-US" sz="3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NB</a:t>
                      </a:r>
                    </a:p>
                  </a:txBody>
                  <a:tcPr marL="0" marR="0" marT="0" marB="0" anchor="b">
                    <a:solidFill>
                      <a:srgbClr val="D6D2C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3849368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B0DA5815-B5DE-4FD0-8349-86C04B686A3D}"/>
              </a:ext>
            </a:extLst>
          </p:cNvPr>
          <p:cNvGrpSpPr/>
          <p:nvPr/>
        </p:nvGrpSpPr>
        <p:grpSpPr>
          <a:xfrm>
            <a:off x="19564704" y="16804233"/>
            <a:ext cx="4613785" cy="6849821"/>
            <a:chOff x="17798743" y="17017373"/>
            <a:chExt cx="4613785" cy="6849821"/>
          </a:xfrm>
        </p:grpSpPr>
        <p:grpSp>
          <p:nvGrpSpPr>
            <p:cNvPr id="70" name="Group 69">
              <a:extLst>
                <a:ext uri="{FF2B5EF4-FFF2-40B4-BE49-F238E27FC236}">
                  <a16:creationId xmlns:a16="http://schemas.microsoft.com/office/drawing/2014/main" id="{41A7709D-2C10-4745-A3DC-B03F44C1559C}"/>
                </a:ext>
              </a:extLst>
            </p:cNvPr>
            <p:cNvGrpSpPr/>
            <p:nvPr/>
          </p:nvGrpSpPr>
          <p:grpSpPr>
            <a:xfrm>
              <a:off x="17798743" y="17017373"/>
              <a:ext cx="4613785" cy="6849821"/>
              <a:chOff x="17126856" y="4528457"/>
              <a:chExt cx="4462815" cy="8951323"/>
            </a:xfrm>
          </p:grpSpPr>
          <p:pic>
            <p:nvPicPr>
              <p:cNvPr id="71" name="Picture 70">
                <a:extLst>
                  <a:ext uri="{FF2B5EF4-FFF2-40B4-BE49-F238E27FC236}">
                    <a16:creationId xmlns:a16="http://schemas.microsoft.com/office/drawing/2014/main" id="{D95E5C4C-F022-4840-93A9-6ECE60E7ADD3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3984" t="4342" r="31613" b="52149"/>
              <a:stretch/>
            </p:blipFill>
            <p:spPr>
              <a:xfrm>
                <a:off x="17126856" y="4528457"/>
                <a:ext cx="4462815" cy="8951323"/>
              </a:xfrm>
              <a:prstGeom prst="rect">
                <a:avLst/>
              </a:prstGeom>
            </p:spPr>
          </p:pic>
          <p:sp>
            <p:nvSpPr>
              <p:cNvPr id="72" name="Oval 71">
                <a:extLst>
                  <a:ext uri="{FF2B5EF4-FFF2-40B4-BE49-F238E27FC236}">
                    <a16:creationId xmlns:a16="http://schemas.microsoft.com/office/drawing/2014/main" id="{4992C0CE-3F9D-4AF7-8E30-AF4735F919BA}"/>
                  </a:ext>
                </a:extLst>
              </p:cNvPr>
              <p:cNvSpPr/>
              <p:nvPr/>
            </p:nvSpPr>
            <p:spPr>
              <a:xfrm>
                <a:off x="19377660" y="12694920"/>
                <a:ext cx="518160" cy="411480"/>
              </a:xfrm>
              <a:prstGeom prst="ellipse">
                <a:avLst/>
              </a:prstGeom>
              <a:noFill/>
              <a:ln>
                <a:solidFill>
                  <a:srgbClr val="9DD16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" name="Oval 72">
                <a:extLst>
                  <a:ext uri="{FF2B5EF4-FFF2-40B4-BE49-F238E27FC236}">
                    <a16:creationId xmlns:a16="http://schemas.microsoft.com/office/drawing/2014/main" id="{BFE7321B-309D-4175-B99B-937752C91C5D}"/>
                  </a:ext>
                </a:extLst>
              </p:cNvPr>
              <p:cNvSpPr/>
              <p:nvPr/>
            </p:nvSpPr>
            <p:spPr>
              <a:xfrm>
                <a:off x="18989040" y="10835640"/>
                <a:ext cx="487680" cy="411480"/>
              </a:xfrm>
              <a:prstGeom prst="ellipse">
                <a:avLst/>
              </a:prstGeom>
              <a:noFill/>
              <a:ln>
                <a:solidFill>
                  <a:srgbClr val="9DD16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" name="Oval 73">
                <a:extLst>
                  <a:ext uri="{FF2B5EF4-FFF2-40B4-BE49-F238E27FC236}">
                    <a16:creationId xmlns:a16="http://schemas.microsoft.com/office/drawing/2014/main" id="{306542AF-8896-472A-A0BD-C424224CE997}"/>
                  </a:ext>
                </a:extLst>
              </p:cNvPr>
              <p:cNvSpPr/>
              <p:nvPr/>
            </p:nvSpPr>
            <p:spPr>
              <a:xfrm>
                <a:off x="17335500" y="5143500"/>
                <a:ext cx="518160" cy="411480"/>
              </a:xfrm>
              <a:prstGeom prst="ellipse">
                <a:avLst/>
              </a:prstGeom>
              <a:noFill/>
              <a:ln>
                <a:solidFill>
                  <a:srgbClr val="9DD16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5" name="Oval 74">
                <a:extLst>
                  <a:ext uri="{FF2B5EF4-FFF2-40B4-BE49-F238E27FC236}">
                    <a16:creationId xmlns:a16="http://schemas.microsoft.com/office/drawing/2014/main" id="{B068A588-37C2-4469-A812-53F25A34486E}"/>
                  </a:ext>
                </a:extLst>
              </p:cNvPr>
              <p:cNvSpPr/>
              <p:nvPr/>
            </p:nvSpPr>
            <p:spPr>
              <a:xfrm>
                <a:off x="18116550" y="8519160"/>
                <a:ext cx="518160" cy="411480"/>
              </a:xfrm>
              <a:prstGeom prst="ellipse">
                <a:avLst/>
              </a:prstGeom>
              <a:noFill/>
              <a:ln>
                <a:solidFill>
                  <a:srgbClr val="9DD16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61B4F922-F69E-467B-8E92-BEEC5ABF5198}"/>
                </a:ext>
              </a:extLst>
            </p:cNvPr>
            <p:cNvSpPr txBox="1"/>
            <p:nvPr/>
          </p:nvSpPr>
          <p:spPr>
            <a:xfrm>
              <a:off x="18529321" y="17193222"/>
              <a:ext cx="18097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n w="12700" cmpd="sng">
                    <a:solidFill>
                      <a:srgbClr val="9DD164"/>
                    </a:solidFill>
                    <a:prstDash val="solid"/>
                  </a:ln>
                  <a:solidFill>
                    <a:srgbClr val="9DD164"/>
                  </a:solidFill>
                </a:rPr>
                <a:t>Upstream</a:t>
              </a:r>
            </a:p>
          </p:txBody>
        </p:sp>
        <p:sp>
          <p:nvSpPr>
            <p:cNvPr id="63" name="TextBox 62">
              <a:extLst>
                <a:ext uri="{FF2B5EF4-FFF2-40B4-BE49-F238E27FC236}">
                  <a16:creationId xmlns:a16="http://schemas.microsoft.com/office/drawing/2014/main" id="{38CECDF1-B37F-44F0-AD9C-B7E43D3308E2}"/>
                </a:ext>
              </a:extLst>
            </p:cNvPr>
            <p:cNvSpPr txBox="1"/>
            <p:nvPr/>
          </p:nvSpPr>
          <p:spPr>
            <a:xfrm>
              <a:off x="19415135" y="22660016"/>
              <a:ext cx="23460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n w="12700" cmpd="sng">
                    <a:solidFill>
                      <a:srgbClr val="9DD164"/>
                    </a:solidFill>
                    <a:prstDash val="solid"/>
                  </a:ln>
                  <a:solidFill>
                    <a:srgbClr val="9DD164"/>
                  </a:solidFill>
                </a:rPr>
                <a:t>Downstream</a:t>
              </a: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id="{AA1BD4BA-FBF2-413E-894B-6A6B689C1CC8}"/>
                </a:ext>
              </a:extLst>
            </p:cNvPr>
            <p:cNvSpPr txBox="1"/>
            <p:nvPr/>
          </p:nvSpPr>
          <p:spPr>
            <a:xfrm>
              <a:off x="19220823" y="21327265"/>
              <a:ext cx="18097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n w="12700" cmpd="sng">
                    <a:solidFill>
                      <a:srgbClr val="9DD164"/>
                    </a:solidFill>
                    <a:prstDash val="solid"/>
                  </a:ln>
                  <a:solidFill>
                    <a:srgbClr val="9DD164"/>
                  </a:solidFill>
                </a:rPr>
                <a:t>Inflow</a:t>
              </a:r>
            </a:p>
          </p:txBody>
        </p: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9E1FD1BE-5701-4620-BB1C-3A0AB35CF017}"/>
                </a:ext>
              </a:extLst>
            </p:cNvPr>
            <p:cNvSpPr txBox="1"/>
            <p:nvPr/>
          </p:nvSpPr>
          <p:spPr>
            <a:xfrm>
              <a:off x="18189500" y="19638829"/>
              <a:ext cx="180972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>
                  <a:ln w="12700" cmpd="sng">
                    <a:solidFill>
                      <a:srgbClr val="9DD164"/>
                    </a:solidFill>
                    <a:prstDash val="solid"/>
                  </a:ln>
                  <a:solidFill>
                    <a:srgbClr val="9DD164"/>
                  </a:solidFill>
                </a:rPr>
                <a:t>Outflow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66D0320-5140-45D1-BC07-14AB880E25EF}"/>
              </a:ext>
            </a:extLst>
          </p:cNvPr>
          <p:cNvGrpSpPr/>
          <p:nvPr/>
        </p:nvGrpSpPr>
        <p:grpSpPr>
          <a:xfrm>
            <a:off x="24747710" y="16524821"/>
            <a:ext cx="10811072" cy="3558547"/>
            <a:chOff x="24747710" y="16524821"/>
            <a:chExt cx="10811072" cy="3097767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50124D8-473D-48B9-9AC2-93E1A5359B06}"/>
                </a:ext>
              </a:extLst>
            </p:cNvPr>
            <p:cNvGrpSpPr/>
            <p:nvPr/>
          </p:nvGrpSpPr>
          <p:grpSpPr>
            <a:xfrm>
              <a:off x="24747710" y="16524821"/>
              <a:ext cx="10811072" cy="3097767"/>
              <a:chOff x="24747710" y="16599588"/>
              <a:chExt cx="10811072" cy="3097767"/>
            </a:xfrm>
          </p:grpSpPr>
          <p:pic>
            <p:nvPicPr>
              <p:cNvPr id="77" name="Picture 76">
                <a:extLst>
                  <a:ext uri="{FF2B5EF4-FFF2-40B4-BE49-F238E27FC236}">
                    <a16:creationId xmlns:a16="http://schemas.microsoft.com/office/drawing/2014/main" id="{00000000-0008-0000-0500-000002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4747710" y="16631736"/>
                <a:ext cx="5364383" cy="3065619"/>
              </a:xfrm>
              <a:prstGeom prst="rect">
                <a:avLst/>
              </a:prstGeom>
            </p:spPr>
          </p:pic>
          <p:pic>
            <p:nvPicPr>
              <p:cNvPr id="78" name="Picture 77">
                <a:extLst>
                  <a:ext uri="{FF2B5EF4-FFF2-40B4-BE49-F238E27FC236}">
                    <a16:creationId xmlns:a16="http://schemas.microsoft.com/office/drawing/2014/main" id="{00000000-0008-0000-0500-0000040000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0194326" y="16599588"/>
                <a:ext cx="5364456" cy="3056933"/>
              </a:xfrm>
              <a:prstGeom prst="rect">
                <a:avLst/>
              </a:prstGeom>
            </p:spPr>
          </p:pic>
        </p:grp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5CB45A7-4BCF-4E2F-AC84-7EEBCE870559}"/>
                </a:ext>
              </a:extLst>
            </p:cNvPr>
            <p:cNvSpPr txBox="1"/>
            <p:nvPr/>
          </p:nvSpPr>
          <p:spPr>
            <a:xfrm>
              <a:off x="25487697" y="16706607"/>
              <a:ext cx="375385" cy="523220"/>
            </a:xfrm>
            <a:prstGeom prst="rect">
              <a:avLst/>
            </a:prstGeom>
            <a:noFill/>
            <a:ln>
              <a:solidFill>
                <a:srgbClr val="00359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solidFill>
                    <a:srgbClr val="003591"/>
                  </a:solidFill>
                </a:rPr>
                <a:t>A</a:t>
              </a:r>
              <a:endParaRPr lang="en-US" dirty="0">
                <a:solidFill>
                  <a:srgbClr val="003591"/>
                </a:solidFill>
              </a:endParaRPr>
            </a:p>
          </p:txBody>
        </p:sp>
        <p:sp>
          <p:nvSpPr>
            <p:cNvPr id="66" name="TextBox 65">
              <a:extLst>
                <a:ext uri="{FF2B5EF4-FFF2-40B4-BE49-F238E27FC236}">
                  <a16:creationId xmlns:a16="http://schemas.microsoft.com/office/drawing/2014/main" id="{2F65928D-ED5D-4DC2-9DCD-4199B718DBCF}"/>
                </a:ext>
              </a:extLst>
            </p:cNvPr>
            <p:cNvSpPr txBox="1"/>
            <p:nvPr/>
          </p:nvSpPr>
          <p:spPr>
            <a:xfrm>
              <a:off x="30852080" y="16666349"/>
              <a:ext cx="375385" cy="523220"/>
            </a:xfrm>
            <a:prstGeom prst="rect">
              <a:avLst/>
            </a:prstGeom>
            <a:noFill/>
            <a:ln>
              <a:solidFill>
                <a:srgbClr val="00359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2800" dirty="0">
                  <a:solidFill>
                    <a:srgbClr val="003591"/>
                  </a:solidFill>
                </a:rPr>
                <a:t>B</a:t>
              </a:r>
              <a:endParaRPr lang="en-US" dirty="0">
                <a:solidFill>
                  <a:srgbClr val="00359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934</TotalTime>
  <Words>440</Words>
  <Application>Microsoft Office PowerPoint</Application>
  <PresentationFormat>Custom</PresentationFormat>
  <Paragraphs>132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Minion Pro</vt:lpstr>
      <vt:lpstr>Source Sans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Conor McManamy</cp:lastModifiedBy>
  <cp:revision>62</cp:revision>
  <dcterms:created xsi:type="dcterms:W3CDTF">2018-06-22T15:17:21Z</dcterms:created>
  <dcterms:modified xsi:type="dcterms:W3CDTF">2018-07-09T19:23:47Z</dcterms:modified>
</cp:coreProperties>
</file>