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16">
          <p15:clr>
            <a:srgbClr val="A4A3A4"/>
          </p15:clr>
        </p15:guide>
        <p15:guide id="2" pos="115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591"/>
    <a:srgbClr val="9DD164"/>
    <a:srgbClr val="092844"/>
    <a:srgbClr val="D36122"/>
    <a:srgbClr val="A2AAAD"/>
    <a:srgbClr val="D6D2C4"/>
    <a:srgbClr val="003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14431"/>
    <p:restoredTop sz="94643"/>
  </p:normalViewPr>
  <p:slideViewPr>
    <p:cSldViewPr snapToGrid="0" snapToObjects="1">
      <p:cViewPr varScale="1">
        <p:scale>
          <a:sx n="15" d="100"/>
          <a:sy n="15" d="100"/>
        </p:scale>
        <p:origin x="1984" y="72"/>
      </p:cViewPr>
      <p:guideLst>
        <p:guide orient="horz" pos="9216"/>
        <p:guide pos="115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7/10/2018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10512" y="26979839"/>
            <a:ext cx="10057867" cy="15384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54543CD-AA25-3740-9E19-68330D32C41E}"/>
              </a:ext>
            </a:extLst>
          </p:cNvPr>
          <p:cNvSpPr/>
          <p:nvPr/>
        </p:nvSpPr>
        <p:spPr>
          <a:xfrm>
            <a:off x="934986" y="371910"/>
            <a:ext cx="34725278" cy="4030982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bg1"/>
                </a:solidFill>
                <a:latin typeface="Source Sans Pro" panose="020B0503030403020204" pitchFamily="34" charset="77"/>
              </a:rPr>
              <a:t>Democratic Grant Making and Grassroots Trend Reports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Shannon Seigal, UNH Sustainability Fellow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Mentors: Leigh Cameron &amp; Julia </a:t>
            </a:r>
            <a:r>
              <a:rPr lang="en-US" sz="6600" b="1" dirty="0" err="1">
                <a:solidFill>
                  <a:srgbClr val="9DD164"/>
                </a:solidFill>
                <a:latin typeface="Minion Pro" panose="02040503050306020203" pitchFamily="18" charset="0"/>
              </a:rPr>
              <a:t>Dundorf</a:t>
            </a:r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, New England Grassroots Environment Fund</a:t>
            </a:r>
            <a:endParaRPr lang="en-US" sz="6600" dirty="0">
              <a:solidFill>
                <a:srgbClr val="9DD164"/>
              </a:solidFill>
              <a:latin typeface="Minion Pro" panose="020405030503060202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167932-7A60-FF4C-8B0C-2709E5B5915E}"/>
              </a:ext>
            </a:extLst>
          </p:cNvPr>
          <p:cNvSpPr txBox="1"/>
          <p:nvPr/>
        </p:nvSpPr>
        <p:spPr>
          <a:xfrm>
            <a:off x="934983" y="11402879"/>
            <a:ext cx="11271191" cy="7140416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Approach</a:t>
            </a:r>
            <a:endParaRPr lang="en-US" sz="2800" b="1" dirty="0">
              <a:latin typeface="Minion Pro" panose="02040503050306020203" pitchFamily="18" charset="0"/>
            </a:endParaRPr>
          </a:p>
          <a:p>
            <a:r>
              <a:rPr lang="en-US" sz="3600" dirty="0">
                <a:solidFill>
                  <a:srgbClr val="D36122"/>
                </a:solidFill>
                <a:latin typeface="Minion Pro" panose="02040503050306020203" pitchFamily="18" charset="0"/>
              </a:rPr>
              <a:t>Trend Reports</a:t>
            </a:r>
          </a:p>
          <a:p>
            <a:pPr lvl="0">
              <a:buClr>
                <a:srgbClr val="9DD164"/>
              </a:buClr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I read reports and watch webinars from New England Energy &amp; Climate and Food groups, analyze 2017 survey response, update and distribute 2018 surveys, read grant applications and reviewer feedback, and meet with innovative organizations for deeper conversations.</a:t>
            </a:r>
          </a:p>
          <a:p>
            <a:pPr lvl="0">
              <a:buClr>
                <a:srgbClr val="9DD164"/>
              </a:buClr>
              <a:defRPr/>
            </a:pPr>
            <a:endParaRPr lang="en-US" sz="3200" dirty="0">
              <a:solidFill>
                <a:prstClr val="black"/>
              </a:solidFill>
              <a:latin typeface="Minion Pro" panose="02040503050306020203" pitchFamily="18" charset="0"/>
            </a:endParaRPr>
          </a:p>
          <a:p>
            <a:pPr lvl="0">
              <a:buClr>
                <a:srgbClr val="9DD164"/>
              </a:buClr>
              <a:defRPr/>
            </a:pPr>
            <a:r>
              <a:rPr lang="en-US" sz="3600" dirty="0">
                <a:solidFill>
                  <a:srgbClr val="D36122"/>
                </a:solidFill>
                <a:latin typeface="Minion Pro" panose="02040503050306020203" pitchFamily="18" charset="0"/>
              </a:rPr>
              <a:t>New Hampshire Catalyst Conversation</a:t>
            </a:r>
          </a:p>
          <a:p>
            <a:pPr lvl="0">
              <a:buClr>
                <a:srgbClr val="9DD164"/>
              </a:buClr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I invite diverse New Hampshire environmental justice stakeholders to be part of the Planning Committee, set meeting agendas, and facilitate Committee meetings.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837E5E8-00E4-AB49-9E91-07E21617D01F}"/>
              </a:ext>
            </a:extLst>
          </p:cNvPr>
          <p:cNvSpPr/>
          <p:nvPr/>
        </p:nvSpPr>
        <p:spPr>
          <a:xfrm>
            <a:off x="13075933" y="12097603"/>
            <a:ext cx="10961886" cy="4511589"/>
          </a:xfrm>
          <a:prstGeom prst="rect">
            <a:avLst/>
          </a:prstGeom>
          <a:solidFill>
            <a:srgbClr val="9DD164"/>
          </a:solidFill>
          <a:ln w="38100">
            <a:solidFill>
              <a:srgbClr val="0928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8600" tIns="228600" rIns="228600" bIns="228600" rtlCol="0" anchor="ctr"/>
          <a:lstStyle/>
          <a:p>
            <a:pPr algn="ctr"/>
            <a:r>
              <a:rPr lang="en-US" sz="4000" b="1" dirty="0">
                <a:solidFill>
                  <a:srgbClr val="092844"/>
                </a:solidFill>
                <a:latin typeface="Source Sans Pro" panose="020B0503030403020204" pitchFamily="34" charset="77"/>
              </a:rPr>
              <a:t>“This survey really helped me to look at where we are and where we should be going.”</a:t>
            </a:r>
            <a:r>
              <a:rPr lang="en-US" sz="4000" b="1" dirty="0">
                <a:solidFill>
                  <a:srgbClr val="092844"/>
                </a:solidFill>
                <a:latin typeface="Minion Pro" panose="02040503050306020203" pitchFamily="18" charset="0"/>
              </a:rPr>
              <a:t> </a:t>
            </a:r>
          </a:p>
          <a:p>
            <a:pPr algn="ctr"/>
            <a:r>
              <a:rPr lang="en-US" sz="4000" dirty="0">
                <a:solidFill>
                  <a:srgbClr val="092844"/>
                </a:solidFill>
                <a:latin typeface="Minion Pro" panose="02040503050306020203" pitchFamily="18" charset="0"/>
              </a:rPr>
              <a:t>-</a:t>
            </a:r>
            <a:r>
              <a:rPr lang="en-US" sz="3200" i="1" dirty="0">
                <a:solidFill>
                  <a:srgbClr val="092844"/>
                </a:solidFill>
                <a:latin typeface="Minion Pro" panose="02040503050306020203" pitchFamily="18" charset="0"/>
              </a:rPr>
              <a:t>Survey Respondent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7980A8-217C-0F4C-81D0-140526D34C99}"/>
              </a:ext>
            </a:extLst>
          </p:cNvPr>
          <p:cNvSpPr txBox="1"/>
          <p:nvPr/>
        </p:nvSpPr>
        <p:spPr>
          <a:xfrm>
            <a:off x="24662857" y="12004839"/>
            <a:ext cx="11082533" cy="8617744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Challenges</a:t>
            </a:r>
          </a:p>
          <a:p>
            <a:r>
              <a:rPr lang="en-US" sz="3600" dirty="0">
                <a:solidFill>
                  <a:srgbClr val="D36122"/>
                </a:solidFill>
                <a:latin typeface="Minion Pro" panose="02040503050306020203" pitchFamily="18" charset="0"/>
              </a:rPr>
              <a:t>Maximizing impact</a:t>
            </a:r>
          </a:p>
          <a:p>
            <a:pPr marL="457200" lvl="0" indent="-457200"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How can I get more people to spend 30 minutes filling out a survey?</a:t>
            </a:r>
          </a:p>
          <a:p>
            <a:pPr marL="457200" lvl="0" indent="-457200"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How can I more effectively glean trends from dozens of individually written responses?</a:t>
            </a:r>
          </a:p>
          <a:p>
            <a:pPr marL="457200" indent="-457200"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How can we best create materials and facilitate events that are valuable to </a:t>
            </a:r>
            <a:r>
              <a:rPr lang="en-US" sz="3200" i="1" dirty="0">
                <a:solidFill>
                  <a:prstClr val="black"/>
                </a:solidFill>
                <a:latin typeface="Minion Pro" panose="02040503050306020203" pitchFamily="18" charset="0"/>
              </a:rPr>
              <a:t>all</a:t>
            </a: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 audiences? </a:t>
            </a:r>
          </a:p>
          <a:p>
            <a:pPr marL="457200" lvl="0" indent="-457200"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endParaRPr lang="en-US" sz="3200" dirty="0">
              <a:latin typeface="Minion Pro" panose="02040503050306020203" pitchFamily="18" charset="0"/>
            </a:endParaRPr>
          </a:p>
          <a:p>
            <a:r>
              <a:rPr lang="en-US" sz="3600" dirty="0">
                <a:solidFill>
                  <a:srgbClr val="D36122"/>
                </a:solidFill>
                <a:latin typeface="Minion Pro" panose="02040503050306020203" pitchFamily="18" charset="0"/>
              </a:rPr>
              <a:t>Efficiency</a:t>
            </a:r>
          </a:p>
          <a:p>
            <a:pPr marL="457200" lvl="0" indent="-457200"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How can we balance our desire for deep participation from a wide array of stakeholders with our need for time efficiency?</a:t>
            </a:r>
          </a:p>
          <a:p>
            <a:pPr marL="457200" lvl="0" indent="-457200"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How can I make an informative report that’s an accessible and engaging?</a:t>
            </a:r>
            <a:endParaRPr lang="en-US" sz="3200" dirty="0">
              <a:solidFill>
                <a:srgbClr val="D36122"/>
              </a:solidFill>
              <a:latin typeface="Minion Pro" panose="02040503050306020203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6F523CE-878E-804A-ACF5-C4BBB8A5F010}"/>
              </a:ext>
            </a:extLst>
          </p:cNvPr>
          <p:cNvSpPr txBox="1"/>
          <p:nvPr/>
        </p:nvSpPr>
        <p:spPr>
          <a:xfrm>
            <a:off x="24626355" y="25151998"/>
            <a:ext cx="11164538" cy="1443983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40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2018 Energy &amp; Climate Survey</a:t>
            </a:r>
            <a:endParaRPr lang="en-US" sz="4000" dirty="0">
              <a:latin typeface="Minion Pro" panose="02040503050306020203" pitchFamily="18" charset="0"/>
            </a:endParaRPr>
          </a:p>
          <a:p>
            <a:r>
              <a:rPr lang="en-US" sz="2400" dirty="0">
                <a:latin typeface="Minion Pro" panose="02040503050306020203" pitchFamily="18" charset="0"/>
              </a:rPr>
              <a:t>Used to glean energy &amp; climate trends from grantees and partner organizations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B93054-EC18-4E0F-9D1E-BB833DE9AE4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724" t="13747" r="8429" b="37883"/>
          <a:stretch/>
        </p:blipFill>
        <p:spPr>
          <a:xfrm>
            <a:off x="24662857" y="20939155"/>
            <a:ext cx="11082533" cy="4019617"/>
          </a:xfrm>
          <a:prstGeom prst="rect">
            <a:avLst/>
          </a:prstGeom>
          <a:ln w="38100">
            <a:solidFill>
              <a:srgbClr val="003591"/>
            </a:solidFill>
          </a:ln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11576FB0-22E8-4451-92E7-5C53B9B5D7B2}"/>
              </a:ext>
            </a:extLst>
          </p:cNvPr>
          <p:cNvSpPr/>
          <p:nvPr/>
        </p:nvSpPr>
        <p:spPr>
          <a:xfrm>
            <a:off x="1169606" y="26979839"/>
            <a:ext cx="22727601" cy="1353914"/>
          </a:xfrm>
          <a:prstGeom prst="rect">
            <a:avLst/>
          </a:prstGeom>
          <a:solidFill>
            <a:srgbClr val="9DD164"/>
          </a:solidFill>
          <a:ln w="38100">
            <a:solidFill>
              <a:srgbClr val="0928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8600" tIns="228600" rIns="228600" bIns="228600" rtlCol="0" anchor="ctr"/>
          <a:lstStyle/>
          <a:p>
            <a:pPr algn="ctr"/>
            <a:r>
              <a:rPr lang="en-US" sz="4000" b="1" dirty="0">
                <a:solidFill>
                  <a:srgbClr val="092844"/>
                </a:solidFill>
                <a:latin typeface="Source Sans Pro" panose="020B0503030403020204" pitchFamily="34" charset="77"/>
              </a:rPr>
              <a:t>“We leverage existing social capital.”</a:t>
            </a:r>
            <a:r>
              <a:rPr lang="en-US" sz="4000" b="1" dirty="0">
                <a:solidFill>
                  <a:srgbClr val="092844"/>
                </a:solidFill>
                <a:latin typeface="Minion Pro" panose="02040503050306020203" pitchFamily="18" charset="0"/>
              </a:rPr>
              <a:t>    </a:t>
            </a:r>
            <a:r>
              <a:rPr lang="en-US" sz="3200" dirty="0">
                <a:solidFill>
                  <a:srgbClr val="092844"/>
                </a:solidFill>
                <a:latin typeface="Minion Pro" panose="02040503050306020203" pitchFamily="18" charset="0"/>
              </a:rPr>
              <a:t>-</a:t>
            </a:r>
            <a:r>
              <a:rPr lang="en-US" sz="3200" i="1" dirty="0">
                <a:solidFill>
                  <a:srgbClr val="092844"/>
                </a:solidFill>
                <a:latin typeface="Minion Pro" panose="02040503050306020203" pitchFamily="18" charset="0"/>
              </a:rPr>
              <a:t>Interviewee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F225885-09F8-41D9-A32F-F3CDD244D1CC}"/>
              </a:ext>
            </a:extLst>
          </p:cNvPr>
          <p:cNvCxnSpPr>
            <a:cxnSpLocks/>
          </p:cNvCxnSpPr>
          <p:nvPr/>
        </p:nvCxnSpPr>
        <p:spPr>
          <a:xfrm>
            <a:off x="13142725" y="7577724"/>
            <a:ext cx="22517539" cy="0"/>
          </a:xfrm>
          <a:prstGeom prst="line">
            <a:avLst/>
          </a:prstGeom>
          <a:ln w="76200">
            <a:solidFill>
              <a:srgbClr val="9DD1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D53B40D-C93D-4EE8-8407-EEA2A32A1534}"/>
              </a:ext>
            </a:extLst>
          </p:cNvPr>
          <p:cNvSpPr txBox="1"/>
          <p:nvPr/>
        </p:nvSpPr>
        <p:spPr>
          <a:xfrm>
            <a:off x="12643724" y="5001937"/>
            <a:ext cx="23016540" cy="2677656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7200" b="1" dirty="0">
                <a:solidFill>
                  <a:srgbClr val="D36122"/>
                </a:solidFill>
                <a:latin typeface="Source Sans Pro" panose="020B0503030403020204" pitchFamily="34" charset="77"/>
              </a:rPr>
              <a:t>What does democratic grant-making look like and how can we facilitate its success?</a:t>
            </a:r>
            <a:endParaRPr lang="en-US" sz="7200" b="1" dirty="0">
              <a:solidFill>
                <a:srgbClr val="D36122"/>
              </a:solidFill>
              <a:latin typeface="Minion Pro" panose="02040503050306020203" pitchFamily="18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49C6997-21F4-4D59-9951-BF0DDD641A80}"/>
              </a:ext>
            </a:extLst>
          </p:cNvPr>
          <p:cNvSpPr txBox="1"/>
          <p:nvPr/>
        </p:nvSpPr>
        <p:spPr>
          <a:xfrm>
            <a:off x="13075933" y="8082976"/>
            <a:ext cx="23155655" cy="3611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spcAft>
                <a:spcPts val="2400"/>
              </a:spcAft>
              <a:defRPr/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Objectives</a:t>
            </a:r>
          </a:p>
          <a:p>
            <a:pPr marL="514350" lvl="0" indent="-514350">
              <a:spcAft>
                <a:spcPts val="1600"/>
              </a:spcAft>
              <a:buClr>
                <a:srgbClr val="9DD164"/>
              </a:buClr>
              <a:buFont typeface="+mj-lt"/>
              <a:buAutoNum type="arabicPeriod"/>
              <a:defRPr/>
            </a:pPr>
            <a:r>
              <a:rPr lang="en-US" sz="3200" dirty="0">
                <a:solidFill>
                  <a:srgbClr val="092844"/>
                </a:solidFill>
                <a:latin typeface="Minion Pro" panose="02040503050306020203" pitchFamily="18" charset="0"/>
              </a:rPr>
              <a:t>Revise and release Energy &amp; Climate and Food </a:t>
            </a:r>
            <a:r>
              <a:rPr lang="en-US" sz="3200" b="1" dirty="0">
                <a:solidFill>
                  <a:srgbClr val="092844"/>
                </a:solidFill>
                <a:latin typeface="Minion Pro" panose="02040503050306020203" pitchFamily="18" charset="0"/>
              </a:rPr>
              <a:t>issue area surveys </a:t>
            </a:r>
            <a:r>
              <a:rPr lang="en-US" sz="3200" dirty="0">
                <a:solidFill>
                  <a:srgbClr val="092844"/>
                </a:solidFill>
                <a:latin typeface="Minion Pro" panose="02040503050306020203" pitchFamily="18" charset="0"/>
              </a:rPr>
              <a:t>to glean trends, barriers, and opportunities in grassroots organizing</a:t>
            </a:r>
          </a:p>
          <a:p>
            <a:pPr marL="514350" lvl="0" indent="-514350">
              <a:spcAft>
                <a:spcPts val="1600"/>
              </a:spcAft>
              <a:buClr>
                <a:srgbClr val="9DD164"/>
              </a:buClr>
              <a:buFont typeface="+mj-lt"/>
              <a:buAutoNum type="arabicPeriod"/>
              <a:defRPr/>
            </a:pPr>
            <a:r>
              <a:rPr lang="en-US" sz="3200" dirty="0">
                <a:solidFill>
                  <a:srgbClr val="092844"/>
                </a:solidFill>
                <a:latin typeface="Minion Pro" panose="02040503050306020203" pitchFamily="18" charset="0"/>
              </a:rPr>
              <a:t>Create 2018 Energy &amp; Climate and Food </a:t>
            </a:r>
            <a:r>
              <a:rPr lang="en-US" sz="3200" b="1" dirty="0">
                <a:solidFill>
                  <a:srgbClr val="092844"/>
                </a:solidFill>
                <a:latin typeface="Minion Pro" panose="02040503050306020203" pitchFamily="18" charset="0"/>
              </a:rPr>
              <a:t>Grassroots Trend Reports</a:t>
            </a:r>
            <a:r>
              <a:rPr lang="en-US" sz="3200" dirty="0">
                <a:solidFill>
                  <a:srgbClr val="092844"/>
                </a:solidFill>
                <a:latin typeface="Minion Pro" panose="02040503050306020203" pitchFamily="18" charset="0"/>
              </a:rPr>
              <a:t> using qualitative and quantitative data gathered from a variety of sources</a:t>
            </a:r>
          </a:p>
          <a:p>
            <a:pPr marL="514350" lvl="0" indent="-514350">
              <a:spcAft>
                <a:spcPts val="1600"/>
              </a:spcAft>
              <a:buClr>
                <a:srgbClr val="9DD164"/>
              </a:buClr>
              <a:buFont typeface="+mj-lt"/>
              <a:buAutoNum type="arabicPeriod"/>
              <a:defRPr/>
            </a:pPr>
            <a:r>
              <a:rPr lang="en-US" sz="3200" dirty="0">
                <a:solidFill>
                  <a:srgbClr val="092844"/>
                </a:solidFill>
                <a:latin typeface="Minion Pro" panose="02040503050306020203" pitchFamily="18" charset="0"/>
              </a:rPr>
              <a:t>Coordinate the planning of a participatory </a:t>
            </a:r>
            <a:r>
              <a:rPr lang="en-US" sz="3200" b="1" dirty="0">
                <a:solidFill>
                  <a:srgbClr val="092844"/>
                </a:solidFill>
                <a:latin typeface="Minion Pro" panose="02040503050306020203" pitchFamily="18" charset="0"/>
              </a:rPr>
              <a:t>Catalyst Conversation </a:t>
            </a:r>
            <a:r>
              <a:rPr lang="en-US" sz="3200" dirty="0">
                <a:solidFill>
                  <a:srgbClr val="092844"/>
                </a:solidFill>
                <a:latin typeface="Minion Pro" panose="02040503050306020203" pitchFamily="18" charset="0"/>
              </a:rPr>
              <a:t>event in New Hampshire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A8EFE36-3B38-4F3E-966B-3B483FD128CF}"/>
              </a:ext>
            </a:extLst>
          </p:cNvPr>
          <p:cNvSpPr txBox="1"/>
          <p:nvPr/>
        </p:nvSpPr>
        <p:spPr>
          <a:xfrm>
            <a:off x="934984" y="5209720"/>
            <a:ext cx="11271191" cy="5909310"/>
          </a:xfrm>
          <a:prstGeom prst="rect">
            <a:avLst/>
          </a:prstGeom>
          <a:noFill/>
          <a:ln>
            <a:solidFill>
              <a:srgbClr val="9DD164"/>
            </a:solidFill>
          </a:ln>
        </p:spPr>
        <p:txBody>
          <a:bodyPr wrap="square" rtlCol="0">
            <a:spAutoFit/>
          </a:bodyPr>
          <a:lstStyle/>
          <a:p>
            <a:pPr lvl="0">
              <a:spcAft>
                <a:spcPts val="2400"/>
              </a:spcAft>
              <a:defRPr/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Background: Guiding Values</a:t>
            </a:r>
            <a:endParaRPr lang="en-US" sz="3200" b="1" dirty="0">
              <a:solidFill>
                <a:prstClr val="black"/>
              </a:solidFill>
              <a:latin typeface="Minion Pro" panose="02040503050306020203" pitchFamily="18" charset="0"/>
            </a:endParaRPr>
          </a:p>
          <a:p>
            <a:pPr marL="457200" lvl="0" indent="-457200">
              <a:spcAft>
                <a:spcPts val="1600"/>
              </a:spcAft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Just Transition &amp; Strategic Considerations</a:t>
            </a:r>
          </a:p>
          <a:p>
            <a:pPr marL="457200" lvl="0" indent="-457200">
              <a:spcAft>
                <a:spcPts val="1600"/>
              </a:spcAft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Shifting Power: Transparency, Accountability, Democracy</a:t>
            </a:r>
          </a:p>
          <a:p>
            <a:pPr marL="457200" lvl="0" indent="-457200">
              <a:spcAft>
                <a:spcPts val="1600"/>
              </a:spcAft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Lowering Barriers to Funding</a:t>
            </a:r>
          </a:p>
          <a:p>
            <a:pPr marL="457200" lvl="0" indent="-457200">
              <a:spcAft>
                <a:spcPts val="1600"/>
              </a:spcAft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Flexibility &amp; Risk-taking</a:t>
            </a:r>
          </a:p>
          <a:p>
            <a:pPr marL="457200" lvl="0" indent="-457200">
              <a:spcAft>
                <a:spcPts val="1600"/>
              </a:spcAft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Change vs. Charity</a:t>
            </a:r>
          </a:p>
          <a:p>
            <a:pPr marL="457200" lvl="0" indent="-457200">
              <a:spcAft>
                <a:spcPts val="1600"/>
              </a:spcAft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Community-based Fundraising</a:t>
            </a:r>
          </a:p>
          <a:p>
            <a:pPr marL="457200" lvl="0" indent="-457200">
              <a:spcAft>
                <a:spcPts val="1600"/>
              </a:spcAft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Process is the Product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7FF2293E-71A5-47D7-8179-20CFD8150B35}"/>
              </a:ext>
            </a:extLst>
          </p:cNvPr>
          <p:cNvGrpSpPr/>
          <p:nvPr/>
        </p:nvGrpSpPr>
        <p:grpSpPr>
          <a:xfrm>
            <a:off x="12325131" y="17100946"/>
            <a:ext cx="11250720" cy="9706599"/>
            <a:chOff x="12345881" y="15864916"/>
            <a:chExt cx="11250720" cy="9706599"/>
          </a:xfrm>
        </p:grpSpPr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633D6FFB-ED5C-46D3-9820-0450708425D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2345881" y="15864916"/>
              <a:ext cx="8456758" cy="9387140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1F5B1B5D-587E-48D7-94B3-01F4D18739C3}"/>
                </a:ext>
              </a:extLst>
            </p:cNvPr>
            <p:cNvSpPr txBox="1"/>
            <p:nvPr/>
          </p:nvSpPr>
          <p:spPr>
            <a:xfrm>
              <a:off x="20744823" y="16061219"/>
              <a:ext cx="2851778" cy="9510296"/>
            </a:xfrm>
            <a:prstGeom prst="rect">
              <a:avLst/>
            </a:prstGeom>
            <a:noFill/>
            <a:ln w="38100">
              <a:noFill/>
            </a:ln>
          </p:spPr>
          <p:txBody>
            <a:bodyPr wrap="square" lIns="457200" tIns="228600" rIns="228600" bIns="228600" rtlCol="0">
              <a:spAutoFit/>
            </a:bodyPr>
            <a:lstStyle/>
            <a:p>
              <a:r>
                <a:rPr lang="en-US" sz="4000" b="1" dirty="0">
                  <a:solidFill>
                    <a:srgbClr val="003591"/>
                  </a:solidFill>
                  <a:latin typeface="Source Sans Pro" panose="020B0503030403020204" pitchFamily="34" charset="77"/>
                </a:rPr>
                <a:t>Trend Report Outline</a:t>
              </a:r>
              <a:endParaRPr lang="en-US" sz="4000" dirty="0">
                <a:latin typeface="Minion Pro" panose="02040503050306020203" pitchFamily="18" charset="0"/>
              </a:endParaRPr>
            </a:p>
            <a:p>
              <a:r>
                <a:rPr lang="en-US" sz="2400" dirty="0">
                  <a:latin typeface="Minion Pro" panose="02040503050306020203" pitchFamily="18" charset="0"/>
                </a:rPr>
                <a:t>A short report used to inform our democratic grant review process</a:t>
              </a:r>
            </a:p>
            <a:p>
              <a:endParaRPr lang="en-US" sz="2400" dirty="0">
                <a:latin typeface="Minion Pro" panose="02040503050306020203" pitchFamily="18" charset="0"/>
              </a:endParaRPr>
            </a:p>
            <a:p>
              <a:endParaRPr lang="en-US" sz="2400" dirty="0">
                <a:latin typeface="Minion Pro" panose="02040503050306020203" pitchFamily="18" charset="0"/>
              </a:endParaRPr>
            </a:p>
            <a:p>
              <a:endParaRPr lang="en-US" sz="2400" dirty="0">
                <a:latin typeface="Minion Pro" panose="02040503050306020203" pitchFamily="18" charset="0"/>
              </a:endParaRPr>
            </a:p>
            <a:p>
              <a:endParaRPr lang="en-US" sz="2400" dirty="0">
                <a:latin typeface="Minion Pro" panose="02040503050306020203" pitchFamily="18" charset="0"/>
              </a:endParaRPr>
            </a:p>
            <a:p>
              <a:endParaRPr lang="en-US" sz="2400" dirty="0">
                <a:latin typeface="Minion Pro" panose="02040503050306020203" pitchFamily="18" charset="0"/>
              </a:endParaRPr>
            </a:p>
            <a:p>
              <a:endParaRPr lang="en-US" sz="2400" dirty="0">
                <a:latin typeface="Minion Pro" panose="02040503050306020203" pitchFamily="18" charset="0"/>
              </a:endParaRPr>
            </a:p>
            <a:p>
              <a:endParaRPr lang="en-US" sz="2400" dirty="0">
                <a:latin typeface="Minion Pro" panose="02040503050306020203" pitchFamily="18" charset="0"/>
              </a:endParaRPr>
            </a:p>
            <a:p>
              <a:endParaRPr lang="en-US" sz="2400" dirty="0">
                <a:latin typeface="Minion Pro" panose="02040503050306020203" pitchFamily="18" charset="0"/>
              </a:endParaRPr>
            </a:p>
            <a:p>
              <a:endParaRPr lang="en-US" sz="2400" dirty="0">
                <a:latin typeface="Minion Pro" panose="02040503050306020203" pitchFamily="18" charset="0"/>
              </a:endParaRPr>
            </a:p>
            <a:p>
              <a:endParaRPr lang="en-US" sz="2400" dirty="0">
                <a:latin typeface="Minion Pro" panose="02040503050306020203" pitchFamily="18" charset="0"/>
              </a:endParaRPr>
            </a:p>
            <a:p>
              <a:endParaRPr lang="en-US" sz="2400" dirty="0">
                <a:latin typeface="Minion Pro" panose="02040503050306020203" pitchFamily="18" charset="0"/>
              </a:endParaRPr>
            </a:p>
            <a:p>
              <a:endParaRPr lang="en-US" sz="3000" dirty="0">
                <a:latin typeface="Minion Pro" panose="02040503050306020203" pitchFamily="18" charset="0"/>
              </a:endParaRPr>
            </a:p>
            <a:p>
              <a:endParaRPr lang="en-US" sz="3000" dirty="0">
                <a:latin typeface="Minion Pro" panose="02040503050306020203" pitchFamily="18" charset="0"/>
              </a:endParaRPr>
            </a:p>
            <a:p>
              <a:endParaRPr lang="en-US" sz="2400" dirty="0">
                <a:latin typeface="Minion Pro" panose="02040503050306020203" pitchFamily="18" charset="0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9FA0E4E3-7D3E-4DA0-B9F5-D8C768989238}"/>
                </a:ext>
              </a:extLst>
            </p:cNvPr>
            <p:cNvSpPr/>
            <p:nvPr/>
          </p:nvSpPr>
          <p:spPr>
            <a:xfrm>
              <a:off x="12973924" y="16055163"/>
              <a:ext cx="7574046" cy="9147020"/>
            </a:xfrm>
            <a:prstGeom prst="rect">
              <a:avLst/>
            </a:prstGeom>
            <a:noFill/>
            <a:ln w="38100">
              <a:solidFill>
                <a:srgbClr val="00359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62D330CA-02DB-4445-A4D0-A358878DF8D6}"/>
              </a:ext>
            </a:extLst>
          </p:cNvPr>
          <p:cNvSpPr txBox="1"/>
          <p:nvPr/>
        </p:nvSpPr>
        <p:spPr>
          <a:xfrm>
            <a:off x="1109988" y="18827144"/>
            <a:ext cx="11271190" cy="7632859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Emerging Results</a:t>
            </a:r>
            <a:endParaRPr lang="en-US" sz="2800" b="1" dirty="0">
              <a:solidFill>
                <a:srgbClr val="D36122"/>
              </a:solidFill>
              <a:latin typeface="Minion Pro" panose="02040503050306020203" pitchFamily="18" charset="0"/>
            </a:endParaRPr>
          </a:p>
          <a:p>
            <a:r>
              <a:rPr lang="en-US" sz="3600" dirty="0">
                <a:solidFill>
                  <a:srgbClr val="D36122"/>
                </a:solidFill>
                <a:latin typeface="Minion Pro" panose="02040503050306020203" pitchFamily="18" charset="0"/>
              </a:rPr>
              <a:t>Energy &amp; Climate and Food Trend Reports</a:t>
            </a:r>
          </a:p>
          <a:p>
            <a:pPr marL="457200" lvl="0" indent="-457200"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I distributed the updated Energy &amp; Climate and Food surveys and received 23 responses so far.</a:t>
            </a:r>
          </a:p>
          <a:p>
            <a:pPr marL="457200" lvl="0" indent="-457200"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I partnered with the New Hampshire Sustainable Energy Association on a more specific survey for New Hampshire municipalities who have implemented solar projects.</a:t>
            </a:r>
          </a:p>
          <a:p>
            <a:pPr marL="457200" lvl="0" indent="-457200"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I arranged 4 in-person meetings with organizers.</a:t>
            </a:r>
          </a:p>
          <a:p>
            <a:pPr marL="457200" lvl="0" indent="-457200"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I proposed a structure and outline for the trend reports.</a:t>
            </a:r>
          </a:p>
          <a:p>
            <a:endParaRPr lang="en-US" sz="3200" dirty="0">
              <a:latin typeface="Minion Pro" panose="02040503050306020203" pitchFamily="18" charset="0"/>
            </a:endParaRPr>
          </a:p>
          <a:p>
            <a:r>
              <a:rPr lang="en-US" sz="3600" dirty="0">
                <a:solidFill>
                  <a:srgbClr val="D36122"/>
                </a:solidFill>
                <a:latin typeface="Minion Pro" panose="02040503050306020203" pitchFamily="18" charset="0"/>
              </a:rPr>
              <a:t>New Hampshire Catalyst Conversation</a:t>
            </a:r>
          </a:p>
          <a:p>
            <a:pPr marL="457200" lvl="0" indent="-457200">
              <a:buClr>
                <a:srgbClr val="9DD164"/>
              </a:buClr>
              <a:buFont typeface="Wingdings" panose="05000000000000000000" pitchFamily="2" charset="2"/>
              <a:buChar char="v"/>
              <a:defRPr/>
            </a:pPr>
            <a:r>
              <a:rPr lang="en-US" sz="3200" dirty="0">
                <a:solidFill>
                  <a:prstClr val="black"/>
                </a:solidFill>
                <a:latin typeface="Minion Pro" panose="02040503050306020203" pitchFamily="18" charset="0"/>
              </a:rPr>
              <a:t>I contacted numerous New Hampshire stakeholders and confirmed a 12 member planning committee.</a:t>
            </a:r>
          </a:p>
        </p:txBody>
      </p:sp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6351</TotalTime>
  <Words>438</Words>
  <Application>Microsoft Office PowerPoint</Application>
  <PresentationFormat>Custom</PresentationFormat>
  <Paragraphs>59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Minion Pro</vt:lpstr>
      <vt:lpstr>Source Sans Pro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Shannon Seigal</cp:lastModifiedBy>
  <cp:revision>71</cp:revision>
  <dcterms:created xsi:type="dcterms:W3CDTF">2018-06-22T15:17:21Z</dcterms:created>
  <dcterms:modified xsi:type="dcterms:W3CDTF">2018-07-10T14:34:37Z</dcterms:modified>
</cp:coreProperties>
</file>