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drawings/drawing1.xml" ContentType="application/vnd.openxmlformats-officedocument.drawingml.chartshapes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36576000" cy="29260800"/>
  <p:notesSz cx="6858000" cy="9144000"/>
  <p:defaultTextStyle>
    <a:defPPr>
      <a:defRPr lang="en-US"/>
    </a:defPPr>
    <a:lvl1pPr marL="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1pPr>
    <a:lvl2pPr marL="1580004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2pPr>
    <a:lvl3pPr marL="3160009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3pPr>
    <a:lvl4pPr marL="4740012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4pPr>
    <a:lvl5pPr marL="6320017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5pPr>
    <a:lvl6pPr marL="7900021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6pPr>
    <a:lvl7pPr marL="9480025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7pPr>
    <a:lvl8pPr marL="11060030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8pPr>
    <a:lvl9pPr marL="12640033" algn="l" defTabSz="3160009" rtl="0" eaLnBrk="1" latinLnBrk="0" hangingPunct="1">
      <a:defRPr sz="6221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594"/>
    <a:srgbClr val="003591"/>
    <a:srgbClr val="D36122"/>
    <a:srgbClr val="9DD164"/>
    <a:srgbClr val="D6D2C4"/>
    <a:srgbClr val="092844"/>
    <a:srgbClr val="A2AAA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4431"/>
    <p:restoredTop sz="99876" autoAdjust="0"/>
  </p:normalViewPr>
  <p:slideViewPr>
    <p:cSldViewPr snapToGrid="0" snapToObjects="1">
      <p:cViewPr>
        <p:scale>
          <a:sx n="30" d="100"/>
          <a:sy n="30" d="100"/>
        </p:scale>
        <p:origin x="-294" y="732"/>
      </p:cViewPr>
      <p:guideLst>
        <p:guide orient="horz" pos="9216"/>
        <p:guide pos="115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Book1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\\ariel\userdata\pwcommon\FUEL%20and%20Utilities\Portfolio%20Manager%20Spreadsheets\Data%20Analysis\Street%20Lights%20Energy%20Analysis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mott\Downloads\Book1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 dirty="0" smtClean="0">
                <a:latin typeface="+mj-lt"/>
              </a:rPr>
              <a:t>FY 2017 Municipal Building Electricity Usage </a:t>
            </a:r>
            <a:r>
              <a:rPr lang="en-US" sz="3200" baseline="0" dirty="0" smtClean="0">
                <a:latin typeface="+mj-lt"/>
              </a:rPr>
              <a:t>by Department</a:t>
            </a:r>
            <a:endParaRPr lang="en-US" sz="3200" dirty="0">
              <a:latin typeface="+mj-lt"/>
            </a:endParaRPr>
          </a:p>
        </c:rich>
      </c:tx>
      <c:layout>
        <c:manualLayout>
          <c:xMode val="edge"/>
          <c:yMode val="edge"/>
          <c:x val="0.1368791306093276"/>
          <c:y val="6.5211885686975038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14295871976074248"/>
          <c:y val="0.18137459589362789"/>
          <c:w val="0.43968338255992889"/>
          <c:h val="0.78161731683653701"/>
        </c:manualLayout>
      </c:layout>
      <c:pieChart>
        <c:varyColors val="1"/>
        <c:ser>
          <c:idx val="0"/>
          <c:order val="0"/>
          <c:tx>
            <c:strRef>
              <c:f>SUMMARY!$B$2</c:f>
              <c:strCache>
                <c:ptCount val="1"/>
                <c:pt idx="0">
                  <c:v>Electricity Usage (kWh)</c:v>
                </c:pt>
              </c:strCache>
            </c:strRef>
          </c:tx>
          <c:spPr>
            <a:ln>
              <a:solidFill>
                <a:schemeClr val="accent6"/>
              </a:solidFill>
            </a:ln>
          </c:spPr>
          <c:dPt>
            <c:idx val="0"/>
            <c:bubble3D val="0"/>
            <c:spPr>
              <a:solidFill>
                <a:schemeClr val="accent5">
                  <a:lumMod val="60000"/>
                  <a:lumOff val="40000"/>
                </a:schemeClr>
              </a:solidFill>
              <a:ln>
                <a:solidFill>
                  <a:schemeClr val="accent6"/>
                </a:solidFill>
              </a:ln>
            </c:spPr>
          </c:dPt>
          <c:dPt>
            <c:idx val="1"/>
            <c:bubble3D val="0"/>
            <c:spPr>
              <a:solidFill>
                <a:srgbClr val="FFFF99"/>
              </a:solidFill>
              <a:ln>
                <a:solidFill>
                  <a:schemeClr val="accent6"/>
                </a:solidFill>
              </a:ln>
            </c:spPr>
          </c:dPt>
          <c:dPt>
            <c:idx val="2"/>
            <c:bubble3D val="0"/>
            <c:spPr>
              <a:solidFill>
                <a:srgbClr val="003594"/>
              </a:solidFill>
              <a:ln>
                <a:solidFill>
                  <a:schemeClr val="accent6"/>
                </a:solidFill>
              </a:ln>
            </c:spPr>
          </c:dPt>
          <c:dPt>
            <c:idx val="3"/>
            <c:bubble3D val="0"/>
            <c:explosion val="12"/>
            <c:spPr>
              <a:solidFill>
                <a:schemeClr val="accent6"/>
              </a:solidFill>
              <a:ln>
                <a:solidFill>
                  <a:schemeClr val="accent6"/>
                </a:solidFill>
              </a:ln>
            </c:spPr>
          </c:dPt>
          <c:dPt>
            <c:idx val="4"/>
            <c:bubble3D val="0"/>
            <c:spPr>
              <a:solidFill>
                <a:schemeClr val="accent2"/>
              </a:solidFill>
              <a:ln>
                <a:solidFill>
                  <a:schemeClr val="accent6"/>
                </a:solidFill>
              </a:ln>
            </c:spPr>
          </c:dPt>
          <c:dPt>
            <c:idx val="5"/>
            <c:bubble3D val="0"/>
            <c:spPr>
              <a:solidFill>
                <a:srgbClr val="9966FF"/>
              </a:solidFill>
              <a:ln>
                <a:solidFill>
                  <a:schemeClr val="accent6"/>
                </a:solidFill>
              </a:ln>
            </c:spPr>
          </c:dPt>
          <c:dLbls>
            <c:txPr>
              <a:bodyPr/>
              <a:lstStyle/>
              <a:p>
                <a:pPr>
                  <a:defRPr sz="2400"/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SUMMARY!$C$3:$H$3</c:f>
              <c:strCache>
                <c:ptCount val="6"/>
                <c:pt idx="0">
                  <c:v>WWTP</c:v>
                </c:pt>
                <c:pt idx="1">
                  <c:v>Streetlights</c:v>
                </c:pt>
                <c:pt idx="2">
                  <c:v>Parks/Rec</c:v>
                </c:pt>
                <c:pt idx="3">
                  <c:v>Public Schools</c:v>
                </c:pt>
                <c:pt idx="4">
                  <c:v>Police/Fire</c:v>
                </c:pt>
                <c:pt idx="5">
                  <c:v>Town Offices</c:v>
                </c:pt>
              </c:strCache>
            </c:strRef>
          </c:cat>
          <c:val>
            <c:numRef>
              <c:f>SUMMARY!$C$7:$H$7</c:f>
              <c:numCache>
                <c:formatCode>_(* #,##0_);_(* \(#,##0\);_(* "-"??_);_(@_)</c:formatCode>
                <c:ptCount val="6"/>
                <c:pt idx="0">
                  <c:v>4177878.7</c:v>
                </c:pt>
                <c:pt idx="1">
                  <c:v>512403.12531138817</c:v>
                </c:pt>
                <c:pt idx="2">
                  <c:v>68586.839930366288</c:v>
                </c:pt>
                <c:pt idx="3">
                  <c:v>7959221.4856365817</c:v>
                </c:pt>
                <c:pt idx="4">
                  <c:v>967420.6</c:v>
                </c:pt>
                <c:pt idx="5">
                  <c:v>1693517.7999999998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</c:pieChart>
    </c:plotArea>
    <c:legend>
      <c:legendPos val="r"/>
      <c:layout>
        <c:manualLayout>
          <c:xMode val="edge"/>
          <c:yMode val="edge"/>
          <c:x val="0.65681697628589797"/>
          <c:y val="0.29190038842207394"/>
          <c:w val="0.29653843049828371"/>
          <c:h val="0.59141183576043643"/>
        </c:manualLayout>
      </c:layout>
      <c:overlay val="0"/>
      <c:txPr>
        <a:bodyPr/>
        <a:lstStyle/>
        <a:p>
          <a:pPr rtl="0">
            <a:defRPr sz="2400"/>
          </a:pPr>
          <a:endParaRPr lang="en-US"/>
        </a:p>
      </c:txPr>
    </c:legend>
    <c:plotVisOnly val="1"/>
    <c:dispBlanksAs val="gap"/>
    <c:showDLblsOverMax val="0"/>
  </c:chart>
  <c:spPr>
    <a:noFill/>
    <a:ln>
      <a:solidFill>
        <a:schemeClr val="bg1"/>
      </a:solidFill>
    </a:ln>
    <a:effectLst>
      <a:softEdge rad="12700"/>
    </a:effectLst>
    <a:scene3d>
      <a:camera prst="orthographicFront"/>
      <a:lightRig rig="threePt" dir="t"/>
    </a:scene3d>
    <a:sp3d>
      <a:bevelT w="190500" h="38100"/>
    </a:sp3d>
  </c:sp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3200"/>
            </a:pPr>
            <a:r>
              <a:rPr lang="en-US" sz="3200" dirty="0" smtClean="0"/>
              <a:t>Municipal </a:t>
            </a:r>
            <a:r>
              <a:rPr lang="en-US" sz="3200" dirty="0" smtClean="0"/>
              <a:t>Energy </a:t>
            </a:r>
            <a:r>
              <a:rPr lang="en-US" sz="3200" baseline="0" dirty="0" smtClean="0"/>
              <a:t>by </a:t>
            </a:r>
            <a:r>
              <a:rPr lang="en-US" sz="3200" baseline="0" dirty="0" smtClean="0"/>
              <a:t>Source</a:t>
            </a:r>
            <a:endParaRPr lang="en-US" sz="3200" dirty="0"/>
          </a:p>
        </c:rich>
      </c:tx>
      <c:layout/>
      <c:overlay val="0"/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Sheet1!$A$3</c:f>
              <c:strCache>
                <c:ptCount val="1"/>
                <c:pt idx="0">
                  <c:v>FY14</c:v>
                </c:pt>
              </c:strCache>
            </c:strRef>
          </c:tx>
          <c:invertIfNegative val="0"/>
          <c:cat>
            <c:strRef>
              <c:f>Sheet1!$E$25:$H$25</c:f>
              <c:strCache>
                <c:ptCount val="4"/>
                <c:pt idx="0">
                  <c:v>Electricity </c:v>
                </c:pt>
                <c:pt idx="1">
                  <c:v>Natural Gas </c:v>
                </c:pt>
                <c:pt idx="2">
                  <c:v>Fuel Oil #2</c:v>
                </c:pt>
                <c:pt idx="3">
                  <c:v>Propane </c:v>
                </c:pt>
              </c:strCache>
            </c:strRef>
          </c:cat>
          <c:val>
            <c:numRef>
              <c:f>Sheet1!$B$3:$E$3</c:f>
              <c:numCache>
                <c:formatCode>_(* #,##0_);_(* \(#,##0\);_(* "-"??_);_(@_)</c:formatCode>
                <c:ptCount val="4"/>
                <c:pt idx="0">
                  <c:v>27322520.400000002</c:v>
                </c:pt>
                <c:pt idx="1">
                  <c:v>3238055.9</c:v>
                </c:pt>
                <c:pt idx="2">
                  <c:v>9500720.4000000004</c:v>
                </c:pt>
                <c:pt idx="3">
                  <c:v>1102445.2000000002</c:v>
                </c:pt>
              </c:numCache>
            </c:numRef>
          </c:val>
        </c:ser>
        <c:ser>
          <c:idx val="1"/>
          <c:order val="1"/>
          <c:tx>
            <c:strRef>
              <c:f>Sheet1!$A$4</c:f>
              <c:strCache>
                <c:ptCount val="1"/>
                <c:pt idx="0">
                  <c:v>FY17</c:v>
                </c:pt>
              </c:strCache>
            </c:strRef>
          </c:tx>
          <c:spPr>
            <a:solidFill>
              <a:srgbClr val="9DD164"/>
            </a:solidFill>
          </c:spPr>
          <c:invertIfNegative val="0"/>
          <c:cat>
            <c:strRef>
              <c:f>Sheet1!$E$25:$H$25</c:f>
              <c:strCache>
                <c:ptCount val="4"/>
                <c:pt idx="0">
                  <c:v>Electricity </c:v>
                </c:pt>
                <c:pt idx="1">
                  <c:v>Natural Gas </c:v>
                </c:pt>
                <c:pt idx="2">
                  <c:v>Fuel Oil #2</c:v>
                </c:pt>
                <c:pt idx="3">
                  <c:v>Propane </c:v>
                </c:pt>
              </c:strCache>
            </c:strRef>
          </c:cat>
          <c:val>
            <c:numRef>
              <c:f>Sheet1!$B$4:$E$4</c:f>
              <c:numCache>
                <c:formatCode>_(* #,##0_);_(* \(#,##0\);_(* "-"??_);_(@_)</c:formatCode>
                <c:ptCount val="4"/>
                <c:pt idx="0">
                  <c:v>26326093.700000014</c:v>
                </c:pt>
                <c:pt idx="1">
                  <c:v>2567051.9</c:v>
                </c:pt>
                <c:pt idx="2">
                  <c:v>9646641.7000000011</c:v>
                </c:pt>
                <c:pt idx="3">
                  <c:v>1580450.7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3764736"/>
        <c:axId val="103766272"/>
      </c:barChart>
      <c:catAx>
        <c:axId val="103764736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2800" b="1"/>
            </a:pPr>
            <a:endParaRPr lang="en-US"/>
          </a:p>
        </c:txPr>
        <c:crossAx val="103766272"/>
        <c:crosses val="autoZero"/>
        <c:auto val="1"/>
        <c:lblAlgn val="ctr"/>
        <c:lblOffset val="100"/>
        <c:noMultiLvlLbl val="0"/>
      </c:catAx>
      <c:valAx>
        <c:axId val="103766272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800"/>
                </a:pPr>
                <a:r>
                  <a:rPr lang="en-US" sz="2800" dirty="0"/>
                  <a:t>Energy Usage </a:t>
                </a:r>
                <a:r>
                  <a:rPr lang="en-US" sz="2800" dirty="0" smtClean="0"/>
                  <a:t>(MMBtu)</a:t>
                </a:r>
                <a:endParaRPr lang="en-US" sz="2800" dirty="0"/>
              </a:p>
            </c:rich>
          </c:tx>
          <c:layout/>
          <c:overlay val="0"/>
        </c:title>
        <c:numFmt formatCode="_(* #,##0_);_(* \(#,##0\);_(* &quot;-&quot;??_);_(@_)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103764736"/>
        <c:crosses val="autoZero"/>
        <c:crossBetween val="between"/>
        <c:dispUnits>
          <c:builtInUnit val="thousands"/>
        </c:dispUnits>
      </c:valAx>
    </c:plotArea>
    <c:legend>
      <c:legendPos val="r"/>
      <c:layout>
        <c:manualLayout>
          <c:xMode val="edge"/>
          <c:yMode val="edge"/>
          <c:x val="0.85838909433922017"/>
          <c:y val="0.42946247666726484"/>
          <c:w val="0.14161090566077986"/>
          <c:h val="0.24836843404945849"/>
        </c:manualLayout>
      </c:layout>
      <c:overlay val="0"/>
      <c:txPr>
        <a:bodyPr/>
        <a:lstStyle/>
        <a:p>
          <a:pPr>
            <a:defRPr sz="2800" b="1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title>
      <c:tx>
        <c:rich>
          <a:bodyPr/>
          <a:lstStyle/>
          <a:p>
            <a:pPr>
              <a:defRPr sz="3600"/>
            </a:pPr>
            <a:r>
              <a:rPr lang="en-US" sz="3600" dirty="0"/>
              <a:t>Streetlights Energy Usage</a:t>
            </a:r>
          </a:p>
        </c:rich>
      </c:tx>
      <c:layout>
        <c:manualLayout>
          <c:xMode val="edge"/>
          <c:yMode val="edge"/>
          <c:x val="0.28211709052396311"/>
          <c:y val="0"/>
        </c:manualLayout>
      </c:layout>
      <c:overlay val="0"/>
    </c:title>
    <c:autoTitleDeleted val="0"/>
    <c:plotArea>
      <c:layout/>
      <c:lineChart>
        <c:grouping val="standard"/>
        <c:varyColors val="0"/>
        <c:ser>
          <c:idx val="0"/>
          <c:order val="0"/>
          <c:spPr>
            <a:ln w="76200"/>
          </c:spPr>
          <c:marker>
            <c:symbol val="none"/>
          </c:marker>
          <c:dPt>
            <c:idx val="18"/>
            <c:bubble3D val="0"/>
          </c:dPt>
          <c:cat>
            <c:numRef>
              <c:f>'Information and Metrics'!$C$7:$C$53</c:f>
              <c:numCache>
                <c:formatCode>m/d/yyyy</c:formatCode>
                <c:ptCount val="47"/>
                <c:pt idx="0">
                  <c:v>41820</c:v>
                </c:pt>
                <c:pt idx="1">
                  <c:v>41851</c:v>
                </c:pt>
                <c:pt idx="2">
                  <c:v>41882</c:v>
                </c:pt>
                <c:pt idx="3">
                  <c:v>41912</c:v>
                </c:pt>
                <c:pt idx="4">
                  <c:v>41943</c:v>
                </c:pt>
                <c:pt idx="5">
                  <c:v>41973</c:v>
                </c:pt>
                <c:pt idx="6">
                  <c:v>42004</c:v>
                </c:pt>
                <c:pt idx="7">
                  <c:v>42035</c:v>
                </c:pt>
                <c:pt idx="8">
                  <c:v>42063</c:v>
                </c:pt>
                <c:pt idx="9">
                  <c:v>42094</c:v>
                </c:pt>
                <c:pt idx="10">
                  <c:v>42124</c:v>
                </c:pt>
                <c:pt idx="11">
                  <c:v>42155</c:v>
                </c:pt>
                <c:pt idx="12">
                  <c:v>42185</c:v>
                </c:pt>
                <c:pt idx="13">
                  <c:v>42216</c:v>
                </c:pt>
                <c:pt idx="14">
                  <c:v>42247</c:v>
                </c:pt>
                <c:pt idx="15">
                  <c:v>42277</c:v>
                </c:pt>
                <c:pt idx="16">
                  <c:v>42308</c:v>
                </c:pt>
                <c:pt idx="17">
                  <c:v>42338</c:v>
                </c:pt>
                <c:pt idx="18">
                  <c:v>42369</c:v>
                </c:pt>
                <c:pt idx="19">
                  <c:v>42400</c:v>
                </c:pt>
                <c:pt idx="20">
                  <c:v>42429</c:v>
                </c:pt>
                <c:pt idx="21">
                  <c:v>42460</c:v>
                </c:pt>
                <c:pt idx="22">
                  <c:v>42490</c:v>
                </c:pt>
                <c:pt idx="23">
                  <c:v>42521</c:v>
                </c:pt>
                <c:pt idx="24">
                  <c:v>42551</c:v>
                </c:pt>
                <c:pt idx="25">
                  <c:v>42582</c:v>
                </c:pt>
                <c:pt idx="26">
                  <c:v>42613</c:v>
                </c:pt>
                <c:pt idx="27">
                  <c:v>42643</c:v>
                </c:pt>
                <c:pt idx="28">
                  <c:v>42674</c:v>
                </c:pt>
                <c:pt idx="29">
                  <c:v>42704</c:v>
                </c:pt>
                <c:pt idx="30">
                  <c:v>42735</c:v>
                </c:pt>
                <c:pt idx="31">
                  <c:v>42766</c:v>
                </c:pt>
                <c:pt idx="32">
                  <c:v>42794</c:v>
                </c:pt>
                <c:pt idx="33">
                  <c:v>42825</c:v>
                </c:pt>
                <c:pt idx="34">
                  <c:v>42855</c:v>
                </c:pt>
                <c:pt idx="35">
                  <c:v>42886</c:v>
                </c:pt>
                <c:pt idx="36">
                  <c:v>42916</c:v>
                </c:pt>
                <c:pt idx="37">
                  <c:v>42947</c:v>
                </c:pt>
                <c:pt idx="38">
                  <c:v>42978</c:v>
                </c:pt>
                <c:pt idx="39">
                  <c:v>43008</c:v>
                </c:pt>
                <c:pt idx="40">
                  <c:v>43039</c:v>
                </c:pt>
                <c:pt idx="41">
                  <c:v>43069</c:v>
                </c:pt>
                <c:pt idx="42">
                  <c:v>43100</c:v>
                </c:pt>
                <c:pt idx="43">
                  <c:v>43131</c:v>
                </c:pt>
                <c:pt idx="44">
                  <c:v>43159</c:v>
                </c:pt>
                <c:pt idx="45">
                  <c:v>43190</c:v>
                </c:pt>
                <c:pt idx="46">
                  <c:v>43220</c:v>
                </c:pt>
              </c:numCache>
            </c:numRef>
          </c:cat>
          <c:val>
            <c:numRef>
              <c:f>'Information and Metrics'!$Q$7:$Q$53</c:f>
              <c:numCache>
                <c:formatCode>_(* #,##0.0_);_(* \(#,##0.0\);_(* "-"?_);_(@_)</c:formatCode>
                <c:ptCount val="47"/>
                <c:pt idx="0">
                  <c:v>31966.400000000001</c:v>
                </c:pt>
                <c:pt idx="1">
                  <c:v>35568.5</c:v>
                </c:pt>
                <c:pt idx="2">
                  <c:v>39410.800000000003</c:v>
                </c:pt>
                <c:pt idx="3">
                  <c:v>45724</c:v>
                </c:pt>
                <c:pt idx="4">
                  <c:v>48703</c:v>
                </c:pt>
                <c:pt idx="5">
                  <c:v>52515</c:v>
                </c:pt>
                <c:pt idx="6">
                  <c:v>51736</c:v>
                </c:pt>
                <c:pt idx="7">
                  <c:v>43538</c:v>
                </c:pt>
                <c:pt idx="8">
                  <c:v>43237</c:v>
                </c:pt>
                <c:pt idx="9">
                  <c:v>37010</c:v>
                </c:pt>
                <c:pt idx="10">
                  <c:v>33727</c:v>
                </c:pt>
                <c:pt idx="11">
                  <c:v>29962</c:v>
                </c:pt>
                <c:pt idx="12">
                  <c:v>31932</c:v>
                </c:pt>
                <c:pt idx="13">
                  <c:v>34943</c:v>
                </c:pt>
                <c:pt idx="14">
                  <c:v>39379</c:v>
                </c:pt>
                <c:pt idx="15">
                  <c:v>45768</c:v>
                </c:pt>
                <c:pt idx="16">
                  <c:v>47767</c:v>
                </c:pt>
                <c:pt idx="17">
                  <c:v>52350.6</c:v>
                </c:pt>
                <c:pt idx="18">
                  <c:v>53127.8</c:v>
                </c:pt>
                <c:pt idx="19">
                  <c:v>47500.9</c:v>
                </c:pt>
                <c:pt idx="20">
                  <c:v>44310.6</c:v>
                </c:pt>
                <c:pt idx="21">
                  <c:v>37412.5</c:v>
                </c:pt>
                <c:pt idx="22">
                  <c:v>33821</c:v>
                </c:pt>
                <c:pt idx="23">
                  <c:v>31643.5</c:v>
                </c:pt>
                <c:pt idx="24">
                  <c:v>32232.400000000001</c:v>
                </c:pt>
                <c:pt idx="25">
                  <c:v>35792.300000000003</c:v>
                </c:pt>
                <c:pt idx="26">
                  <c:v>39681.1</c:v>
                </c:pt>
                <c:pt idx="27">
                  <c:v>45694.9</c:v>
                </c:pt>
                <c:pt idx="28">
                  <c:v>48792.7</c:v>
                </c:pt>
                <c:pt idx="29">
                  <c:v>52625.7</c:v>
                </c:pt>
                <c:pt idx="30">
                  <c:v>49827</c:v>
                </c:pt>
                <c:pt idx="31">
                  <c:v>43728.5</c:v>
                </c:pt>
                <c:pt idx="32">
                  <c:v>43573.9</c:v>
                </c:pt>
                <c:pt idx="33">
                  <c:v>14832.4</c:v>
                </c:pt>
                <c:pt idx="34">
                  <c:v>13239.6</c:v>
                </c:pt>
                <c:pt idx="35">
                  <c:v>11108.6</c:v>
                </c:pt>
                <c:pt idx="36">
                  <c:v>10399</c:v>
                </c:pt>
                <c:pt idx="37">
                  <c:v>11574.8</c:v>
                </c:pt>
                <c:pt idx="38">
                  <c:v>12548.5</c:v>
                </c:pt>
                <c:pt idx="39">
                  <c:v>13897.2</c:v>
                </c:pt>
                <c:pt idx="40">
                  <c:v>15641.7</c:v>
                </c:pt>
                <c:pt idx="41">
                  <c:v>16223</c:v>
                </c:pt>
                <c:pt idx="42">
                  <c:v>17038.599999999999</c:v>
                </c:pt>
                <c:pt idx="43">
                  <c:v>16519.7</c:v>
                </c:pt>
                <c:pt idx="44">
                  <c:v>14535.1</c:v>
                </c:pt>
                <c:pt idx="45">
                  <c:v>13418.2</c:v>
                </c:pt>
                <c:pt idx="46">
                  <c:v>11428.2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3806848"/>
        <c:axId val="103808384"/>
      </c:lineChart>
      <c:dateAx>
        <c:axId val="103806848"/>
        <c:scaling>
          <c:orientation val="minMax"/>
        </c:scaling>
        <c:delete val="0"/>
        <c:axPos val="b"/>
        <c:numFmt formatCode="m/d/yyyy" sourceLinked="1"/>
        <c:majorTickMark val="out"/>
        <c:minorTickMark val="none"/>
        <c:tickLblPos val="nextTo"/>
        <c:txPr>
          <a:bodyPr/>
          <a:lstStyle/>
          <a:p>
            <a:pPr>
              <a:defRPr sz="2400" b="0"/>
            </a:pPr>
            <a:endParaRPr lang="en-US"/>
          </a:p>
        </c:txPr>
        <c:crossAx val="103808384"/>
        <c:crosses val="autoZero"/>
        <c:auto val="1"/>
        <c:lblOffset val="100"/>
        <c:baseTimeUnit val="months"/>
        <c:majorUnit val="6"/>
        <c:majorTimeUnit val="months"/>
        <c:minorUnit val="1"/>
        <c:minorTimeUnit val="months"/>
      </c:dateAx>
      <c:valAx>
        <c:axId val="103808384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800"/>
                </a:pPr>
                <a:r>
                  <a:rPr lang="en-US" sz="2800" dirty="0"/>
                  <a:t>Energy Usage (MWh)</a:t>
                </a:r>
              </a:p>
            </c:rich>
          </c:tx>
          <c:layout/>
          <c:overlay val="0"/>
        </c:title>
        <c:numFmt formatCode="_(* #,##0.0_);_(* \(#,##0.0\);_(* &quot;-&quot;?_);_(@_)" sourceLinked="1"/>
        <c:majorTickMark val="out"/>
        <c:minorTickMark val="in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103806848"/>
        <c:crosses val="autoZero"/>
        <c:crossBetween val="between"/>
        <c:dispUnits>
          <c:builtInUnit val="thousands"/>
        </c:dispUnits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4400"/>
            </a:pPr>
            <a:r>
              <a:rPr lang="en-US" sz="3200" dirty="0" smtClean="0"/>
              <a:t>Municipal Operation Emissions</a:t>
            </a:r>
            <a:endParaRPr lang="en-US" sz="3200" dirty="0"/>
          </a:p>
        </c:rich>
      </c:tx>
      <c:layout>
        <c:manualLayout>
          <c:xMode val="edge"/>
          <c:yMode val="edge"/>
          <c:x val="0.24651534934718444"/>
          <c:y val="5.942171722198325E-2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0.23323975807371905"/>
          <c:y val="0.1793703842317482"/>
          <c:w val="0.5018558551404485"/>
          <c:h val="0.71137135063948309"/>
        </c:manualLayout>
      </c:layout>
      <c:barChart>
        <c:barDir val="col"/>
        <c:grouping val="stacked"/>
        <c:varyColors val="0"/>
        <c:ser>
          <c:idx val="0"/>
          <c:order val="0"/>
          <c:tx>
            <c:strRef>
              <c:f>[Book1.xlsx]Sheet1!$C$11</c:f>
              <c:strCache>
                <c:ptCount val="1"/>
                <c:pt idx="0">
                  <c:v>Stationary Fuels</c:v>
                </c:pt>
              </c:strCache>
            </c:strRef>
          </c:tx>
          <c:invertIfNegative val="0"/>
          <c:cat>
            <c:numRef>
              <c:f>[Book1.xlsx]Sheet1!$A$11,[Book1.xlsx]Sheet1!$A$20</c:f>
              <c:numCache>
                <c:formatCode>General</c:formatCode>
                <c:ptCount val="2"/>
                <c:pt idx="0">
                  <c:v>2014</c:v>
                </c:pt>
                <c:pt idx="1">
                  <c:v>2017</c:v>
                </c:pt>
              </c:numCache>
            </c:numRef>
          </c:cat>
          <c:val>
            <c:numRef>
              <c:f>[Book1.xlsx]Sheet1!$J$11,[Book1.xlsx]Sheet1!$J$20</c:f>
              <c:numCache>
                <c:formatCode>General</c:formatCode>
                <c:ptCount val="2"/>
                <c:pt idx="0" formatCode="#,##0.00">
                  <c:v>1012.02</c:v>
                </c:pt>
                <c:pt idx="1">
                  <c:v>986.53</c:v>
                </c:pt>
              </c:numCache>
            </c:numRef>
          </c:val>
        </c:ser>
        <c:ser>
          <c:idx val="1"/>
          <c:order val="1"/>
          <c:tx>
            <c:strRef>
              <c:f>[Book1.xlsx]Sheet1!$C$12</c:f>
              <c:strCache>
                <c:ptCount val="1"/>
                <c:pt idx="0">
                  <c:v>Purchased Electricity</c:v>
                </c:pt>
              </c:strCache>
            </c:strRef>
          </c:tx>
          <c:invertIfNegative val="0"/>
          <c:cat>
            <c:numRef>
              <c:f>[Book1.xlsx]Sheet1!$A$11,[Book1.xlsx]Sheet1!$A$20</c:f>
              <c:numCache>
                <c:formatCode>General</c:formatCode>
                <c:ptCount val="2"/>
                <c:pt idx="0">
                  <c:v>2014</c:v>
                </c:pt>
                <c:pt idx="1">
                  <c:v>2017</c:v>
                </c:pt>
              </c:numCache>
            </c:numRef>
          </c:cat>
          <c:val>
            <c:numRef>
              <c:f>[Book1.xlsx]Sheet1!$J$12,[Book1.xlsx]Sheet1!$J$21</c:f>
              <c:numCache>
                <c:formatCode>#,##0.00</c:formatCode>
                <c:ptCount val="2"/>
                <c:pt idx="0">
                  <c:v>2096.02</c:v>
                </c:pt>
                <c:pt idx="1">
                  <c:v>1927.19</c:v>
                </c:pt>
              </c:numCache>
            </c:numRef>
          </c:val>
        </c:ser>
        <c:ser>
          <c:idx val="2"/>
          <c:order val="2"/>
          <c:tx>
            <c:strRef>
              <c:f>[Book1.xlsx]Sheet1!$C$13</c:f>
              <c:strCache>
                <c:ptCount val="1"/>
                <c:pt idx="0">
                  <c:v>Workers Commute</c:v>
                </c:pt>
              </c:strCache>
            </c:strRef>
          </c:tx>
          <c:invertIfNegative val="0"/>
          <c:val>
            <c:numRef>
              <c:f>[Book1.xlsx]Sheet1!$K$14,[Book1.xlsx]Sheet1!$K$24</c:f>
              <c:numCache>
                <c:formatCode>General</c:formatCode>
                <c:ptCount val="2"/>
                <c:pt idx="0" formatCode="#,##0.00">
                  <c:v>658.55</c:v>
                </c:pt>
                <c:pt idx="1">
                  <c:v>669.1099999999999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04125952"/>
        <c:axId val="104127488"/>
      </c:barChart>
      <c:catAx>
        <c:axId val="104125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txPr>
          <a:bodyPr/>
          <a:lstStyle/>
          <a:p>
            <a:pPr>
              <a:defRPr sz="2800" b="1"/>
            </a:pPr>
            <a:endParaRPr lang="en-US"/>
          </a:p>
        </c:txPr>
        <c:crossAx val="104127488"/>
        <c:crosses val="autoZero"/>
        <c:auto val="1"/>
        <c:lblAlgn val="ctr"/>
        <c:lblOffset val="100"/>
        <c:noMultiLvlLbl val="0"/>
      </c:catAx>
      <c:valAx>
        <c:axId val="104127488"/>
        <c:scaling>
          <c:orientation val="minMax"/>
        </c:scaling>
        <c:delete val="0"/>
        <c:axPos val="l"/>
        <c:majorGridlines/>
        <c:title>
          <c:tx>
            <c:rich>
              <a:bodyPr rot="-5400000" vert="horz"/>
              <a:lstStyle/>
              <a:p>
                <a:pPr>
                  <a:defRPr sz="2400"/>
                </a:pPr>
                <a:r>
                  <a:rPr lang="en-US" sz="2400" dirty="0"/>
                  <a:t>GHG Emissions (Metric tons of CO</a:t>
                </a:r>
                <a:r>
                  <a:rPr lang="en-US" sz="1800" dirty="0"/>
                  <a:t>2</a:t>
                </a:r>
                <a:r>
                  <a:rPr lang="en-US" sz="2400" dirty="0"/>
                  <a:t>e)</a:t>
                </a:r>
              </a:p>
            </c:rich>
          </c:tx>
          <c:layout/>
          <c:overlay val="0"/>
        </c:title>
        <c:numFmt formatCode="#,##0.00" sourceLinked="1"/>
        <c:majorTickMark val="out"/>
        <c:minorTickMark val="none"/>
        <c:tickLblPos val="nextTo"/>
        <c:txPr>
          <a:bodyPr/>
          <a:lstStyle/>
          <a:p>
            <a:pPr>
              <a:defRPr sz="2400"/>
            </a:pPr>
            <a:endParaRPr lang="en-US"/>
          </a:p>
        </c:txPr>
        <c:crossAx val="104125952"/>
        <c:crosses val="autoZero"/>
        <c:crossBetween val="between"/>
      </c:valAx>
    </c:plotArea>
    <c:legend>
      <c:legendPos val="r"/>
      <c:layout>
        <c:manualLayout>
          <c:xMode val="edge"/>
          <c:yMode val="edge"/>
          <c:x val="0.72675256359420137"/>
          <c:y val="0.45579512270539008"/>
          <c:w val="0.27324735026134933"/>
          <c:h val="0.51195053529985346"/>
        </c:manualLayout>
      </c:layout>
      <c:overlay val="0"/>
      <c:txPr>
        <a:bodyPr/>
        <a:lstStyle/>
        <a:p>
          <a:pPr>
            <a:defRPr sz="28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745E96A-0251-4E01-9E7D-C5A750365F4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2A2B5C-D317-47F5-9428-3A2C0DEE6E07}">
      <dgm:prSet phldrT="[Text]" custT="1"/>
      <dgm:spPr/>
      <dgm:t>
        <a:bodyPr/>
        <a:lstStyle/>
        <a:p>
          <a:r>
            <a:rPr lang="en-US" sz="2400" dirty="0"/>
            <a:t>Obtain building utility data </a:t>
          </a:r>
        </a:p>
      </dgm:t>
    </dgm:pt>
    <dgm:pt modelId="{4E7B7967-D587-493B-A785-9DC9DB8B2A29}" type="parTrans" cxnId="{079C810D-DADF-493B-9236-704D1A7C7D22}">
      <dgm:prSet/>
      <dgm:spPr/>
      <dgm:t>
        <a:bodyPr/>
        <a:lstStyle/>
        <a:p>
          <a:endParaRPr lang="en-US"/>
        </a:p>
      </dgm:t>
    </dgm:pt>
    <dgm:pt modelId="{6CA0F177-8719-4844-B05B-36A5C5D759A8}" type="sibTrans" cxnId="{079C810D-DADF-493B-9236-704D1A7C7D22}">
      <dgm:prSet/>
      <dgm:spPr/>
      <dgm:t>
        <a:bodyPr/>
        <a:lstStyle/>
        <a:p>
          <a:endParaRPr lang="en-US" dirty="0"/>
        </a:p>
      </dgm:t>
    </dgm:pt>
    <dgm:pt modelId="{9338E38D-9D75-4758-BA25-C26A51A8218A}">
      <dgm:prSet custT="1"/>
      <dgm:spPr/>
      <dgm:t>
        <a:bodyPr/>
        <a:lstStyle/>
        <a:p>
          <a:r>
            <a:rPr lang="en-US" sz="2400" dirty="0"/>
            <a:t>Enter total energy data into SIMAP</a:t>
          </a:r>
        </a:p>
      </dgm:t>
    </dgm:pt>
    <dgm:pt modelId="{023AF3F2-58C6-4D01-9BBA-4D3E3FF8FC4A}" type="parTrans" cxnId="{0827856D-F7DB-4EEC-A45D-F9659E9B05F0}">
      <dgm:prSet/>
      <dgm:spPr/>
      <dgm:t>
        <a:bodyPr/>
        <a:lstStyle/>
        <a:p>
          <a:endParaRPr lang="en-US"/>
        </a:p>
      </dgm:t>
    </dgm:pt>
    <dgm:pt modelId="{C64462E4-6C27-4A70-8599-A92F032614AB}" type="sibTrans" cxnId="{0827856D-F7DB-4EEC-A45D-F9659E9B05F0}">
      <dgm:prSet/>
      <dgm:spPr/>
      <dgm:t>
        <a:bodyPr/>
        <a:lstStyle/>
        <a:p>
          <a:endParaRPr lang="en-US" dirty="0"/>
        </a:p>
      </dgm:t>
    </dgm:pt>
    <dgm:pt modelId="{C9E41F2A-2A8F-4489-88CE-401F876C6C36}">
      <dgm:prSet custT="1"/>
      <dgm:spPr>
        <a:solidFill>
          <a:srgbClr val="003594"/>
        </a:solidFill>
        <a:ln>
          <a:solidFill>
            <a:srgbClr val="9DD164"/>
          </a:solidFill>
        </a:ln>
      </dgm:spPr>
      <dgm:t>
        <a:bodyPr/>
        <a:lstStyle/>
        <a:p>
          <a:r>
            <a:rPr lang="en-US" sz="2400" dirty="0" smtClean="0"/>
            <a:t>Generate Town GHG </a:t>
          </a:r>
          <a:r>
            <a:rPr lang="en-US" sz="2400" dirty="0"/>
            <a:t>report</a:t>
          </a:r>
        </a:p>
      </dgm:t>
    </dgm:pt>
    <dgm:pt modelId="{872BE190-E056-4CB8-8974-0F1164237BD2}" type="parTrans" cxnId="{457CBE7F-1480-4C5D-AEDB-D76F6C332A16}">
      <dgm:prSet/>
      <dgm:spPr/>
      <dgm:t>
        <a:bodyPr/>
        <a:lstStyle/>
        <a:p>
          <a:endParaRPr lang="en-US"/>
        </a:p>
      </dgm:t>
    </dgm:pt>
    <dgm:pt modelId="{C92501B8-3F52-4095-9EF9-41BF136CB884}" type="sibTrans" cxnId="{457CBE7F-1480-4C5D-AEDB-D76F6C332A16}">
      <dgm:prSet/>
      <dgm:spPr/>
      <dgm:t>
        <a:bodyPr/>
        <a:lstStyle/>
        <a:p>
          <a:endParaRPr lang="en-US"/>
        </a:p>
      </dgm:t>
    </dgm:pt>
    <dgm:pt modelId="{7851A9DE-2FF1-4020-8408-9AECA87A2454}">
      <dgm:prSet phldrT="[Text]" custT="1"/>
      <dgm:spPr/>
      <dgm:t>
        <a:bodyPr/>
        <a:lstStyle/>
        <a:p>
          <a:r>
            <a:rPr lang="en-US" sz="2400" dirty="0"/>
            <a:t>Enter energy data into Portfolio </a:t>
          </a:r>
          <a:r>
            <a:rPr lang="en-US" sz="2400" dirty="0" smtClean="0"/>
            <a:t>Manager by building</a:t>
          </a:r>
          <a:endParaRPr lang="en-US" sz="2400" dirty="0"/>
        </a:p>
      </dgm:t>
    </dgm:pt>
    <dgm:pt modelId="{24470262-27B0-4ECC-8BB7-7253A0197DB7}" type="parTrans" cxnId="{DFAE6C3A-6856-48CF-80DE-26DF42EC0A7E}">
      <dgm:prSet/>
      <dgm:spPr/>
      <dgm:t>
        <a:bodyPr/>
        <a:lstStyle/>
        <a:p>
          <a:endParaRPr lang="en-US"/>
        </a:p>
      </dgm:t>
    </dgm:pt>
    <dgm:pt modelId="{65DA9BC4-9F39-4DFA-8418-C7697480F2C7}" type="sibTrans" cxnId="{DFAE6C3A-6856-48CF-80DE-26DF42EC0A7E}">
      <dgm:prSet/>
      <dgm:spPr/>
      <dgm:t>
        <a:bodyPr/>
        <a:lstStyle/>
        <a:p>
          <a:endParaRPr lang="en-US" dirty="0"/>
        </a:p>
      </dgm:t>
    </dgm:pt>
    <dgm:pt modelId="{004B4F85-0C25-4251-BCB6-5279FADE1031}" type="pres">
      <dgm:prSet presAssocID="{8745E96A-0251-4E01-9E7D-C5A750365F4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5C1EA5-2D2C-479D-801E-9709F1A5A9BD}" type="pres">
      <dgm:prSet presAssocID="{0E2A2B5C-D317-47F5-9428-3A2C0DEE6E07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26FFA-D970-4E68-B1A6-394FAB555320}" type="pres">
      <dgm:prSet presAssocID="{6CA0F177-8719-4844-B05B-36A5C5D759A8}" presName="sibTrans" presStyleLbl="sibTrans2D1" presStyleIdx="0" presStyleCnt="3"/>
      <dgm:spPr/>
      <dgm:t>
        <a:bodyPr/>
        <a:lstStyle/>
        <a:p>
          <a:endParaRPr lang="en-US"/>
        </a:p>
      </dgm:t>
    </dgm:pt>
    <dgm:pt modelId="{1CA48A26-76F3-4567-B9E4-AE620701CB40}" type="pres">
      <dgm:prSet presAssocID="{6CA0F177-8719-4844-B05B-36A5C5D759A8}" presName="connectorText" presStyleLbl="sibTrans2D1" presStyleIdx="0" presStyleCnt="3"/>
      <dgm:spPr/>
      <dgm:t>
        <a:bodyPr/>
        <a:lstStyle/>
        <a:p>
          <a:endParaRPr lang="en-US"/>
        </a:p>
      </dgm:t>
    </dgm:pt>
    <dgm:pt modelId="{27BB7D2C-028D-4644-A1C8-D576DE605BB2}" type="pres">
      <dgm:prSet presAssocID="{7851A9DE-2FF1-4020-8408-9AECA87A2454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1570C1-019E-4BAD-9637-4507749B5249}" type="pres">
      <dgm:prSet presAssocID="{65DA9BC4-9F39-4DFA-8418-C7697480F2C7}" presName="sibTrans" presStyleLbl="sibTrans2D1" presStyleIdx="1" presStyleCnt="3"/>
      <dgm:spPr/>
      <dgm:t>
        <a:bodyPr/>
        <a:lstStyle/>
        <a:p>
          <a:endParaRPr lang="en-US"/>
        </a:p>
      </dgm:t>
    </dgm:pt>
    <dgm:pt modelId="{59553F75-4724-4FEC-82A9-4846EB08F34E}" type="pres">
      <dgm:prSet presAssocID="{65DA9BC4-9F39-4DFA-8418-C7697480F2C7}" presName="connectorText" presStyleLbl="sibTrans2D1" presStyleIdx="1" presStyleCnt="3"/>
      <dgm:spPr/>
      <dgm:t>
        <a:bodyPr/>
        <a:lstStyle/>
        <a:p>
          <a:endParaRPr lang="en-US"/>
        </a:p>
      </dgm:t>
    </dgm:pt>
    <dgm:pt modelId="{4BC8DE9C-B3F8-44ED-915B-08B3919503DF}" type="pres">
      <dgm:prSet presAssocID="{9338E38D-9D75-4758-BA25-C26A51A8218A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A3A305E-9118-4096-B55C-1EDB56BC28A3}" type="pres">
      <dgm:prSet presAssocID="{C64462E4-6C27-4A70-8599-A92F032614AB}" presName="sibTrans" presStyleLbl="sibTrans2D1" presStyleIdx="2" presStyleCnt="3"/>
      <dgm:spPr/>
      <dgm:t>
        <a:bodyPr/>
        <a:lstStyle/>
        <a:p>
          <a:endParaRPr lang="en-US"/>
        </a:p>
      </dgm:t>
    </dgm:pt>
    <dgm:pt modelId="{6E5D300A-76E9-4FAD-A3D2-B8C504925927}" type="pres">
      <dgm:prSet presAssocID="{C64462E4-6C27-4A70-8599-A92F032614AB}" presName="connectorText" presStyleLbl="sibTrans2D1" presStyleIdx="2" presStyleCnt="3"/>
      <dgm:spPr/>
      <dgm:t>
        <a:bodyPr/>
        <a:lstStyle/>
        <a:p>
          <a:endParaRPr lang="en-US"/>
        </a:p>
      </dgm:t>
    </dgm:pt>
    <dgm:pt modelId="{44B70998-071F-482A-A463-16F802029A0C}" type="pres">
      <dgm:prSet presAssocID="{C9E41F2A-2A8F-4489-88CE-401F876C6C36}" presName="node" presStyleLbl="node1" presStyleIdx="3" presStyleCnt="4" custLinFactNeighborX="-25107" custLinFactNeighborY="2652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DFAE6C3A-6856-48CF-80DE-26DF42EC0A7E}" srcId="{8745E96A-0251-4E01-9E7D-C5A750365F4A}" destId="{7851A9DE-2FF1-4020-8408-9AECA87A2454}" srcOrd="1" destOrd="0" parTransId="{24470262-27B0-4ECC-8BB7-7253A0197DB7}" sibTransId="{65DA9BC4-9F39-4DFA-8418-C7697480F2C7}"/>
    <dgm:cxn modelId="{D61B6B0F-1488-41DF-B2EF-1E319ACE6CFC}" type="presOf" srcId="{65DA9BC4-9F39-4DFA-8418-C7697480F2C7}" destId="{59553F75-4724-4FEC-82A9-4846EB08F34E}" srcOrd="1" destOrd="0" presId="urn:microsoft.com/office/officeart/2005/8/layout/process1"/>
    <dgm:cxn modelId="{8F798E2E-1283-4F6A-A5F3-C6F352C63466}" type="presOf" srcId="{65DA9BC4-9F39-4DFA-8418-C7697480F2C7}" destId="{F51570C1-019E-4BAD-9637-4507749B5249}" srcOrd="0" destOrd="0" presId="urn:microsoft.com/office/officeart/2005/8/layout/process1"/>
    <dgm:cxn modelId="{49F8B630-BD4B-473B-B795-64FAD34C4DF3}" type="presOf" srcId="{6CA0F177-8719-4844-B05B-36A5C5D759A8}" destId="{1CA48A26-76F3-4567-B9E4-AE620701CB40}" srcOrd="1" destOrd="0" presId="urn:microsoft.com/office/officeart/2005/8/layout/process1"/>
    <dgm:cxn modelId="{092B6D54-6502-425F-A2CE-C49E22C053EC}" type="presOf" srcId="{C64462E4-6C27-4A70-8599-A92F032614AB}" destId="{6E5D300A-76E9-4FAD-A3D2-B8C504925927}" srcOrd="1" destOrd="0" presId="urn:microsoft.com/office/officeart/2005/8/layout/process1"/>
    <dgm:cxn modelId="{898FB482-44D7-43CE-A9BA-1D594DADCB78}" type="presOf" srcId="{8745E96A-0251-4E01-9E7D-C5A750365F4A}" destId="{004B4F85-0C25-4251-BCB6-5279FADE1031}" srcOrd="0" destOrd="0" presId="urn:microsoft.com/office/officeart/2005/8/layout/process1"/>
    <dgm:cxn modelId="{5BA1D0DB-5668-4980-A373-1B6700215CC2}" type="presOf" srcId="{9338E38D-9D75-4758-BA25-C26A51A8218A}" destId="{4BC8DE9C-B3F8-44ED-915B-08B3919503DF}" srcOrd="0" destOrd="0" presId="urn:microsoft.com/office/officeart/2005/8/layout/process1"/>
    <dgm:cxn modelId="{0827856D-F7DB-4EEC-A45D-F9659E9B05F0}" srcId="{8745E96A-0251-4E01-9E7D-C5A750365F4A}" destId="{9338E38D-9D75-4758-BA25-C26A51A8218A}" srcOrd="2" destOrd="0" parTransId="{023AF3F2-58C6-4D01-9BBA-4D3E3FF8FC4A}" sibTransId="{C64462E4-6C27-4A70-8599-A92F032614AB}"/>
    <dgm:cxn modelId="{079C810D-DADF-493B-9236-704D1A7C7D22}" srcId="{8745E96A-0251-4E01-9E7D-C5A750365F4A}" destId="{0E2A2B5C-D317-47F5-9428-3A2C0DEE6E07}" srcOrd="0" destOrd="0" parTransId="{4E7B7967-D587-493B-A785-9DC9DB8B2A29}" sibTransId="{6CA0F177-8719-4844-B05B-36A5C5D759A8}"/>
    <dgm:cxn modelId="{675B761F-768E-4E4F-91C5-14C0A4A88675}" type="presOf" srcId="{7851A9DE-2FF1-4020-8408-9AECA87A2454}" destId="{27BB7D2C-028D-4644-A1C8-D576DE605BB2}" srcOrd="0" destOrd="0" presId="urn:microsoft.com/office/officeart/2005/8/layout/process1"/>
    <dgm:cxn modelId="{F4BE3B5A-56C7-47EA-9FEF-272A93F19913}" type="presOf" srcId="{C64462E4-6C27-4A70-8599-A92F032614AB}" destId="{CA3A305E-9118-4096-B55C-1EDB56BC28A3}" srcOrd="0" destOrd="0" presId="urn:microsoft.com/office/officeart/2005/8/layout/process1"/>
    <dgm:cxn modelId="{7927FADF-9B85-4F87-9D58-B7FB0DC126C4}" type="presOf" srcId="{6CA0F177-8719-4844-B05B-36A5C5D759A8}" destId="{AB526FFA-D970-4E68-B1A6-394FAB555320}" srcOrd="0" destOrd="0" presId="urn:microsoft.com/office/officeart/2005/8/layout/process1"/>
    <dgm:cxn modelId="{7F1FD1DE-2A6B-40E6-BBFE-67E0383375F8}" type="presOf" srcId="{C9E41F2A-2A8F-4489-88CE-401F876C6C36}" destId="{44B70998-071F-482A-A463-16F802029A0C}" srcOrd="0" destOrd="0" presId="urn:microsoft.com/office/officeart/2005/8/layout/process1"/>
    <dgm:cxn modelId="{457CBE7F-1480-4C5D-AEDB-D76F6C332A16}" srcId="{8745E96A-0251-4E01-9E7D-C5A750365F4A}" destId="{C9E41F2A-2A8F-4489-88CE-401F876C6C36}" srcOrd="3" destOrd="0" parTransId="{872BE190-E056-4CB8-8974-0F1164237BD2}" sibTransId="{C92501B8-3F52-4095-9EF9-41BF136CB884}"/>
    <dgm:cxn modelId="{5569C0FE-2A23-4B02-9FF0-4DE830B42988}" type="presOf" srcId="{0E2A2B5C-D317-47F5-9428-3A2C0DEE6E07}" destId="{155C1EA5-2D2C-479D-801E-9709F1A5A9BD}" srcOrd="0" destOrd="0" presId="urn:microsoft.com/office/officeart/2005/8/layout/process1"/>
    <dgm:cxn modelId="{2B31D814-72E0-44B9-A725-5AE40716DDFF}" type="presParOf" srcId="{004B4F85-0C25-4251-BCB6-5279FADE1031}" destId="{155C1EA5-2D2C-479D-801E-9709F1A5A9BD}" srcOrd="0" destOrd="0" presId="urn:microsoft.com/office/officeart/2005/8/layout/process1"/>
    <dgm:cxn modelId="{283DF309-F633-4FF8-9D4F-AE0E34383B47}" type="presParOf" srcId="{004B4F85-0C25-4251-BCB6-5279FADE1031}" destId="{AB526FFA-D970-4E68-B1A6-394FAB555320}" srcOrd="1" destOrd="0" presId="urn:microsoft.com/office/officeart/2005/8/layout/process1"/>
    <dgm:cxn modelId="{F475808F-C6FB-4417-AB5F-0BE1AE021B0F}" type="presParOf" srcId="{AB526FFA-D970-4E68-B1A6-394FAB555320}" destId="{1CA48A26-76F3-4567-B9E4-AE620701CB40}" srcOrd="0" destOrd="0" presId="urn:microsoft.com/office/officeart/2005/8/layout/process1"/>
    <dgm:cxn modelId="{A39C66B9-779E-4A69-8E02-8DAD48AE8D4E}" type="presParOf" srcId="{004B4F85-0C25-4251-BCB6-5279FADE1031}" destId="{27BB7D2C-028D-4644-A1C8-D576DE605BB2}" srcOrd="2" destOrd="0" presId="urn:microsoft.com/office/officeart/2005/8/layout/process1"/>
    <dgm:cxn modelId="{8FB8E0EA-6460-4F30-8C93-D53278945D1F}" type="presParOf" srcId="{004B4F85-0C25-4251-BCB6-5279FADE1031}" destId="{F51570C1-019E-4BAD-9637-4507749B5249}" srcOrd="3" destOrd="0" presId="urn:microsoft.com/office/officeart/2005/8/layout/process1"/>
    <dgm:cxn modelId="{D4CFCAEC-A0B0-4E95-BF53-05D6FFBF5E81}" type="presParOf" srcId="{F51570C1-019E-4BAD-9637-4507749B5249}" destId="{59553F75-4724-4FEC-82A9-4846EB08F34E}" srcOrd="0" destOrd="0" presId="urn:microsoft.com/office/officeart/2005/8/layout/process1"/>
    <dgm:cxn modelId="{1E266BA6-E974-4260-B356-6BA4F9917B7B}" type="presParOf" srcId="{004B4F85-0C25-4251-BCB6-5279FADE1031}" destId="{4BC8DE9C-B3F8-44ED-915B-08B3919503DF}" srcOrd="4" destOrd="0" presId="urn:microsoft.com/office/officeart/2005/8/layout/process1"/>
    <dgm:cxn modelId="{3BBF6562-2642-441C-9E6E-2CE8E4C0EF2E}" type="presParOf" srcId="{004B4F85-0C25-4251-BCB6-5279FADE1031}" destId="{CA3A305E-9118-4096-B55C-1EDB56BC28A3}" srcOrd="5" destOrd="0" presId="urn:microsoft.com/office/officeart/2005/8/layout/process1"/>
    <dgm:cxn modelId="{F5819E45-5BCF-4F4E-A3B5-C1ED08590CF1}" type="presParOf" srcId="{CA3A305E-9118-4096-B55C-1EDB56BC28A3}" destId="{6E5D300A-76E9-4FAD-A3D2-B8C504925927}" srcOrd="0" destOrd="0" presId="urn:microsoft.com/office/officeart/2005/8/layout/process1"/>
    <dgm:cxn modelId="{1168C843-E405-40E8-8203-D40B93C0E968}" type="presParOf" srcId="{004B4F85-0C25-4251-BCB6-5279FADE1031}" destId="{44B70998-071F-482A-A463-16F802029A0C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745E96A-0251-4E01-9E7D-C5A750365F4A}" type="doc">
      <dgm:prSet loTypeId="urn:microsoft.com/office/officeart/2005/8/layout/process1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E2A2B5C-D317-47F5-9428-3A2C0DEE6E07}">
      <dgm:prSet phldrT="[Text]" custT="1"/>
      <dgm:spPr>
        <a:solidFill>
          <a:srgbClr val="D36122"/>
        </a:solidFill>
      </dgm:spPr>
      <dgm:t>
        <a:bodyPr/>
        <a:lstStyle/>
        <a:p>
          <a:r>
            <a:rPr lang="en-US" sz="2400" dirty="0"/>
            <a:t>Obtain </a:t>
          </a:r>
          <a:r>
            <a:rPr lang="en-US" sz="2400" dirty="0" smtClean="0"/>
            <a:t>waste and transportation data</a:t>
          </a:r>
          <a:endParaRPr lang="en-US" sz="2400" dirty="0"/>
        </a:p>
      </dgm:t>
    </dgm:pt>
    <dgm:pt modelId="{4E7B7967-D587-493B-A785-9DC9DB8B2A29}" type="parTrans" cxnId="{079C810D-DADF-493B-9236-704D1A7C7D22}">
      <dgm:prSet/>
      <dgm:spPr/>
      <dgm:t>
        <a:bodyPr/>
        <a:lstStyle/>
        <a:p>
          <a:endParaRPr lang="en-US"/>
        </a:p>
      </dgm:t>
    </dgm:pt>
    <dgm:pt modelId="{6CA0F177-8719-4844-B05B-36A5C5D759A8}" type="sibTrans" cxnId="{079C810D-DADF-493B-9236-704D1A7C7D22}">
      <dgm:prSet/>
      <dgm:spPr/>
      <dgm:t>
        <a:bodyPr/>
        <a:lstStyle/>
        <a:p>
          <a:endParaRPr lang="en-US" dirty="0"/>
        </a:p>
      </dgm:t>
    </dgm:pt>
    <dgm:pt modelId="{9338E38D-9D75-4758-BA25-C26A51A8218A}">
      <dgm:prSet custT="1"/>
      <dgm:spPr>
        <a:solidFill>
          <a:srgbClr val="D36122"/>
        </a:solidFill>
      </dgm:spPr>
      <dgm:t>
        <a:bodyPr/>
        <a:lstStyle/>
        <a:p>
          <a:r>
            <a:rPr lang="en-US" sz="2400" dirty="0"/>
            <a:t>Enter total </a:t>
          </a:r>
          <a:r>
            <a:rPr lang="en-US" sz="2400" dirty="0" smtClean="0"/>
            <a:t>waste and transportation data </a:t>
          </a:r>
          <a:r>
            <a:rPr lang="en-US" sz="2400" dirty="0"/>
            <a:t>into SIMAP</a:t>
          </a:r>
        </a:p>
      </dgm:t>
    </dgm:pt>
    <dgm:pt modelId="{023AF3F2-58C6-4D01-9BBA-4D3E3FF8FC4A}" type="parTrans" cxnId="{0827856D-F7DB-4EEC-A45D-F9659E9B05F0}">
      <dgm:prSet/>
      <dgm:spPr/>
      <dgm:t>
        <a:bodyPr/>
        <a:lstStyle/>
        <a:p>
          <a:endParaRPr lang="en-US"/>
        </a:p>
      </dgm:t>
    </dgm:pt>
    <dgm:pt modelId="{C64462E4-6C27-4A70-8599-A92F032614AB}" type="sibTrans" cxnId="{0827856D-F7DB-4EEC-A45D-F9659E9B05F0}">
      <dgm:prSet/>
      <dgm:spPr/>
      <dgm:t>
        <a:bodyPr/>
        <a:lstStyle/>
        <a:p>
          <a:endParaRPr lang="en-US"/>
        </a:p>
      </dgm:t>
    </dgm:pt>
    <dgm:pt modelId="{004B4F85-0C25-4251-BCB6-5279FADE1031}" type="pres">
      <dgm:prSet presAssocID="{8745E96A-0251-4E01-9E7D-C5A750365F4A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155C1EA5-2D2C-479D-801E-9709F1A5A9BD}" type="pres">
      <dgm:prSet presAssocID="{0E2A2B5C-D317-47F5-9428-3A2C0DEE6E07}" presName="node" presStyleLbl="node1" presStyleIdx="0" presStyleCnt="2" custScaleX="123941" custScaleY="8411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B526FFA-D970-4E68-B1A6-394FAB555320}" type="pres">
      <dgm:prSet presAssocID="{6CA0F177-8719-4844-B05B-36A5C5D759A8}" presName="sibTrans" presStyleLbl="sibTrans2D1" presStyleIdx="0" presStyleCnt="1"/>
      <dgm:spPr/>
      <dgm:t>
        <a:bodyPr/>
        <a:lstStyle/>
        <a:p>
          <a:endParaRPr lang="en-US"/>
        </a:p>
      </dgm:t>
    </dgm:pt>
    <dgm:pt modelId="{1CA48A26-76F3-4567-B9E4-AE620701CB40}" type="pres">
      <dgm:prSet presAssocID="{6CA0F177-8719-4844-B05B-36A5C5D759A8}" presName="connectorText" presStyleLbl="sibTrans2D1" presStyleIdx="0" presStyleCnt="1"/>
      <dgm:spPr/>
      <dgm:t>
        <a:bodyPr/>
        <a:lstStyle/>
        <a:p>
          <a:endParaRPr lang="en-US"/>
        </a:p>
      </dgm:t>
    </dgm:pt>
    <dgm:pt modelId="{4BC8DE9C-B3F8-44ED-915B-08B3919503DF}" type="pres">
      <dgm:prSet presAssocID="{9338E38D-9D75-4758-BA25-C26A51A8218A}" presName="node" presStyleLbl="node1" presStyleIdx="1" presStyleCnt="2" custLinFactNeighborX="-402" custLinFactNeighborY="535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FA8D514-73CA-4921-91FA-0DE543709132}" type="presOf" srcId="{9338E38D-9D75-4758-BA25-C26A51A8218A}" destId="{4BC8DE9C-B3F8-44ED-915B-08B3919503DF}" srcOrd="0" destOrd="0" presId="urn:microsoft.com/office/officeart/2005/8/layout/process1"/>
    <dgm:cxn modelId="{B0DAAA90-547F-40EC-95DA-0F94D3EB4952}" type="presOf" srcId="{0E2A2B5C-D317-47F5-9428-3A2C0DEE6E07}" destId="{155C1EA5-2D2C-479D-801E-9709F1A5A9BD}" srcOrd="0" destOrd="0" presId="urn:microsoft.com/office/officeart/2005/8/layout/process1"/>
    <dgm:cxn modelId="{079C810D-DADF-493B-9236-704D1A7C7D22}" srcId="{8745E96A-0251-4E01-9E7D-C5A750365F4A}" destId="{0E2A2B5C-D317-47F5-9428-3A2C0DEE6E07}" srcOrd="0" destOrd="0" parTransId="{4E7B7967-D587-493B-A785-9DC9DB8B2A29}" sibTransId="{6CA0F177-8719-4844-B05B-36A5C5D759A8}"/>
    <dgm:cxn modelId="{FEB5D9F9-3177-4F92-A26C-44578791E7BE}" type="presOf" srcId="{6CA0F177-8719-4844-B05B-36A5C5D759A8}" destId="{1CA48A26-76F3-4567-B9E4-AE620701CB40}" srcOrd="1" destOrd="0" presId="urn:microsoft.com/office/officeart/2005/8/layout/process1"/>
    <dgm:cxn modelId="{F8AF35D8-489B-4581-9912-40C72F11B400}" type="presOf" srcId="{8745E96A-0251-4E01-9E7D-C5A750365F4A}" destId="{004B4F85-0C25-4251-BCB6-5279FADE1031}" srcOrd="0" destOrd="0" presId="urn:microsoft.com/office/officeart/2005/8/layout/process1"/>
    <dgm:cxn modelId="{BA8B21B3-C7AA-49CD-959D-D2CD3359CECE}" type="presOf" srcId="{6CA0F177-8719-4844-B05B-36A5C5D759A8}" destId="{AB526FFA-D970-4E68-B1A6-394FAB555320}" srcOrd="0" destOrd="0" presId="urn:microsoft.com/office/officeart/2005/8/layout/process1"/>
    <dgm:cxn modelId="{0827856D-F7DB-4EEC-A45D-F9659E9B05F0}" srcId="{8745E96A-0251-4E01-9E7D-C5A750365F4A}" destId="{9338E38D-9D75-4758-BA25-C26A51A8218A}" srcOrd="1" destOrd="0" parTransId="{023AF3F2-58C6-4D01-9BBA-4D3E3FF8FC4A}" sibTransId="{C64462E4-6C27-4A70-8599-A92F032614AB}"/>
    <dgm:cxn modelId="{56C3738B-9F29-4CE4-84A1-3546BF3BADD5}" type="presParOf" srcId="{004B4F85-0C25-4251-BCB6-5279FADE1031}" destId="{155C1EA5-2D2C-479D-801E-9709F1A5A9BD}" srcOrd="0" destOrd="0" presId="urn:microsoft.com/office/officeart/2005/8/layout/process1"/>
    <dgm:cxn modelId="{C0A0D7AE-6C33-4187-A821-52B0DCF2E3A1}" type="presParOf" srcId="{004B4F85-0C25-4251-BCB6-5279FADE1031}" destId="{AB526FFA-D970-4E68-B1A6-394FAB555320}" srcOrd="1" destOrd="0" presId="urn:microsoft.com/office/officeart/2005/8/layout/process1"/>
    <dgm:cxn modelId="{D5D4214F-D2D9-4800-8CBB-E6952DACC502}" type="presParOf" srcId="{AB526FFA-D970-4E68-B1A6-394FAB555320}" destId="{1CA48A26-76F3-4567-B9E4-AE620701CB40}" srcOrd="0" destOrd="0" presId="urn:microsoft.com/office/officeart/2005/8/layout/process1"/>
    <dgm:cxn modelId="{B55743C6-067F-4BE0-B781-EC623FF263C2}" type="presParOf" srcId="{004B4F85-0C25-4251-BCB6-5279FADE1031}" destId="{4BC8DE9C-B3F8-44ED-915B-08B3919503DF}" srcOrd="2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C1EA5-2D2C-479D-801E-9709F1A5A9BD}">
      <dsp:nvSpPr>
        <dsp:cNvPr id="0" name=""/>
        <dsp:cNvSpPr/>
      </dsp:nvSpPr>
      <dsp:spPr>
        <a:xfrm>
          <a:off x="4819" y="495704"/>
          <a:ext cx="2107379" cy="19756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Obtain building utility data </a:t>
          </a:r>
        </a:p>
      </dsp:txBody>
      <dsp:txXfrm>
        <a:off x="62684" y="553569"/>
        <a:ext cx="1991649" cy="1859937"/>
      </dsp:txXfrm>
    </dsp:sp>
    <dsp:sp modelId="{AB526FFA-D970-4E68-B1A6-394FAB555320}">
      <dsp:nvSpPr>
        <dsp:cNvPr id="0" name=""/>
        <dsp:cNvSpPr/>
      </dsp:nvSpPr>
      <dsp:spPr>
        <a:xfrm>
          <a:off x="2322936" y="1222222"/>
          <a:ext cx="446764" cy="5226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>
        <a:off x="2322936" y="1326748"/>
        <a:ext cx="312735" cy="313578"/>
      </dsp:txXfrm>
    </dsp:sp>
    <dsp:sp modelId="{27BB7D2C-028D-4644-A1C8-D576DE605BB2}">
      <dsp:nvSpPr>
        <dsp:cNvPr id="0" name=""/>
        <dsp:cNvSpPr/>
      </dsp:nvSpPr>
      <dsp:spPr>
        <a:xfrm>
          <a:off x="2955150" y="495704"/>
          <a:ext cx="2107379" cy="19756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Enter energy data into Portfolio </a:t>
          </a:r>
          <a:r>
            <a:rPr lang="en-US" sz="2400" kern="1200" dirty="0" smtClean="0"/>
            <a:t>Manager by building</a:t>
          </a:r>
          <a:endParaRPr lang="en-US" sz="2400" kern="1200" dirty="0"/>
        </a:p>
      </dsp:txBody>
      <dsp:txXfrm>
        <a:off x="3013015" y="553569"/>
        <a:ext cx="1991649" cy="1859937"/>
      </dsp:txXfrm>
    </dsp:sp>
    <dsp:sp modelId="{F51570C1-019E-4BAD-9637-4507749B5249}">
      <dsp:nvSpPr>
        <dsp:cNvPr id="0" name=""/>
        <dsp:cNvSpPr/>
      </dsp:nvSpPr>
      <dsp:spPr>
        <a:xfrm>
          <a:off x="5273267" y="1222222"/>
          <a:ext cx="446764" cy="5226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>
        <a:off x="5273267" y="1326748"/>
        <a:ext cx="312735" cy="313578"/>
      </dsp:txXfrm>
    </dsp:sp>
    <dsp:sp modelId="{4BC8DE9C-B3F8-44ED-915B-08B3919503DF}">
      <dsp:nvSpPr>
        <dsp:cNvPr id="0" name=""/>
        <dsp:cNvSpPr/>
      </dsp:nvSpPr>
      <dsp:spPr>
        <a:xfrm>
          <a:off x="5905481" y="495704"/>
          <a:ext cx="2107379" cy="197566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Enter total energy data into SIMAP</a:t>
          </a:r>
        </a:p>
      </dsp:txBody>
      <dsp:txXfrm>
        <a:off x="5963346" y="553569"/>
        <a:ext cx="1991649" cy="1859937"/>
      </dsp:txXfrm>
    </dsp:sp>
    <dsp:sp modelId="{CA3A305E-9118-4096-B55C-1EDB56BC28A3}">
      <dsp:nvSpPr>
        <dsp:cNvPr id="0" name=""/>
        <dsp:cNvSpPr/>
      </dsp:nvSpPr>
      <dsp:spPr>
        <a:xfrm rot="615569">
          <a:off x="8167969" y="1471789"/>
          <a:ext cx="340031" cy="52263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200" kern="1200" dirty="0"/>
        </a:p>
      </dsp:txBody>
      <dsp:txXfrm>
        <a:off x="8168784" y="1567231"/>
        <a:ext cx="238022" cy="313578"/>
      </dsp:txXfrm>
    </dsp:sp>
    <dsp:sp modelId="{44B70998-071F-482A-A463-16F802029A0C}">
      <dsp:nvSpPr>
        <dsp:cNvPr id="0" name=""/>
        <dsp:cNvSpPr/>
      </dsp:nvSpPr>
      <dsp:spPr>
        <a:xfrm>
          <a:off x="8644172" y="991408"/>
          <a:ext cx="2107379" cy="1975667"/>
        </a:xfrm>
        <a:prstGeom prst="roundRect">
          <a:avLst>
            <a:gd name="adj" fmla="val 10000"/>
          </a:avLst>
        </a:prstGeom>
        <a:solidFill>
          <a:srgbClr val="003594"/>
        </a:solidFill>
        <a:ln w="12700" cap="flat" cmpd="sng" algn="ctr">
          <a:solidFill>
            <a:srgbClr val="9DD164"/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Generate Town GHG </a:t>
          </a:r>
          <a:r>
            <a:rPr lang="en-US" sz="2400" kern="1200" dirty="0"/>
            <a:t>report</a:t>
          </a:r>
        </a:p>
      </dsp:txBody>
      <dsp:txXfrm>
        <a:off x="8702037" y="1049273"/>
        <a:ext cx="1991649" cy="18599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55C1EA5-2D2C-479D-801E-9709F1A5A9BD}">
      <dsp:nvSpPr>
        <dsp:cNvPr id="0" name=""/>
        <dsp:cNvSpPr/>
      </dsp:nvSpPr>
      <dsp:spPr>
        <a:xfrm>
          <a:off x="3434" y="463148"/>
          <a:ext cx="2685122" cy="1692299"/>
        </a:xfrm>
        <a:prstGeom prst="roundRect">
          <a:avLst>
            <a:gd name="adj" fmla="val 10000"/>
          </a:avLst>
        </a:prstGeom>
        <a:solidFill>
          <a:srgbClr val="D3612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Obtain </a:t>
          </a:r>
          <a:r>
            <a:rPr lang="en-US" sz="2400" kern="1200" dirty="0" smtClean="0"/>
            <a:t>waste and transportation data</a:t>
          </a:r>
          <a:endParaRPr lang="en-US" sz="2400" kern="1200" dirty="0"/>
        </a:p>
      </dsp:txBody>
      <dsp:txXfrm>
        <a:off x="53000" y="512714"/>
        <a:ext cx="2585990" cy="1593167"/>
      </dsp:txXfrm>
    </dsp:sp>
    <dsp:sp modelId="{AB526FFA-D970-4E68-B1A6-394FAB555320}">
      <dsp:nvSpPr>
        <dsp:cNvPr id="0" name=""/>
        <dsp:cNvSpPr/>
      </dsp:nvSpPr>
      <dsp:spPr>
        <a:xfrm rot="112558">
          <a:off x="2904208" y="1099190"/>
          <a:ext cx="457686" cy="537280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300" kern="1200" dirty="0"/>
        </a:p>
      </dsp:txBody>
      <dsp:txXfrm>
        <a:off x="2904245" y="1204399"/>
        <a:ext cx="320380" cy="322368"/>
      </dsp:txXfrm>
    </dsp:sp>
    <dsp:sp modelId="{4BC8DE9C-B3F8-44ED-915B-08B3919503DF}">
      <dsp:nvSpPr>
        <dsp:cNvPr id="0" name=""/>
        <dsp:cNvSpPr/>
      </dsp:nvSpPr>
      <dsp:spPr>
        <a:xfrm>
          <a:off x="3551653" y="411017"/>
          <a:ext cx="2166451" cy="2012007"/>
        </a:xfrm>
        <a:prstGeom prst="roundRect">
          <a:avLst>
            <a:gd name="adj" fmla="val 10000"/>
          </a:avLst>
        </a:prstGeom>
        <a:solidFill>
          <a:srgbClr val="D3612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/>
            <a:t>Enter total </a:t>
          </a:r>
          <a:r>
            <a:rPr lang="en-US" sz="2400" kern="1200" dirty="0" smtClean="0"/>
            <a:t>waste and transportation data </a:t>
          </a:r>
          <a:r>
            <a:rPr lang="en-US" sz="2400" kern="1200" dirty="0"/>
            <a:t>into SIMAP</a:t>
          </a:r>
        </a:p>
      </dsp:txBody>
      <dsp:txXfrm>
        <a:off x="3610583" y="469947"/>
        <a:ext cx="2048591" cy="189414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0.18778</cdr:x>
      <cdr:y>0.14092</cdr:y>
    </cdr:from>
    <cdr:to>
      <cdr:x>0.40174</cdr:x>
      <cdr:y>0.25245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2007025" y="780596"/>
          <a:ext cx="2286842" cy="6178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sz="2400" dirty="0" smtClean="0">
              <a:solidFill>
                <a:schemeClr val="accent6">
                  <a:lumMod val="50000"/>
                </a:schemeClr>
              </a:solidFill>
            </a:rPr>
            <a:t>4% reduction</a:t>
          </a:r>
          <a:endParaRPr lang="en-US" sz="2400" dirty="0">
            <a:solidFill>
              <a:schemeClr val="accent6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0.36058</cdr:x>
      <cdr:y>0.64865</cdr:y>
    </cdr:from>
    <cdr:to>
      <cdr:x>0.57455</cdr:x>
      <cdr:y>0.76018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3853905" y="3593178"/>
          <a:ext cx="2286948" cy="61781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chemeClr val="accent6">
                  <a:lumMod val="50000"/>
                </a:schemeClr>
              </a:solidFill>
            </a:rPr>
            <a:t>21% reduction</a:t>
          </a:r>
          <a:endParaRPr lang="en-US" sz="2400" dirty="0">
            <a:solidFill>
              <a:schemeClr val="accent6">
                <a:lumMod val="50000"/>
              </a:schemeClr>
            </a:solidFill>
          </a:endParaRPr>
        </a:p>
      </cdr:txBody>
    </cdr:sp>
  </cdr:relSizeAnchor>
  <cdr:relSizeAnchor xmlns:cdr="http://schemas.openxmlformats.org/drawingml/2006/chartDrawing">
    <cdr:from>
      <cdr:x>0.55982</cdr:x>
      <cdr:y>0.54823</cdr:y>
    </cdr:from>
    <cdr:to>
      <cdr:x>0.77379</cdr:x>
      <cdr:y>0.65976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5632393" y="2859490"/>
          <a:ext cx="2152750" cy="5817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C00000"/>
              </a:solidFill>
            </a:rPr>
            <a:t>2% gain</a:t>
          </a:r>
          <a:endParaRPr lang="en-US" sz="2400" dirty="0">
            <a:solidFill>
              <a:srgbClr val="C00000"/>
            </a:solidFill>
          </a:endParaRPr>
        </a:p>
      </cdr:txBody>
    </cdr:sp>
  </cdr:relSizeAnchor>
  <cdr:relSizeAnchor xmlns:cdr="http://schemas.openxmlformats.org/drawingml/2006/chartDrawing">
    <cdr:from>
      <cdr:x>0.72642</cdr:x>
      <cdr:y>0.75275</cdr:y>
    </cdr:from>
    <cdr:to>
      <cdr:x>0.94039</cdr:x>
      <cdr:y>0.86428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7308552" y="3926208"/>
          <a:ext cx="2152750" cy="58172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squar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2400" dirty="0" smtClean="0">
              <a:solidFill>
                <a:srgbClr val="C00000"/>
              </a:solidFill>
            </a:rPr>
            <a:t>43% gain</a:t>
          </a:r>
          <a:endParaRPr lang="en-US" sz="2400" dirty="0">
            <a:solidFill>
              <a:srgbClr val="C0000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F5402E1-77D7-0941-AD67-8AC36C13CE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572000" y="4788749"/>
            <a:ext cx="27432000" cy="10187093"/>
          </a:xfrm>
        </p:spPr>
        <p:txBody>
          <a:bodyPr anchor="b"/>
          <a:lstStyle>
            <a:lvl1pPr algn="ctr"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FC07CB7C-3102-F143-AD93-8215C1036BC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572000" y="15368695"/>
            <a:ext cx="27432000" cy="7064585"/>
          </a:xfrm>
        </p:spPr>
        <p:txBody>
          <a:bodyPr/>
          <a:lstStyle>
            <a:lvl1pPr marL="0" indent="0" algn="ctr">
              <a:buNone/>
              <a:defRPr sz="8640"/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BA303FC-662E-C048-A4F4-28056905C8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ABD9DFC9-98CF-EB4D-8F79-EA35EEB858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D4AF74CC-01A0-8F48-BD13-636B82909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232970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249F99F-0ACE-964A-AEFA-91695FB226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43F9CC66-30B0-054C-93E8-5B9A19D9606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27C40B88-4C8A-0F44-B856-3FC7643F65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378A3689-87BB-0644-BE1D-080166DC2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EB2BB2F-D77A-0441-9B7A-ED7569AD7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87896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C08D6D5-F58D-864C-A2B1-F8731174C3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95550" y="7294885"/>
            <a:ext cx="31546800" cy="12171678"/>
          </a:xfrm>
        </p:spPr>
        <p:txBody>
          <a:bodyPr anchor="b"/>
          <a:lstStyle>
            <a:lvl1pPr>
              <a:defRPr sz="21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AA8E6C6D-38C5-3F4B-9263-A77432EDCF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495550" y="19581711"/>
            <a:ext cx="31546800" cy="6400798"/>
          </a:xfrm>
        </p:spPr>
        <p:txBody>
          <a:bodyPr/>
          <a:lstStyle>
            <a:lvl1pPr marL="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1pPr>
            <a:lvl2pPr marL="1645920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2pPr>
            <a:lvl3pPr marL="3291840" indent="0">
              <a:buNone/>
              <a:defRPr sz="6480">
                <a:solidFill>
                  <a:schemeClr val="tx1">
                    <a:tint val="75000"/>
                  </a:schemeClr>
                </a:solidFill>
              </a:defRPr>
            </a:lvl3pPr>
            <a:lvl4pPr marL="49377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4pPr>
            <a:lvl5pPr marL="658368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5pPr>
            <a:lvl6pPr marL="822960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6pPr>
            <a:lvl7pPr marL="987552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7pPr>
            <a:lvl8pPr marL="1152144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8pPr>
            <a:lvl9pPr marL="13167360" indent="0">
              <a:buNone/>
              <a:defRPr sz="576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68458CB-19A6-2E41-9AD5-2771DAF182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6C5BDE2F-658B-5D4C-9D30-5B874F165B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449E8E69-C6D5-B444-B5C7-38E17B9795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17100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9EA2FE4-76FC-CD48-AC9E-382FBB5E58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F1BC115D-6C15-5149-AB75-6B84A8BF75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514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FDF48798-0935-0740-B7F1-B0B22D842B1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8516600" y="7789334"/>
            <a:ext cx="15544800" cy="185657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311783C-A844-5D40-88FE-6CBA8FDBC4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C795F7A1-AF20-DA42-8E81-176A7EBE7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A4E18A3-E56C-7444-8BC3-DB2064D632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14217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F650C80-88F9-DB44-B141-1F6A935A4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4" y="1557869"/>
            <a:ext cx="31546800" cy="565573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1FCBC8F-AC15-4D4F-BE35-C1612E3539B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9366" y="7172962"/>
            <a:ext cx="15473361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07A7244B-F06A-ED48-964C-FD6E0036C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519366" y="10688320"/>
            <a:ext cx="15473361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FDB68366-F910-BE4D-81F4-6240713063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8516601" y="7172962"/>
            <a:ext cx="15549564" cy="3515358"/>
          </a:xfrm>
        </p:spPr>
        <p:txBody>
          <a:bodyPr anchor="b"/>
          <a:lstStyle>
            <a:lvl1pPr marL="0" indent="0">
              <a:buNone/>
              <a:defRPr sz="8640" b="1"/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8D2DC67F-2E83-B047-8F21-60282158361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8516601" y="10688320"/>
            <a:ext cx="15549564" cy="1572090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6C7F603C-2477-4345-90FE-349CD29ABA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B002DEA0-3D6C-0B40-9AA1-6CF38C4010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FD7CE89A-CE07-4B4C-B783-99E00F454F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80211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82B523D8-78D0-0344-88F2-228168DD93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23CDF720-6ABB-5840-96E7-8B96FA18F9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3A20131A-1506-0145-B9BF-662FE306BF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3156B0DE-4A9E-C248-965B-A97E409B7A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2070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B4007739-5C1A-0545-970C-A4260BD2E0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91740AE8-E0D7-1944-B1F7-61BCD04662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55B9C6C8-F6D1-1A4E-A5FB-4F2664B42F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24136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8027485-A5D2-3C43-8114-A963D7FBD5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9CE8FF9-4231-B643-BDBF-4AB6BE2AEF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>
              <a:defRPr sz="11520"/>
            </a:lvl1pPr>
            <a:lvl2pPr>
              <a:defRPr sz="10080"/>
            </a:lvl2pPr>
            <a:lvl3pPr>
              <a:defRPr sz="8640"/>
            </a:lvl3pPr>
            <a:lvl4pPr>
              <a:defRPr sz="7200"/>
            </a:lvl4pPr>
            <a:lvl5pPr>
              <a:defRPr sz="7200"/>
            </a:lvl5pPr>
            <a:lvl6pPr>
              <a:defRPr sz="7200"/>
            </a:lvl6pPr>
            <a:lvl7pPr>
              <a:defRPr sz="7200"/>
            </a:lvl7pPr>
            <a:lvl8pPr>
              <a:defRPr sz="7200"/>
            </a:lvl8pPr>
            <a:lvl9pPr>
              <a:defRPr sz="7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2B303F3A-EB6B-1640-8649-5DF78679A03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BA7B5E39-FA53-FA4A-B7E9-E8CE0D58C2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FF7FB744-A34B-EC49-8205-FF16F102F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2EE0F2E-3318-424E-AA18-894EBD013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22931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A719243-FFB7-3B4C-8385-EE0FA8B65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9366" y="1950720"/>
            <a:ext cx="11796711" cy="682752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DFBB63A1-75C0-8240-BAD9-F38582AF71C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5549564" y="4213015"/>
            <a:ext cx="18516600" cy="20794133"/>
          </a:xfrm>
        </p:spPr>
        <p:txBody>
          <a:bodyPr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33F30ACC-1CBA-FE45-BD9E-CAAF78BADF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519366" y="8778240"/>
            <a:ext cx="11796711" cy="16262775"/>
          </a:xfrm>
        </p:spPr>
        <p:txBody>
          <a:bodyPr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ADD216B-B10E-CE4C-A123-BF0713B8B6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30525C5A-B17C-0843-B8EC-F039450AA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A07CEC81-1A6C-7E49-BDCD-173E9F7FF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008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F19E9F3B-AC31-CC40-AD4A-D61974B608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F561990-8AF8-D949-85AF-217F7C3D6AA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E1887667-35D9-794C-972D-6F6F3EC319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E592CF9F-198E-C945-9EDE-7555A2F33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61D0053E-9FFA-1242-9811-A8715500C7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638764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964E430B-1839-D74B-B5C4-619BF8057FB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6174700" y="1557867"/>
            <a:ext cx="7886700" cy="247971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45461986-86E3-1C40-AEE2-13B05C0089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14600" y="1557867"/>
            <a:ext cx="23202900" cy="24797175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5E186D6-1550-934A-9BEB-B458E78E79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90C7CBB-C209-3949-8B08-92421A5B1A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1601BFE0-D99C-DF4B-8493-2B87C9B556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690708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B4FF160A-0F59-E744-94CF-A3E88A0CDC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4600" y="1557869"/>
            <a:ext cx="31546800" cy="565573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DFC53C9F-4481-F446-A2FE-A5A9D202DB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514600" y="7789334"/>
            <a:ext cx="31546800" cy="185657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3FB37B0F-AC79-4549-A975-17A5F493226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146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A9C1F4-1501-7A45-8124-3749621B668D}" type="datetimeFigureOut">
              <a:rPr lang="en-US" smtClean="0"/>
              <a:t>7/9/2018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C50B1AEC-8E51-5642-8C32-48910F8A1E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2115800" y="27120428"/>
            <a:ext cx="123444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B50A6F01-F5F5-FA46-B379-FB9764087F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25831800" y="27120428"/>
            <a:ext cx="8229600" cy="15578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3B6600-84E5-904E-94C7-0D9ECF907B5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37142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158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0080" kern="1200">
          <a:solidFill>
            <a:schemeClr val="tx1"/>
          </a:soli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200" kern="1200">
          <a:solidFill>
            <a:schemeClr val="tx1"/>
          </a:soli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2.png"/><Relationship Id="rId18" Type="http://schemas.openxmlformats.org/officeDocument/2006/relationships/chart" Target="../charts/chart1.xml"/><Relationship Id="rId26" Type="http://schemas.openxmlformats.org/officeDocument/2006/relationships/chart" Target="../charts/chart3.xml"/><Relationship Id="rId3" Type="http://schemas.openxmlformats.org/officeDocument/2006/relationships/diagramLayout" Target="../diagrams/layout1.xml"/><Relationship Id="rId21" Type="http://schemas.openxmlformats.org/officeDocument/2006/relationships/image" Target="../media/image9.png"/><Relationship Id="rId7" Type="http://schemas.openxmlformats.org/officeDocument/2006/relationships/diagramData" Target="../diagrams/data2.xml"/><Relationship Id="rId12" Type="http://schemas.openxmlformats.org/officeDocument/2006/relationships/image" Target="../media/image1.png"/><Relationship Id="rId17" Type="http://schemas.openxmlformats.org/officeDocument/2006/relationships/image" Target="../media/image6.png"/><Relationship Id="rId25" Type="http://schemas.openxmlformats.org/officeDocument/2006/relationships/chart" Target="../charts/chart2.xml"/><Relationship Id="rId2" Type="http://schemas.openxmlformats.org/officeDocument/2006/relationships/diagramData" Target="../diagrams/data1.xml"/><Relationship Id="rId16" Type="http://schemas.openxmlformats.org/officeDocument/2006/relationships/image" Target="../media/image5.png"/><Relationship Id="rId20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24" Type="http://schemas.microsoft.com/office/2007/relationships/hdphoto" Target="../media/hdphoto1.wdp"/><Relationship Id="rId5" Type="http://schemas.openxmlformats.org/officeDocument/2006/relationships/diagramColors" Target="../diagrams/colors1.xml"/><Relationship Id="rId15" Type="http://schemas.openxmlformats.org/officeDocument/2006/relationships/image" Target="../media/image4.png"/><Relationship Id="rId23" Type="http://schemas.openxmlformats.org/officeDocument/2006/relationships/image" Target="../media/image11.png"/><Relationship Id="rId10" Type="http://schemas.openxmlformats.org/officeDocument/2006/relationships/diagramColors" Target="../diagrams/colors2.xml"/><Relationship Id="rId19" Type="http://schemas.openxmlformats.org/officeDocument/2006/relationships/image" Target="../media/image7.png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Relationship Id="rId14" Type="http://schemas.openxmlformats.org/officeDocument/2006/relationships/image" Target="../media/image3.emf"/><Relationship Id="rId22" Type="http://schemas.openxmlformats.org/officeDocument/2006/relationships/image" Target="../media/image10.png"/><Relationship Id="rId27" Type="http://schemas.openxmlformats.org/officeDocument/2006/relationships/chart" Target="../charts/char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 33"/>
          <p:cNvGrpSpPr/>
          <p:nvPr/>
        </p:nvGrpSpPr>
        <p:grpSpPr>
          <a:xfrm>
            <a:off x="975124" y="13087374"/>
            <a:ext cx="11353569" cy="8710077"/>
            <a:chOff x="1091824" y="12145707"/>
            <a:chExt cx="11424680" cy="8728497"/>
          </a:xfrm>
        </p:grpSpPr>
        <p:sp>
          <p:nvSpPr>
            <p:cNvPr id="32" name="TextBox 31"/>
            <p:cNvSpPr txBox="1"/>
            <p:nvPr/>
          </p:nvSpPr>
          <p:spPr>
            <a:xfrm>
              <a:off x="1091824" y="12145707"/>
              <a:ext cx="11424680" cy="8728497"/>
            </a:xfrm>
            <a:prstGeom prst="rect">
              <a:avLst/>
            </a:prstGeom>
            <a:noFill/>
            <a:ln>
              <a:solidFill>
                <a:srgbClr val="9DD164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en-US" sz="4400" b="1" dirty="0">
                  <a:solidFill>
                    <a:srgbClr val="003591"/>
                  </a:solidFill>
                  <a:latin typeface="+mj-lt"/>
                </a:rPr>
                <a:t>Methodology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200" b="1" dirty="0" smtClean="0">
                  <a:latin typeface="+mj-lt"/>
                </a:rPr>
                <a:t>Programs Used:</a:t>
              </a:r>
            </a:p>
            <a:p>
              <a:pPr marL="3617209" lvl="2" indent="-457200">
                <a:buFont typeface="Arial" panose="020B0604020202020204" pitchFamily="34" charset="0"/>
                <a:buChar char="•"/>
              </a:pPr>
              <a:r>
                <a:rPr lang="en-US" sz="3200" b="1" dirty="0">
                  <a:latin typeface="+mj-lt"/>
                </a:rPr>
                <a:t>EPA’s Portfolio Manager </a:t>
              </a:r>
              <a:r>
                <a:rPr lang="en-US" sz="2800" dirty="0">
                  <a:latin typeface="Minion Pro" panose="02040503050306020203" pitchFamily="18" charset="0"/>
                </a:rPr>
                <a:t>– </a:t>
              </a:r>
              <a:r>
                <a:rPr lang="en-US" sz="2800" dirty="0">
                  <a:latin typeface="+mj-lt"/>
                </a:rPr>
                <a:t>used for benchmarking building’s energy </a:t>
              </a:r>
              <a:r>
                <a:rPr lang="en-US" sz="2800" dirty="0" smtClean="0">
                  <a:latin typeface="+mj-lt"/>
                </a:rPr>
                <a:t>usage. </a:t>
              </a:r>
              <a:endParaRPr lang="en-US" sz="2800" dirty="0">
                <a:latin typeface="+mj-lt"/>
              </a:endParaRPr>
            </a:p>
            <a:p>
              <a:pPr marL="3617209" lvl="2" indent="-457200">
                <a:buFont typeface="Arial" panose="020B0604020202020204" pitchFamily="34" charset="0"/>
                <a:buChar char="•"/>
              </a:pPr>
              <a:r>
                <a:rPr lang="en-US" sz="3200" b="1" dirty="0">
                  <a:latin typeface="+mj-lt"/>
                </a:rPr>
                <a:t>UNH’s SIMAP </a:t>
              </a:r>
              <a:r>
                <a:rPr lang="en-US" sz="2800" dirty="0">
                  <a:latin typeface="Minion Pro" panose="02040503050306020203" pitchFamily="18" charset="0"/>
                </a:rPr>
                <a:t>(</a:t>
              </a:r>
              <a:r>
                <a:rPr lang="en-US" sz="2800" i="1" dirty="0">
                  <a:latin typeface="+mj-lt"/>
                </a:rPr>
                <a:t>Sustainability Indicator Management and Analysis Program</a:t>
              </a:r>
              <a:r>
                <a:rPr lang="en-US" sz="2800" dirty="0">
                  <a:latin typeface="+mj-lt"/>
                </a:rPr>
                <a:t>)</a:t>
              </a:r>
              <a:r>
                <a:rPr lang="en-US" sz="3200" dirty="0">
                  <a:latin typeface="+mj-lt"/>
                </a:rPr>
                <a:t> </a:t>
              </a:r>
              <a:r>
                <a:rPr lang="en-US" sz="2800" dirty="0">
                  <a:latin typeface="+mj-lt"/>
                </a:rPr>
                <a:t>– built for calculating GHG emissions for college </a:t>
              </a:r>
              <a:r>
                <a:rPr lang="en-US" sz="2800" dirty="0" smtClean="0">
                  <a:latin typeface="+mj-lt"/>
                </a:rPr>
                <a:t>campuses. </a:t>
              </a:r>
            </a:p>
            <a:p>
              <a:pPr marL="457200" indent="-457200">
                <a:buFont typeface="Arial" panose="020B0604020202020204" pitchFamily="34" charset="0"/>
                <a:buChar char="•"/>
              </a:pPr>
              <a:r>
                <a:rPr lang="en-US" sz="3200" b="1" dirty="0" smtClean="0">
                  <a:latin typeface="+mj-lt"/>
                </a:rPr>
                <a:t>Process:</a:t>
              </a:r>
              <a:endParaRPr lang="en-US" sz="3200" b="1" dirty="0">
                <a:latin typeface="+mj-lt"/>
              </a:endParaRPr>
            </a:p>
            <a:p>
              <a:endParaRPr lang="en-US" sz="2800" b="1" dirty="0" smtClean="0">
                <a:latin typeface="Minion Pro" panose="02040503050306020203" pitchFamily="18" charset="0"/>
              </a:endParaRPr>
            </a:p>
            <a:p>
              <a:endParaRPr lang="en-US" sz="1100" b="1" dirty="0">
                <a:latin typeface="Minion Pro" panose="02040503050306020203" pitchFamily="18" charset="0"/>
              </a:endParaRPr>
            </a:p>
            <a:p>
              <a:endParaRPr lang="en-US" sz="2800" b="1" dirty="0" smtClean="0">
                <a:latin typeface="Minion Pro" panose="02040503050306020203" pitchFamily="18" charset="0"/>
              </a:endParaRPr>
            </a:p>
            <a:p>
              <a:endParaRPr lang="en-US" sz="2800" b="1" dirty="0" smtClean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 smtClean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 smtClean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 smtClean="0">
                <a:latin typeface="Minion Pro" panose="02040503050306020203" pitchFamily="18" charset="0"/>
              </a:endParaRPr>
            </a:p>
            <a:p>
              <a:pPr marL="457200" indent="-457200">
                <a:buFont typeface="Arial" panose="020B0604020202020204" pitchFamily="34" charset="0"/>
                <a:buChar char="•"/>
              </a:pPr>
              <a:endParaRPr lang="en-US" sz="2800" b="1" dirty="0" smtClean="0">
                <a:latin typeface="Minion Pro" panose="02040503050306020203" pitchFamily="18" charset="0"/>
              </a:endParaRPr>
            </a:p>
          </p:txBody>
        </p:sp>
        <p:grpSp>
          <p:nvGrpSpPr>
            <p:cNvPr id="8" name="Group 7"/>
            <p:cNvGrpSpPr/>
            <p:nvPr/>
          </p:nvGrpSpPr>
          <p:grpSpPr>
            <a:xfrm>
              <a:off x="1381388" y="15908321"/>
              <a:ext cx="11036707" cy="4931791"/>
              <a:chOff x="1522841" y="12001535"/>
              <a:chExt cx="10580563" cy="5641201"/>
            </a:xfrm>
          </p:grpSpPr>
          <p:graphicFrame>
            <p:nvGraphicFramePr>
              <p:cNvPr id="40" name="Diagram 39"/>
              <p:cNvGraphicFramePr/>
              <p:nvPr>
                <p:extLst>
                  <p:ext uri="{D42A27DB-BD31-4B8C-83A1-F6EECF244321}">
                    <p14:modId xmlns:p14="http://schemas.microsoft.com/office/powerpoint/2010/main" val="2673091901"/>
                  </p:ext>
                </p:extLst>
              </p:nvPr>
            </p:nvGraphicFramePr>
            <p:xfrm>
              <a:off x="1522841" y="12001535"/>
              <a:ext cx="10580563" cy="3401050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2" r:lo="rId3" r:qs="rId4" r:cs="rId5"/>
              </a:graphicData>
            </a:graphic>
          </p:graphicFrame>
          <p:graphicFrame>
            <p:nvGraphicFramePr>
              <p:cNvPr id="41" name="Diagram 40"/>
              <p:cNvGraphicFramePr/>
              <p:nvPr>
                <p:extLst>
                  <p:ext uri="{D42A27DB-BD31-4B8C-83A1-F6EECF244321}">
                    <p14:modId xmlns:p14="http://schemas.microsoft.com/office/powerpoint/2010/main" val="1361269231"/>
                  </p:ext>
                </p:extLst>
              </p:nvPr>
            </p:nvGraphicFramePr>
            <p:xfrm>
              <a:off x="3634814" y="14641135"/>
              <a:ext cx="5522786" cy="3001601"/>
            </p:xfrm>
            <a:graphic>
              <a:graphicData uri="http://schemas.openxmlformats.org/drawingml/2006/diagram">
                <dgm:relIds xmlns:dgm="http://schemas.openxmlformats.org/drawingml/2006/diagram" xmlns:r="http://schemas.openxmlformats.org/officeDocument/2006/relationships" r:dm="rId7" r:lo="rId8" r:qs="rId9" r:cs="rId10"/>
              </a:graphicData>
            </a:graphic>
          </p:graphicFrame>
        </p:grpSp>
        <p:pic>
          <p:nvPicPr>
            <p:cNvPr id="1045" name="Picture 21"/>
            <p:cNvPicPr>
              <a:picLocks noChangeAspect="1" noChangeArrowheads="1"/>
            </p:cNvPicPr>
            <p:nvPr/>
          </p:nvPicPr>
          <p:blipFill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12703" y="14763853"/>
              <a:ext cx="2788800" cy="577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47" name="Picture 23"/>
            <p:cNvPicPr>
              <a:picLocks noChangeAspect="1" noChangeArrowheads="1"/>
            </p:cNvPicPr>
            <p:nvPr/>
          </p:nvPicPr>
          <p:blipFill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156569" y="13421170"/>
              <a:ext cx="1130805" cy="116265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1" name="TextBox 20"/>
          <p:cNvSpPr txBox="1"/>
          <p:nvPr/>
        </p:nvSpPr>
        <p:spPr>
          <a:xfrm>
            <a:off x="975124" y="5593708"/>
            <a:ext cx="11286190" cy="7201972"/>
          </a:xfrm>
          <a:prstGeom prst="rect">
            <a:avLst/>
          </a:prstGeom>
          <a:noFill/>
          <a:ln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Introduction</a:t>
            </a:r>
            <a:r>
              <a:rPr lang="en-US" sz="4000" b="1" dirty="0" smtClean="0">
                <a:latin typeface="+mj-lt"/>
              </a:rPr>
              <a:t>:</a:t>
            </a:r>
            <a:r>
              <a:rPr lang="en-US" sz="4000" dirty="0" smtClean="0">
                <a:latin typeface="+mj-lt"/>
              </a:rPr>
              <a:t>  </a:t>
            </a:r>
            <a:endParaRPr lang="en-US" sz="4000" dirty="0"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>
                <a:latin typeface="+mj-lt"/>
              </a:rPr>
              <a:t>GHG inventories </a:t>
            </a:r>
            <a:r>
              <a:rPr lang="en-US" sz="2800" b="1" dirty="0" smtClean="0">
                <a:latin typeface="+mj-lt"/>
              </a:rPr>
              <a:t>track the carbon pollution </a:t>
            </a:r>
            <a:r>
              <a:rPr lang="en-US" sz="2800" dirty="0" smtClean="0">
                <a:latin typeface="+mj-lt"/>
              </a:rPr>
              <a:t>produced </a:t>
            </a:r>
            <a:r>
              <a:rPr lang="en-US" sz="2800" dirty="0">
                <a:latin typeface="+mj-lt"/>
              </a:rPr>
              <a:t>by towns. Understanding where </a:t>
            </a:r>
            <a:r>
              <a:rPr lang="en-US" sz="2800" dirty="0" smtClean="0">
                <a:latin typeface="+mj-lt"/>
              </a:rPr>
              <a:t>greenhouse gas emissions are </a:t>
            </a:r>
            <a:r>
              <a:rPr lang="en-US" sz="2800" dirty="0" smtClean="0">
                <a:latin typeface="+mj-lt"/>
              </a:rPr>
              <a:t>produced </a:t>
            </a:r>
            <a:r>
              <a:rPr lang="en-US" sz="2800" dirty="0">
                <a:latin typeface="+mj-lt"/>
              </a:rPr>
              <a:t>allows </a:t>
            </a:r>
            <a:r>
              <a:rPr lang="en-US" sz="2800" b="1" dirty="0" smtClean="0">
                <a:latin typeface="+mj-lt"/>
              </a:rPr>
              <a:t>targeting reductions </a:t>
            </a:r>
            <a:r>
              <a:rPr lang="en-US" sz="2800" dirty="0">
                <a:latin typeface="+mj-lt"/>
              </a:rPr>
              <a:t>and determining their effectiveness</a:t>
            </a:r>
            <a:r>
              <a:rPr lang="en-US" sz="2800" dirty="0" smtClean="0">
                <a:latin typeface="+mj-lt"/>
              </a:rPr>
              <a:t>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j-lt"/>
              </a:rPr>
              <a:t>The Town has made two previous efforts:</a:t>
            </a:r>
          </a:p>
          <a:p>
            <a:pPr marL="3617209" lvl="2" indent="-457200">
              <a:buFont typeface="Arial" panose="020B0604020202020204" pitchFamily="34" charset="0"/>
              <a:buChar char="•"/>
            </a:pPr>
            <a:r>
              <a:rPr lang="en-US" sz="2800" b="1" dirty="0"/>
              <a:t>2010</a:t>
            </a:r>
            <a:r>
              <a:rPr lang="en-US" sz="2800" dirty="0">
                <a:latin typeface="Minion Pro" panose="02040503050306020203" pitchFamily="18" charset="0"/>
              </a:rPr>
              <a:t> -  </a:t>
            </a:r>
            <a:r>
              <a:rPr lang="en-US" sz="2800" dirty="0"/>
              <a:t>first benchmarking completed using Portfolio Manager. Since then, several building have been added or removed. </a:t>
            </a:r>
          </a:p>
          <a:p>
            <a:pPr marL="3617209" lvl="2" indent="-457200">
              <a:buFont typeface="Arial" panose="020B0604020202020204" pitchFamily="34" charset="0"/>
              <a:buChar char="•"/>
            </a:pPr>
            <a:r>
              <a:rPr lang="en-US" sz="2800" b="1" dirty="0"/>
              <a:t>2013</a:t>
            </a:r>
            <a:r>
              <a:rPr lang="en-US" sz="2800" i="1" dirty="0">
                <a:latin typeface="Minion Pro" panose="02040503050306020203" pitchFamily="18" charset="0"/>
              </a:rPr>
              <a:t> - </a:t>
            </a:r>
            <a:r>
              <a:rPr lang="en-US" sz="2800" dirty="0">
                <a:latin typeface="Minion Pro" panose="02040503050306020203" pitchFamily="18" charset="0"/>
              </a:rPr>
              <a:t> </a:t>
            </a:r>
            <a:r>
              <a:rPr lang="en-US" sz="2800" dirty="0"/>
              <a:t>first Town Energy Action Plan created. While some efforts have been completed, many energy savings remain untouched. </a:t>
            </a:r>
          </a:p>
          <a:p>
            <a:r>
              <a:rPr lang="en-US" sz="3200" b="1" dirty="0">
                <a:latin typeface="+mj-lt"/>
              </a:rPr>
              <a:t>Objectives</a:t>
            </a:r>
            <a:r>
              <a:rPr lang="en-US" sz="2800" dirty="0" smtClean="0">
                <a:latin typeface="+mj-lt"/>
              </a:rPr>
              <a:t>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j-lt"/>
              </a:rPr>
              <a:t>Update the </a:t>
            </a:r>
            <a:r>
              <a:rPr lang="en-US" sz="2800" dirty="0" smtClean="0">
                <a:latin typeface="+mj-lt"/>
              </a:rPr>
              <a:t>energy use benchmarking </a:t>
            </a:r>
            <a:r>
              <a:rPr lang="en-US" sz="2800" dirty="0" smtClean="0">
                <a:latin typeface="+mj-lt"/>
              </a:rPr>
              <a:t>of municipal facilities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j-lt"/>
              </a:rPr>
              <a:t>Create  a greenhouse gas emissions (GHG) inventory that identifies future actions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1800" dirty="0"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62D330CA-02DB-4445-A4D0-A358878DF8D6}"/>
              </a:ext>
            </a:extLst>
          </p:cNvPr>
          <p:cNvSpPr txBox="1"/>
          <p:nvPr/>
        </p:nvSpPr>
        <p:spPr>
          <a:xfrm>
            <a:off x="12620140" y="5519891"/>
            <a:ext cx="11835228" cy="23317200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pPr>
              <a:spcAft>
                <a:spcPts val="2400"/>
              </a:spcAft>
            </a:pPr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Preliminary Results</a:t>
            </a:r>
            <a:endParaRPr lang="en-US" sz="4400" b="1" dirty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>
              <a:solidFill>
                <a:srgbClr val="003591"/>
              </a:solidFill>
              <a:latin typeface="+mj-lt"/>
            </a:endParaRPr>
          </a:p>
          <a:p>
            <a:pPr>
              <a:spcAft>
                <a:spcPts val="2400"/>
              </a:spcAft>
            </a:pPr>
            <a:endParaRPr lang="en-US" sz="40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400" dirty="0">
              <a:latin typeface="Minion Pro" panose="02040503050306020203" pitchFamily="18" charset="0"/>
            </a:endParaRPr>
          </a:p>
          <a:p>
            <a:endParaRPr lang="en-US" sz="24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68206" y="22096259"/>
            <a:ext cx="8202096" cy="6771084"/>
          </a:xfrm>
          <a:prstGeom prst="rect">
            <a:avLst/>
          </a:prstGeom>
          <a:noFill/>
          <a:ln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3591"/>
                </a:solidFill>
                <a:latin typeface="+mj-lt"/>
              </a:rPr>
              <a:t>Data</a:t>
            </a:r>
            <a:r>
              <a:rPr lang="en-US" sz="4000" b="1" dirty="0" smtClean="0">
                <a:solidFill>
                  <a:srgbClr val="003591"/>
                </a:solidFill>
                <a:latin typeface="Minion Pro" panose="02040503050306020203" pitchFamily="18" charset="0"/>
              </a:rPr>
              <a:t> </a:t>
            </a:r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collection</a:t>
            </a:r>
          </a:p>
          <a:p>
            <a:endParaRPr lang="en-US" sz="18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1800" b="1" dirty="0">
              <a:solidFill>
                <a:srgbClr val="003591"/>
              </a:solidFill>
              <a:latin typeface="+mj-lt"/>
            </a:endParaRPr>
          </a:p>
          <a:p>
            <a:endParaRPr lang="en-US" sz="1800" b="1" dirty="0" smtClean="0">
              <a:solidFill>
                <a:srgbClr val="003591"/>
              </a:solidFill>
              <a:latin typeface="+mj-lt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 smtClean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  <a:p>
            <a:endParaRPr lang="en-US" sz="2800" b="1" dirty="0">
              <a:latin typeface="Minion Pro" panose="02040503050306020203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E22F2405-AF71-5E4C-A85B-6DDF01322A92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5210512" y="26979839"/>
            <a:ext cx="10057867" cy="153848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954543CD-AA25-3740-9E19-68330D32C41E}"/>
              </a:ext>
            </a:extLst>
          </p:cNvPr>
          <p:cNvSpPr/>
          <p:nvPr/>
        </p:nvSpPr>
        <p:spPr>
          <a:xfrm>
            <a:off x="934986" y="905310"/>
            <a:ext cx="34725278" cy="4030982"/>
          </a:xfrm>
          <a:prstGeom prst="rect">
            <a:avLst/>
          </a:prstGeom>
          <a:solidFill>
            <a:srgbClr val="09284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 smtClean="0">
                <a:solidFill>
                  <a:schemeClr val="bg1"/>
                </a:solidFill>
              </a:rPr>
              <a:t>Town Facilities Benchmarking and GHG Emissions Update</a:t>
            </a: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Andrea Mott, </a:t>
            </a:r>
            <a:r>
              <a:rPr lang="en-US" sz="6600" b="1" dirty="0">
                <a:solidFill>
                  <a:srgbClr val="9DD164"/>
                </a:solidFill>
                <a:latin typeface="Minion Pro" panose="02040503050306020203" pitchFamily="18" charset="0"/>
              </a:rPr>
              <a:t>UNH Sustainability Fellow</a:t>
            </a:r>
          </a:p>
          <a:p>
            <a:pPr algn="ctr"/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Mentor: </a:t>
            </a:r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Rick Norris, Town of Groton, </a:t>
            </a:r>
            <a:r>
              <a:rPr lang="en-US" sz="6600" b="1" dirty="0" smtClean="0">
                <a:solidFill>
                  <a:srgbClr val="9DD164"/>
                </a:solidFill>
                <a:latin typeface="Minion Pro" panose="02040503050306020203" pitchFamily="18" charset="0"/>
              </a:rPr>
              <a:t>CT </a:t>
            </a:r>
            <a:endParaRPr lang="en-US" sz="6600" dirty="0">
              <a:solidFill>
                <a:srgbClr val="9DD164"/>
              </a:solidFill>
              <a:latin typeface="Minion Pro" panose="02040503050306020203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A837E5E8-00E4-AB49-9E91-07E21617D01F}"/>
              </a:ext>
            </a:extLst>
          </p:cNvPr>
          <p:cNvSpPr/>
          <p:nvPr/>
        </p:nvSpPr>
        <p:spPr>
          <a:xfrm>
            <a:off x="9398047" y="22282019"/>
            <a:ext cx="2930646" cy="5658898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3600" b="1" dirty="0" smtClean="0">
                <a:solidFill>
                  <a:srgbClr val="092844"/>
                </a:solidFill>
              </a:rPr>
              <a:t>Data is still being </a:t>
            </a:r>
            <a:r>
              <a:rPr lang="en-US" sz="3600" b="1" dirty="0" smtClean="0">
                <a:solidFill>
                  <a:srgbClr val="092844"/>
                </a:solidFill>
              </a:rPr>
              <a:t>collected. </a:t>
            </a:r>
            <a:endParaRPr lang="en-US" sz="3600" b="1" dirty="0">
              <a:solidFill>
                <a:srgbClr val="092844"/>
              </a:solidFill>
            </a:endParaRPr>
          </a:p>
          <a:p>
            <a:pPr algn="ctr"/>
            <a:r>
              <a:rPr lang="en-US" sz="2800" dirty="0" smtClean="0">
                <a:solidFill>
                  <a:srgbClr val="092844"/>
                </a:solidFill>
                <a:latin typeface="Minion Pro" panose="02040503050306020203" pitchFamily="18" charset="0"/>
              </a:rPr>
              <a:t>The following analysis are completed without Groton Public schools and municipal fleets information. </a:t>
            </a:r>
            <a:endParaRPr lang="en-US" sz="2800" dirty="0">
              <a:solidFill>
                <a:srgbClr val="092844"/>
              </a:solidFill>
              <a:latin typeface="Minion Pro" panose="02040503050306020203" pitchFamily="18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5D7980A8-217C-0F4C-81D0-140526D34C99}"/>
              </a:ext>
            </a:extLst>
          </p:cNvPr>
          <p:cNvSpPr txBox="1"/>
          <p:nvPr/>
        </p:nvSpPr>
        <p:spPr>
          <a:xfrm>
            <a:off x="24738837" y="5519891"/>
            <a:ext cx="10969252" cy="14927163"/>
          </a:xfrm>
          <a:prstGeom prst="rect">
            <a:avLst/>
          </a:prstGeom>
          <a:noFill/>
          <a:ln w="38100">
            <a:solidFill>
              <a:srgbClr val="9DD164"/>
            </a:solidFill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Town </a:t>
            </a:r>
            <a:r>
              <a:rPr lang="en-US" sz="4400" b="1" dirty="0">
                <a:solidFill>
                  <a:srgbClr val="003591"/>
                </a:solidFill>
                <a:latin typeface="+mj-lt"/>
              </a:rPr>
              <a:t>Energy Efforts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/>
              <a:t>HPS</a:t>
            </a:r>
            <a:r>
              <a:rPr lang="en-US" sz="2800" dirty="0" smtClean="0"/>
              <a:t> </a:t>
            </a:r>
            <a:r>
              <a:rPr lang="en-US" sz="2800" dirty="0"/>
              <a:t>Streetlights converted to LEDs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Solar Landfill Project in the works, aimed to produce 5 MW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/>
              <a:t>Energy efficient building efforts made from 2013 Energy Action Plan, such as scheduling HVAC systems, installing LED lights, adding occupancy sensors, replacing old boilers, and adding pump VFDs</a:t>
            </a:r>
            <a:r>
              <a:rPr lang="en-US" sz="2800" dirty="0" smtClean="0"/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/>
          </a:p>
          <a:p>
            <a:endParaRPr lang="en-US" sz="2800" dirty="0" smtClean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>
              <a:latin typeface="Minion Pro" panose="02040503050306020203" pitchFamily="18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216055" y="22702764"/>
            <a:ext cx="7503328" cy="5961429"/>
            <a:chOff x="854020" y="19647842"/>
            <a:chExt cx="5860396" cy="5831795"/>
          </a:xfrm>
        </p:grpSpPr>
        <p:pic>
          <p:nvPicPr>
            <p:cNvPr id="1033" name="Picture 9"/>
            <p:cNvPicPr>
              <a:picLocks noChangeAspect="1" noChangeArrowheads="1"/>
            </p:cNvPicPr>
            <p:nvPr/>
          </p:nvPicPr>
          <p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014442" y="20502237"/>
              <a:ext cx="1222326" cy="12223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12"/>
            <p:cNvSpPr txBox="1"/>
            <p:nvPr/>
          </p:nvSpPr>
          <p:spPr>
            <a:xfrm>
              <a:off x="2303122" y="19647842"/>
              <a:ext cx="4411294" cy="31011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Energy (</a:t>
              </a:r>
              <a:r>
                <a:rPr lang="en-US" sz="3200" b="1" dirty="0" smtClean="0">
                  <a:solidFill>
                    <a:srgbClr val="D36122"/>
                  </a:solidFill>
                </a:rPr>
                <a:t>70 buildings tracked</a:t>
              </a:r>
              <a:r>
                <a:rPr lang="en-US" sz="3200" b="1" dirty="0" smtClean="0"/>
                <a:t>!)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Public Schools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Town Offices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Police and Fire Stations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Wastewater Treatment Facility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Street and Traffic Lights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Parks and Recreational Facilities</a:t>
              </a:r>
              <a:endParaRPr lang="en-US" sz="2800" dirty="0"/>
            </a:p>
          </p:txBody>
        </p:sp>
        <p:pic>
          <p:nvPicPr>
            <p:cNvPr id="1035" name="Picture 11"/>
            <p:cNvPicPr>
              <a:picLocks noChangeAspect="1" noChangeArrowheads="1"/>
            </p:cNvPicPr>
            <p:nvPr/>
          </p:nvPicPr>
          <p:blipFill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54020" y="22370988"/>
              <a:ext cx="1382748" cy="131429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2" name="TextBox 41"/>
            <p:cNvSpPr txBox="1"/>
            <p:nvPr/>
          </p:nvSpPr>
          <p:spPr>
            <a:xfrm>
              <a:off x="2288646" y="22649449"/>
              <a:ext cx="4398543" cy="14150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Waste and Wastewater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Waste produced by </a:t>
              </a:r>
              <a:r>
                <a:rPr lang="en-US" sz="2800" dirty="0" smtClean="0"/>
                <a:t>municipality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Wastewater treated </a:t>
              </a:r>
              <a:r>
                <a:rPr lang="en-US" sz="2800" dirty="0" smtClean="0"/>
                <a:t>at the </a:t>
              </a:r>
              <a:r>
                <a:rPr lang="en-US" sz="2400" dirty="0" smtClean="0"/>
                <a:t>plant</a:t>
              </a:r>
            </a:p>
          </p:txBody>
        </p:sp>
        <p:pic>
          <p:nvPicPr>
            <p:cNvPr id="1036" name="Picture 12"/>
            <p:cNvPicPr>
              <a:picLocks noChangeAspect="1" noChangeArrowheads="1"/>
            </p:cNvPicPr>
            <p:nvPr/>
          </p:nvPicPr>
          <p:blipFill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34987" y="24200550"/>
              <a:ext cx="1434994" cy="950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3" name="TextBox 42"/>
            <p:cNvSpPr txBox="1"/>
            <p:nvPr/>
          </p:nvSpPr>
          <p:spPr>
            <a:xfrm>
              <a:off x="2315873" y="24064543"/>
              <a:ext cx="4371316" cy="14150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/>
                <a:t>Transportation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Municipal workers commute</a:t>
              </a:r>
            </a:p>
            <a:p>
              <a:pPr marL="342900" indent="-342900">
                <a:buFont typeface="Arial" panose="020B0604020202020204" pitchFamily="34" charset="0"/>
                <a:buChar char="•"/>
              </a:pPr>
              <a:r>
                <a:rPr lang="en-US" sz="2800" dirty="0" smtClean="0"/>
                <a:t>Municipal fleet</a:t>
              </a:r>
              <a:endParaRPr lang="en-US" sz="2800" dirty="0"/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2819136" y="6358881"/>
            <a:ext cx="10985774" cy="954107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j-lt"/>
              </a:rPr>
              <a:t>Analyzed based on fiscal year </a:t>
            </a:r>
            <a:r>
              <a:rPr lang="en-US" sz="2800" dirty="0" smtClean="0">
                <a:latin typeface="+mj-lt"/>
              </a:rPr>
              <a:t> to </a:t>
            </a:r>
            <a:r>
              <a:rPr lang="en-US" sz="2800" dirty="0" smtClean="0">
                <a:latin typeface="+mj-lt"/>
              </a:rPr>
              <a:t>keep consistent with financial records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+mj-lt"/>
              </a:rPr>
              <a:t>Picked FY17 since  FY18 just ended and data is not all available yet</a:t>
            </a:r>
            <a:endParaRPr lang="en-US" sz="2800" dirty="0">
              <a:latin typeface="+mj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0679410" y="15778991"/>
            <a:ext cx="312549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rgbClr val="003594"/>
                </a:solidFill>
              </a:rPr>
              <a:t>5</a:t>
            </a:r>
            <a:r>
              <a:rPr lang="en-US" sz="4000" b="1" dirty="0" smtClean="0">
                <a:solidFill>
                  <a:srgbClr val="003594"/>
                </a:solidFill>
              </a:rPr>
              <a:t>% Reduction</a:t>
            </a:r>
            <a:endParaRPr lang="en-US" sz="4000" b="1" dirty="0">
              <a:solidFill>
                <a:srgbClr val="003594"/>
              </a:solidFill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12819136" y="20397761"/>
            <a:ext cx="10985774" cy="1591212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Figure 2:  </a:t>
            </a:r>
            <a:r>
              <a:rPr lang="en-US" sz="2400" dirty="0" smtClean="0">
                <a:latin typeface="Minion Pro" panose="02040503050306020203" pitchFamily="18" charset="0"/>
              </a:rPr>
              <a:t>Groton municipal building greenhouse gas emissions by sources collected so far, comparing FY 2014 and 2017. Note: this data does not include Groton Public Schools, since the propane and fuel oil is still being collected</a:t>
            </a:r>
            <a:endParaRPr lang="en-US" sz="2400" dirty="0">
              <a:latin typeface="Minion Pro" panose="02040503050306020203" pitchFamily="18" charset="0"/>
            </a:endParaRPr>
          </a:p>
        </p:txBody>
      </p:sp>
      <p:sp>
        <p:nvSpPr>
          <p:cNvPr id="27" name="Right Arrow 26"/>
          <p:cNvSpPr/>
          <p:nvPr/>
        </p:nvSpPr>
        <p:spPr>
          <a:xfrm rot="19927872">
            <a:off x="9467624" y="20132144"/>
            <a:ext cx="458223" cy="411378"/>
          </a:xfrm>
          <a:prstGeom prst="rightArrow">
            <a:avLst/>
          </a:prstGeom>
          <a:solidFill>
            <a:srgbClr val="A2AAAD"/>
          </a:solidFill>
          <a:ln>
            <a:solidFill>
              <a:srgbClr val="A2AA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rgbClr val="D6D2C4"/>
              </a:solidFill>
            </a:endParaRPr>
          </a:p>
        </p:txBody>
      </p:sp>
      <p:grpSp>
        <p:nvGrpSpPr>
          <p:cNvPr id="31" name="Group 30"/>
          <p:cNvGrpSpPr/>
          <p:nvPr/>
        </p:nvGrpSpPr>
        <p:grpSpPr>
          <a:xfrm>
            <a:off x="12879629" y="7519799"/>
            <a:ext cx="10668916" cy="7167728"/>
            <a:chOff x="12810226" y="7346155"/>
            <a:chExt cx="10622315" cy="7121683"/>
          </a:xfrm>
        </p:grpSpPr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A6F523CE-878E-804A-ACF5-C4BBB8A5F010}"/>
                </a:ext>
              </a:extLst>
            </p:cNvPr>
            <p:cNvSpPr txBox="1"/>
            <p:nvPr/>
          </p:nvSpPr>
          <p:spPr>
            <a:xfrm>
              <a:off x="12810226" y="13142539"/>
              <a:ext cx="10622315" cy="1325299"/>
            </a:xfrm>
            <a:prstGeom prst="roundRect">
              <a:avLst/>
            </a:prstGeom>
            <a:noFill/>
            <a:ln w="38100">
              <a:noFill/>
            </a:ln>
          </p:spPr>
          <p:txBody>
            <a:bodyPr wrap="square" lIns="457200" tIns="228600" rIns="228600" bIns="228600" rtlCol="0">
              <a:spAutoFit/>
            </a:bodyPr>
            <a:lstStyle/>
            <a:p>
              <a:r>
                <a:rPr lang="en-US" sz="2400" b="1" dirty="0" smtClean="0">
                  <a:solidFill>
                    <a:srgbClr val="003594"/>
                  </a:solidFill>
                  <a:latin typeface="Minion Pro" panose="02040503050306020203" pitchFamily="18" charset="0"/>
                </a:rPr>
                <a:t>Figure 1:  </a:t>
              </a:r>
              <a:r>
                <a:rPr lang="en-US" sz="2400" dirty="0" smtClean="0">
                  <a:latin typeface="Minion Pro" panose="02040503050306020203" pitchFamily="18" charset="0"/>
                </a:rPr>
                <a:t>Percentage of Groton’s municipal greenhouse gas emissions by town department during FY 2017. The total electricity usage is 26.3 GWh. </a:t>
              </a:r>
              <a:endParaRPr lang="en-US" sz="2400" dirty="0">
                <a:latin typeface="Minion Pro" panose="02040503050306020203" pitchFamily="18" charset="0"/>
              </a:endParaRPr>
            </a:p>
          </p:txBody>
        </p:sp>
        <p:graphicFrame>
          <p:nvGraphicFramePr>
            <p:cNvPr id="50" name="Chart 49"/>
            <p:cNvGraphicFramePr>
              <a:graphicFrameLocks/>
            </p:cNvGraphicFramePr>
            <p:nvPr>
              <p:extLst>
                <p:ext uri="{D42A27DB-BD31-4B8C-83A1-F6EECF244321}">
                  <p14:modId xmlns:p14="http://schemas.microsoft.com/office/powerpoint/2010/main" val="2877847154"/>
                </p:ext>
              </p:extLst>
            </p:nvPr>
          </p:nvGraphicFramePr>
          <p:xfrm>
            <a:off x="12898429" y="7346155"/>
            <a:ext cx="10325450" cy="5796384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18"/>
            </a:graphicData>
          </a:graphic>
        </p:graphicFrame>
      </p:grpSp>
      <p:grpSp>
        <p:nvGrpSpPr>
          <p:cNvPr id="19" name="Group 18"/>
          <p:cNvGrpSpPr/>
          <p:nvPr/>
        </p:nvGrpSpPr>
        <p:grpSpPr>
          <a:xfrm>
            <a:off x="25017830" y="16746367"/>
            <a:ext cx="10205013" cy="3651394"/>
            <a:chOff x="24783501" y="17206585"/>
            <a:chExt cx="10205013" cy="3651394"/>
          </a:xfrm>
        </p:grpSpPr>
        <p:grpSp>
          <p:nvGrpSpPr>
            <p:cNvPr id="12" name="Group 11"/>
            <p:cNvGrpSpPr/>
            <p:nvPr/>
          </p:nvGrpSpPr>
          <p:grpSpPr>
            <a:xfrm>
              <a:off x="24783501" y="17812643"/>
              <a:ext cx="10205013" cy="3045336"/>
              <a:chOff x="24783501" y="19356891"/>
              <a:chExt cx="10205013" cy="2889709"/>
            </a:xfrm>
          </p:grpSpPr>
          <p:pic>
            <p:nvPicPr>
              <p:cNvPr id="1029" name="Picture 5"/>
              <p:cNvPicPr>
                <a:picLocks noChangeAspect="1" noChangeArrowheads="1"/>
              </p:cNvPicPr>
              <p:nvPr/>
            </p:nvPicPr>
            <p:blipFill>
              <a:blip r:embed="rId19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805096" y="19462358"/>
                <a:ext cx="1978794" cy="98939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" name="TextBox 2"/>
              <p:cNvSpPr txBox="1"/>
              <p:nvPr/>
            </p:nvSpPr>
            <p:spPr>
              <a:xfrm>
                <a:off x="26650130" y="19356891"/>
                <a:ext cx="3155586" cy="131421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800" dirty="0" smtClean="0"/>
                  <a:t>18.4 Passenger vehicles driven for one year </a:t>
                </a:r>
                <a:endParaRPr lang="en-US" sz="2800" dirty="0"/>
              </a:p>
            </p:txBody>
          </p:sp>
          <p:pic>
            <p:nvPicPr>
              <p:cNvPr id="1030" name="Picture 6"/>
              <p:cNvPicPr>
                <a:picLocks noChangeAspect="1" noChangeArrowheads="1"/>
              </p:cNvPicPr>
              <p:nvPr/>
            </p:nvPicPr>
            <p:blipFill>
              <a:blip r:embed="rId2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30040041" y="19356891"/>
                <a:ext cx="1825928" cy="117163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0" name="TextBox 9"/>
              <p:cNvSpPr txBox="1"/>
              <p:nvPr/>
            </p:nvSpPr>
            <p:spPr>
              <a:xfrm>
                <a:off x="31970928" y="19356891"/>
                <a:ext cx="3017585" cy="113898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29.9 tons of waste recycled instead of landfilled </a:t>
                </a:r>
                <a:endParaRPr lang="en-US" sz="2400" dirty="0"/>
              </a:p>
            </p:txBody>
          </p:sp>
          <p:pic>
            <p:nvPicPr>
              <p:cNvPr id="1031" name="Picture 7"/>
              <p:cNvPicPr>
                <a:picLocks noChangeAspect="1" noChangeArrowheads="1"/>
              </p:cNvPicPr>
              <p:nvPr/>
            </p:nvPicPr>
            <p:blipFill>
              <a:blip r:embed="rId21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4783501" y="20353149"/>
                <a:ext cx="1893451" cy="189345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" name="TextBox 10"/>
              <p:cNvSpPr txBox="1"/>
              <p:nvPr/>
            </p:nvSpPr>
            <p:spPr>
              <a:xfrm>
                <a:off x="26676952" y="20875354"/>
                <a:ext cx="2869598" cy="78853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9.3 homes energy usage for a year</a:t>
                </a:r>
                <a:endParaRPr lang="en-US" sz="2400" dirty="0"/>
              </a:p>
            </p:txBody>
          </p:sp>
          <p:pic>
            <p:nvPicPr>
              <p:cNvPr id="1032" name="Picture 8"/>
              <p:cNvPicPr>
                <a:picLocks noChangeAspect="1" noChangeArrowheads="1"/>
              </p:cNvPicPr>
              <p:nvPr/>
            </p:nvPicPr>
            <p:blipFill>
              <a:blip r:embed="rId2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9805716" y="20875354"/>
                <a:ext cx="2165213" cy="129176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5" name="TextBox 34"/>
              <p:cNvSpPr txBox="1"/>
              <p:nvPr/>
            </p:nvSpPr>
            <p:spPr>
              <a:xfrm>
                <a:off x="31970929" y="21014413"/>
                <a:ext cx="3017585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2400" dirty="0" smtClean="0"/>
                  <a:t>1.1 tanker trucks worth of gasoline</a:t>
                </a:r>
                <a:endParaRPr lang="en-US" sz="2400" dirty="0"/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24805096" y="17206585"/>
              <a:ext cx="1018341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b="1" dirty="0" smtClean="0">
                  <a:solidFill>
                    <a:srgbClr val="D36122"/>
                  </a:solidFill>
                </a:rPr>
                <a:t>85.8 metric tons of </a:t>
              </a:r>
              <a:r>
                <a:rPr lang="en-US" sz="3200" b="1" dirty="0" smtClean="0">
                  <a:solidFill>
                    <a:srgbClr val="D36122"/>
                  </a:solidFill>
                </a:rPr>
                <a:t>CO</a:t>
              </a:r>
              <a:r>
                <a:rPr lang="en-US" sz="2400" b="1" dirty="0" smtClean="0">
                  <a:solidFill>
                    <a:srgbClr val="D36122"/>
                  </a:solidFill>
                </a:rPr>
                <a:t>2</a:t>
              </a:r>
              <a:r>
                <a:rPr lang="en-US" sz="3200" b="1" dirty="0" smtClean="0">
                  <a:solidFill>
                    <a:srgbClr val="D36122"/>
                  </a:solidFill>
                </a:rPr>
                <a:t>e </a:t>
              </a:r>
              <a:r>
                <a:rPr lang="en-US" sz="3200" b="1" dirty="0" smtClean="0">
                  <a:solidFill>
                    <a:srgbClr val="D36122"/>
                  </a:solidFill>
                </a:rPr>
                <a:t>saved a year – which is equal to:</a:t>
              </a:r>
              <a:endParaRPr lang="en-US" sz="3200" b="1" dirty="0">
                <a:solidFill>
                  <a:srgbClr val="D36122"/>
                </a:solidFill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24762355" y="20626765"/>
            <a:ext cx="11024029" cy="6278642"/>
          </a:xfrm>
          <a:prstGeom prst="rect">
            <a:avLst/>
          </a:prstGeom>
          <a:noFill/>
          <a:ln>
            <a:solidFill>
              <a:srgbClr val="9DD164"/>
            </a:solidFill>
          </a:ln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3591"/>
                </a:solidFill>
                <a:latin typeface="+mj-lt"/>
              </a:rPr>
              <a:t>Next </a:t>
            </a:r>
            <a:r>
              <a:rPr lang="en-US" sz="4400" b="1" dirty="0" smtClean="0">
                <a:solidFill>
                  <a:srgbClr val="003591"/>
                </a:solidFill>
                <a:latin typeface="+mj-lt"/>
              </a:rPr>
              <a:t>Steps</a:t>
            </a:r>
            <a:endParaRPr lang="en-US" sz="4400" b="1" dirty="0">
              <a:solidFill>
                <a:srgbClr val="003591"/>
              </a:solidFill>
              <a:latin typeface="+mj-lt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Finish municipal data </a:t>
            </a:r>
            <a:r>
              <a:rPr lang="en-US" sz="2800" dirty="0" smtClean="0"/>
              <a:t>entry and complete </a:t>
            </a:r>
            <a:r>
              <a:rPr lang="en-US" sz="2800" dirty="0"/>
              <a:t>GHG inventory report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Determine effectiveness of Town energy reduction efforts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Time permitting, determine community emissions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/>
              <a:t>Make recommended actions based </a:t>
            </a:r>
            <a:r>
              <a:rPr lang="en-US" sz="2800" dirty="0" smtClean="0"/>
              <a:t>on analysis </a:t>
            </a:r>
            <a:r>
              <a:rPr lang="en-US" sz="2800" dirty="0"/>
              <a:t>and current Town Municipal Energy </a:t>
            </a:r>
            <a:r>
              <a:rPr lang="en-US" sz="2800" dirty="0" smtClean="0"/>
              <a:t>Policy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2800" dirty="0" smtClean="0"/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600" dirty="0"/>
          </a:p>
          <a:p>
            <a:r>
              <a:rPr lang="en-US" sz="4400" b="1" dirty="0">
                <a:solidFill>
                  <a:srgbClr val="003591"/>
                </a:solidFill>
                <a:latin typeface="+mj-lt"/>
              </a:rPr>
              <a:t>Challenges</a:t>
            </a:r>
            <a:r>
              <a:rPr lang="en-US" sz="4400" b="1" dirty="0">
                <a:solidFill>
                  <a:srgbClr val="003591"/>
                </a:solidFill>
                <a:latin typeface="+mj-lt"/>
              </a:rPr>
              <a:t> and Questions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How does a municipality take advantage of reducing pollution from natural gas without getting “stuck” on it?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How does a municipality balance growth with environmental goals?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dirty="0" smtClean="0"/>
              <a:t>How does a municipality move beyon</a:t>
            </a:r>
            <a:r>
              <a:rPr lang="en-US" sz="2800" dirty="0" smtClean="0"/>
              <a:t>d short-term paybacks to tackle the long-term problems?</a:t>
            </a:r>
            <a:endParaRPr lang="en-US" sz="28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3"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0757" y="8053192"/>
            <a:ext cx="2283004" cy="2283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5" name="Chart 6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731857434"/>
              </p:ext>
            </p:extLst>
          </p:nvPr>
        </p:nvGraphicFramePr>
        <p:xfrm>
          <a:off x="13426966" y="21988973"/>
          <a:ext cx="10688174" cy="5539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5"/>
          </a:graphicData>
        </a:graphic>
      </p:graphicFrame>
      <p:sp>
        <p:nvSpPr>
          <p:cNvPr id="66" name="TextBox 65">
            <a:extLst>
              <a:ext uri="{FF2B5EF4-FFF2-40B4-BE49-F238E27FC236}">
                <a16:creationId xmlns:a16="http://schemas.microsoft.com/office/drawing/2014/main" xmlns="" id="{A6F523CE-878E-804A-ACF5-C4BBB8A5F010}"/>
              </a:ext>
            </a:extLst>
          </p:cNvPr>
          <p:cNvSpPr txBox="1"/>
          <p:nvPr/>
        </p:nvSpPr>
        <p:spPr>
          <a:xfrm>
            <a:off x="13129366" y="27356673"/>
            <a:ext cx="10985774" cy="1569660"/>
          </a:xfrm>
          <a:prstGeom prst="rect">
            <a:avLst/>
          </a:prstGeom>
          <a:noFill/>
          <a:ln w="38100">
            <a:noFill/>
          </a:ln>
        </p:spPr>
        <p:txBody>
          <a:bodyPr wrap="square" lIns="457200" tIns="228600" rIns="228600" bIns="228600" rtlCol="0">
            <a:spAutoFit/>
          </a:bodyPr>
          <a:lstStyle/>
          <a:p>
            <a:r>
              <a:rPr lang="en-US" sz="2400" b="1" dirty="0" smtClean="0">
                <a:solidFill>
                  <a:srgbClr val="003594"/>
                </a:solidFill>
                <a:latin typeface="Minion Pro" panose="02040503050306020203" pitchFamily="18" charset="0"/>
              </a:rPr>
              <a:t>Figure 4:  </a:t>
            </a:r>
            <a:r>
              <a:rPr lang="en-US" sz="2400" dirty="0" smtClean="0">
                <a:latin typeface="Minion Pro" panose="02040503050306020203" pitchFamily="18" charset="0"/>
              </a:rPr>
              <a:t>Groton municipal building energy by fuel source. The only building with natural gas is the library, and the 21% reduction in energy shows their energy saving efforts. </a:t>
            </a:r>
            <a:endParaRPr lang="en-US" sz="2400" dirty="0">
              <a:latin typeface="Minion Pro" panose="02040503050306020203" pitchFamily="18" charset="0"/>
            </a:endParaRPr>
          </a:p>
        </p:txBody>
      </p:sp>
      <p:sp>
        <p:nvSpPr>
          <p:cNvPr id="68" name="Rectangle 67">
            <a:extLst>
              <a:ext uri="{FF2B5EF4-FFF2-40B4-BE49-F238E27FC236}">
                <a16:creationId xmlns:a16="http://schemas.microsoft.com/office/drawing/2014/main" xmlns="" id="{A837E5E8-00E4-AB49-9E91-07E21617D01F}"/>
              </a:ext>
            </a:extLst>
          </p:cNvPr>
          <p:cNvSpPr/>
          <p:nvPr/>
        </p:nvSpPr>
        <p:spPr>
          <a:xfrm>
            <a:off x="24915824" y="9035501"/>
            <a:ext cx="10543754" cy="2154112"/>
          </a:xfrm>
          <a:prstGeom prst="rect">
            <a:avLst/>
          </a:prstGeom>
          <a:solidFill>
            <a:srgbClr val="9DD164"/>
          </a:solidFill>
          <a:ln w="38100">
            <a:solidFill>
              <a:srgbClr val="09284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28600" tIns="228600" rIns="228600" bIns="228600" rtlCol="0" anchor="ctr"/>
          <a:lstStyle/>
          <a:p>
            <a:pPr algn="ctr"/>
            <a:r>
              <a:rPr lang="en-US" sz="3600" b="1" dirty="0" smtClean="0">
                <a:solidFill>
                  <a:srgbClr val="092844"/>
                </a:solidFill>
              </a:rPr>
              <a:t>LED Streetlights reduced emissions by 67%!</a:t>
            </a:r>
            <a:endParaRPr lang="en-US" sz="3600" b="1" dirty="0">
              <a:solidFill>
                <a:srgbClr val="092844"/>
              </a:solidFill>
            </a:endParaRPr>
          </a:p>
          <a:p>
            <a:pPr algn="ctr"/>
            <a:r>
              <a:rPr lang="en-US" sz="2800" dirty="0" smtClean="0">
                <a:solidFill>
                  <a:srgbClr val="092844"/>
                </a:solidFill>
              </a:rPr>
              <a:t>In February and March 2017, all Town owned High Pressure Sodium (HPS) streetlights were replaced with LEDs. This results in an annual savings of 330 </a:t>
            </a:r>
            <a:r>
              <a:rPr lang="en-US" sz="2800" dirty="0">
                <a:solidFill>
                  <a:srgbClr val="092844"/>
                </a:solidFill>
              </a:rPr>
              <a:t>M</a:t>
            </a:r>
            <a:r>
              <a:rPr lang="en-US" sz="2800" dirty="0" smtClean="0">
                <a:solidFill>
                  <a:srgbClr val="092844"/>
                </a:solidFill>
              </a:rPr>
              <a:t>Wh and 85.8 metric tons of CO2e. </a:t>
            </a:r>
            <a:endParaRPr lang="en-US" sz="2800" dirty="0">
              <a:solidFill>
                <a:srgbClr val="092844"/>
              </a:solidFill>
            </a:endParaRPr>
          </a:p>
        </p:txBody>
      </p:sp>
      <p:grpSp>
        <p:nvGrpSpPr>
          <p:cNvPr id="39" name="Group 38"/>
          <p:cNvGrpSpPr/>
          <p:nvPr/>
        </p:nvGrpSpPr>
        <p:grpSpPr>
          <a:xfrm>
            <a:off x="24902132" y="11286734"/>
            <a:ext cx="10584955" cy="5555314"/>
            <a:chOff x="24902132" y="10722701"/>
            <a:chExt cx="10584955" cy="5555314"/>
          </a:xfrm>
        </p:grpSpPr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xmlns="" id="{A6F523CE-878E-804A-ACF5-C4BBB8A5F010}"/>
                </a:ext>
              </a:extLst>
            </p:cNvPr>
            <p:cNvSpPr txBox="1"/>
            <p:nvPr/>
          </p:nvSpPr>
          <p:spPr>
            <a:xfrm>
              <a:off x="24902132" y="15077686"/>
              <a:ext cx="10571137" cy="1200329"/>
            </a:xfrm>
            <a:prstGeom prst="rect">
              <a:avLst/>
            </a:prstGeom>
            <a:noFill/>
            <a:ln w="38100">
              <a:solidFill>
                <a:schemeClr val="bg1"/>
              </a:solidFill>
            </a:ln>
          </p:spPr>
          <p:txBody>
            <a:bodyPr wrap="square" lIns="457200" tIns="228600" rIns="228600" bIns="228600" rtlCol="0">
              <a:spAutoFit/>
            </a:bodyPr>
            <a:lstStyle/>
            <a:p>
              <a:r>
                <a:rPr lang="en-US" sz="2400" b="1" dirty="0" smtClean="0">
                  <a:solidFill>
                    <a:srgbClr val="003594"/>
                  </a:solidFill>
                  <a:latin typeface="Minion Pro" panose="02040503050306020203" pitchFamily="18" charset="0"/>
                </a:rPr>
                <a:t>Figure 4:  </a:t>
              </a:r>
              <a:r>
                <a:rPr lang="en-US" sz="2400" dirty="0">
                  <a:latin typeface="Minion Pro" panose="02040503050306020203" pitchFamily="18" charset="0"/>
                </a:rPr>
                <a:t>Streetlight energy usage over time. The average monthly average drops from </a:t>
              </a:r>
              <a:r>
                <a:rPr lang="en-US" sz="2400" dirty="0" smtClean="0">
                  <a:latin typeface="Minion Pro" panose="02040503050306020203" pitchFamily="18" charset="0"/>
                </a:rPr>
                <a:t>41.2 </a:t>
              </a:r>
              <a:r>
                <a:rPr lang="en-US" sz="2400" dirty="0">
                  <a:latin typeface="Minion Pro" panose="02040503050306020203" pitchFamily="18" charset="0"/>
                </a:rPr>
                <a:t>MW to 13.7 MW after February 2017. </a:t>
              </a:r>
            </a:p>
          </p:txBody>
        </p:sp>
        <p:graphicFrame>
          <p:nvGraphicFramePr>
            <p:cNvPr id="70" name="Chart 69"/>
            <p:cNvGraphicFramePr/>
            <p:nvPr>
              <p:extLst>
                <p:ext uri="{D42A27DB-BD31-4B8C-83A1-F6EECF244321}">
                  <p14:modId xmlns:p14="http://schemas.microsoft.com/office/powerpoint/2010/main" val="2577955773"/>
                </p:ext>
              </p:extLst>
            </p:nvPr>
          </p:nvGraphicFramePr>
          <p:xfrm>
            <a:off x="24915824" y="10722701"/>
            <a:ext cx="10571263" cy="451238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26"/>
            </a:graphicData>
          </a:graphic>
        </p:graphicFrame>
      </p:grpSp>
      <p:graphicFrame>
        <p:nvGraphicFramePr>
          <p:cNvPr id="76" name="Chart 7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41542646"/>
              </p:ext>
            </p:extLst>
          </p:nvPr>
        </p:nvGraphicFramePr>
        <p:xfrm>
          <a:off x="12620140" y="14261934"/>
          <a:ext cx="11608409" cy="629992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7"/>
          </a:graphicData>
        </a:graphic>
      </p:graphicFrame>
    </p:spTree>
    <p:extLst>
      <p:ext uri="{BB962C8B-B14F-4D97-AF65-F5344CB8AC3E}">
        <p14:creationId xmlns:p14="http://schemas.microsoft.com/office/powerpoint/2010/main" val="8796929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ellows_poster_1" id="{4759A9DF-9B91-9348-93EC-96E587BC7BB8}" vid="{129A80A6-8E2C-A04D-A090-659A8FD1B77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1300</TotalTime>
  <Words>685</Words>
  <Application>Microsoft Office PowerPoint</Application>
  <PresentationFormat>Custom</PresentationFormat>
  <Paragraphs>159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Microsoft Office User</dc:creator>
  <cp:lastModifiedBy>Mott, Andrea</cp:lastModifiedBy>
  <cp:revision>117</cp:revision>
  <dcterms:created xsi:type="dcterms:W3CDTF">2018-06-22T15:17:21Z</dcterms:created>
  <dcterms:modified xsi:type="dcterms:W3CDTF">2018-07-09T20:26:41Z</dcterms:modified>
</cp:coreProperties>
</file>