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43891200" cy="23774400"/>
  <p:notesSz cx="14170025" cy="2697162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6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6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6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6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6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6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6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6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6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68" userDrawn="1">
          <p15:clr>
            <a:srgbClr val="A4A3A4"/>
          </p15:clr>
        </p15:guide>
        <p15:guide id="2" orient="horz" pos="13978" userDrawn="1">
          <p15:clr>
            <a:srgbClr val="A4A3A4"/>
          </p15:clr>
        </p15:guide>
        <p15:guide id="3" orient="horz" pos="13853" userDrawn="1">
          <p15:clr>
            <a:srgbClr val="A4A3A4"/>
          </p15:clr>
        </p15:guide>
        <p15:guide id="4" orient="horz" pos="562" userDrawn="1">
          <p15:clr>
            <a:srgbClr val="A4A3A4"/>
          </p15:clr>
        </p15:guide>
        <p15:guide id="5" pos="26496" userDrawn="1">
          <p15:clr>
            <a:srgbClr val="A4A3A4"/>
          </p15:clr>
        </p15:guide>
        <p15:guide id="6" pos="1152" userDrawn="1">
          <p15:clr>
            <a:srgbClr val="A4A3A4"/>
          </p15:clr>
        </p15:guide>
        <p15:guide id="7" pos="9216" userDrawn="1">
          <p15:clr>
            <a:srgbClr val="A4A3A4"/>
          </p15:clr>
        </p15:guide>
        <p15:guide id="8" pos="8064" userDrawn="1">
          <p15:clr>
            <a:srgbClr val="A4A3A4"/>
          </p15:clr>
        </p15:guide>
        <p15:guide id="9" pos="19584" userDrawn="1">
          <p15:clr>
            <a:srgbClr val="A4A3A4"/>
          </p15:clr>
        </p15:guide>
        <p15:guide id="10" pos="1843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FF0000"/>
    <a:srgbClr val="F5FA2E"/>
    <a:srgbClr val="D5E3FF"/>
    <a:srgbClr val="CCFFFF"/>
    <a:srgbClr val="BECCFA"/>
    <a:srgbClr val="CCD4FC"/>
    <a:srgbClr val="FFCC66"/>
    <a:srgbClr val="FF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 autoAdjust="0"/>
    <p:restoredTop sz="91012" autoAdjust="0"/>
  </p:normalViewPr>
  <p:slideViewPr>
    <p:cSldViewPr>
      <p:cViewPr varScale="1">
        <p:scale>
          <a:sx n="19" d="100"/>
          <a:sy n="19" d="100"/>
        </p:scale>
        <p:origin x="1092" y="78"/>
      </p:cViewPr>
      <p:guideLst>
        <p:guide orient="horz" pos="468"/>
        <p:guide orient="horz" pos="13978"/>
        <p:guide orient="horz" pos="13853"/>
        <p:guide orient="horz" pos="562"/>
        <p:guide pos="26496"/>
        <p:guide pos="1152"/>
        <p:guide pos="9216"/>
        <p:guide pos="8064"/>
        <p:guide pos="19584"/>
        <p:guide pos="1843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9622C77-51D2-4451-9AF9-943E708A294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6140450" cy="1352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0323628-409F-4D68-8A0D-475DFBB436B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8026400" y="0"/>
            <a:ext cx="6140450" cy="1352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 New Roman" charset="0"/>
              </a:defRPr>
            </a:lvl1pPr>
          </a:lstStyle>
          <a:p>
            <a:pPr>
              <a:defRPr/>
            </a:pPr>
            <a:fld id="{BB473FBA-D014-459F-8B39-752A1467BDB8}" type="datetimeFigureOut">
              <a:rPr lang="en-US"/>
              <a:pPr>
                <a:defRPr/>
              </a:pPr>
              <a:t>7/9/2018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1909D39-DFD2-4E5C-9BBC-8115F133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25619075"/>
            <a:ext cx="6140450" cy="1352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DF7736-9BB2-4F87-B743-27D63759773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8026400" y="25619075"/>
            <a:ext cx="6140450" cy="1352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imes New Roman" charset="0"/>
              </a:defRPr>
            </a:lvl1pPr>
          </a:lstStyle>
          <a:p>
            <a:pPr>
              <a:defRPr/>
            </a:pPr>
            <a:fld id="{B5C8BD80-339F-4C3A-979B-FDAA7965DA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36C243D-328C-4258-95FA-009A404F6B5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6140450" cy="13493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0842AC4-306E-42C2-A1DB-46975659F34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8026400" y="0"/>
            <a:ext cx="6140450" cy="13493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73AF8E8C-DF01-4364-BC09-32C3B7D62C02}" type="datetimeFigureOut">
              <a:rPr lang="en-US"/>
              <a:pPr>
                <a:defRPr/>
              </a:pPr>
              <a:t>7/9/2018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4F63EE29-FAC0-46D6-96EB-E280F7751CA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-2251075" y="2022475"/>
            <a:ext cx="18672175" cy="101155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FDE2E8F-C046-47DA-A8A9-AC9BD9D50A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417638" y="12811125"/>
            <a:ext cx="11334750" cy="121380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0A9915-E3B7-4034-AA0B-7B28E29F3C0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25619075"/>
            <a:ext cx="6140450" cy="1347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16534F-B07F-41FE-A3A0-1A8AE17E4B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8026400" y="25619075"/>
            <a:ext cx="6140450" cy="1347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E638B7D3-C5D4-4AC7-A48E-5E27E7A558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>
            <a:extLst>
              <a:ext uri="{FF2B5EF4-FFF2-40B4-BE49-F238E27FC236}">
                <a16:creationId xmlns:a16="http://schemas.microsoft.com/office/drawing/2014/main" id="{F6D0DEDC-BB56-4CCC-9EB0-1506F7275C9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2251075" y="2022475"/>
            <a:ext cx="18672175" cy="101155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>
            <a:extLst>
              <a:ext uri="{FF2B5EF4-FFF2-40B4-BE49-F238E27FC236}">
                <a16:creationId xmlns:a16="http://schemas.microsoft.com/office/drawing/2014/main" id="{D3091927-D8A3-44EB-808D-4850EB278EB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4100" name="Slide Number Placeholder 3">
            <a:extLst>
              <a:ext uri="{FF2B5EF4-FFF2-40B4-BE49-F238E27FC236}">
                <a16:creationId xmlns:a16="http://schemas.microsoft.com/office/drawing/2014/main" id="{7214A978-1389-4E2B-935F-B9C47AF6BB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79796E7-036A-4D1B-9B43-DF16DBBAD6D2}" type="slidenum">
              <a:rPr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1</a:t>
            </a:fld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2475" y="7385130"/>
            <a:ext cx="37306250" cy="509643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363" y="13472160"/>
            <a:ext cx="30724475" cy="607568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1090889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5" y="952421"/>
            <a:ext cx="39503350" cy="39624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93925" y="5547360"/>
            <a:ext cx="39503350" cy="156896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28812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0" y="15276910"/>
            <a:ext cx="37307838" cy="472186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0" y="10076260"/>
            <a:ext cx="37307838" cy="52006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01972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5" y="952421"/>
            <a:ext cx="39503350" cy="39624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3927" y="5547360"/>
            <a:ext cx="19675475" cy="1568966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21804" y="5547360"/>
            <a:ext cx="19675475" cy="1568966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946834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5" y="952421"/>
            <a:ext cx="39503350" cy="39624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3925" y="5321380"/>
            <a:ext cx="19392900" cy="221853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3925" y="7539911"/>
            <a:ext cx="19392900" cy="13697109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442" y="5321380"/>
            <a:ext cx="19400837" cy="221853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442" y="7539911"/>
            <a:ext cx="19400837" cy="13697109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90142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5" y="952421"/>
            <a:ext cx="39503350" cy="39624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4351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72490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5" y="946230"/>
            <a:ext cx="14439900" cy="402844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875" y="946230"/>
            <a:ext cx="24536400" cy="2029079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3925" y="4974670"/>
            <a:ext cx="14439900" cy="162623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00114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667" y="16642080"/>
            <a:ext cx="26335037" cy="196469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667" y="2124631"/>
            <a:ext cx="26335037" cy="142646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667" y="18606770"/>
            <a:ext cx="26335037" cy="279019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2333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5" y="952421"/>
            <a:ext cx="39503350" cy="39624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3925" y="5547360"/>
            <a:ext cx="39503350" cy="1568966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148831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442" y="952421"/>
            <a:ext cx="9875837" cy="20284599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3929" y="952421"/>
            <a:ext cx="29475113" cy="2028459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69442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B0F0"/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89438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389438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Arial" charset="0"/>
        </a:defRPr>
      </a:lvl2pPr>
      <a:lvl3pPr algn="ctr" defTabSz="4389438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Arial" charset="0"/>
        </a:defRPr>
      </a:lvl3pPr>
      <a:lvl4pPr algn="ctr" defTabSz="4389438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Arial" charset="0"/>
        </a:defRPr>
      </a:lvl4pPr>
      <a:lvl5pPr algn="ctr" defTabSz="4389438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Arial" charset="0"/>
        </a:defRPr>
      </a:lvl5pPr>
      <a:lvl6pPr marL="457200" algn="ctr" defTabSz="4389438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Arial" charset="0"/>
        </a:defRPr>
      </a:lvl6pPr>
      <a:lvl7pPr marL="914400" algn="ctr" defTabSz="4389438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Arial" charset="0"/>
        </a:defRPr>
      </a:lvl7pPr>
      <a:lvl8pPr marL="1371600" algn="ctr" defTabSz="4389438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Arial" charset="0"/>
        </a:defRPr>
      </a:lvl8pPr>
      <a:lvl9pPr marL="1828800" algn="ctr" defTabSz="4389438" rtl="0" fontAlgn="base">
        <a:spcBef>
          <a:spcPct val="0"/>
        </a:spcBef>
        <a:spcAft>
          <a:spcPct val="0"/>
        </a:spcAft>
        <a:defRPr sz="21100">
          <a:solidFill>
            <a:schemeClr val="tx2"/>
          </a:solidFill>
          <a:latin typeface="Arial" charset="0"/>
        </a:defRPr>
      </a:lvl9pPr>
    </p:titleStyle>
    <p:bodyStyle>
      <a:lvl1pPr marL="1646238" indent="-1646238" algn="l" defTabSz="4389438" rtl="0" eaLnBrk="0" fontAlgn="base" hangingPunct="0">
        <a:spcBef>
          <a:spcPct val="20000"/>
        </a:spcBef>
        <a:spcAft>
          <a:spcPct val="0"/>
        </a:spcAft>
        <a:buChar char="•"/>
        <a:defRPr sz="15400">
          <a:solidFill>
            <a:schemeClr val="tx1"/>
          </a:solidFill>
          <a:latin typeface="+mn-lt"/>
          <a:ea typeface="+mn-ea"/>
          <a:cs typeface="+mn-cs"/>
        </a:defRPr>
      </a:lvl1pPr>
      <a:lvl2pPr marL="3565525" indent="-1371600" algn="l" defTabSz="4389438" rtl="0" eaLnBrk="0" fontAlgn="base" hangingPunct="0">
        <a:spcBef>
          <a:spcPct val="20000"/>
        </a:spcBef>
        <a:spcAft>
          <a:spcPct val="0"/>
        </a:spcAft>
        <a:buChar char="–"/>
        <a:defRPr sz="13400">
          <a:solidFill>
            <a:schemeClr val="tx1"/>
          </a:solidFill>
          <a:latin typeface="+mn-lt"/>
        </a:defRPr>
      </a:lvl2pPr>
      <a:lvl3pPr marL="5486400" indent="-1096963" algn="l" defTabSz="4389438" rtl="0" eaLnBrk="0" fontAlgn="base" hangingPunct="0">
        <a:spcBef>
          <a:spcPct val="20000"/>
        </a:spcBef>
        <a:spcAft>
          <a:spcPct val="0"/>
        </a:spcAft>
        <a:buChar char="•"/>
        <a:defRPr sz="11500">
          <a:solidFill>
            <a:schemeClr val="tx1"/>
          </a:solidFill>
          <a:latin typeface="+mn-lt"/>
        </a:defRPr>
      </a:lvl3pPr>
      <a:lvl4pPr marL="7680325" indent="-1096963" algn="l" defTabSz="4389438" rtl="0" eaLnBrk="0" fontAlgn="base" hangingPunct="0">
        <a:spcBef>
          <a:spcPct val="20000"/>
        </a:spcBef>
        <a:spcAft>
          <a:spcPct val="0"/>
        </a:spcAft>
        <a:buChar char="–"/>
        <a:defRPr sz="9600">
          <a:solidFill>
            <a:schemeClr val="tx1"/>
          </a:solidFill>
          <a:latin typeface="+mn-lt"/>
        </a:defRPr>
      </a:lvl4pPr>
      <a:lvl5pPr marL="9875838" indent="-1096963" algn="l" defTabSz="4389438" rtl="0" eaLnBrk="0" fontAlgn="base" hangingPunct="0">
        <a:spcBef>
          <a:spcPct val="20000"/>
        </a:spcBef>
        <a:spcAft>
          <a:spcPct val="0"/>
        </a:spcAft>
        <a:buChar char="»"/>
        <a:defRPr sz="9600">
          <a:solidFill>
            <a:schemeClr val="tx1"/>
          </a:solidFill>
          <a:latin typeface="+mn-lt"/>
        </a:defRPr>
      </a:lvl5pPr>
      <a:lvl6pPr marL="10333038" indent="-1096963" algn="l" defTabSz="4389438" rtl="0" fontAlgn="base">
        <a:spcBef>
          <a:spcPct val="20000"/>
        </a:spcBef>
        <a:spcAft>
          <a:spcPct val="0"/>
        </a:spcAft>
        <a:buChar char="»"/>
        <a:defRPr sz="9600">
          <a:solidFill>
            <a:schemeClr val="tx1"/>
          </a:solidFill>
          <a:latin typeface="+mn-lt"/>
        </a:defRPr>
      </a:lvl6pPr>
      <a:lvl7pPr marL="10790238" indent="-1096963" algn="l" defTabSz="4389438" rtl="0" fontAlgn="base">
        <a:spcBef>
          <a:spcPct val="20000"/>
        </a:spcBef>
        <a:spcAft>
          <a:spcPct val="0"/>
        </a:spcAft>
        <a:buChar char="»"/>
        <a:defRPr sz="9600">
          <a:solidFill>
            <a:schemeClr val="tx1"/>
          </a:solidFill>
          <a:latin typeface="+mn-lt"/>
        </a:defRPr>
      </a:lvl7pPr>
      <a:lvl8pPr marL="11247438" indent="-1096963" algn="l" defTabSz="4389438" rtl="0" fontAlgn="base">
        <a:spcBef>
          <a:spcPct val="20000"/>
        </a:spcBef>
        <a:spcAft>
          <a:spcPct val="0"/>
        </a:spcAft>
        <a:buChar char="»"/>
        <a:defRPr sz="9600">
          <a:solidFill>
            <a:schemeClr val="tx1"/>
          </a:solidFill>
          <a:latin typeface="+mn-lt"/>
        </a:defRPr>
      </a:lvl8pPr>
      <a:lvl9pPr marL="11704638" indent="-1096963" algn="l" defTabSz="4389438" rtl="0" fontAlgn="base">
        <a:spcBef>
          <a:spcPct val="20000"/>
        </a:spcBef>
        <a:spcAft>
          <a:spcPct val="0"/>
        </a:spcAft>
        <a:buChar char="»"/>
        <a:defRPr sz="9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83">
            <a:extLst>
              <a:ext uri="{FF2B5EF4-FFF2-40B4-BE49-F238E27FC236}">
                <a16:creationId xmlns:a16="http://schemas.microsoft.com/office/drawing/2014/main" id="{A5517973-788D-4F97-8FD8-A7ED4547B6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53992" y="18598164"/>
            <a:ext cx="13855700" cy="507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914400" indent="-457200"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371600" indent="-457200"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1" hangingPunct="1">
              <a:buFont typeface="Wingdings" panose="05000000000000000000" pitchFamily="2" charset="2"/>
              <a:buChar char="ü"/>
            </a:pPr>
            <a:r>
              <a:rPr lang="en-US" altLang="en-US" sz="3600" dirty="0"/>
              <a:t>PI </a:t>
            </a:r>
            <a:r>
              <a:rPr lang="mr-IN" altLang="en-US" sz="3600" dirty="0"/>
              <a:t>–</a:t>
            </a:r>
            <a:r>
              <a:rPr lang="en-US" altLang="en-US" sz="3600" dirty="0"/>
              <a:t> Dawn Meredith (Physics)</a:t>
            </a:r>
          </a:p>
          <a:p>
            <a:pPr algn="just" eaLnBrk="1" hangingPunct="1">
              <a:buFont typeface="Wingdings" panose="05000000000000000000" pitchFamily="2" charset="2"/>
              <a:buChar char="ü"/>
            </a:pPr>
            <a:r>
              <a:rPr lang="en-US" altLang="en-US" sz="3600" dirty="0"/>
              <a:t>Co-PI’s</a:t>
            </a:r>
          </a:p>
          <a:p>
            <a:pPr lvl="1" algn="just" eaLnBrk="1" hangingPunct="1">
              <a:buFont typeface="Wingdings" panose="05000000000000000000" pitchFamily="2" charset="2"/>
              <a:buChar char="ü"/>
            </a:pPr>
            <a:r>
              <a:rPr lang="en-US" altLang="en-US" sz="3600" dirty="0" err="1"/>
              <a:t>Orly</a:t>
            </a:r>
            <a:r>
              <a:rPr lang="en-US" altLang="en-US" sz="3600" dirty="0"/>
              <a:t> Buchbinder, Sharon </a:t>
            </a:r>
            <a:r>
              <a:rPr lang="en-US" altLang="en-US" sz="3600" dirty="0" err="1"/>
              <a:t>McCrone</a:t>
            </a:r>
            <a:r>
              <a:rPr lang="en-US" altLang="en-US" sz="3600" dirty="0"/>
              <a:t> (Mathematics)</a:t>
            </a:r>
          </a:p>
          <a:p>
            <a:pPr lvl="1" algn="just" eaLnBrk="1" hangingPunct="1">
              <a:buFont typeface="Wingdings" panose="05000000000000000000" pitchFamily="2" charset="2"/>
              <a:buChar char="ü"/>
            </a:pPr>
            <a:r>
              <a:rPr lang="en-US" altLang="en-US" sz="3600" dirty="0"/>
              <a:t>Margaret Greenslade (Chemistry)</a:t>
            </a:r>
          </a:p>
          <a:p>
            <a:pPr lvl="1" algn="just" eaLnBrk="1" hangingPunct="1">
              <a:buFont typeface="Wingdings" panose="05000000000000000000" pitchFamily="2" charset="2"/>
              <a:buChar char="ü"/>
            </a:pPr>
            <a:r>
              <a:rPr lang="en-US" altLang="en-US" sz="3600" dirty="0"/>
              <a:t>Elyse </a:t>
            </a:r>
            <a:r>
              <a:rPr lang="en-US" altLang="en-US" sz="3600" dirty="0" err="1"/>
              <a:t>Hambacher</a:t>
            </a:r>
            <a:r>
              <a:rPr lang="en-US" altLang="en-US" sz="3600" dirty="0"/>
              <a:t>, Kathryn McCurdy (Education)</a:t>
            </a:r>
          </a:p>
          <a:p>
            <a:pPr lvl="1" algn="just" eaLnBrk="1" hangingPunct="1">
              <a:buFont typeface="Wingdings" panose="05000000000000000000" pitchFamily="2" charset="2"/>
              <a:buChar char="ü"/>
            </a:pPr>
            <a:r>
              <a:rPr lang="en-US" altLang="en-US" sz="3600" dirty="0"/>
              <a:t>Carrie Hall, Leslie Barber (Biology)</a:t>
            </a:r>
          </a:p>
          <a:p>
            <a:pPr lvl="1" algn="just" eaLnBrk="1" hangingPunct="1">
              <a:buFont typeface="Wingdings" panose="05000000000000000000" pitchFamily="2" charset="2"/>
              <a:buChar char="ü"/>
            </a:pPr>
            <a:r>
              <a:rPr lang="en-US" altLang="en-US" sz="3600" dirty="0"/>
              <a:t>Julie Bryce (Earth Science)</a:t>
            </a:r>
          </a:p>
          <a:p>
            <a:pPr algn="just" eaLnBrk="1" hangingPunct="1">
              <a:buFont typeface="Wingdings" panose="05000000000000000000" pitchFamily="2" charset="2"/>
              <a:buChar char="ü"/>
            </a:pPr>
            <a:r>
              <a:rPr lang="en-US" altLang="en-US" sz="3600" dirty="0"/>
              <a:t>CCSNH Liaison from CCSNH Great Bay Campus:  Leslie Barber</a:t>
            </a:r>
          </a:p>
          <a:p>
            <a:pPr algn="just" eaLnBrk="1" hangingPunct="1">
              <a:buFont typeface="Wingdings" panose="05000000000000000000" pitchFamily="2" charset="2"/>
              <a:buChar char="ü"/>
            </a:pPr>
            <a:r>
              <a:rPr lang="en-US" altLang="en-US" sz="3600" dirty="0"/>
              <a:t>Award Number 1660706</a:t>
            </a:r>
          </a:p>
        </p:txBody>
      </p:sp>
      <p:sp>
        <p:nvSpPr>
          <p:cNvPr id="48" name="TextBox 3">
            <a:extLst>
              <a:ext uri="{FF2B5EF4-FFF2-40B4-BE49-F238E27FC236}">
                <a16:creationId xmlns:a16="http://schemas.microsoft.com/office/drawing/2014/main" id="{8DE6274A-99F0-474E-B7D9-4AC2E60E82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525626" y="11820144"/>
            <a:ext cx="13214350" cy="10618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914400" indent="-457200"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altLang="en-US" sz="3600" dirty="0"/>
              <a:t>Identify faculty “champions”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3600" dirty="0"/>
              <a:t>At CCSNH, the STEM Group Lead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3600" dirty="0"/>
              <a:t>At UNH, a department liaison who is on or can engage with department curriculum committee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3600" dirty="0"/>
              <a:t>CCSNH course documents are gathered and loaded onto a Box.com folder shared among the stakeholders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3600" dirty="0"/>
              <a:t>Syllabus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3600" dirty="0"/>
              <a:t>Textbook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3600" dirty="0"/>
              <a:t>Exam Samples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3600" dirty="0"/>
              <a:t>Laboratory Content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3600" dirty="0"/>
              <a:t>UNH Departments review documents and assess equivalencies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3600" dirty="0"/>
              <a:t>Feedback is provided in negative outcomes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3600" dirty="0"/>
              <a:t>Opportunities to revisit, especially with changes or additional information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3600" dirty="0"/>
              <a:t>Additional support provided by College Dean’s Offices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3600" dirty="0"/>
              <a:t>Positive results are hard coded by the College’s Associate Dean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3600" dirty="0"/>
              <a:t>Credit is accepted and transfer students know equivalencies in advance of transfer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altLang="en-US" sz="3600" dirty="0"/>
          </a:p>
        </p:txBody>
      </p:sp>
      <p:sp>
        <p:nvSpPr>
          <p:cNvPr id="2052" name="Text Box 6">
            <a:extLst>
              <a:ext uri="{FF2B5EF4-FFF2-40B4-BE49-F238E27FC236}">
                <a16:creationId xmlns:a16="http://schemas.microsoft.com/office/drawing/2014/main" id="{07D221F3-C168-412A-821F-2DFFA2AB45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9200" y="228600"/>
            <a:ext cx="33115251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6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sz="26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sz="26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sz="26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sz="26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>
              <a:defRPr/>
            </a:pPr>
            <a:r>
              <a:rPr lang="en-US" altLang="x-none" sz="9600" b="1" dirty="0">
                <a:solidFill>
                  <a:srgbClr val="008000"/>
                </a:solidFill>
                <a:latin typeface="Century Gothic" charset="0"/>
              </a:rPr>
              <a:t>Paving the Way for Community College Transfer Students to Join Noyce</a:t>
            </a:r>
          </a:p>
        </p:txBody>
      </p:sp>
      <p:sp>
        <p:nvSpPr>
          <p:cNvPr id="2053" name="Text Box 365">
            <a:extLst>
              <a:ext uri="{FF2B5EF4-FFF2-40B4-BE49-F238E27FC236}">
                <a16:creationId xmlns:a16="http://schemas.microsoft.com/office/drawing/2014/main" id="{BF9B98B9-6A68-45D3-91AA-A642097355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55736" y="2301478"/>
            <a:ext cx="4098925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6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sz="26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sz="26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sz="26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sz="26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x-none" sz="2400" dirty="0"/>
              <a:t>This work  is supported by the National Science Foundation under Grant Number 1660706</a:t>
            </a:r>
            <a:endParaRPr lang="en-US" altLang="x-none" sz="2400" dirty="0">
              <a:latin typeface="Century Gothic" charset="0"/>
            </a:endParaRPr>
          </a:p>
        </p:txBody>
      </p:sp>
      <p:sp>
        <p:nvSpPr>
          <p:cNvPr id="2054" name="Line 381">
            <a:extLst>
              <a:ext uri="{FF2B5EF4-FFF2-40B4-BE49-F238E27FC236}">
                <a16:creationId xmlns:a16="http://schemas.microsoft.com/office/drawing/2014/main" id="{F085F3AE-7B12-4115-98B1-4B52593A2BA1}"/>
              </a:ext>
            </a:extLst>
          </p:cNvPr>
          <p:cNvSpPr>
            <a:spLocks noChangeShapeType="1"/>
          </p:cNvSpPr>
          <p:nvPr/>
        </p:nvSpPr>
        <p:spPr bwMode="auto">
          <a:xfrm>
            <a:off x="29653992" y="18482340"/>
            <a:ext cx="12710160" cy="0"/>
          </a:xfrm>
          <a:prstGeom prst="line">
            <a:avLst/>
          </a:prstGeom>
          <a:noFill/>
          <a:ln w="38100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2055" name="Rectangle 388">
            <a:extLst>
              <a:ext uri="{FF2B5EF4-FFF2-40B4-BE49-F238E27FC236}">
                <a16:creationId xmlns:a16="http://schemas.microsoft.com/office/drawing/2014/main" id="{5DF82959-C381-47CB-B01E-58A20622B7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638" y="3813048"/>
            <a:ext cx="12820650" cy="78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 sz="2600">
                <a:solidFill>
                  <a:schemeClr val="tx1"/>
                </a:solidFill>
                <a:latin typeface="Times New Roman" charset="0"/>
              </a:defRPr>
            </a:lvl1pPr>
            <a:lvl2pPr marL="800100" indent="-342900">
              <a:defRPr sz="2600">
                <a:solidFill>
                  <a:schemeClr val="tx1"/>
                </a:solidFill>
                <a:latin typeface="Times New Roman" charset="0"/>
              </a:defRPr>
            </a:lvl2pPr>
            <a:lvl3pPr marL="1371600" indent="-457200">
              <a:defRPr sz="26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sz="26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sz="26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just" eaLnBrk="1" hangingPunct="1">
              <a:defRPr/>
            </a:pPr>
            <a:r>
              <a:rPr lang="en-US" altLang="x-none" sz="4500" b="1" dirty="0">
                <a:solidFill>
                  <a:srgbClr val="008000"/>
                </a:solidFill>
                <a:latin typeface="Century Gothic" charset="0"/>
              </a:rPr>
              <a:t>UNH Noyce Focus</a:t>
            </a:r>
            <a:endParaRPr lang="en-US" altLang="x-none" sz="8000" b="1" dirty="0">
              <a:solidFill>
                <a:srgbClr val="008000"/>
              </a:solidFill>
              <a:latin typeface="Century Gothic" charset="0"/>
            </a:endParaRPr>
          </a:p>
        </p:txBody>
      </p:sp>
      <p:sp>
        <p:nvSpPr>
          <p:cNvPr id="2056" name="Line 389">
            <a:extLst>
              <a:ext uri="{FF2B5EF4-FFF2-40B4-BE49-F238E27FC236}">
                <a16:creationId xmlns:a16="http://schemas.microsoft.com/office/drawing/2014/main" id="{2DFDF6A1-29DD-42FC-8C11-B5D480F1AD98}"/>
              </a:ext>
            </a:extLst>
          </p:cNvPr>
          <p:cNvSpPr>
            <a:spLocks noChangeShapeType="1"/>
          </p:cNvSpPr>
          <p:nvPr/>
        </p:nvSpPr>
        <p:spPr bwMode="auto">
          <a:xfrm>
            <a:off x="558800" y="4617720"/>
            <a:ext cx="12710160" cy="0"/>
          </a:xfrm>
          <a:prstGeom prst="line">
            <a:avLst/>
          </a:prstGeom>
          <a:noFill/>
          <a:ln w="38100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2058" name="Line 391">
            <a:extLst>
              <a:ext uri="{FF2B5EF4-FFF2-40B4-BE49-F238E27FC236}">
                <a16:creationId xmlns:a16="http://schemas.microsoft.com/office/drawing/2014/main" id="{73070726-ABA0-4CA9-8B25-3027B5C915A6}"/>
              </a:ext>
            </a:extLst>
          </p:cNvPr>
          <p:cNvSpPr>
            <a:spLocks noChangeShapeType="1"/>
          </p:cNvSpPr>
          <p:nvPr/>
        </p:nvSpPr>
        <p:spPr bwMode="auto">
          <a:xfrm>
            <a:off x="14392655" y="11701271"/>
            <a:ext cx="13347307" cy="0"/>
          </a:xfrm>
          <a:prstGeom prst="line">
            <a:avLst/>
          </a:prstGeom>
          <a:noFill/>
          <a:ln w="38100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2061" name="Rectangle 398">
            <a:extLst>
              <a:ext uri="{FF2B5EF4-FFF2-40B4-BE49-F238E27FC236}">
                <a16:creationId xmlns:a16="http://schemas.microsoft.com/office/drawing/2014/main" id="{BD6E2F75-18A0-47A2-9180-BBAF90A7BC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28412" y="21946106"/>
            <a:ext cx="13664240" cy="1523494"/>
          </a:xfrm>
          <a:prstGeom prst="rect">
            <a:avLst/>
          </a:prstGeom>
          <a:noFill/>
          <a:ln w="38100">
            <a:solidFill>
              <a:srgbClr val="FF8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6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sz="26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sz="26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sz="26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sz="26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just" eaLnBrk="1" hangingPunct="1">
              <a:defRPr/>
            </a:pPr>
            <a:r>
              <a:rPr lang="en-US" altLang="x-none" sz="4500" b="1" dirty="0">
                <a:solidFill>
                  <a:srgbClr val="008000"/>
                </a:solidFill>
                <a:latin typeface="Century Gothic" charset="0"/>
              </a:rPr>
              <a:t>Bibliography</a:t>
            </a:r>
          </a:p>
          <a:p>
            <a:pPr algn="just" eaLnBrk="1" hangingPunct="1">
              <a:defRPr/>
            </a:pPr>
            <a:r>
              <a:rPr lang="en-US" sz="2400" dirty="0"/>
              <a:t>Hernandez, C. M., Morales, A. R., &amp; Shroyer, M. G.  (2013). The development of a model of culturally responsive science and mathematics teaching.  </a:t>
            </a:r>
            <a:r>
              <a:rPr lang="en-US" sz="2400" i="1" dirty="0"/>
              <a:t>Cultural Studies of Science Education, 8, </a:t>
            </a:r>
            <a:r>
              <a:rPr lang="en-US" sz="2400" dirty="0"/>
              <a:t>803 – 820. </a:t>
            </a:r>
            <a:r>
              <a:rPr lang="en-US" altLang="x-none" sz="2400" b="1" dirty="0">
                <a:solidFill>
                  <a:srgbClr val="008000"/>
                </a:solidFill>
                <a:latin typeface="Century Gothic" charset="0"/>
              </a:rPr>
              <a:t>	</a:t>
            </a:r>
          </a:p>
        </p:txBody>
      </p:sp>
      <p:sp>
        <p:nvSpPr>
          <p:cNvPr id="2062" name="Text Box 408">
            <a:extLst>
              <a:ext uri="{FF2B5EF4-FFF2-40B4-BE49-F238E27FC236}">
                <a16:creationId xmlns:a16="http://schemas.microsoft.com/office/drawing/2014/main" id="{0B75813B-6B49-4F0D-A0B4-1C5207B0CD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92274" y="10896600"/>
            <a:ext cx="12353925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6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sz="26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sz="26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sz="26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sz="26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x-none" sz="4500" b="1" dirty="0">
                <a:solidFill>
                  <a:srgbClr val="008000"/>
                </a:solidFill>
                <a:latin typeface="Century Gothic" charset="0"/>
              </a:rPr>
              <a:t>Creating Articulation Agreements</a:t>
            </a:r>
          </a:p>
        </p:txBody>
      </p:sp>
      <p:sp>
        <p:nvSpPr>
          <p:cNvPr id="2095" name="Line 389">
            <a:extLst>
              <a:ext uri="{FF2B5EF4-FFF2-40B4-BE49-F238E27FC236}">
                <a16:creationId xmlns:a16="http://schemas.microsoft.com/office/drawing/2014/main" id="{0DEF5197-4044-4634-8670-14560FDC7BBE}"/>
              </a:ext>
            </a:extLst>
          </p:cNvPr>
          <p:cNvSpPr>
            <a:spLocks noChangeShapeType="1"/>
          </p:cNvSpPr>
          <p:nvPr/>
        </p:nvSpPr>
        <p:spPr bwMode="auto">
          <a:xfrm>
            <a:off x="558800" y="3473450"/>
            <a:ext cx="13538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2096" name="Line 389">
            <a:extLst>
              <a:ext uri="{FF2B5EF4-FFF2-40B4-BE49-F238E27FC236}">
                <a16:creationId xmlns:a16="http://schemas.microsoft.com/office/drawing/2014/main" id="{CB70CFEB-3B3F-4F79-BE30-8E9BB59D89E5}"/>
              </a:ext>
            </a:extLst>
          </p:cNvPr>
          <p:cNvSpPr>
            <a:spLocks noChangeShapeType="1"/>
          </p:cNvSpPr>
          <p:nvPr/>
        </p:nvSpPr>
        <p:spPr bwMode="auto">
          <a:xfrm>
            <a:off x="13946188" y="3535362"/>
            <a:ext cx="0" cy="2028982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 dirty="0">
              <a:latin typeface="Times New Roman" charset="0"/>
            </a:endParaRPr>
          </a:p>
        </p:txBody>
      </p:sp>
      <p:sp>
        <p:nvSpPr>
          <p:cNvPr id="2098" name="Line 389">
            <a:extLst>
              <a:ext uri="{FF2B5EF4-FFF2-40B4-BE49-F238E27FC236}">
                <a16:creationId xmlns:a16="http://schemas.microsoft.com/office/drawing/2014/main" id="{0E005962-2929-4A30-9A6A-1D84700B5F26}"/>
              </a:ext>
            </a:extLst>
          </p:cNvPr>
          <p:cNvSpPr>
            <a:spLocks noChangeShapeType="1"/>
          </p:cNvSpPr>
          <p:nvPr/>
        </p:nvSpPr>
        <p:spPr bwMode="auto">
          <a:xfrm>
            <a:off x="14089064" y="3473450"/>
            <a:ext cx="29192537" cy="95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pic>
        <p:nvPicPr>
          <p:cNvPr id="3090" name="Picture 1">
            <a:extLst>
              <a:ext uri="{FF2B5EF4-FFF2-40B4-BE49-F238E27FC236}">
                <a16:creationId xmlns:a16="http://schemas.microsoft.com/office/drawing/2014/main" id="{B5EF6E5D-43A6-42E8-99A0-EB75E6E6B0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13001" y="89693"/>
            <a:ext cx="2266950" cy="226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Line 389">
            <a:extLst>
              <a:ext uri="{FF2B5EF4-FFF2-40B4-BE49-F238E27FC236}">
                <a16:creationId xmlns:a16="http://schemas.microsoft.com/office/drawing/2014/main" id="{E0595276-98B8-42D4-B640-669B8A837270}"/>
              </a:ext>
            </a:extLst>
          </p:cNvPr>
          <p:cNvSpPr>
            <a:spLocks noChangeShapeType="1"/>
          </p:cNvSpPr>
          <p:nvPr/>
        </p:nvSpPr>
        <p:spPr bwMode="auto">
          <a:xfrm>
            <a:off x="28873323" y="3538728"/>
            <a:ext cx="0" cy="2020824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0" name="Text Box 408">
            <a:extLst>
              <a:ext uri="{FF2B5EF4-FFF2-40B4-BE49-F238E27FC236}">
                <a16:creationId xmlns:a16="http://schemas.microsoft.com/office/drawing/2014/main" id="{C913C39E-1FA1-447C-8F54-657CDBC2AB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653992" y="13198475"/>
            <a:ext cx="9307513" cy="78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6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sz="26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sz="26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sz="26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sz="26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x-none" sz="4500" b="1" dirty="0">
                <a:solidFill>
                  <a:srgbClr val="008000"/>
                </a:solidFill>
                <a:latin typeface="Century Gothic" charset="0"/>
              </a:rPr>
              <a:t>UNH Teacher Prep Program</a:t>
            </a:r>
          </a:p>
        </p:txBody>
      </p:sp>
      <p:sp>
        <p:nvSpPr>
          <p:cNvPr id="51" name="Line 400">
            <a:extLst>
              <a:ext uri="{FF2B5EF4-FFF2-40B4-BE49-F238E27FC236}">
                <a16:creationId xmlns:a16="http://schemas.microsoft.com/office/drawing/2014/main" id="{DB66C2E9-9A72-4363-B952-1F4CD1DE25AF}"/>
              </a:ext>
            </a:extLst>
          </p:cNvPr>
          <p:cNvSpPr>
            <a:spLocks noChangeShapeType="1"/>
          </p:cNvSpPr>
          <p:nvPr/>
        </p:nvSpPr>
        <p:spPr bwMode="auto">
          <a:xfrm>
            <a:off x="29653992" y="13999464"/>
            <a:ext cx="12706350" cy="0"/>
          </a:xfrm>
          <a:prstGeom prst="line">
            <a:avLst/>
          </a:prstGeom>
          <a:noFill/>
          <a:ln w="38100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3097" name="TextBox 2">
            <a:extLst>
              <a:ext uri="{FF2B5EF4-FFF2-40B4-BE49-F238E27FC236}">
                <a16:creationId xmlns:a16="http://schemas.microsoft.com/office/drawing/2014/main" id="{33DF3CDA-5556-423D-B316-09C3A1C98D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7864" y="4736592"/>
            <a:ext cx="12352337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altLang="en-US" sz="3600" dirty="0"/>
              <a:t>Culturally responsive teaching responds to the US population becoming more culturally and linguistically diverse (CLD)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3600" dirty="0"/>
              <a:t>CLD students often have less favorable outcomes than majority students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3600" dirty="0"/>
              <a:t>STEM teachers need to have high expectations and high support for ALL students to give equal opportunities, and to prepare a diverse workforce</a:t>
            </a:r>
          </a:p>
        </p:txBody>
      </p:sp>
      <p:sp>
        <p:nvSpPr>
          <p:cNvPr id="3115" name="TextBox 6">
            <a:extLst>
              <a:ext uri="{FF2B5EF4-FFF2-40B4-BE49-F238E27FC236}">
                <a16:creationId xmlns:a16="http://schemas.microsoft.com/office/drawing/2014/main" id="{18B948B5-C271-4E9C-AF46-6B89502356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653992" y="14118336"/>
            <a:ext cx="12438063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1500" indent="-571500"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altLang="en-US" sz="3600" dirty="0"/>
              <a:t>Five year program that begins with a bachelors degree in STEM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3600" dirty="0"/>
              <a:t>Early teaching experience through </a:t>
            </a:r>
            <a:r>
              <a:rPr lang="en-US" altLang="en-US" sz="3600" i="1" dirty="0"/>
              <a:t>Exploring Teaching</a:t>
            </a:r>
            <a:r>
              <a:rPr lang="en-US" altLang="en-US" sz="3600" dirty="0"/>
              <a:t> course (typically in sophomore year)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3600" dirty="0"/>
              <a:t>Full year internship with supporting seminar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3600" dirty="0"/>
              <a:t>Inquiry based project and colloquium presentation</a:t>
            </a:r>
          </a:p>
        </p:txBody>
      </p:sp>
      <p:sp>
        <p:nvSpPr>
          <p:cNvPr id="52" name="Text Box 408">
            <a:extLst>
              <a:ext uri="{FF2B5EF4-FFF2-40B4-BE49-F238E27FC236}">
                <a16:creationId xmlns:a16="http://schemas.microsoft.com/office/drawing/2014/main" id="{5E0B694B-F2E8-47E0-AFCD-400DB51C23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352" y="8991600"/>
            <a:ext cx="10121514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6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sz="26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sz="26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sz="26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sz="26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x-none" sz="4500" b="1" dirty="0">
                <a:solidFill>
                  <a:srgbClr val="008000"/>
                </a:solidFill>
                <a:latin typeface="Century Gothic" charset="0"/>
              </a:rPr>
              <a:t>Partnership and Broader Impacts</a:t>
            </a:r>
          </a:p>
        </p:txBody>
      </p:sp>
      <p:sp>
        <p:nvSpPr>
          <p:cNvPr id="53" name="Line 400">
            <a:extLst>
              <a:ext uri="{FF2B5EF4-FFF2-40B4-BE49-F238E27FC236}">
                <a16:creationId xmlns:a16="http://schemas.microsoft.com/office/drawing/2014/main" id="{750660F9-E673-48E0-AE99-C9D2835FC9A7}"/>
              </a:ext>
            </a:extLst>
          </p:cNvPr>
          <p:cNvSpPr>
            <a:spLocks noChangeShapeType="1"/>
          </p:cNvSpPr>
          <p:nvPr/>
        </p:nvSpPr>
        <p:spPr bwMode="auto">
          <a:xfrm>
            <a:off x="530352" y="9798447"/>
            <a:ext cx="12706350" cy="0"/>
          </a:xfrm>
          <a:prstGeom prst="line">
            <a:avLst/>
          </a:prstGeom>
          <a:noFill/>
          <a:ln w="38100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4" name="TextBox 4">
            <a:extLst>
              <a:ext uri="{FF2B5EF4-FFF2-40B4-BE49-F238E27FC236}">
                <a16:creationId xmlns:a16="http://schemas.microsoft.com/office/drawing/2014/main" id="{C136C500-8A66-458C-88CC-2FC33FA331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352" y="9915002"/>
            <a:ext cx="12673015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altLang="en-US" sz="3600" dirty="0"/>
              <a:t>University of New Hampshire (UNH) and Community College System of New Hampshire (CCSNH)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altLang="en-US" sz="3600" dirty="0"/>
              <a:t>Leverage existing partnerships, including S-STEM grant (Award Number 1458430) and state goal of increasing STEM graduates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altLang="en-US" sz="3600" dirty="0"/>
              <a:t>Broadens diversity at UNH; CCSNH has more minority students and Pell grant recipients</a:t>
            </a:r>
          </a:p>
        </p:txBody>
      </p:sp>
      <p:pic>
        <p:nvPicPr>
          <p:cNvPr id="55" name="Picture 5">
            <a:extLst>
              <a:ext uri="{FF2B5EF4-FFF2-40B4-BE49-F238E27FC236}">
                <a16:creationId xmlns:a16="http://schemas.microsoft.com/office/drawing/2014/main" id="{0E0C05AD-70E3-47F4-A285-0217280C92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7790" y="13401675"/>
            <a:ext cx="4541838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" name="Text Box 408">
            <a:extLst>
              <a:ext uri="{FF2B5EF4-FFF2-40B4-BE49-F238E27FC236}">
                <a16:creationId xmlns:a16="http://schemas.microsoft.com/office/drawing/2014/main" id="{6363192B-A502-4405-8131-0BB226861D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19358642"/>
            <a:ext cx="8926224" cy="7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6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sz="26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sz="26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sz="26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sz="26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x-none" sz="4500" b="1" dirty="0">
                <a:solidFill>
                  <a:srgbClr val="008000"/>
                </a:solidFill>
                <a:latin typeface="Century Gothic" charset="0"/>
              </a:rPr>
              <a:t>Strengthening the Partnership</a:t>
            </a:r>
          </a:p>
        </p:txBody>
      </p:sp>
      <p:sp>
        <p:nvSpPr>
          <p:cNvPr id="57" name="Line 400">
            <a:extLst>
              <a:ext uri="{FF2B5EF4-FFF2-40B4-BE49-F238E27FC236}">
                <a16:creationId xmlns:a16="http://schemas.microsoft.com/office/drawing/2014/main" id="{ACD2F285-012A-4E4A-B8EB-B9D8B6583EB3}"/>
              </a:ext>
            </a:extLst>
          </p:cNvPr>
          <p:cNvSpPr>
            <a:spLocks noChangeShapeType="1"/>
          </p:cNvSpPr>
          <p:nvPr/>
        </p:nvSpPr>
        <p:spPr bwMode="auto">
          <a:xfrm>
            <a:off x="533400" y="20165325"/>
            <a:ext cx="12706350" cy="0"/>
          </a:xfrm>
          <a:prstGeom prst="line">
            <a:avLst/>
          </a:prstGeom>
          <a:noFill/>
          <a:ln w="38100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58" name="TextBox 4">
            <a:extLst>
              <a:ext uri="{FF2B5EF4-FFF2-40B4-BE49-F238E27FC236}">
                <a16:creationId xmlns:a16="http://schemas.microsoft.com/office/drawing/2014/main" id="{78A5DE24-0BCE-4F39-A246-600D5D2C4E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20281880"/>
            <a:ext cx="12673015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altLang="en-US" sz="3600" dirty="0"/>
              <a:t>Communicate Noyce opportunity with CCSNH advisors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altLang="en-US" sz="3600" dirty="0"/>
              <a:t>Identify and communicate with interested students</a:t>
            </a:r>
          </a:p>
          <a:p>
            <a:pPr marL="571500" indent="-571500">
              <a:buFont typeface="Times New Roman" panose="02020603050405020304" pitchFamily="18" charset="0"/>
              <a:buChar char="⁕"/>
            </a:pPr>
            <a:r>
              <a:rPr lang="en-US" altLang="en-US" sz="3600" dirty="0">
                <a:solidFill>
                  <a:srgbClr val="FF0000"/>
                </a:solidFill>
              </a:rPr>
              <a:t>Improve equivalencies and  articulation agreements to: </a:t>
            </a:r>
          </a:p>
          <a:p>
            <a:pPr marL="1314450" lvl="1" indent="-571500">
              <a:buFont typeface="Arial" panose="020B0604020202020204" pitchFamily="34" charset="0"/>
              <a:buChar char="•"/>
            </a:pPr>
            <a:r>
              <a:rPr lang="en-US" altLang="en-US" sz="3600" dirty="0">
                <a:solidFill>
                  <a:srgbClr val="FF0000"/>
                </a:solidFill>
              </a:rPr>
              <a:t>Eliminate uncertainty</a:t>
            </a:r>
          </a:p>
          <a:p>
            <a:pPr marL="1314450" lvl="1" indent="-571500">
              <a:buFont typeface="Arial" panose="020B0604020202020204" pitchFamily="34" charset="0"/>
              <a:buChar char="•"/>
            </a:pPr>
            <a:r>
              <a:rPr lang="en-US" altLang="en-US" sz="3600" dirty="0">
                <a:solidFill>
                  <a:srgbClr val="FF0000"/>
                </a:solidFill>
              </a:rPr>
              <a:t>Reduce time to degree</a:t>
            </a:r>
          </a:p>
        </p:txBody>
      </p:sp>
      <p:sp>
        <p:nvSpPr>
          <p:cNvPr id="59" name="Text Box 408">
            <a:extLst>
              <a:ext uri="{FF2B5EF4-FFF2-40B4-BE49-F238E27FC236}">
                <a16:creationId xmlns:a16="http://schemas.microsoft.com/office/drawing/2014/main" id="{16820A8F-BEAB-49C1-81DB-2B78F5337D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08450" y="3813048"/>
            <a:ext cx="8926224" cy="7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600">
                <a:solidFill>
                  <a:schemeClr val="tx1"/>
                </a:solidFill>
                <a:latin typeface="Times New Roman" charset="0"/>
              </a:defRPr>
            </a:lvl1pPr>
            <a:lvl2pPr marL="742950" indent="-285750">
              <a:defRPr sz="26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>
              <a:defRPr sz="26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>
              <a:defRPr sz="26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>
              <a:defRPr sz="26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x-none" sz="4500" b="1" dirty="0">
                <a:solidFill>
                  <a:srgbClr val="008000"/>
                </a:solidFill>
                <a:latin typeface="Century Gothic" charset="0"/>
              </a:rPr>
              <a:t>Outcomes</a:t>
            </a:r>
          </a:p>
        </p:txBody>
      </p:sp>
      <p:sp>
        <p:nvSpPr>
          <p:cNvPr id="60" name="Line 400">
            <a:extLst>
              <a:ext uri="{FF2B5EF4-FFF2-40B4-BE49-F238E27FC236}">
                <a16:creationId xmlns:a16="http://schemas.microsoft.com/office/drawing/2014/main" id="{27C65E2F-6EE9-46ED-98D1-2722178EB772}"/>
              </a:ext>
            </a:extLst>
          </p:cNvPr>
          <p:cNvSpPr>
            <a:spLocks noChangeShapeType="1"/>
          </p:cNvSpPr>
          <p:nvPr/>
        </p:nvSpPr>
        <p:spPr bwMode="auto">
          <a:xfrm>
            <a:off x="29508450" y="4617720"/>
            <a:ext cx="12706350" cy="0"/>
          </a:xfrm>
          <a:prstGeom prst="line">
            <a:avLst/>
          </a:prstGeom>
          <a:noFill/>
          <a:ln w="38100">
            <a:solidFill>
              <a:srgbClr val="008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latin typeface="Times New Roman" charset="0"/>
            </a:endParaRPr>
          </a:p>
        </p:txBody>
      </p:sp>
      <p:sp>
        <p:nvSpPr>
          <p:cNvPr id="61" name="TextBox 4">
            <a:extLst>
              <a:ext uri="{FF2B5EF4-FFF2-40B4-BE49-F238E27FC236}">
                <a16:creationId xmlns:a16="http://schemas.microsoft.com/office/drawing/2014/main" id="{F0F69822-BBCB-4FCB-8062-EFE6FE505C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08450" y="4736592"/>
            <a:ext cx="13158643" cy="840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altLang="en-US" sz="3600" dirty="0"/>
              <a:t>STEM Summits held in 2014 and 2016 allowed additional connections to be made and articulation agreements to be advanced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altLang="en-US" sz="3600" dirty="0">
                <a:solidFill>
                  <a:srgbClr val="FF0000"/>
                </a:solidFill>
              </a:rPr>
              <a:t>Course equivalencies now exist for the core foundational courses in STEM</a:t>
            </a:r>
          </a:p>
          <a:p>
            <a:pPr marL="1314450" lvl="1" indent="-571500">
              <a:buFont typeface="Arial" panose="020B0604020202020204" pitchFamily="34" charset="0"/>
              <a:buChar char="•"/>
            </a:pPr>
            <a:r>
              <a:rPr lang="en-US" altLang="en-US" sz="3600" dirty="0"/>
              <a:t>College of Engineering and Physical Sciences has hard coded equivalencies for up to all seven CCSNH campuses in mathematics &amp; statistics, chemistry, and physics</a:t>
            </a:r>
          </a:p>
          <a:p>
            <a:pPr marL="1314450" lvl="1" indent="-571500">
              <a:buFont typeface="Arial" panose="020B0604020202020204" pitchFamily="34" charset="0"/>
              <a:buChar char="•"/>
            </a:pPr>
            <a:r>
              <a:rPr lang="en-US" altLang="en-US" sz="3600" dirty="0"/>
              <a:t>College of Life Science and Agriculture has hard coded equivalencies for all seven CCSNH campuses in biological sciences</a:t>
            </a:r>
          </a:p>
          <a:p>
            <a:pPr marL="1714500" lvl="2" indent="-571500">
              <a:buFont typeface="Arial" panose="020B0604020202020204" pitchFamily="34" charset="0"/>
              <a:buChar char="•"/>
            </a:pPr>
            <a:r>
              <a:rPr lang="en-US" altLang="en-US" sz="3600" dirty="0"/>
              <a:t>Important transfer pathways in final stages of packaging these into universal articulation agreement for ten majors!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altLang="en-US" sz="3600" dirty="0">
                <a:solidFill>
                  <a:srgbClr val="FF0000"/>
                </a:solidFill>
              </a:rPr>
              <a:t>UNH Education Department working with CCSNH to create a transfer pathway via new dual major program for CCSNH STEM students who wish to explore teaching at UNH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288C0F6-6F42-45B1-9E70-0CBC12BB5603}"/>
              </a:ext>
            </a:extLst>
          </p:cNvPr>
          <p:cNvSpPr txBox="1"/>
          <p:nvPr/>
        </p:nvSpPr>
        <p:spPr>
          <a:xfrm>
            <a:off x="29653992" y="17678400"/>
            <a:ext cx="11731097" cy="11849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4500" b="1" dirty="0">
                <a:solidFill>
                  <a:srgbClr val="008000"/>
                </a:solidFill>
                <a:latin typeface="Century Gothic" panose="020B0502020202020204" pitchFamily="34" charset="0"/>
              </a:rPr>
              <a:t>University of New Hampshire Noyce team</a:t>
            </a:r>
            <a:endParaRPr lang="en-US" altLang="en-US" sz="4500" dirty="0">
              <a:solidFill>
                <a:srgbClr val="008000"/>
              </a:solidFill>
            </a:endParaRPr>
          </a:p>
          <a:p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4AEBBA1-D557-41C1-93B9-6952CFAF1EEB}"/>
              </a:ext>
            </a:extLst>
          </p:cNvPr>
          <p:cNvSpPr/>
          <p:nvPr/>
        </p:nvSpPr>
        <p:spPr bwMode="auto">
          <a:xfrm>
            <a:off x="15621000" y="5908357"/>
            <a:ext cx="2340741" cy="1514475"/>
          </a:xfrm>
          <a:prstGeom prst="rect">
            <a:avLst/>
          </a:prstGeom>
          <a:solidFill>
            <a:schemeClr val="bg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438943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80" charset="0"/>
              </a:rPr>
              <a:t>CCSNH Course Curriculum</a:t>
            </a:r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E413B3FA-7B75-4236-A9AA-999809FA0CCF}"/>
              </a:ext>
            </a:extLst>
          </p:cNvPr>
          <p:cNvSpPr/>
          <p:nvPr/>
        </p:nvSpPr>
        <p:spPr bwMode="auto">
          <a:xfrm>
            <a:off x="18323433" y="6365557"/>
            <a:ext cx="990580" cy="457200"/>
          </a:xfrm>
          <a:prstGeom prst="rightArrow">
            <a:avLst/>
          </a:prstGeom>
          <a:solidFill>
            <a:srgbClr val="008000"/>
          </a:solidFill>
          <a:ln w="9525" cap="flat" cmpd="sng" algn="ctr">
            <a:solidFill>
              <a:srgbClr val="008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38943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80" charset="0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299A74DB-C8FB-4640-94A7-D943B7EFD98E}"/>
              </a:ext>
            </a:extLst>
          </p:cNvPr>
          <p:cNvSpPr/>
          <p:nvPr/>
        </p:nvSpPr>
        <p:spPr bwMode="auto">
          <a:xfrm>
            <a:off x="19695033" y="5908357"/>
            <a:ext cx="2340741" cy="1514475"/>
          </a:xfrm>
          <a:prstGeom prst="rect">
            <a:avLst/>
          </a:prstGeom>
          <a:solidFill>
            <a:schemeClr val="bg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438943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80" charset="0"/>
              </a:rPr>
              <a:t>UNH Department Review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AD55D2F-F607-4B1F-88C5-801266F434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79639" y="4175791"/>
            <a:ext cx="1370996" cy="135591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B7A81B4-6AD2-4736-9105-97FD8D627DB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2756" y="4122667"/>
            <a:ext cx="1127746" cy="1462164"/>
          </a:xfrm>
          <a:prstGeom prst="rect">
            <a:avLst/>
          </a:prstGeom>
        </p:spPr>
      </p:pic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6485CE36-3592-476B-80C4-7D3269B5CB43}"/>
              </a:ext>
            </a:extLst>
          </p:cNvPr>
          <p:cNvCxnSpPr>
            <a:cxnSpLocks/>
          </p:cNvCxnSpPr>
          <p:nvPr/>
        </p:nvCxnSpPr>
        <p:spPr bwMode="auto">
          <a:xfrm>
            <a:off x="22592293" y="7134824"/>
            <a:ext cx="1087365" cy="914400"/>
          </a:xfrm>
          <a:prstGeom prst="straightConnector1">
            <a:avLst/>
          </a:prstGeom>
          <a:solidFill>
            <a:schemeClr val="accent1"/>
          </a:solidFill>
          <a:ln w="190500" cap="flat" cmpd="sng" algn="ctr">
            <a:solidFill>
              <a:srgbClr val="0080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3A48DB0F-BB63-4378-8CDD-E51407C586EC}"/>
              </a:ext>
            </a:extLst>
          </p:cNvPr>
          <p:cNvCxnSpPr>
            <a:cxnSpLocks/>
          </p:cNvCxnSpPr>
          <p:nvPr/>
        </p:nvCxnSpPr>
        <p:spPr bwMode="auto">
          <a:xfrm flipV="1">
            <a:off x="22611343" y="5755957"/>
            <a:ext cx="1068315" cy="838200"/>
          </a:xfrm>
          <a:prstGeom prst="straightConnector1">
            <a:avLst/>
          </a:prstGeom>
          <a:solidFill>
            <a:schemeClr val="accent1"/>
          </a:solidFill>
          <a:ln w="190500" cap="flat" cmpd="sng" algn="ctr">
            <a:solidFill>
              <a:srgbClr val="0080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6" name="Rectangle 75">
            <a:extLst>
              <a:ext uri="{FF2B5EF4-FFF2-40B4-BE49-F238E27FC236}">
                <a16:creationId xmlns:a16="http://schemas.microsoft.com/office/drawing/2014/main" id="{09C0CC93-A6E8-4B4D-AD91-AF1B97D1D783}"/>
              </a:ext>
            </a:extLst>
          </p:cNvPr>
          <p:cNvSpPr/>
          <p:nvPr/>
        </p:nvSpPr>
        <p:spPr bwMode="auto">
          <a:xfrm>
            <a:off x="23962233" y="4689157"/>
            <a:ext cx="2859240" cy="1514475"/>
          </a:xfrm>
          <a:prstGeom prst="rect">
            <a:avLst/>
          </a:prstGeom>
          <a:solidFill>
            <a:schemeClr val="bg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438943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3200" b="1" dirty="0">
                <a:latin typeface="Times New Roman" pitchFamily="80" charset="0"/>
              </a:rPr>
              <a:t>Permanent Equivalencies</a:t>
            </a:r>
          </a:p>
          <a:p>
            <a:pPr marL="0" marR="0" indent="0" algn="ctr" defTabSz="438943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3200" b="1" dirty="0">
                <a:latin typeface="Times New Roman" pitchFamily="80" charset="0"/>
              </a:rPr>
              <a:t>By College </a:t>
            </a:r>
            <a:endParaRPr kumimoji="0" lang="en-US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80" charset="0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61682922-EBF3-4951-937C-A289A186C9A3}"/>
              </a:ext>
            </a:extLst>
          </p:cNvPr>
          <p:cNvSpPr/>
          <p:nvPr/>
        </p:nvSpPr>
        <p:spPr bwMode="auto">
          <a:xfrm>
            <a:off x="24212292" y="7203757"/>
            <a:ext cx="2340741" cy="1514475"/>
          </a:xfrm>
          <a:prstGeom prst="rect">
            <a:avLst/>
          </a:prstGeom>
          <a:solidFill>
            <a:schemeClr val="bg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438943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2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80" charset="0"/>
            </a:endParaRPr>
          </a:p>
          <a:p>
            <a:pPr marL="0" marR="0" indent="0" algn="ctr" defTabSz="438943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80" charset="0"/>
              </a:rPr>
              <a:t>Feedback</a:t>
            </a:r>
          </a:p>
        </p:txBody>
      </p:sp>
      <p:sp>
        <p:nvSpPr>
          <p:cNvPr id="20" name="Arrow: Curved Up 19">
            <a:extLst>
              <a:ext uri="{FF2B5EF4-FFF2-40B4-BE49-F238E27FC236}">
                <a16:creationId xmlns:a16="http://schemas.microsoft.com/office/drawing/2014/main" id="{16786C30-15BD-48E2-AD2A-5A739A46C6EA}"/>
              </a:ext>
            </a:extLst>
          </p:cNvPr>
          <p:cNvSpPr/>
          <p:nvPr/>
        </p:nvSpPr>
        <p:spPr bwMode="auto">
          <a:xfrm flipH="1">
            <a:off x="16312755" y="8919174"/>
            <a:ext cx="9106413" cy="1308100"/>
          </a:xfrm>
          <a:prstGeom prst="curvedUpArrow">
            <a:avLst/>
          </a:prstGeom>
          <a:solidFill>
            <a:srgbClr val="008000"/>
          </a:solidFill>
          <a:ln w="9525" cap="flat" cmpd="sng" algn="ctr">
            <a:solidFill>
              <a:srgbClr val="008000"/>
            </a:solidFill>
            <a:prstDash val="solid"/>
            <a:round/>
            <a:headEnd type="triangl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38943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80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4FD783C-E756-4D80-96E5-E500BDB98C28}"/>
              </a:ext>
            </a:extLst>
          </p:cNvPr>
          <p:cNvSpPr txBox="1"/>
          <p:nvPr/>
        </p:nvSpPr>
        <p:spPr>
          <a:xfrm>
            <a:off x="22514433" y="5298757"/>
            <a:ext cx="94448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YES!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D8C97CE0-9EB1-4895-B65A-3F078DF94C11}"/>
              </a:ext>
            </a:extLst>
          </p:cNvPr>
          <p:cNvSpPr txBox="1"/>
          <p:nvPr/>
        </p:nvSpPr>
        <p:spPr>
          <a:xfrm>
            <a:off x="22438233" y="7930514"/>
            <a:ext cx="68480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NO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C9728374-8EFA-48BE-9921-87BFFB912688}"/>
              </a:ext>
            </a:extLst>
          </p:cNvPr>
          <p:cNvSpPr txBox="1"/>
          <p:nvPr/>
        </p:nvSpPr>
        <p:spPr>
          <a:xfrm>
            <a:off x="19197602" y="9548045"/>
            <a:ext cx="358303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Changes; Re-evaluation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42AFAD4-6525-41DD-88EB-E6A77DB5EF0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249" y="448612"/>
            <a:ext cx="2828925" cy="275272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3894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80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3894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80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6165</TotalTime>
  <Words>553</Words>
  <Application>Microsoft Office PowerPoint</Application>
  <PresentationFormat>Custom</PresentationFormat>
  <Paragraphs>65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Century Gothic</vt:lpstr>
      <vt:lpstr>Times New Roman</vt:lpstr>
      <vt:lpstr>Wingdings</vt:lpstr>
      <vt:lpstr>Default Design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Dell</dc:creator>
  <cp:lastModifiedBy>Meg Greenslade</cp:lastModifiedBy>
  <cp:revision>288</cp:revision>
  <cp:lastPrinted>2017-07-16T18:18:11Z</cp:lastPrinted>
  <dcterms:created xsi:type="dcterms:W3CDTF">2006-06-06T17:15:18Z</dcterms:created>
  <dcterms:modified xsi:type="dcterms:W3CDTF">2018-07-09T17:41:50Z</dcterms:modified>
</cp:coreProperties>
</file>