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29260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5" d="100"/>
          <a:sy n="25" d="100"/>
        </p:scale>
        <p:origin x="12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4788749"/>
            <a:ext cx="37307520" cy="10187093"/>
          </a:xfrm>
        </p:spPr>
        <p:txBody>
          <a:bodyPr anchor="b"/>
          <a:lstStyle>
            <a:lvl1pPr algn="ctr">
              <a:defRPr sz="2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5368695"/>
            <a:ext cx="32918400" cy="7064585"/>
          </a:xfrm>
        </p:spPr>
        <p:txBody>
          <a:bodyPr/>
          <a:lstStyle>
            <a:lvl1pPr marL="0" indent="0" algn="ctr">
              <a:buNone/>
              <a:defRPr sz="10240"/>
            </a:lvl1pPr>
            <a:lvl2pPr marL="1950735" indent="0" algn="ctr">
              <a:buNone/>
              <a:defRPr sz="8533"/>
            </a:lvl2pPr>
            <a:lvl3pPr marL="3901470" indent="0" algn="ctr">
              <a:buNone/>
              <a:defRPr sz="7680"/>
            </a:lvl3pPr>
            <a:lvl4pPr marL="5852206" indent="0" algn="ctr">
              <a:buNone/>
              <a:defRPr sz="6827"/>
            </a:lvl4pPr>
            <a:lvl5pPr marL="7802941" indent="0" algn="ctr">
              <a:buNone/>
              <a:defRPr sz="6827"/>
            </a:lvl5pPr>
            <a:lvl6pPr marL="9753676" indent="0" algn="ctr">
              <a:buNone/>
              <a:defRPr sz="6827"/>
            </a:lvl6pPr>
            <a:lvl7pPr marL="11704411" indent="0" algn="ctr">
              <a:buNone/>
              <a:defRPr sz="6827"/>
            </a:lvl7pPr>
            <a:lvl8pPr marL="13655147" indent="0" algn="ctr">
              <a:buNone/>
              <a:defRPr sz="6827"/>
            </a:lvl8pPr>
            <a:lvl9pPr marL="15605882" indent="0" algn="ctr">
              <a:buNone/>
              <a:defRPr sz="682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41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508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7294888"/>
            <a:ext cx="37856160" cy="12171678"/>
          </a:xfrm>
        </p:spPr>
        <p:txBody>
          <a:bodyPr anchor="b"/>
          <a:lstStyle>
            <a:lvl1pPr>
              <a:defRPr sz="2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19581715"/>
            <a:ext cx="37856160" cy="6400798"/>
          </a:xfrm>
        </p:spPr>
        <p:txBody>
          <a:bodyPr/>
          <a:lstStyle>
            <a:lvl1pPr marL="0" indent="0">
              <a:buNone/>
              <a:defRPr sz="10240">
                <a:solidFill>
                  <a:schemeClr val="tx1"/>
                </a:solidFill>
              </a:defRPr>
            </a:lvl1pPr>
            <a:lvl2pPr marL="1950735" indent="0">
              <a:buNone/>
              <a:defRPr sz="8533">
                <a:solidFill>
                  <a:schemeClr val="tx1">
                    <a:tint val="75000"/>
                  </a:schemeClr>
                </a:solidFill>
              </a:defRPr>
            </a:lvl2pPr>
            <a:lvl3pPr marL="390147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5852206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4pPr>
            <a:lvl5pPr marL="7802941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5pPr>
            <a:lvl6pPr marL="9753676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6pPr>
            <a:lvl7pPr marL="11704411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7pPr>
            <a:lvl8pPr marL="13655147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8pPr>
            <a:lvl9pPr marL="15605882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391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7789333"/>
            <a:ext cx="18653760" cy="185657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7789333"/>
            <a:ext cx="18653760" cy="185657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060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557873"/>
            <a:ext cx="37856160" cy="56557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7172962"/>
            <a:ext cx="18568032" cy="3515358"/>
          </a:xfrm>
        </p:spPr>
        <p:txBody>
          <a:bodyPr anchor="b"/>
          <a:lstStyle>
            <a:lvl1pPr marL="0" indent="0">
              <a:buNone/>
              <a:defRPr sz="10240" b="1"/>
            </a:lvl1pPr>
            <a:lvl2pPr marL="1950735" indent="0">
              <a:buNone/>
              <a:defRPr sz="8533" b="1"/>
            </a:lvl2pPr>
            <a:lvl3pPr marL="3901470" indent="0">
              <a:buNone/>
              <a:defRPr sz="7680" b="1"/>
            </a:lvl3pPr>
            <a:lvl4pPr marL="5852206" indent="0">
              <a:buNone/>
              <a:defRPr sz="6827" b="1"/>
            </a:lvl4pPr>
            <a:lvl5pPr marL="7802941" indent="0">
              <a:buNone/>
              <a:defRPr sz="6827" b="1"/>
            </a:lvl5pPr>
            <a:lvl6pPr marL="9753676" indent="0">
              <a:buNone/>
              <a:defRPr sz="6827" b="1"/>
            </a:lvl6pPr>
            <a:lvl7pPr marL="11704411" indent="0">
              <a:buNone/>
              <a:defRPr sz="6827" b="1"/>
            </a:lvl7pPr>
            <a:lvl8pPr marL="13655147" indent="0">
              <a:buNone/>
              <a:defRPr sz="6827" b="1"/>
            </a:lvl8pPr>
            <a:lvl9pPr marL="15605882" indent="0">
              <a:buNone/>
              <a:defRPr sz="682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0688320"/>
            <a:ext cx="18568032" cy="157209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7172962"/>
            <a:ext cx="18659477" cy="3515358"/>
          </a:xfrm>
        </p:spPr>
        <p:txBody>
          <a:bodyPr anchor="b"/>
          <a:lstStyle>
            <a:lvl1pPr marL="0" indent="0">
              <a:buNone/>
              <a:defRPr sz="10240" b="1"/>
            </a:lvl1pPr>
            <a:lvl2pPr marL="1950735" indent="0">
              <a:buNone/>
              <a:defRPr sz="8533" b="1"/>
            </a:lvl2pPr>
            <a:lvl3pPr marL="3901470" indent="0">
              <a:buNone/>
              <a:defRPr sz="7680" b="1"/>
            </a:lvl3pPr>
            <a:lvl4pPr marL="5852206" indent="0">
              <a:buNone/>
              <a:defRPr sz="6827" b="1"/>
            </a:lvl4pPr>
            <a:lvl5pPr marL="7802941" indent="0">
              <a:buNone/>
              <a:defRPr sz="6827" b="1"/>
            </a:lvl5pPr>
            <a:lvl6pPr marL="9753676" indent="0">
              <a:buNone/>
              <a:defRPr sz="6827" b="1"/>
            </a:lvl6pPr>
            <a:lvl7pPr marL="11704411" indent="0">
              <a:buNone/>
              <a:defRPr sz="6827" b="1"/>
            </a:lvl7pPr>
            <a:lvl8pPr marL="13655147" indent="0">
              <a:buNone/>
              <a:defRPr sz="6827" b="1"/>
            </a:lvl8pPr>
            <a:lvl9pPr marL="15605882" indent="0">
              <a:buNone/>
              <a:defRPr sz="682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0688320"/>
            <a:ext cx="18659477" cy="1572090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957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407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79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950720"/>
            <a:ext cx="14156054" cy="6827520"/>
          </a:xfrm>
        </p:spPr>
        <p:txBody>
          <a:bodyPr anchor="b"/>
          <a:lstStyle>
            <a:lvl1pPr>
              <a:defRPr sz="1365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213020"/>
            <a:ext cx="22219920" cy="20794133"/>
          </a:xfrm>
        </p:spPr>
        <p:txBody>
          <a:bodyPr/>
          <a:lstStyle>
            <a:lvl1pPr>
              <a:defRPr sz="13653"/>
            </a:lvl1pPr>
            <a:lvl2pPr>
              <a:defRPr sz="11947"/>
            </a:lvl2pPr>
            <a:lvl3pPr>
              <a:defRPr sz="10240"/>
            </a:lvl3pPr>
            <a:lvl4pPr>
              <a:defRPr sz="8533"/>
            </a:lvl4pPr>
            <a:lvl5pPr>
              <a:defRPr sz="8533"/>
            </a:lvl5pPr>
            <a:lvl6pPr>
              <a:defRPr sz="8533"/>
            </a:lvl6pPr>
            <a:lvl7pPr>
              <a:defRPr sz="8533"/>
            </a:lvl7pPr>
            <a:lvl8pPr>
              <a:defRPr sz="8533"/>
            </a:lvl8pPr>
            <a:lvl9pPr>
              <a:defRPr sz="85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8778240"/>
            <a:ext cx="14156054" cy="16262775"/>
          </a:xfrm>
        </p:spPr>
        <p:txBody>
          <a:bodyPr/>
          <a:lstStyle>
            <a:lvl1pPr marL="0" indent="0">
              <a:buNone/>
              <a:defRPr sz="6827"/>
            </a:lvl1pPr>
            <a:lvl2pPr marL="1950735" indent="0">
              <a:buNone/>
              <a:defRPr sz="5973"/>
            </a:lvl2pPr>
            <a:lvl3pPr marL="3901470" indent="0">
              <a:buNone/>
              <a:defRPr sz="5120"/>
            </a:lvl3pPr>
            <a:lvl4pPr marL="5852206" indent="0">
              <a:buNone/>
              <a:defRPr sz="4267"/>
            </a:lvl4pPr>
            <a:lvl5pPr marL="7802941" indent="0">
              <a:buNone/>
              <a:defRPr sz="4267"/>
            </a:lvl5pPr>
            <a:lvl6pPr marL="9753676" indent="0">
              <a:buNone/>
              <a:defRPr sz="4267"/>
            </a:lvl6pPr>
            <a:lvl7pPr marL="11704411" indent="0">
              <a:buNone/>
              <a:defRPr sz="4267"/>
            </a:lvl7pPr>
            <a:lvl8pPr marL="13655147" indent="0">
              <a:buNone/>
              <a:defRPr sz="4267"/>
            </a:lvl8pPr>
            <a:lvl9pPr marL="15605882" indent="0">
              <a:buNone/>
              <a:defRPr sz="42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7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950720"/>
            <a:ext cx="14156054" cy="6827520"/>
          </a:xfrm>
        </p:spPr>
        <p:txBody>
          <a:bodyPr anchor="b"/>
          <a:lstStyle>
            <a:lvl1pPr>
              <a:defRPr sz="1365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213020"/>
            <a:ext cx="22219920" cy="20794133"/>
          </a:xfrm>
        </p:spPr>
        <p:txBody>
          <a:bodyPr anchor="t"/>
          <a:lstStyle>
            <a:lvl1pPr marL="0" indent="0">
              <a:buNone/>
              <a:defRPr sz="13653"/>
            </a:lvl1pPr>
            <a:lvl2pPr marL="1950735" indent="0">
              <a:buNone/>
              <a:defRPr sz="11947"/>
            </a:lvl2pPr>
            <a:lvl3pPr marL="3901470" indent="0">
              <a:buNone/>
              <a:defRPr sz="10240"/>
            </a:lvl3pPr>
            <a:lvl4pPr marL="5852206" indent="0">
              <a:buNone/>
              <a:defRPr sz="8533"/>
            </a:lvl4pPr>
            <a:lvl5pPr marL="7802941" indent="0">
              <a:buNone/>
              <a:defRPr sz="8533"/>
            </a:lvl5pPr>
            <a:lvl6pPr marL="9753676" indent="0">
              <a:buNone/>
              <a:defRPr sz="8533"/>
            </a:lvl6pPr>
            <a:lvl7pPr marL="11704411" indent="0">
              <a:buNone/>
              <a:defRPr sz="8533"/>
            </a:lvl7pPr>
            <a:lvl8pPr marL="13655147" indent="0">
              <a:buNone/>
              <a:defRPr sz="8533"/>
            </a:lvl8pPr>
            <a:lvl9pPr marL="15605882" indent="0">
              <a:buNone/>
              <a:defRPr sz="853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8778240"/>
            <a:ext cx="14156054" cy="16262775"/>
          </a:xfrm>
        </p:spPr>
        <p:txBody>
          <a:bodyPr/>
          <a:lstStyle>
            <a:lvl1pPr marL="0" indent="0">
              <a:buNone/>
              <a:defRPr sz="6827"/>
            </a:lvl1pPr>
            <a:lvl2pPr marL="1950735" indent="0">
              <a:buNone/>
              <a:defRPr sz="5973"/>
            </a:lvl2pPr>
            <a:lvl3pPr marL="3901470" indent="0">
              <a:buNone/>
              <a:defRPr sz="5120"/>
            </a:lvl3pPr>
            <a:lvl4pPr marL="5852206" indent="0">
              <a:buNone/>
              <a:defRPr sz="4267"/>
            </a:lvl4pPr>
            <a:lvl5pPr marL="7802941" indent="0">
              <a:buNone/>
              <a:defRPr sz="4267"/>
            </a:lvl5pPr>
            <a:lvl6pPr marL="9753676" indent="0">
              <a:buNone/>
              <a:defRPr sz="4267"/>
            </a:lvl6pPr>
            <a:lvl7pPr marL="11704411" indent="0">
              <a:buNone/>
              <a:defRPr sz="4267"/>
            </a:lvl7pPr>
            <a:lvl8pPr marL="13655147" indent="0">
              <a:buNone/>
              <a:defRPr sz="4267"/>
            </a:lvl8pPr>
            <a:lvl9pPr marL="15605882" indent="0">
              <a:buNone/>
              <a:defRPr sz="42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135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205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557867"/>
            <a:ext cx="946404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557867"/>
            <a:ext cx="2784348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321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557873"/>
            <a:ext cx="3785616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7789333"/>
            <a:ext cx="3785616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27120433"/>
            <a:ext cx="987552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E6C97-5A86-4103-A4D2-9551773D6D14}" type="datetimeFigureOut">
              <a:rPr lang="en-US" smtClean="0"/>
              <a:t>7/23/2018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27120433"/>
            <a:ext cx="1481328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27120433"/>
            <a:ext cx="987552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1AEF9-158D-42A5-B477-AF5848989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0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901470" rtl="0" eaLnBrk="1" latinLnBrk="0" hangingPunct="1">
        <a:lnSpc>
          <a:spcPct val="90000"/>
        </a:lnSpc>
        <a:spcBef>
          <a:spcPct val="0"/>
        </a:spcBef>
        <a:buNone/>
        <a:defRPr sz="1877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75368" indent="-975368" algn="l" defTabSz="3901470" rtl="0" eaLnBrk="1" latinLnBrk="0" hangingPunct="1">
        <a:lnSpc>
          <a:spcPct val="90000"/>
        </a:lnSpc>
        <a:spcBef>
          <a:spcPts val="4267"/>
        </a:spcBef>
        <a:buFont typeface="Arial" panose="020B0604020202020204" pitchFamily="34" charset="0"/>
        <a:buChar char="•"/>
        <a:defRPr sz="11947" kern="1200">
          <a:solidFill>
            <a:schemeClr val="tx1"/>
          </a:solidFill>
          <a:latin typeface="+mn-lt"/>
          <a:ea typeface="+mn-ea"/>
          <a:cs typeface="+mn-cs"/>
        </a:defRPr>
      </a:lvl1pPr>
      <a:lvl2pPr marL="2926103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10240" kern="1200">
          <a:solidFill>
            <a:schemeClr val="tx1"/>
          </a:solidFill>
          <a:latin typeface="+mn-lt"/>
          <a:ea typeface="+mn-ea"/>
          <a:cs typeface="+mn-cs"/>
        </a:defRPr>
      </a:lvl2pPr>
      <a:lvl3pPr marL="4876838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8533" kern="1200">
          <a:solidFill>
            <a:schemeClr val="tx1"/>
          </a:solidFill>
          <a:latin typeface="+mn-lt"/>
          <a:ea typeface="+mn-ea"/>
          <a:cs typeface="+mn-cs"/>
        </a:defRPr>
      </a:lvl3pPr>
      <a:lvl4pPr marL="6827573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4pPr>
      <a:lvl5pPr marL="8778309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5pPr>
      <a:lvl6pPr marL="10729044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6pPr>
      <a:lvl7pPr marL="12679779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514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8pPr>
      <a:lvl9pPr marL="16581250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1pPr>
      <a:lvl2pPr marL="1950735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901470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3pPr>
      <a:lvl4pPr marL="5852206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4pPr>
      <a:lvl5pPr marL="7802941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5pPr>
      <a:lvl6pPr marL="9753676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6pPr>
      <a:lvl7pPr marL="11704411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7pPr>
      <a:lvl8pPr marL="13655147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8pPr>
      <a:lvl9pPr marL="15605882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8D37C7-47F0-43FF-9B6B-E65573AD6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2100" y="376773"/>
            <a:ext cx="37311330" cy="4042827"/>
          </a:xfrm>
        </p:spPr>
        <p:txBody>
          <a:bodyPr>
            <a:normAutofit/>
          </a:bodyPr>
          <a:lstStyle/>
          <a:p>
            <a:pPr algn="ctr"/>
            <a:r>
              <a:rPr lang="en-US" sz="14000" dirty="0"/>
              <a:t>Correlation Scales of the Turbulent Cascade at 1 AU</a:t>
            </a:r>
            <a:br>
              <a:rPr lang="en-US" sz="14000" dirty="0"/>
            </a:br>
            <a:r>
              <a:rPr lang="en-US" sz="7200" dirty="0"/>
              <a:t>Charles W. Smith, Bernie J. Vasquez, Jesse T. Coburn, Miriam A. Forman, and Julia E. </a:t>
            </a:r>
            <a:r>
              <a:rPr lang="en-US" sz="7200" dirty="0" err="1"/>
              <a:t>Stawarz</a:t>
            </a:r>
            <a:endParaRPr lang="en-US" sz="7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29B9AE-431E-4CFB-B229-D0770A6EF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70" y="872073"/>
            <a:ext cx="3619500" cy="3619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817EA4-E639-4575-A4E2-4678FDA99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69" y="5069433"/>
            <a:ext cx="7288531" cy="73854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5D0496-8807-4FE0-9BFB-E5933E4B9A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69" y="13053543"/>
            <a:ext cx="7288531" cy="52557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08BABE-E74B-46C4-8ABF-0DA4F22733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169" y="22631400"/>
            <a:ext cx="7769967" cy="57175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C07EFB-8C18-43C8-A7A1-52080629D4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70" y="19020896"/>
            <a:ext cx="7565516" cy="27342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3204885-BBB1-42CA-BB56-5D18DEC771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3744" y="6993375"/>
            <a:ext cx="9504725" cy="53731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50184DC-8178-4079-B0BE-99905B4505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8538" y="4914900"/>
            <a:ext cx="10190498" cy="114121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C129A09-4D91-4667-9C33-7149189DD4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8545" y="16936606"/>
            <a:ext cx="10312891" cy="902564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4683E55-D155-479C-A43D-A53FA7CF8B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3623" y="16431870"/>
            <a:ext cx="7246167" cy="101211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258C0D0-D385-42EC-9FF6-2F98B841948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9148" y="16546170"/>
            <a:ext cx="7091309" cy="990603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A1B0101-B96E-4FA0-AB51-9208CE3D2B7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933" y="16392335"/>
            <a:ext cx="7444548" cy="1252944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1B9EE9-2AFC-44B1-8BF0-74CE993BB1BF}"/>
              </a:ext>
            </a:extLst>
          </p:cNvPr>
          <p:cNvSpPr txBox="1"/>
          <p:nvPr/>
        </p:nvSpPr>
        <p:spPr>
          <a:xfrm>
            <a:off x="9563100" y="4582889"/>
            <a:ext cx="21716999" cy="23083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/>
              <a:t>Abstract:  We use ACE data to explore the correlation scale(s) for the third-order structure functions that provide expressions for the rate of energy transport through the turbulent spectrum for solar wind fluctuations at 1 AU.  We find that the correlation scale is consistently ~ 20% of the scale of interest within the inertial range.  This leads to a view that the nonlinear dynamics are much stronger than normally thought and highly variable.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DF41FA-0803-46EB-AA7B-9E71EB43CF89}"/>
              </a:ext>
            </a:extLst>
          </p:cNvPr>
          <p:cNvSpPr txBox="1"/>
          <p:nvPr/>
        </p:nvSpPr>
        <p:spPr>
          <a:xfrm>
            <a:off x="8863436" y="7577280"/>
            <a:ext cx="6550735" cy="84023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/>
              <a:t>(Left) Third-moments expressions averaged over many samples produce values for the energy cascade within the interplanetary spectrum that are in good agreement with the observed average heating rates.</a:t>
            </a:r>
          </a:p>
          <a:p>
            <a:endParaRPr lang="en-US" sz="3600" dirty="0"/>
          </a:p>
          <a:p>
            <a:r>
              <a:rPr lang="en-US" sz="3600" dirty="0"/>
              <a:t>When averaged over shorter intervals, they show a high degree of variability but retain the linear scaling that is expected from theory.  This suggests that the variations are real and not simply statistical errors.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21B6F0-9507-4F7B-98C7-A0BBDEE28E26}"/>
              </a:ext>
            </a:extLst>
          </p:cNvPr>
          <p:cNvSpPr txBox="1"/>
          <p:nvPr/>
        </p:nvSpPr>
        <p:spPr>
          <a:xfrm>
            <a:off x="25513136" y="7615380"/>
            <a:ext cx="6550735" cy="84023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/>
              <a:t>(Right) We select a solar rotation of typical 1 AU measurements, remove the shock intervals, and compute the correlation functions for the primitive variables.</a:t>
            </a:r>
          </a:p>
          <a:p>
            <a:endParaRPr lang="en-US" sz="3600" dirty="0"/>
          </a:p>
          <a:p>
            <a:r>
              <a:rPr lang="en-US" sz="3600" dirty="0"/>
              <a:t>As expected, the correlation length is ~ 1 hour for all solar wind variables.</a:t>
            </a:r>
          </a:p>
          <a:p>
            <a:endParaRPr lang="en-US" sz="3600" dirty="0"/>
          </a:p>
          <a:p>
            <a:r>
              <a:rPr lang="en-US" sz="3600" dirty="0"/>
              <a:t>But does this mean that the structure functions show correlation scales that are comparable to the primitive variables?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940991-A041-457B-8100-F2830A25DFDF}"/>
              </a:ext>
            </a:extLst>
          </p:cNvPr>
          <p:cNvSpPr txBox="1"/>
          <p:nvPr/>
        </p:nvSpPr>
        <p:spPr>
          <a:xfrm>
            <a:off x="16080297" y="12545299"/>
            <a:ext cx="8766712" cy="34163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/>
              <a:t>(Below) We use the same standard techniques to define the correlation function and compute the correlation of the third-order terms.  We find that the correlation scale varies as ~ 20% of the scale size of interest across the inertial range scales.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4C48435-6A8D-4735-A68E-A1DF9317050D}"/>
              </a:ext>
            </a:extLst>
          </p:cNvPr>
          <p:cNvSpPr txBox="1"/>
          <p:nvPr/>
        </p:nvSpPr>
        <p:spPr>
          <a:xfrm>
            <a:off x="17556302" y="26629182"/>
            <a:ext cx="25022734" cy="23083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/>
              <a:t>The work shown here has been presented in </a:t>
            </a:r>
            <a:r>
              <a:rPr lang="en-US" sz="3600" dirty="0" err="1"/>
              <a:t>Stawarz</a:t>
            </a:r>
            <a:r>
              <a:rPr lang="en-US" sz="3600" dirty="0"/>
              <a:t> et al. (</a:t>
            </a:r>
            <a:r>
              <a:rPr lang="en-US" sz="3600" dirty="0" err="1"/>
              <a:t>ApJ</a:t>
            </a:r>
            <a:r>
              <a:rPr lang="en-US" sz="3600" dirty="0"/>
              <a:t>, 697, 1119-1127, 2009), Coburn et al. (Phil. Trans. Royal Soc. A, 373, 20140150, 2015) and Smith et al. (</a:t>
            </a:r>
            <a:r>
              <a:rPr lang="en-US" sz="3600" dirty="0" err="1"/>
              <a:t>ApJ</a:t>
            </a:r>
            <a:r>
              <a:rPr lang="en-US" sz="3600" dirty="0"/>
              <a:t>, 858, 21, 2018).  Support for this effort was provided by Caltech subcontract 44A-1062037 to the University of New Hampshire in support of the ACE/MAG instrument and by NSF/SHINE grant 1622413 to the University of New Hampshire.</a:t>
            </a:r>
          </a:p>
        </p:txBody>
      </p:sp>
    </p:spTree>
    <p:extLst>
      <p:ext uri="{BB962C8B-B14F-4D97-AF65-F5344CB8AC3E}">
        <p14:creationId xmlns:p14="http://schemas.microsoft.com/office/powerpoint/2010/main" val="924787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360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Correlation Scales of the Turbulent Cascade at 1 AU Charles W. Smith, Bernie J. Vasquez, Jesse T. Coburn, Miriam A. Forman, and Julia E. Stawarz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Correlation Scales of the Turbulent Cascade at 1 AU Charles W. Smith, Bernie J. Vasquez, Jesse T. Coburn, Miriam A. Forman, and Julia E. Stawarz</dc:title>
  <dc:creator>Smith, Charles</dc:creator>
  <cp:lastModifiedBy>Smith, Charles</cp:lastModifiedBy>
  <cp:revision>15</cp:revision>
  <dcterms:created xsi:type="dcterms:W3CDTF">2018-07-22T11:07:17Z</dcterms:created>
  <dcterms:modified xsi:type="dcterms:W3CDTF">2018-07-23T20:12:20Z</dcterms:modified>
</cp:coreProperties>
</file>