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79" autoAdjust="0"/>
    <p:restoredTop sz="94434" autoAdjust="0"/>
  </p:normalViewPr>
  <p:slideViewPr>
    <p:cSldViewPr snapToGrid="0">
      <p:cViewPr>
        <p:scale>
          <a:sx n="19" d="100"/>
          <a:sy n="19" d="100"/>
        </p:scale>
        <p:origin x="1675" y="82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43136594" cy="3947886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84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Atomistic Simulations of Viral Insulin Like and Insulin Mimetic Peptides </a:t>
            </a:r>
            <a: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u="sng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Evan Redfearn </a:t>
            </a:r>
            <a:r>
              <a:rPr lang="en-US" sz="56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and Dr. Harish Vashisth </a:t>
            </a:r>
            <a: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Department </a:t>
            </a:r>
            <a:r>
              <a:rPr lang="en-US" sz="5600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of Chemical Engineering, </a:t>
            </a: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University of New Hampshire, Durham, NH 03824</a:t>
            </a: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69597" y="6318586"/>
            <a:ext cx="10914743" cy="1626530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1200"/>
              </a:spcBef>
              <a:buFont typeface="Wingdings" charset="0"/>
              <a:buChar char="q"/>
            </a:pPr>
            <a:r>
              <a:rPr lang="en-US" sz="5400" dirty="0" smtClean="0">
                <a:latin typeface="Times New Roman" charset="0"/>
                <a:cs typeface="Times New Roman" charset="0"/>
              </a:rPr>
              <a:t>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Insulin </a:t>
            </a:r>
            <a:r>
              <a:rPr lang="en-US" sz="4800" dirty="0">
                <a:latin typeface="Times New Roman" charset="0"/>
                <a:cs typeface="Times New Roman" charset="0"/>
              </a:rPr>
              <a:t>regulates the absorption of glucose in the blood stream by binding to the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insulin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receptor (IR) and initiating signaling  </a:t>
            </a:r>
            <a:endParaRPr lang="en-US" sz="4800" dirty="0">
              <a:latin typeface="Times New Roman" charset="0"/>
              <a:cs typeface="Times New Roman" charset="0"/>
            </a:endParaRPr>
          </a:p>
          <a:p>
            <a:pPr algn="l">
              <a:spcBef>
                <a:spcPts val="1200"/>
              </a:spcBef>
              <a:buFont typeface="Wingdings" charset="0"/>
              <a:buChar char="q"/>
            </a:pPr>
            <a:r>
              <a:rPr lang="en-US" sz="4800" dirty="0">
                <a:latin typeface="Times New Roman" charset="0"/>
                <a:cs typeface="Times New Roman" charset="0"/>
              </a:rPr>
              <a:t> Peptides which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act </a:t>
            </a:r>
            <a:r>
              <a:rPr lang="en-US" sz="4800" dirty="0">
                <a:latin typeface="Times New Roman" charset="0"/>
                <a:cs typeface="Times New Roman" charset="0"/>
              </a:rPr>
              <a:t>as agonists and antagonists to the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IR </a:t>
            </a:r>
            <a:r>
              <a:rPr lang="en-US" sz="4800" dirty="0">
                <a:latin typeface="Times New Roman" charset="0"/>
                <a:cs typeface="Times New Roman" charset="0"/>
              </a:rPr>
              <a:t>have been proposed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previously</a:t>
            </a:r>
            <a:endParaRPr lang="en-US" sz="4800" dirty="0" smtClean="0">
              <a:latin typeface="Times New Roman" charset="0"/>
              <a:cs typeface="Times New Roman" charset="0"/>
            </a:endParaRPr>
          </a:p>
          <a:p>
            <a:pPr algn="l">
              <a:spcBef>
                <a:spcPts val="1200"/>
              </a:spcBef>
              <a:buFont typeface="Wingdings" charset="0"/>
              <a:buChar char="q"/>
            </a:pPr>
            <a:r>
              <a:rPr lang="en-US" sz="4800" dirty="0" smtClean="0">
                <a:latin typeface="Times New Roman" charset="0"/>
                <a:cs typeface="Times New Roman" charset="0"/>
              </a:rPr>
              <a:t>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IR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has two binding regions, site 1 and site 2, with specific residues known to be involved in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hormone/receptor binding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  </a:t>
            </a:r>
            <a:endParaRPr lang="en-US" sz="4800" dirty="0">
              <a:latin typeface="Times New Roman" charset="0"/>
              <a:cs typeface="Times New Roman" charset="0"/>
            </a:endParaRPr>
          </a:p>
          <a:p>
            <a:pPr algn="l">
              <a:spcBef>
                <a:spcPts val="1200"/>
              </a:spcBef>
              <a:buFont typeface="Wingdings" charset="0"/>
              <a:buChar char="q"/>
            </a:pPr>
            <a:r>
              <a:rPr lang="en-US" sz="4800" dirty="0">
                <a:latin typeface="Times New Roman" charset="0"/>
                <a:cs typeface="Times New Roman" charset="0"/>
              </a:rPr>
              <a:t> Mature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i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nsulin contains </a:t>
            </a:r>
            <a:r>
              <a:rPr lang="en-US" sz="4800" dirty="0">
                <a:latin typeface="Times New Roman" charset="0"/>
                <a:cs typeface="Times New Roman" charset="0"/>
              </a:rPr>
              <a:t>an A chain (red)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and a </a:t>
            </a:r>
            <a:r>
              <a:rPr lang="en-US" sz="4800" dirty="0">
                <a:latin typeface="Times New Roman" charset="0"/>
                <a:cs typeface="Times New Roman" charset="0"/>
              </a:rPr>
              <a:t>B chain (blue)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connected by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 </a:t>
            </a:r>
            <a:r>
              <a:rPr lang="en-US" sz="4800" dirty="0">
                <a:latin typeface="Times New Roman" charset="0"/>
                <a:cs typeface="Times New Roman" charset="0"/>
              </a:rPr>
              <a:t>three disulfide </a:t>
            </a:r>
            <a:r>
              <a:rPr lang="en-US" sz="4800" dirty="0" smtClean="0">
                <a:latin typeface="Times New Roman" charset="0"/>
                <a:cs typeface="Times New Roman" charset="0"/>
              </a:rPr>
              <a:t>bonds </a:t>
            </a:r>
            <a:endParaRPr lang="en-US" sz="4800" dirty="0">
              <a:latin typeface="Times New Roman" charset="0"/>
              <a:cs typeface="Times New Roman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25582" y="22859727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Methods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69597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2591449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Results 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>
          <a:xfrm>
            <a:off x="32593133" y="6271418"/>
            <a:ext cx="10914743" cy="2164938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4301092">
              <a:lnSpc>
                <a:spcPct val="100000"/>
              </a:lnSpc>
              <a:spcBef>
                <a:spcPts val="0"/>
              </a:spcBef>
            </a:pPr>
            <a:r>
              <a:rPr lang="en-US" sz="3600">
                <a:solidFill>
                  <a:prstClr val="black"/>
                </a:solidFill>
              </a:rPr>
              <a:t>LCDV1</a:t>
            </a:r>
          </a:p>
        </p:txBody>
      </p:sp>
      <p:sp>
        <p:nvSpPr>
          <p:cNvPr id="30" name="Subtitle 2"/>
          <p:cNvSpPr txBox="1">
            <a:spLocks/>
          </p:cNvSpPr>
          <p:nvPr/>
        </p:nvSpPr>
        <p:spPr>
          <a:xfrm>
            <a:off x="12125439" y="4938860"/>
            <a:ext cx="19641782" cy="86832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smtClean="0">
                <a:solidFill>
                  <a:schemeClr val="bg1"/>
                </a:solidFill>
                <a:latin typeface="Cambria" panose="02040503050406030204" pitchFamily="18" charset="0"/>
              </a:rPr>
              <a:t>Results  </a:t>
            </a:r>
            <a:endParaRPr lang="en-US" sz="51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>
            <a:off x="21946330" y="24594277"/>
            <a:ext cx="0" cy="661626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Subtitle 2"/>
          <p:cNvSpPr txBox="1">
            <a:spLocks/>
          </p:cNvSpPr>
          <p:nvPr/>
        </p:nvSpPr>
        <p:spPr>
          <a:xfrm>
            <a:off x="12125439" y="6318586"/>
            <a:ext cx="19641782" cy="25923702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639" y="1168998"/>
            <a:ext cx="2298576" cy="3042233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32552335" y="28825370"/>
            <a:ext cx="10914743" cy="326620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3200" dirty="0" err="1"/>
              <a:t>Altindis</a:t>
            </a:r>
            <a:r>
              <a:rPr lang="en-US" sz="3200" dirty="0"/>
              <a:t>, E. et al. Viral insulin-like peptides activate human insulin and IGF-1 receptor signaling: a paradigm </a:t>
            </a:r>
            <a:r>
              <a:rPr lang="en-US" sz="3200" dirty="0" smtClean="0"/>
              <a:t>shift </a:t>
            </a:r>
            <a:r>
              <a:rPr lang="en-US" sz="3200" dirty="0"/>
              <a:t>for host–microbe interactions. </a:t>
            </a:r>
            <a:r>
              <a:rPr lang="en-US" sz="3200" i="1" dirty="0"/>
              <a:t>Proc. Natl Acad. Sci. </a:t>
            </a:r>
            <a:r>
              <a:rPr lang="en-US" sz="3200" i="1" dirty="0" smtClean="0"/>
              <a:t>USA</a:t>
            </a:r>
            <a:r>
              <a:rPr lang="en-US" sz="3200" dirty="0" smtClean="0"/>
              <a:t> 2018</a:t>
            </a:r>
            <a:r>
              <a:rPr lang="en-US" sz="3200" i="1" dirty="0" smtClean="0"/>
              <a:t>, </a:t>
            </a:r>
            <a:r>
              <a:rPr lang="en-US" sz="3200" b="1" dirty="0" smtClean="0"/>
              <a:t>115, </a:t>
            </a:r>
            <a:r>
              <a:rPr lang="en-US" sz="3200" dirty="0" smtClean="0"/>
              <a:t>2461-2466</a:t>
            </a:r>
          </a:p>
          <a:p>
            <a:pPr algn="l">
              <a:spcBef>
                <a:spcPts val="0"/>
              </a:spcBef>
            </a:pPr>
            <a:endParaRPr lang="en-US" sz="3200" i="1" dirty="0"/>
          </a:p>
          <a:p>
            <a:pPr algn="l">
              <a:spcBef>
                <a:spcPts val="0"/>
              </a:spcBef>
            </a:pPr>
            <a:r>
              <a:rPr lang="en-US" sz="3200" dirty="0" smtClean="0"/>
              <a:t>Schaffer et al. Assembly of high-affinity insulin receptor agonists and antagonists from peptide building blocks</a:t>
            </a:r>
            <a:r>
              <a:rPr lang="en-US" sz="3200" i="1" dirty="0" smtClean="0"/>
              <a:t>. Proc. Natl. Acad. Sci. </a:t>
            </a:r>
            <a:r>
              <a:rPr lang="en-US" sz="3200" i="1" dirty="0" smtClean="0"/>
              <a:t>USA </a:t>
            </a:r>
            <a:r>
              <a:rPr lang="en-US" sz="3200" dirty="0" smtClean="0"/>
              <a:t>2003,</a:t>
            </a:r>
            <a:r>
              <a:rPr lang="en-US" sz="3200" i="1" dirty="0" smtClean="0"/>
              <a:t> </a:t>
            </a:r>
            <a:r>
              <a:rPr lang="en-US" sz="3200" b="1" dirty="0" smtClean="0"/>
              <a:t>100</a:t>
            </a:r>
            <a:r>
              <a:rPr lang="en-US" sz="3200" dirty="0" smtClean="0"/>
              <a:t>, </a:t>
            </a:r>
            <a:r>
              <a:rPr lang="en-US" sz="3200" dirty="0" smtClean="0"/>
              <a:t>4435-4439</a:t>
            </a:r>
            <a:endParaRPr lang="en-US" sz="37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32591449" y="27966758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984920" y="12216858"/>
            <a:ext cx="5657401" cy="553992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369596" y="24048722"/>
            <a:ext cx="10914743" cy="7902507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fontScale="925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 algn="l">
              <a:lnSpc>
                <a:spcPct val="100000"/>
              </a:lnSpc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Known 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sequences 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previously reported 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viral insulin like peptides (VILPs) 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insulin 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imetics 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 modeled using 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ITASSER</a:t>
            </a:r>
            <a:endParaRPr lang="en-US" sz="5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l">
              <a:lnSpc>
                <a:spcPct val="100000"/>
              </a:lnSpc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Sequences 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were aligned using CLUSTALW and analyzed with </a:t>
            </a:r>
            <a:r>
              <a:rPr lang="en-US" sz="5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ESPript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3.0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5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l">
              <a:lnSpc>
                <a:spcPct val="100000"/>
              </a:lnSpc>
              <a:spcBef>
                <a:spcPts val="2400"/>
              </a:spcBef>
              <a:buFont typeface="Wingdings" panose="05000000000000000000" pitchFamily="2" charset="2"/>
              <a:buChar char="q"/>
            </a:pP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Predicted 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structural 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were simulated 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molecular dynamics (MD) simulations  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microsecond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explicit </a:t>
            </a:r>
            <a:r>
              <a:rPr lang="en-US" sz="5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solvent   </a:t>
            </a:r>
            <a:endParaRPr lang="en-US" sz="5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endParaRPr lang="en-US" sz="37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2216581" y="10825124"/>
            <a:ext cx="16815619" cy="600158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200" dirty="0" smtClean="0">
                <a:latin typeface="Cambria" panose="02040503050406030204" pitchFamily="18" charset="0"/>
              </a:rPr>
              <a:t>Figure 1. </a:t>
            </a:r>
            <a:r>
              <a:rPr lang="en-US" sz="3200" dirty="0" smtClean="0">
                <a:latin typeface="Cambria" panose="02040503050406030204" pitchFamily="18" charset="0"/>
              </a:rPr>
              <a:t>Sequence alignment </a:t>
            </a:r>
            <a:r>
              <a:rPr lang="en-US" sz="3200" dirty="0" smtClean="0">
                <a:latin typeface="Cambria" panose="02040503050406030204" pitchFamily="18" charset="0"/>
              </a:rPr>
              <a:t>of </a:t>
            </a:r>
            <a:r>
              <a:rPr lang="en-US" sz="3200" dirty="0" smtClean="0">
                <a:latin typeface="Cambria" panose="02040503050406030204" pitchFamily="18" charset="0"/>
              </a:rPr>
              <a:t>all peptides studied.</a:t>
            </a:r>
            <a:endParaRPr lang="en-US" sz="2800" dirty="0">
              <a:latin typeface="Cambria" panose="02040503050406030204" pitchFamily="18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2905630" y="31149687"/>
            <a:ext cx="8979790" cy="600158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200" dirty="0">
                <a:latin typeface="Cambria" panose="02040503050406030204" pitchFamily="18" charset="0"/>
              </a:rPr>
              <a:t>Figure </a:t>
            </a:r>
            <a:r>
              <a:rPr lang="en-US" sz="3200" dirty="0" smtClean="0">
                <a:latin typeface="Cambria" panose="02040503050406030204" pitchFamily="18" charset="0"/>
              </a:rPr>
              <a:t>6. </a:t>
            </a:r>
            <a:r>
              <a:rPr lang="en-US" sz="3200" dirty="0" smtClean="0">
                <a:latin typeface="Cambria" panose="02040503050406030204" pitchFamily="18" charset="0"/>
              </a:rPr>
              <a:t>Residue fluctuations in </a:t>
            </a:r>
            <a:r>
              <a:rPr lang="en-US" sz="3200" dirty="0" smtClean="0">
                <a:latin typeface="Cambria" panose="02040503050406030204" pitchFamily="18" charset="0"/>
              </a:rPr>
              <a:t>mimetic peptides.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12243638" y="31149687"/>
            <a:ext cx="10213469" cy="600158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3200" dirty="0" smtClean="0">
                <a:latin typeface="Cambria" panose="02040503050406030204" pitchFamily="18" charset="0"/>
              </a:rPr>
              <a:t>Figure 5. </a:t>
            </a:r>
            <a:r>
              <a:rPr lang="en-US" sz="3200" dirty="0" smtClean="0">
                <a:latin typeface="Cambria" panose="02040503050406030204" pitchFamily="18" charset="0"/>
              </a:rPr>
              <a:t>Residue fluctuations in</a:t>
            </a:r>
            <a:r>
              <a:rPr lang="en-US" sz="3200" dirty="0" smtClean="0">
                <a:latin typeface="Cambria" panose="02040503050406030204" pitchFamily="18" charset="0"/>
              </a:rPr>
              <a:t> “</a:t>
            </a:r>
            <a:r>
              <a:rPr lang="en-US" sz="3200" dirty="0" smtClean="0">
                <a:latin typeface="Cambria" panose="02040503050406030204" pitchFamily="18" charset="0"/>
              </a:rPr>
              <a:t>VILP” peptides.</a:t>
            </a:r>
            <a:endParaRPr lang="en-US" sz="2400" dirty="0">
              <a:latin typeface="Cambria" panose="02040503050406030204" pitchFamily="18" charset="0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930" y="15404776"/>
            <a:ext cx="9864152" cy="68120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01606" y="24205359"/>
            <a:ext cx="9131768" cy="683455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88517" y="24205359"/>
            <a:ext cx="9030181" cy="6834557"/>
          </a:xfrm>
          <a:prstGeom prst="rect">
            <a:avLst/>
          </a:prstGeom>
        </p:spPr>
      </p:pic>
      <p:pic>
        <p:nvPicPr>
          <p:cNvPr id="1032" name="Picture 8" descr="https://dl.boxcloud.com/api/2.0/internal_files/308332311187/versions/324844180195/representations/png_paged_2048x2048/content/1.png?access_token=1!d34cuz7BPOJKoJyHkD7dYoP1LMMd0W4BkPbsXYMneSbWqJE7YlzQMMFypKVq7IaBqSEI6KhCJvKSVNBGQBJ028E0kCQnrWvaZ9l_RoSgTrN7TwwsZN-_YuBt_nqMR2Z5kXqrOs1Ux8iP2CxuSnnJvEdBz1otnn0yRM6K-Zf-xJhuEzJZhKH45QO7nMA314wDMRAAJjuUTbDtR0AjIxxNe-JOLVFTNIAjoGWRA7gsQKtBwLw1k_lM6kZJOHGHmdnIagqmBQ0g4NqwoCrdIC9XWuHZx0tvWPWAyReTAjMkA324f3luAiviPIGSyxuv9ALqe3iQPGv9hLjU4Fv3Vo_N7QRKtkZaNgzrIRd-VhIHlhCzkUefs672Jjzfc940BoMSKStUqh0fENr2DcCIo2vDz4wjtoeYVma_g5NJwS5eEITlr-F3Mz_Zwwbwo8sdqhUQZoookSVJwam-nw7rAboReHfUptlw2CCQ63bLSZpGKfhPSq8E2CEg8Z4waF37yUc.&amp;box_client_name=box-content-preview&amp;box_client_version=1.47.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6581" y="6421012"/>
            <a:ext cx="19423271" cy="4410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1664" y="11448733"/>
            <a:ext cx="3707772" cy="478792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5312" y="11580274"/>
            <a:ext cx="3200826" cy="43403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4592" y="11591679"/>
            <a:ext cx="3509737" cy="432069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5462" y="11547447"/>
            <a:ext cx="3892430" cy="463065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2164" y="11636565"/>
            <a:ext cx="4587766" cy="4131274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2216581" y="16795240"/>
            <a:ext cx="168310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Figure 2. </a:t>
            </a:r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Actual </a:t>
            </a:r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(Ins, IGF1, IGF2) and p</a:t>
            </a:r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redicted (SGIV, S456) site </a:t>
            </a:r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1 residues in various </a:t>
            </a:r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peptides</a:t>
            </a:r>
            <a:r>
              <a:rPr lang="en-US" sz="2800" dirty="0" smtClean="0">
                <a:solidFill>
                  <a:prstClr val="black"/>
                </a:solidFill>
                <a:latin typeface="Cambria" panose="02040503050406030204" pitchFamily="18" charset="0"/>
              </a:rPr>
              <a:t>. </a:t>
            </a:r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>
            <a:off x="13321625" y="16178098"/>
            <a:ext cx="17588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600" smtClean="0">
                <a:solidFill>
                  <a:prstClr val="black"/>
                </a:solidFill>
                <a:latin typeface="Cambria" panose="02040503050406030204" pitchFamily="18" charset="0"/>
              </a:rPr>
              <a:t> Insulin </a:t>
            </a:r>
            <a:endParaRPr lang="en-US" sz="9600">
              <a:solidFill>
                <a:prstClr val="black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6862057" y="16178099"/>
            <a:ext cx="1475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600" smtClean="0">
                <a:solidFill>
                  <a:prstClr val="black"/>
                </a:solidFill>
                <a:latin typeface="Cambria" panose="02040503050406030204" pitchFamily="18" charset="0"/>
              </a:rPr>
              <a:t> IGF-1 </a:t>
            </a:r>
            <a:endParaRPr lang="en-US" sz="9600">
              <a:solidFill>
                <a:prstClr val="black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1083414" y="16178097"/>
            <a:ext cx="1475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600" dirty="0" smtClean="0">
                <a:solidFill>
                  <a:prstClr val="black"/>
                </a:solidFill>
                <a:latin typeface="Cambria" panose="02040503050406030204" pitchFamily="18" charset="0"/>
              </a:rPr>
              <a:t> IGF-2 </a:t>
            </a:r>
            <a:endParaRPr lang="en-US" sz="9600" dirty="0">
              <a:solidFill>
                <a:prstClr val="black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33978908" y="10717396"/>
            <a:ext cx="12250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600" smtClean="0">
                <a:solidFill>
                  <a:prstClr val="black"/>
                </a:solidFill>
                <a:latin typeface="Cambria" panose="02040503050406030204" pitchFamily="18" charset="0"/>
              </a:rPr>
              <a:t> SGIV</a:t>
            </a:r>
            <a:endParaRPr lang="en-US" sz="9600">
              <a:solidFill>
                <a:prstClr val="black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9463281" y="16178098"/>
            <a:ext cx="12795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600">
                <a:solidFill>
                  <a:prstClr val="black"/>
                </a:solidFill>
                <a:latin typeface="Cambria" panose="02040503050406030204" pitchFamily="18" charset="0"/>
              </a:rPr>
              <a:t> </a:t>
            </a:r>
            <a:r>
              <a:rPr lang="en-US" sz="3600" smtClean="0">
                <a:solidFill>
                  <a:prstClr val="black"/>
                </a:solidFill>
                <a:latin typeface="Cambria" panose="02040503050406030204" pitchFamily="18" charset="0"/>
              </a:rPr>
              <a:t>S456</a:t>
            </a:r>
            <a:endParaRPr lang="en-US" sz="6600">
              <a:solidFill>
                <a:prstClr val="black"/>
              </a:solidFill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6718" y="6392396"/>
            <a:ext cx="5064264" cy="423032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6557" y="16427752"/>
            <a:ext cx="3760636" cy="438852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6506" y="21757061"/>
            <a:ext cx="4252653" cy="5041181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24497727" y="16178098"/>
            <a:ext cx="12250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600" smtClean="0">
                <a:solidFill>
                  <a:prstClr val="black"/>
                </a:solidFill>
                <a:latin typeface="Cambria" panose="02040503050406030204" pitchFamily="18" charset="0"/>
              </a:rPr>
              <a:t> SGIV</a:t>
            </a:r>
            <a:endParaRPr lang="en-US" sz="9600">
              <a:solidFill>
                <a:prstClr val="black"/>
              </a:solidFill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9492" y="11458397"/>
            <a:ext cx="3887701" cy="5224096"/>
          </a:xfrm>
          <a:prstGeom prst="rect">
            <a:avLst/>
          </a:prstGeom>
        </p:spPr>
      </p:pic>
      <p:sp>
        <p:nvSpPr>
          <p:cNvPr id="80" name="Rectangle 79"/>
          <p:cNvSpPr/>
          <p:nvPr/>
        </p:nvSpPr>
        <p:spPr>
          <a:xfrm>
            <a:off x="34208138" y="15749336"/>
            <a:ext cx="9957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600">
                <a:solidFill>
                  <a:prstClr val="black"/>
                </a:solidFill>
                <a:latin typeface="Cambria" panose="02040503050406030204" pitchFamily="18" charset="0"/>
              </a:rPr>
              <a:t> </a:t>
            </a:r>
            <a:r>
              <a:rPr lang="en-US" sz="3600" smtClean="0">
                <a:solidFill>
                  <a:prstClr val="black"/>
                </a:solidFill>
                <a:latin typeface="Cambria" panose="02040503050406030204" pitchFamily="18" charset="0"/>
              </a:rPr>
              <a:t>GIV</a:t>
            </a:r>
            <a:endParaRPr lang="en-US" sz="6600">
              <a:solidFill>
                <a:prstClr val="black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3935986" y="20826692"/>
            <a:ext cx="1437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LCDV1</a:t>
            </a:r>
            <a:endParaRPr lang="en-US" sz="3600" dirty="0"/>
          </a:p>
        </p:txBody>
      </p:sp>
      <p:sp>
        <p:nvSpPr>
          <p:cNvPr id="53" name="Rectangle 52"/>
          <p:cNvSpPr/>
          <p:nvPr/>
        </p:nvSpPr>
        <p:spPr>
          <a:xfrm>
            <a:off x="33910876" y="26422397"/>
            <a:ext cx="15903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3600" smtClean="0">
                <a:solidFill>
                  <a:prstClr val="black"/>
                </a:solidFill>
              </a:rPr>
              <a:t>LCDVSa</a:t>
            </a:r>
            <a:endParaRPr lang="en-US" sz="3600">
              <a:solidFill>
                <a:prstClr val="black"/>
              </a:solidFill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1933" y="6421012"/>
            <a:ext cx="3435912" cy="429638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8173" y="11114144"/>
            <a:ext cx="4553516" cy="4635192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6109" y="16047328"/>
            <a:ext cx="4535580" cy="5102529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40028096" y="10622725"/>
            <a:ext cx="2170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S519</a:t>
            </a:r>
            <a:endParaRPr lang="en-US" sz="3600"/>
          </a:p>
        </p:txBody>
      </p:sp>
      <p:sp>
        <p:nvSpPr>
          <p:cNvPr id="59" name="TextBox 58"/>
          <p:cNvSpPr txBox="1"/>
          <p:nvPr/>
        </p:nvSpPr>
        <p:spPr>
          <a:xfrm>
            <a:off x="40059429" y="15611669"/>
            <a:ext cx="22000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S453</a:t>
            </a:r>
            <a:endParaRPr lang="en-US" sz="3600"/>
          </a:p>
        </p:txBody>
      </p:sp>
      <p:sp>
        <p:nvSpPr>
          <p:cNvPr id="61" name="TextBox 60"/>
          <p:cNvSpPr txBox="1"/>
          <p:nvPr/>
        </p:nvSpPr>
        <p:spPr>
          <a:xfrm>
            <a:off x="39941568" y="20954337"/>
            <a:ext cx="219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S455</a:t>
            </a:r>
            <a:endParaRPr lang="en-US" sz="3600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2321" y="21839761"/>
            <a:ext cx="3938995" cy="4615188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40415812" y="26320361"/>
            <a:ext cx="2613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/>
              <a:t>S456</a:t>
            </a:r>
            <a:endParaRPr lang="en-US" sz="3600"/>
          </a:p>
        </p:txBody>
      </p:sp>
      <p:sp>
        <p:nvSpPr>
          <p:cNvPr id="66" name="TextBox 65"/>
          <p:cNvSpPr txBox="1"/>
          <p:nvPr/>
        </p:nvSpPr>
        <p:spPr>
          <a:xfrm>
            <a:off x="32687370" y="26966692"/>
            <a:ext cx="1138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ambria" panose="02040503050406030204" pitchFamily="18" charset="0"/>
                <a:ea typeface="Cambria" panose="02040503050406030204" pitchFamily="18" charset="0"/>
              </a:rPr>
              <a:t>Figure 7. </a:t>
            </a:r>
            <a:r>
              <a:rPr lang="en-US" sz="3200" dirty="0" smtClean="0">
                <a:latin typeface="Cambria" panose="02040503050406030204" pitchFamily="18" charset="0"/>
                <a:ea typeface="Cambria" panose="02040503050406030204" pitchFamily="18" charset="0"/>
              </a:rPr>
              <a:t>Overlay of predicted peptide conformations.</a:t>
            </a:r>
            <a:endParaRPr lang="en-US" sz="2800" dirty="0"/>
          </a:p>
        </p:txBody>
      </p:sp>
      <p:pic>
        <p:nvPicPr>
          <p:cNvPr id="1038" name="Picture 14" descr="https://dl.boxcloud.com/api/2.0/internal_files/306249473210/versions/325045860683/representations/png_paged_2048x2048/content/1.png?access_token=1!Fkx0zgxBgEcApAbqqrUoX3ZFeeq9pXPGLIaWZA4b_AsWtncZFDMZy_V_f6gh-MPw7gUdU3we3QPWdCO4PSr2QOoMGQjaVtASnue2ySFhqFfsH4422dTp4DsKpBIzDzTxG6TLaqJJ9XbTiboC6cte8dV1zrTth2IZBrOQydes2j3eDwdgY8LNeUHlZhJ3et2rzHnYb2iflQXtjfILlRV69J-WYR-mYnqZMqc703CLf2yLqzw3e_jnVGmM7fevkdk9VGy8tiHBsnjOv5sz5h2Vqi8-gA9muxfFe_BydgH1V3Xm64i_uzR6h19nteUlDAOfyHGyj81ecakN5g8vx_tGUKHj0LBnZUMtVk4FMTisXnKcw2X6xvDoFwVvo0cal8tOyTgsACRcC6XqjLVrnRy2c-rfTmlEm7yFFx0YWcUrRY8C5lwK7QRrBVWa32oe0Z-9JLT0kbPRY-w3Uds4LpG64s7OMU9eocQgwm9R9UMY5xCiZhYLZ91-bvGqkV6j7uU.&amp;box_client_name=box-content-preview&amp;box_client_version=1.47.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8858" y="17389592"/>
            <a:ext cx="8165532" cy="6124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dl.boxcloud.com/api/2.0/internal_files/306254964403/versions/322557566563/representations/png_paged_2048x2048/content/1.png?access_token=1!WrZs3Z_PpjCeKe5U4iZzjlHPCnRfaim8MYEPzUdGkyc5sNEaDfMiZcKm3tXh_1zIpMM_N29EGSpKycJIvdbwdw2KKCqU_Sluh-_H16j-QHFFnNHVpFxqgpachv5rZ8aqbw4MDWWg9nl4ru-T-VV_UeHyfOw49RnBsCDX1Ef-3hrZhYwPXJBhmKWX7TGzRSKfeLG8fmHqJavEbWhG87x50R9ntXNrKHPD0fYKpax1VU9DbTx27zPVXn0MyandxF0YYyh0pvdzQXZtk3t1F6T_whkUmYuThscD4O9r-juE_n1eNEQ_zIpWvDpRGzo6SMcF69Z5HZi7s00cEkxrRqkb9OPF5XaptYKApZaffnR-ySVhTXXj-_t8HhVlTHx4R0rdIxH3xlnFqTA7q7_naWVrtWhYL2JZoi2IqGjbZ__XdkPmB1BnoZNu3aHqELhLGgWeiecFSMWwIaLDY9_kOc9V3UAMx8Q5K26vzm8e9rNcNjg-Ro-L3v9tr6nL2ZlFUas.&amp;box_client_name=box-content-preview&amp;box_client_version=1.47.1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8396" y="17318460"/>
            <a:ext cx="8182636" cy="6136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Rectangle 66"/>
          <p:cNvSpPr/>
          <p:nvPr/>
        </p:nvSpPr>
        <p:spPr>
          <a:xfrm>
            <a:off x="12639206" y="23293310"/>
            <a:ext cx="93071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Cambria" panose="02040503050406030204" pitchFamily="18" charset="0"/>
              </a:rPr>
              <a:t>Figure </a:t>
            </a:r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3. Ramachandran plot of native Insulin (PDB :</a:t>
            </a:r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3I40)</a:t>
            </a:r>
            <a:r>
              <a:rPr lang="en-US" sz="2800" dirty="0" smtClean="0">
                <a:solidFill>
                  <a:prstClr val="black"/>
                </a:solidFill>
                <a:latin typeface="Cambria" panose="02040503050406030204" pitchFamily="18" charset="0"/>
              </a:rPr>
              <a:t>.</a:t>
            </a:r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22558497" y="23293307"/>
            <a:ext cx="91778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  <a:latin typeface="Cambria" panose="02040503050406030204" pitchFamily="18" charset="0"/>
              </a:rPr>
              <a:t>Figure </a:t>
            </a:r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4. </a:t>
            </a:r>
            <a:r>
              <a:rPr lang="en-US" sz="3200" dirty="0">
                <a:solidFill>
                  <a:prstClr val="black"/>
                </a:solidFill>
                <a:latin typeface="Cambria" panose="02040503050406030204" pitchFamily="18" charset="0"/>
              </a:rPr>
              <a:t>Ramachandran plot of </a:t>
            </a:r>
            <a:r>
              <a:rPr lang="en-US" sz="3200" dirty="0" smtClean="0">
                <a:solidFill>
                  <a:prstClr val="black"/>
                </a:solidFill>
                <a:latin typeface="Cambria" panose="02040503050406030204" pitchFamily="18" charset="0"/>
              </a:rPr>
              <a:t>S519</a:t>
            </a:r>
            <a:r>
              <a:rPr lang="en-US" sz="2800" dirty="0" smtClean="0">
                <a:solidFill>
                  <a:prstClr val="black"/>
                </a:solidFill>
                <a:latin typeface="Cambria" panose="02040503050406030204" pitchFamily="18" charset="0"/>
              </a:rPr>
              <a:t>.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4763</TotalTime>
  <Words>256</Words>
  <Application>Microsoft Office PowerPoint</Application>
  <PresentationFormat>Custom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Times New Roman</vt:lpstr>
      <vt:lpstr>Wingdings</vt:lpstr>
      <vt:lpstr>Office Theme</vt:lpstr>
      <vt:lpstr>Atomistic Simulations of Viral Insulin Like and Insulin Mimetic Peptides  Evan Redfearn and Dr. Harish Vashisth  Department of Chemical Engineering, University of New Hampshire, Durham, NH 03824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Evan Redfearn</cp:lastModifiedBy>
  <cp:revision>165</cp:revision>
  <dcterms:created xsi:type="dcterms:W3CDTF">2016-03-05T16:55:12Z</dcterms:created>
  <dcterms:modified xsi:type="dcterms:W3CDTF">2018-08-01T14:39:44Z</dcterms:modified>
</cp:coreProperties>
</file>