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5720000" cy="32004000"/>
  <p:notesSz cx="6858000" cy="9144000"/>
  <p:defaultTextStyle>
    <a:defPPr>
      <a:defRPr lang="en-US"/>
    </a:defPPr>
    <a:lvl1pPr algn="l" rtl="0" fontAlgn="base">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1pPr>
    <a:lvl2pPr marL="457200" algn="l" rtl="0" fontAlgn="base">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2pPr>
    <a:lvl3pPr marL="914400" algn="l" rtl="0" fontAlgn="base">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3pPr>
    <a:lvl4pPr marL="1371600" algn="l" rtl="0" fontAlgn="base">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4pPr>
    <a:lvl5pPr marL="1828800" algn="l" rtl="0" fontAlgn="base">
      <a:spcBef>
        <a:spcPct val="0"/>
      </a:spcBef>
      <a:spcAft>
        <a:spcPct val="0"/>
      </a:spcAft>
      <a:defRPr sz="2400" kern="1200">
        <a:solidFill>
          <a:schemeClr val="tx1"/>
        </a:solidFill>
        <a:latin typeface="Times New Roman"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New Roman"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1008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86BD27-CF71-0E4C-F199-16AC22C0A08C}" v="1" dt="2018-07-24T19:34:48.0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36" autoAdjust="0"/>
    <p:restoredTop sz="93537" autoAdjust="0"/>
  </p:normalViewPr>
  <p:slideViewPr>
    <p:cSldViewPr>
      <p:cViewPr>
        <p:scale>
          <a:sx n="33" d="100"/>
          <a:sy n="33" d="100"/>
        </p:scale>
        <p:origin x="-966" y="-1740"/>
      </p:cViewPr>
      <p:guideLst>
        <p:guide orient="horz" pos="10080"/>
        <p:guide pos="1440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lante, Kyle" userId="S::kplante@pinkertonacademy.org::66783db6-11df-4329-98a6-806febd9a0ad" providerId="AD" clId="Web-{4F356882-25AD-4BAF-A9D0-842EFB8AC604}"/>
    <pc:docChg chg="modSld">
      <pc:chgData name="Plante, Kyle" userId="S::kplante@pinkertonacademy.org::66783db6-11df-4329-98a6-806febd9a0ad" providerId="AD" clId="Web-{4F356882-25AD-4BAF-A9D0-842EFB8AC604}" dt="2018-07-24T15:20:53.639" v="17" actId="1076"/>
      <pc:docMkLst>
        <pc:docMk/>
      </pc:docMkLst>
      <pc:sldChg chg="addSp modSp">
        <pc:chgData name="Plante, Kyle" userId="S::kplante@pinkertonacademy.org::66783db6-11df-4329-98a6-806febd9a0ad" providerId="AD" clId="Web-{4F356882-25AD-4BAF-A9D0-842EFB8AC604}" dt="2018-07-24T15:20:53.639" v="17" actId="1076"/>
        <pc:sldMkLst>
          <pc:docMk/>
          <pc:sldMk cId="0" sldId="256"/>
        </pc:sldMkLst>
        <pc:picChg chg="add mod">
          <ac:chgData name="Plante, Kyle" userId="S::kplante@pinkertonacademy.org::66783db6-11df-4329-98a6-806febd9a0ad" providerId="AD" clId="Web-{4F356882-25AD-4BAF-A9D0-842EFB8AC604}" dt="2018-07-24T15:17:54.039" v="2" actId="14100"/>
          <ac:picMkLst>
            <pc:docMk/>
            <pc:sldMk cId="0" sldId="256"/>
            <ac:picMk id="5" creationId="{5A8F1ECE-BA98-4001-9B2E-230C00EF69A0}"/>
          </ac:picMkLst>
        </pc:picChg>
        <pc:picChg chg="add mod">
          <ac:chgData name="Plante, Kyle" userId="S::kplante@pinkertonacademy.org::66783db6-11df-4329-98a6-806febd9a0ad" providerId="AD" clId="Web-{4F356882-25AD-4BAF-A9D0-842EFB8AC604}" dt="2018-07-24T15:18:22.837" v="6" actId="14100"/>
          <ac:picMkLst>
            <pc:docMk/>
            <pc:sldMk cId="0" sldId="256"/>
            <ac:picMk id="9" creationId="{5A289304-71AE-4F52-B0DB-5C93DF8678BC}"/>
          </ac:picMkLst>
        </pc:picChg>
        <pc:picChg chg="add mod">
          <ac:chgData name="Plante, Kyle" userId="S::kplante@pinkertonacademy.org::66783db6-11df-4329-98a6-806febd9a0ad" providerId="AD" clId="Web-{4F356882-25AD-4BAF-A9D0-842EFB8AC604}" dt="2018-07-24T15:19:07.713" v="9" actId="14100"/>
          <ac:picMkLst>
            <pc:docMk/>
            <pc:sldMk cId="0" sldId="256"/>
            <ac:picMk id="13" creationId="{082535F3-E2F3-47EF-A2B3-CB05698CDB59}"/>
          </ac:picMkLst>
        </pc:picChg>
        <pc:picChg chg="add mod">
          <ac:chgData name="Plante, Kyle" userId="S::kplante@pinkertonacademy.org::66783db6-11df-4329-98a6-806febd9a0ad" providerId="AD" clId="Web-{4F356882-25AD-4BAF-A9D0-842EFB8AC604}" dt="2018-07-24T15:19:48.871" v="11" actId="1076"/>
          <ac:picMkLst>
            <pc:docMk/>
            <pc:sldMk cId="0" sldId="256"/>
            <ac:picMk id="15" creationId="{8FE08830-6B23-4978-8D16-CCB2F1C0F2E0}"/>
          </ac:picMkLst>
        </pc:picChg>
        <pc:picChg chg="add mod">
          <ac:chgData name="Plante, Kyle" userId="S::kplante@pinkertonacademy.org::66783db6-11df-4329-98a6-806febd9a0ad" providerId="AD" clId="Web-{4F356882-25AD-4BAF-A9D0-842EFB8AC604}" dt="2018-07-24T15:20:03.246" v="13" actId="1076"/>
          <ac:picMkLst>
            <pc:docMk/>
            <pc:sldMk cId="0" sldId="256"/>
            <ac:picMk id="17" creationId="{32EECA13-E58B-428C-B41D-86A3A90C5FBB}"/>
          </ac:picMkLst>
        </pc:picChg>
        <pc:picChg chg="add mod">
          <ac:chgData name="Plante, Kyle" userId="S::kplante@pinkertonacademy.org::66783db6-11df-4329-98a6-806febd9a0ad" providerId="AD" clId="Web-{4F356882-25AD-4BAF-A9D0-842EFB8AC604}" dt="2018-07-24T15:20:31.153" v="15" actId="1076"/>
          <ac:picMkLst>
            <pc:docMk/>
            <pc:sldMk cId="0" sldId="256"/>
            <ac:picMk id="19" creationId="{0F028C03-51C0-4587-9089-4F5FA46415B0}"/>
          </ac:picMkLst>
        </pc:picChg>
        <pc:picChg chg="add mod">
          <ac:chgData name="Plante, Kyle" userId="S::kplante@pinkertonacademy.org::66783db6-11df-4329-98a6-806febd9a0ad" providerId="AD" clId="Web-{4F356882-25AD-4BAF-A9D0-842EFB8AC604}" dt="2018-07-24T15:20:53.639" v="17" actId="1076"/>
          <ac:picMkLst>
            <pc:docMk/>
            <pc:sldMk cId="0" sldId="256"/>
            <ac:picMk id="21" creationId="{F1E95E08-7D0F-4CEA-BE46-5A9891C6427C}"/>
          </ac:picMkLst>
        </pc:picChg>
      </pc:sldChg>
    </pc:docChg>
  </pc:docChgLst>
  <pc:docChgLst>
    <pc:chgData name="Plante, Kyle" userId="S::kplante@pinkertonacademy.org::66783db6-11df-4329-98a6-806febd9a0ad" providerId="AD" clId="Web-{C5DB3A79-01FA-E2F6-77C2-A888791E46C1}"/>
    <pc:docChg chg="modSld">
      <pc:chgData name="Plante, Kyle" userId="S::kplante@pinkertonacademy.org::66783db6-11df-4329-98a6-806febd9a0ad" providerId="AD" clId="Web-{C5DB3A79-01FA-E2F6-77C2-A888791E46C1}" dt="2018-07-23T22:25:08.339" v="274" actId="14100"/>
      <pc:docMkLst>
        <pc:docMk/>
      </pc:docMkLst>
      <pc:sldChg chg="addSp delSp modSp">
        <pc:chgData name="Plante, Kyle" userId="S::kplante@pinkertonacademy.org::66783db6-11df-4329-98a6-806febd9a0ad" providerId="AD" clId="Web-{C5DB3A79-01FA-E2F6-77C2-A888791E46C1}" dt="2018-07-23T22:25:08.339" v="274" actId="14100"/>
        <pc:sldMkLst>
          <pc:docMk/>
          <pc:sldMk cId="0" sldId="256"/>
        </pc:sldMkLst>
        <pc:spChg chg="add del mod">
          <ac:chgData name="Plante, Kyle" userId="S::kplante@pinkertonacademy.org::66783db6-11df-4329-98a6-806febd9a0ad" providerId="AD" clId="Web-{C5DB3A79-01FA-E2F6-77C2-A888791E46C1}" dt="2018-07-23T21:31:29.898" v="173"/>
          <ac:spMkLst>
            <pc:docMk/>
            <pc:sldMk cId="0" sldId="256"/>
            <ac:spMk id="2" creationId="{A1370F3B-67AA-45E9-A7BA-685DED5B1FE0}"/>
          </ac:spMkLst>
        </pc:spChg>
        <pc:spChg chg="mod">
          <ac:chgData name="Plante, Kyle" userId="S::kplante@pinkertonacademy.org::66783db6-11df-4329-98a6-806febd9a0ad" providerId="AD" clId="Web-{C5DB3A79-01FA-E2F6-77C2-A888791E46C1}" dt="2018-07-23T21:40:49.435" v="250" actId="20577"/>
          <ac:spMkLst>
            <pc:docMk/>
            <pc:sldMk cId="0" sldId="256"/>
            <ac:spMk id="14337" creationId="{0E890A9F-3ED4-4727-A202-298CA88EECFB}"/>
          </ac:spMkLst>
        </pc:spChg>
        <pc:picChg chg="add mod">
          <ac:chgData name="Plante, Kyle" userId="S::kplante@pinkertonacademy.org::66783db6-11df-4329-98a6-806febd9a0ad" providerId="AD" clId="Web-{C5DB3A79-01FA-E2F6-77C2-A888791E46C1}" dt="2018-07-23T22:24:44.056" v="270" actId="1076"/>
          <ac:picMkLst>
            <pc:docMk/>
            <pc:sldMk cId="0" sldId="256"/>
            <ac:picMk id="2" creationId="{5DD175C3-A681-412E-BE0D-CFECE2BB44E2}"/>
          </ac:picMkLst>
        </pc:picChg>
        <pc:picChg chg="add mod">
          <ac:chgData name="Plante, Kyle" userId="S::kplante@pinkertonacademy.org::66783db6-11df-4329-98a6-806febd9a0ad" providerId="AD" clId="Web-{C5DB3A79-01FA-E2F6-77C2-A888791E46C1}" dt="2018-07-23T21:57:33.498" v="256" actId="1076"/>
          <ac:picMkLst>
            <pc:docMk/>
            <pc:sldMk cId="0" sldId="256"/>
            <ac:picMk id="3" creationId="{C6EA5EAE-5D3E-4379-BE28-0FFABA806FD1}"/>
          </ac:picMkLst>
        </pc:picChg>
        <pc:picChg chg="add mod">
          <ac:chgData name="Plante, Kyle" userId="S::kplante@pinkertonacademy.org::66783db6-11df-4329-98a6-806febd9a0ad" providerId="AD" clId="Web-{C5DB3A79-01FA-E2F6-77C2-A888791E46C1}" dt="2018-07-23T22:25:08.339" v="274" actId="14100"/>
          <ac:picMkLst>
            <pc:docMk/>
            <pc:sldMk cId="0" sldId="256"/>
            <ac:picMk id="6" creationId="{83DDA605-5C65-489A-B84E-A7BFEE775F9F}"/>
          </ac:picMkLst>
        </pc:picChg>
        <pc:picChg chg="add mod">
          <ac:chgData name="Plante, Kyle" userId="S::kplante@pinkertonacademy.org::66783db6-11df-4329-98a6-806febd9a0ad" providerId="AD" clId="Web-{C5DB3A79-01FA-E2F6-77C2-A888791E46C1}" dt="2018-07-23T22:25:04.088" v="273" actId="14100"/>
          <ac:picMkLst>
            <pc:docMk/>
            <pc:sldMk cId="0" sldId="256"/>
            <ac:picMk id="8" creationId="{66BF2AD4-EC06-4B81-8F6C-585626EDAD10}"/>
          </ac:picMkLst>
        </pc:picChg>
        <pc:picChg chg="add mod">
          <ac:chgData name="Plante, Kyle" userId="S::kplante@pinkertonacademy.org::66783db6-11df-4329-98a6-806febd9a0ad" providerId="AD" clId="Web-{C5DB3A79-01FA-E2F6-77C2-A888791E46C1}" dt="2018-07-23T22:24:18.961" v="265" actId="1076"/>
          <ac:picMkLst>
            <pc:docMk/>
            <pc:sldMk cId="0" sldId="256"/>
            <ac:picMk id="10" creationId="{4071AFA1-FB37-4BC2-A06A-A30ABD294103}"/>
          </ac:picMkLst>
        </pc:picChg>
        <pc:picChg chg="add mod">
          <ac:chgData name="Plante, Kyle" userId="S::kplante@pinkertonacademy.org::66783db6-11df-4329-98a6-806febd9a0ad" providerId="AD" clId="Web-{C5DB3A79-01FA-E2F6-77C2-A888791E46C1}" dt="2018-07-23T22:24:32.555" v="268" actId="1076"/>
          <ac:picMkLst>
            <pc:docMk/>
            <pc:sldMk cId="0" sldId="256"/>
            <ac:picMk id="12" creationId="{2CA7D979-2973-4714-8418-34D6A4B1BAF0}"/>
          </ac:picMkLst>
        </pc:picChg>
        <pc:picChg chg="mod">
          <ac:chgData name="Plante, Kyle" userId="S::kplante@pinkertonacademy.org::66783db6-11df-4329-98a6-806febd9a0ad" providerId="AD" clId="Web-{C5DB3A79-01FA-E2F6-77C2-A888791E46C1}" dt="2018-07-23T21:40:19.059" v="243" actId="1076"/>
          <ac:picMkLst>
            <pc:docMk/>
            <pc:sldMk cId="0" sldId="256"/>
            <ac:picMk id="14338" creationId="{57698A04-6569-418C-930F-DF20B4A4AC1F}"/>
          </ac:picMkLst>
        </pc:picChg>
      </pc:sldChg>
    </pc:docChg>
  </pc:docChgLst>
  <pc:docChgLst>
    <pc:chgData name="Plante, Kyle" userId="S::kplante@pinkertonacademy.org::66783db6-11df-4329-98a6-806febd9a0ad" providerId="AD" clId="Web-{8E86BD27-CF71-0E4C-F199-16AC22C0A08C}"/>
    <pc:docChg chg="modSld">
      <pc:chgData name="Plante, Kyle" userId="S::kplante@pinkertonacademy.org::66783db6-11df-4329-98a6-806febd9a0ad" providerId="AD" clId="Web-{8E86BD27-CF71-0E4C-F199-16AC22C0A08C}" dt="2018-07-24T19:35:03.710" v="2118" actId="1076"/>
      <pc:docMkLst>
        <pc:docMk/>
      </pc:docMkLst>
      <pc:sldChg chg="addSp delSp modSp">
        <pc:chgData name="Plante, Kyle" userId="S::kplante@pinkertonacademy.org::66783db6-11df-4329-98a6-806febd9a0ad" providerId="AD" clId="Web-{8E86BD27-CF71-0E4C-F199-16AC22C0A08C}" dt="2018-07-24T19:35:03.710" v="2118" actId="1076"/>
        <pc:sldMkLst>
          <pc:docMk/>
          <pc:sldMk cId="0" sldId="256"/>
        </pc:sldMkLst>
        <pc:spChg chg="add">
          <ac:chgData name="Plante, Kyle" userId="S::kplante@pinkertonacademy.org::66783db6-11df-4329-98a6-806febd9a0ad" providerId="AD" clId="Web-{8E86BD27-CF71-0E4C-F199-16AC22C0A08C}" dt="2018-07-24T17:24:35.711" v="9"/>
          <ac:spMkLst>
            <pc:docMk/>
            <pc:sldMk cId="0" sldId="256"/>
            <ac:spMk id="7" creationId="{CC9BA8ED-E88C-4792-8072-79E9D1B9A1DE}"/>
          </ac:spMkLst>
        </pc:spChg>
        <pc:spChg chg="add mod ord">
          <ac:chgData name="Plante, Kyle" userId="S::kplante@pinkertonacademy.org::66783db6-11df-4329-98a6-806febd9a0ad" providerId="AD" clId="Web-{8E86BD27-CF71-0E4C-F199-16AC22C0A08C}" dt="2018-07-24T19:35:03.710" v="2118" actId="1076"/>
          <ac:spMkLst>
            <pc:docMk/>
            <pc:sldMk cId="0" sldId="256"/>
            <ac:spMk id="11" creationId="{CD95E2EE-390A-4BC6-84AA-D8336F6CAE34}"/>
          </ac:spMkLst>
        </pc:spChg>
        <pc:spChg chg="add mod">
          <ac:chgData name="Plante, Kyle" userId="S::kplante@pinkertonacademy.org::66783db6-11df-4329-98a6-806febd9a0ad" providerId="AD" clId="Web-{8E86BD27-CF71-0E4C-F199-16AC22C0A08C}" dt="2018-07-24T19:25:00.005" v="1970" actId="20577"/>
          <ac:spMkLst>
            <pc:docMk/>
            <pc:sldMk cId="0" sldId="256"/>
            <ac:spMk id="14" creationId="{D0528660-9983-4FF2-9B91-BE044F4ADE08}"/>
          </ac:spMkLst>
        </pc:spChg>
        <pc:spChg chg="add del mod">
          <ac:chgData name="Plante, Kyle" userId="S::kplante@pinkertonacademy.org::66783db6-11df-4329-98a6-806febd9a0ad" providerId="AD" clId="Web-{8E86BD27-CF71-0E4C-F199-16AC22C0A08C}" dt="2018-07-24T17:25:42.166" v="27"/>
          <ac:spMkLst>
            <pc:docMk/>
            <pc:sldMk cId="0" sldId="256"/>
            <ac:spMk id="14" creationId="{1883AD8E-4112-403B-A2F0-6E856A1B5D23}"/>
          </ac:spMkLst>
        </pc:spChg>
        <pc:spChg chg="add mod">
          <ac:chgData name="Plante, Kyle" userId="S::kplante@pinkertonacademy.org::66783db6-11df-4329-98a6-806febd9a0ad" providerId="AD" clId="Web-{8E86BD27-CF71-0E4C-F199-16AC22C0A08C}" dt="2018-07-24T19:33:46.642" v="2113" actId="1076"/>
          <ac:spMkLst>
            <pc:docMk/>
            <pc:sldMk cId="0" sldId="256"/>
            <ac:spMk id="16" creationId="{57C62C74-ED3C-4C9A-8854-FE3D6A974306}"/>
          </ac:spMkLst>
        </pc:spChg>
        <pc:spChg chg="add del mod">
          <ac:chgData name="Plante, Kyle" userId="S::kplante@pinkertonacademy.org::66783db6-11df-4329-98a6-806febd9a0ad" providerId="AD" clId="Web-{8E86BD27-CF71-0E4C-F199-16AC22C0A08C}" dt="2018-07-24T17:25:26.978" v="19"/>
          <ac:spMkLst>
            <pc:docMk/>
            <pc:sldMk cId="0" sldId="256"/>
            <ac:spMk id="16" creationId="{A28B3EDA-5744-4B1F-9D6D-3A06AD648526}"/>
          </ac:spMkLst>
        </pc:spChg>
        <pc:spChg chg="add mod">
          <ac:chgData name="Plante, Kyle" userId="S::kplante@pinkertonacademy.org::66783db6-11df-4329-98a6-806febd9a0ad" providerId="AD" clId="Web-{8E86BD27-CF71-0E4C-F199-16AC22C0A08C}" dt="2018-07-24T19:15:02.240" v="1773" actId="20577"/>
          <ac:spMkLst>
            <pc:docMk/>
            <pc:sldMk cId="0" sldId="256"/>
            <ac:spMk id="23" creationId="{F6A5BC68-6356-4D7D-A8E9-DA8AA2415745}"/>
          </ac:spMkLst>
        </pc:spChg>
        <pc:spChg chg="add mod">
          <ac:chgData name="Plante, Kyle" userId="S::kplante@pinkertonacademy.org::66783db6-11df-4329-98a6-806febd9a0ad" providerId="AD" clId="Web-{8E86BD27-CF71-0E4C-F199-16AC22C0A08C}" dt="2018-07-24T19:26:25.869" v="1993" actId="20577"/>
          <ac:spMkLst>
            <pc:docMk/>
            <pc:sldMk cId="0" sldId="256"/>
            <ac:spMk id="24" creationId="{E5DFB668-B18A-4A56-A462-8B7C27F21016}"/>
          </ac:spMkLst>
        </pc:spChg>
        <pc:spChg chg="add mod">
          <ac:chgData name="Plante, Kyle" userId="S::kplante@pinkertonacademy.org::66783db6-11df-4329-98a6-806febd9a0ad" providerId="AD" clId="Web-{8E86BD27-CF71-0E4C-F199-16AC22C0A08C}" dt="2018-07-24T19:15:41.414" v="1778" actId="1076"/>
          <ac:spMkLst>
            <pc:docMk/>
            <pc:sldMk cId="0" sldId="256"/>
            <ac:spMk id="25" creationId="{362CB9D1-CEB2-4FCF-BAA1-0431D6E4B94B}"/>
          </ac:spMkLst>
        </pc:spChg>
        <pc:spChg chg="mod">
          <ac:chgData name="Plante, Kyle" userId="S::kplante@pinkertonacademy.org::66783db6-11df-4329-98a6-806febd9a0ad" providerId="AD" clId="Web-{8E86BD27-CF71-0E4C-F199-16AC22C0A08C}" dt="2018-07-24T19:04:09.082" v="1309" actId="20577"/>
          <ac:spMkLst>
            <pc:docMk/>
            <pc:sldMk cId="0" sldId="256"/>
            <ac:spMk id="14337" creationId="{0E890A9F-3ED4-4727-A202-298CA88EECFB}"/>
          </ac:spMkLst>
        </pc:spChg>
        <pc:spChg chg="mod">
          <ac:chgData name="Plante, Kyle" userId="S::kplante@pinkertonacademy.org::66783db6-11df-4329-98a6-806febd9a0ad" providerId="AD" clId="Web-{8E86BD27-CF71-0E4C-F199-16AC22C0A08C}" dt="2018-07-24T19:34:48.038" v="2116" actId="1076"/>
          <ac:spMkLst>
            <pc:docMk/>
            <pc:sldMk cId="0" sldId="256"/>
            <ac:spMk id="14340" creationId="{5487DF18-11EE-4AEF-9D25-29BC36B64240}"/>
          </ac:spMkLst>
        </pc:spChg>
        <pc:spChg chg="mod">
          <ac:chgData name="Plante, Kyle" userId="S::kplante@pinkertonacademy.org::66783db6-11df-4329-98a6-806febd9a0ad" providerId="AD" clId="Web-{8E86BD27-CF71-0E4C-F199-16AC22C0A08C}" dt="2018-07-24T19:15:52.430" v="1779" actId="1076"/>
          <ac:spMkLst>
            <pc:docMk/>
            <pc:sldMk cId="0" sldId="256"/>
            <ac:spMk id="14341" creationId="{242CD710-A978-4BFF-9171-AFDEEB8BFE84}"/>
          </ac:spMkLst>
        </pc:spChg>
        <pc:spChg chg="mod">
          <ac:chgData name="Plante, Kyle" userId="S::kplante@pinkertonacademy.org::66783db6-11df-4329-98a6-806febd9a0ad" providerId="AD" clId="Web-{8E86BD27-CF71-0E4C-F199-16AC22C0A08C}" dt="2018-07-24T17:21:25.642" v="2" actId="20577"/>
          <ac:spMkLst>
            <pc:docMk/>
            <pc:sldMk cId="0" sldId="256"/>
            <ac:spMk id="14348" creationId="{D86C6A16-27AE-43D0-A162-A46D1A9D651B}"/>
          </ac:spMkLst>
        </pc:spChg>
        <pc:picChg chg="mod">
          <ac:chgData name="Plante, Kyle" userId="S::kplante@pinkertonacademy.org::66783db6-11df-4329-98a6-806febd9a0ad" providerId="AD" clId="Web-{8E86BD27-CF71-0E4C-F199-16AC22C0A08C}" dt="2018-07-24T19:15:08.022" v="1775" actId="1076"/>
          <ac:picMkLst>
            <pc:docMk/>
            <pc:sldMk cId="0" sldId="256"/>
            <ac:picMk id="2" creationId="{5DD175C3-A681-412E-BE0D-CFECE2BB44E2}"/>
          </ac:picMkLst>
        </pc:picChg>
        <pc:picChg chg="mod">
          <ac:chgData name="Plante, Kyle" userId="S::kplante@pinkertonacademy.org::66783db6-11df-4329-98a6-806febd9a0ad" providerId="AD" clId="Web-{8E86BD27-CF71-0E4C-F199-16AC22C0A08C}" dt="2018-07-24T19:03:37.143" v="1306" actId="1076"/>
          <ac:picMkLst>
            <pc:docMk/>
            <pc:sldMk cId="0" sldId="256"/>
            <ac:picMk id="3" creationId="{C6EA5EAE-5D3E-4379-BE28-0FFABA806FD1}"/>
          </ac:picMkLst>
        </pc:picChg>
        <pc:picChg chg="mod">
          <ac:chgData name="Plante, Kyle" userId="S::kplante@pinkertonacademy.org::66783db6-11df-4329-98a6-806febd9a0ad" providerId="AD" clId="Web-{8E86BD27-CF71-0E4C-F199-16AC22C0A08C}" dt="2018-07-24T19:30:46.335" v="2063" actId="1076"/>
          <ac:picMkLst>
            <pc:docMk/>
            <pc:sldMk cId="0" sldId="256"/>
            <ac:picMk id="6" creationId="{83DDA605-5C65-489A-B84E-A7BFEE775F9F}"/>
          </ac:picMkLst>
        </pc:picChg>
        <pc:picChg chg="mod">
          <ac:chgData name="Plante, Kyle" userId="S::kplante@pinkertonacademy.org::66783db6-11df-4329-98a6-806febd9a0ad" providerId="AD" clId="Web-{8E86BD27-CF71-0E4C-F199-16AC22C0A08C}" dt="2018-07-24T19:14:38.036" v="1769" actId="1076"/>
          <ac:picMkLst>
            <pc:docMk/>
            <pc:sldMk cId="0" sldId="256"/>
            <ac:picMk id="8" creationId="{66BF2AD4-EC06-4B81-8F6C-585626EDAD10}"/>
          </ac:picMkLst>
        </pc:picChg>
        <pc:picChg chg="mod">
          <ac:chgData name="Plante, Kyle" userId="S::kplante@pinkertonacademy.org::66783db6-11df-4329-98a6-806febd9a0ad" providerId="AD" clId="Web-{8E86BD27-CF71-0E4C-F199-16AC22C0A08C}" dt="2018-07-24T18:03:08.349" v="828" actId="1076"/>
          <ac:picMkLst>
            <pc:docMk/>
            <pc:sldMk cId="0" sldId="256"/>
            <ac:picMk id="10" creationId="{4071AFA1-FB37-4BC2-A06A-A30ABD294103}"/>
          </ac:picMkLst>
        </pc:picChg>
        <pc:picChg chg="add mod">
          <ac:chgData name="Plante, Kyle" userId="S::kplante@pinkertonacademy.org::66783db6-11df-4329-98a6-806febd9a0ad" providerId="AD" clId="Web-{8E86BD27-CF71-0E4C-F199-16AC22C0A08C}" dt="2018-07-24T17:31:59.381" v="41"/>
          <ac:picMkLst>
            <pc:docMk/>
            <pc:sldMk cId="0" sldId="256"/>
            <ac:picMk id="18" creationId="{4F9EC8C9-F1E2-4EC8-BDA2-B9623EB82B50}"/>
          </ac:picMkLst>
        </pc:picChg>
      </pc:sldChg>
    </pc:docChg>
  </pc:docChgLst>
  <pc:docChgLst>
    <pc:chgData name="Plante, Kyle" userId="S::kplante@pinkertonacademy.org::66783db6-11df-4329-98a6-806febd9a0ad" providerId="AD" clId="Web-{662AFE8F-20D7-52BD-8C22-9DEECEEE298C}"/>
    <pc:docChg chg="modSld">
      <pc:chgData name="Plante, Kyle" userId="S::kplante@pinkertonacademy.org::66783db6-11df-4329-98a6-806febd9a0ad" providerId="AD" clId="Web-{662AFE8F-20D7-52BD-8C22-9DEECEEE298C}" dt="2018-07-25T15:48:23.472" v="197" actId="1076"/>
      <pc:docMkLst>
        <pc:docMk/>
      </pc:docMkLst>
      <pc:sldChg chg="addSp modSp">
        <pc:chgData name="Plante, Kyle" userId="S::kplante@pinkertonacademy.org::66783db6-11df-4329-98a6-806febd9a0ad" providerId="AD" clId="Web-{662AFE8F-20D7-52BD-8C22-9DEECEEE298C}" dt="2018-07-25T15:48:23.472" v="197" actId="1076"/>
        <pc:sldMkLst>
          <pc:docMk/>
          <pc:sldMk cId="0" sldId="256"/>
        </pc:sldMkLst>
        <pc:spChg chg="mod">
          <ac:chgData name="Plante, Kyle" userId="S::kplante@pinkertonacademy.org::66783db6-11df-4329-98a6-806febd9a0ad" providerId="AD" clId="Web-{662AFE8F-20D7-52BD-8C22-9DEECEEE298C}" dt="2018-07-25T15:48:23.472" v="197" actId="1076"/>
          <ac:spMkLst>
            <pc:docMk/>
            <pc:sldMk cId="0" sldId="256"/>
            <ac:spMk id="11" creationId="{CD95E2EE-390A-4BC6-84AA-D8336F6CAE34}"/>
          </ac:spMkLst>
        </pc:spChg>
        <pc:spChg chg="mod">
          <ac:chgData name="Plante, Kyle" userId="S::kplante@pinkertonacademy.org::66783db6-11df-4329-98a6-806febd9a0ad" providerId="AD" clId="Web-{662AFE8F-20D7-52BD-8C22-9DEECEEE298C}" dt="2018-07-25T14:50:05.587" v="77" actId="20577"/>
          <ac:spMkLst>
            <pc:docMk/>
            <pc:sldMk cId="0" sldId="256"/>
            <ac:spMk id="14" creationId="{D0528660-9983-4FF2-9B91-BE044F4ADE08}"/>
          </ac:spMkLst>
        </pc:spChg>
        <pc:spChg chg="mod">
          <ac:chgData name="Plante, Kyle" userId="S::kplante@pinkertonacademy.org::66783db6-11df-4329-98a6-806febd9a0ad" providerId="AD" clId="Web-{662AFE8F-20D7-52BD-8C22-9DEECEEE298C}" dt="2018-07-25T15:00:54.037" v="118" actId="14100"/>
          <ac:spMkLst>
            <pc:docMk/>
            <pc:sldMk cId="0" sldId="256"/>
            <ac:spMk id="16" creationId="{57C62C74-ED3C-4C9A-8854-FE3D6A974306}"/>
          </ac:spMkLst>
        </pc:spChg>
        <pc:spChg chg="add mod">
          <ac:chgData name="Plante, Kyle" userId="S::kplante@pinkertonacademy.org::66783db6-11df-4329-98a6-806febd9a0ad" providerId="AD" clId="Web-{662AFE8F-20D7-52BD-8C22-9DEECEEE298C}" dt="2018-07-25T15:02:16.866" v="185" actId="20577"/>
          <ac:spMkLst>
            <pc:docMk/>
            <pc:sldMk cId="0" sldId="256"/>
            <ac:spMk id="27" creationId="{C2F0CCA3-0850-4382-9B1D-A077060C0157}"/>
          </ac:spMkLst>
        </pc:spChg>
        <pc:spChg chg="mod">
          <ac:chgData name="Plante, Kyle" userId="S::kplante@pinkertonacademy.org::66783db6-11df-4329-98a6-806febd9a0ad" providerId="AD" clId="Web-{662AFE8F-20D7-52BD-8C22-9DEECEEE298C}" dt="2018-07-25T15:02:26.007" v="188" actId="1076"/>
          <ac:spMkLst>
            <pc:docMk/>
            <pc:sldMk cId="0" sldId="256"/>
            <ac:spMk id="14342" creationId="{BA6689F9-7C1C-4AD0-A33E-934C947C217A}"/>
          </ac:spMkLst>
        </pc:spChg>
        <pc:picChg chg="mod">
          <ac:chgData name="Plante, Kyle" userId="S::kplante@pinkertonacademy.org::66783db6-11df-4329-98a6-806febd9a0ad" providerId="AD" clId="Web-{662AFE8F-20D7-52BD-8C22-9DEECEEE298C}" dt="2018-07-25T14:50:09.963" v="80" actId="1076"/>
          <ac:picMkLst>
            <pc:docMk/>
            <pc:sldMk cId="0" sldId="256"/>
            <ac:picMk id="5" creationId="{5A8F1ECE-BA98-4001-9B2E-230C00EF69A0}"/>
          </ac:picMkLst>
        </pc:picChg>
        <pc:picChg chg="mod">
          <ac:chgData name="Plante, Kyle" userId="S::kplante@pinkertonacademy.org::66783db6-11df-4329-98a6-806febd9a0ad" providerId="AD" clId="Web-{662AFE8F-20D7-52BD-8C22-9DEECEEE298C}" dt="2018-07-25T14:59:52.161" v="108" actId="1076"/>
          <ac:picMkLst>
            <pc:docMk/>
            <pc:sldMk cId="0" sldId="256"/>
            <ac:picMk id="6" creationId="{83DDA605-5C65-489A-B84E-A7BFEE775F9F}"/>
          </ac:picMkLst>
        </pc:picChg>
        <pc:picChg chg="mod">
          <ac:chgData name="Plante, Kyle" userId="S::kplante@pinkertonacademy.org::66783db6-11df-4329-98a6-806febd9a0ad" providerId="AD" clId="Web-{662AFE8F-20D7-52BD-8C22-9DEECEEE298C}" dt="2018-07-25T14:50:12.242" v="81" actId="1076"/>
          <ac:picMkLst>
            <pc:docMk/>
            <pc:sldMk cId="0" sldId="256"/>
            <ac:picMk id="9" creationId="{5A289304-71AE-4F52-B0DB-5C93DF8678BC}"/>
          </ac:picMkLst>
        </pc:picChg>
        <pc:picChg chg="add mod">
          <ac:chgData name="Plante, Kyle" userId="S::kplante@pinkertonacademy.org::66783db6-11df-4329-98a6-806febd9a0ad" providerId="AD" clId="Web-{662AFE8F-20D7-52BD-8C22-9DEECEEE298C}" dt="2018-07-25T15:00:14.099" v="112" actId="14100"/>
          <ac:picMkLst>
            <pc:docMk/>
            <pc:sldMk cId="0" sldId="256"/>
            <ac:picMk id="20" creationId="{152886F4-0662-4F5D-810B-99F40302BF2C}"/>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C2E30411-6AC5-45BC-8469-AE846D1E508A}"/>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Times New Roman" pitchFamily="18" charset="0"/>
                <a:ea typeface="+mn-ea"/>
              </a:defRPr>
            </a:lvl1pPr>
          </a:lstStyle>
          <a:p>
            <a:pPr>
              <a:defRPr/>
            </a:pPr>
            <a:endParaRPr lang="en-US"/>
          </a:p>
        </p:txBody>
      </p:sp>
      <p:sp>
        <p:nvSpPr>
          <p:cNvPr id="3" name="Date Placeholder 2">
            <a:extLst>
              <a:ext uri="{FF2B5EF4-FFF2-40B4-BE49-F238E27FC236}">
                <a16:creationId xmlns:a16="http://schemas.microsoft.com/office/drawing/2014/main" xmlns="" id="{3F11FD6D-1288-4BC8-82C5-D73D226EB6E9}"/>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B456E573-340A-4F53-BC69-564B552AB567}" type="datetimeFigureOut">
              <a:rPr lang="en-US" altLang="en-US"/>
              <a:pPr/>
              <a:t>7/31/2018</a:t>
            </a:fld>
            <a:endParaRPr lang="en-US" altLang="en-US"/>
          </a:p>
        </p:txBody>
      </p:sp>
      <p:sp>
        <p:nvSpPr>
          <p:cNvPr id="4" name="Slide Image Placeholder 3">
            <a:extLst>
              <a:ext uri="{FF2B5EF4-FFF2-40B4-BE49-F238E27FC236}">
                <a16:creationId xmlns:a16="http://schemas.microsoft.com/office/drawing/2014/main" xmlns="" id="{42DD58C6-5D0F-49AD-B18D-C9EFF947D044}"/>
              </a:ext>
            </a:extLst>
          </p:cNvPr>
          <p:cNvSpPr>
            <a:spLocks noGrp="1" noRot="1" noChangeAspect="1"/>
          </p:cNvSpPr>
          <p:nvPr>
            <p:ph type="sldImg" idx="2"/>
          </p:nvPr>
        </p:nvSpPr>
        <p:spPr>
          <a:xfrm>
            <a:off x="981075" y="685800"/>
            <a:ext cx="489585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xmlns="" id="{C5939074-1715-48DC-B5A7-5380CED6B706}"/>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xmlns="" id="{C9AA1DDB-69F9-4EC9-901C-5B433CF7CBBB}"/>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Times New Roman" pitchFamily="18" charset="0"/>
                <a:ea typeface="+mn-ea"/>
              </a:defRPr>
            </a:lvl1pPr>
          </a:lstStyle>
          <a:p>
            <a:pPr>
              <a:defRPr/>
            </a:pPr>
            <a:endParaRPr lang="en-US"/>
          </a:p>
        </p:txBody>
      </p:sp>
      <p:sp>
        <p:nvSpPr>
          <p:cNvPr id="7" name="Slide Number Placeholder 6">
            <a:extLst>
              <a:ext uri="{FF2B5EF4-FFF2-40B4-BE49-F238E27FC236}">
                <a16:creationId xmlns:a16="http://schemas.microsoft.com/office/drawing/2014/main" xmlns="" id="{387CFAAB-7D5D-49E2-944F-0F77EB3F9D66}"/>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2CD493CA-45D1-4A2C-AE2E-7D42A156E494}" type="slidenum">
              <a:rPr lang="en-US" altLang="en-US"/>
              <a:pPr/>
              <a:t>‹#›</a:t>
            </a:fld>
            <a:endParaRPr lang="en-US" altLang="en-US"/>
          </a:p>
        </p:txBody>
      </p:sp>
    </p:spTree>
    <p:extLst>
      <p:ext uri="{BB962C8B-B14F-4D97-AF65-F5344CB8AC3E}">
        <p14:creationId xmlns:p14="http://schemas.microsoft.com/office/powerpoint/2010/main" val="1028454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xmlns="" id="{8C1C2718-1067-4064-8374-6C74B3ABD2D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xmlns="" id="{C2979859-630F-4C2F-A2AA-DA8647FD04A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ea typeface="ＭＳ Ｐゴシック" panose="020B0600070205080204" pitchFamily="34" charset="-128"/>
            </a:endParaRPr>
          </a:p>
        </p:txBody>
      </p:sp>
      <p:sp>
        <p:nvSpPr>
          <p:cNvPr id="15363" name="Slide Number Placeholder 3">
            <a:extLst>
              <a:ext uri="{FF2B5EF4-FFF2-40B4-BE49-F238E27FC236}">
                <a16:creationId xmlns:a16="http://schemas.microsoft.com/office/drawing/2014/main" xmlns="" id="{363D1057-ECF8-4941-B838-F317D0AC0A3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eaLnBrk="1" hangingPunct="1"/>
            <a:fld id="{74FF3C4D-CF02-4015-B9BD-C1250BF6D02B}" type="slidenum">
              <a:rPr lang="en-US" altLang="en-US" sz="1200"/>
              <a:pPr eaLnBrk="1" hangingPunct="1"/>
              <a:t>1</a:t>
            </a:fld>
            <a:endParaRPr lang="en-US" altLang="en-US" sz="1200"/>
          </a:p>
        </p:txBody>
      </p:sp>
    </p:spTree>
    <p:extLst>
      <p:ext uri="{BB962C8B-B14F-4D97-AF65-F5344CB8AC3E}">
        <p14:creationId xmlns:p14="http://schemas.microsoft.com/office/powerpoint/2010/main" val="2776026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0" y="9942513"/>
            <a:ext cx="38862000" cy="6859587"/>
          </a:xfrm>
        </p:spPr>
        <p:txBody>
          <a:bodyPr/>
          <a:lstStyle/>
          <a:p>
            <a:r>
              <a:rPr lang="en-US"/>
              <a:t>Click to edit Master title style</a:t>
            </a:r>
          </a:p>
        </p:txBody>
      </p:sp>
      <p:sp>
        <p:nvSpPr>
          <p:cNvPr id="3" name="Subtitle 2"/>
          <p:cNvSpPr>
            <a:spLocks noGrp="1"/>
          </p:cNvSpPr>
          <p:nvPr>
            <p:ph type="subTitle" idx="1"/>
          </p:nvPr>
        </p:nvSpPr>
        <p:spPr>
          <a:xfrm>
            <a:off x="6858000" y="18135600"/>
            <a:ext cx="32004000" cy="81788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xmlns="" id="{5BEABC60-125B-4C3B-B669-73A697DF79B1}"/>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0F7261D5-062E-4A3D-A98F-10074E9F805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011BCC7F-335E-4B55-BC55-5D101D1F5C3C}"/>
              </a:ext>
            </a:extLst>
          </p:cNvPr>
          <p:cNvSpPr>
            <a:spLocks noGrp="1" noChangeArrowheads="1"/>
          </p:cNvSpPr>
          <p:nvPr>
            <p:ph type="sldNum" sz="quarter" idx="12"/>
          </p:nvPr>
        </p:nvSpPr>
        <p:spPr>
          <a:ln/>
        </p:spPr>
        <p:txBody>
          <a:bodyPr/>
          <a:lstStyle>
            <a:lvl1pPr>
              <a:defRPr/>
            </a:lvl1pPr>
          </a:lstStyle>
          <a:p>
            <a:fld id="{B71B1B06-130E-4A0B-9990-22D3E9FB3AD2}" type="slidenum">
              <a:rPr lang="en-US" altLang="en-US"/>
              <a:pPr/>
              <a:t>‹#›</a:t>
            </a:fld>
            <a:endParaRPr lang="en-US" altLang="en-US"/>
          </a:p>
        </p:txBody>
      </p:sp>
    </p:spTree>
    <p:extLst>
      <p:ext uri="{BB962C8B-B14F-4D97-AF65-F5344CB8AC3E}">
        <p14:creationId xmlns:p14="http://schemas.microsoft.com/office/powerpoint/2010/main" val="20463166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8BD3F683-9999-4B16-A998-2FB0C49F670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1F8F72B-F503-4845-9136-FDA51871C94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91A170C4-88AD-4017-AAF8-6711C4286932}"/>
              </a:ext>
            </a:extLst>
          </p:cNvPr>
          <p:cNvSpPr>
            <a:spLocks noGrp="1" noChangeArrowheads="1"/>
          </p:cNvSpPr>
          <p:nvPr>
            <p:ph type="sldNum" sz="quarter" idx="12"/>
          </p:nvPr>
        </p:nvSpPr>
        <p:spPr>
          <a:ln/>
        </p:spPr>
        <p:txBody>
          <a:bodyPr/>
          <a:lstStyle>
            <a:lvl1pPr>
              <a:defRPr/>
            </a:lvl1pPr>
          </a:lstStyle>
          <a:p>
            <a:fld id="{E329BAD4-131A-4963-AC59-471B45E7AB02}" type="slidenum">
              <a:rPr lang="en-US" altLang="en-US"/>
              <a:pPr/>
              <a:t>‹#›</a:t>
            </a:fld>
            <a:endParaRPr lang="en-US" altLang="en-US"/>
          </a:p>
        </p:txBody>
      </p:sp>
    </p:spTree>
    <p:extLst>
      <p:ext uri="{BB962C8B-B14F-4D97-AF65-F5344CB8AC3E}">
        <p14:creationId xmlns:p14="http://schemas.microsoft.com/office/powerpoint/2010/main" val="40138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63" y="20566063"/>
            <a:ext cx="38862000" cy="6356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611563" y="13565188"/>
            <a:ext cx="38862000" cy="70008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xmlns="" id="{8C17743C-3A75-4753-827B-1ACFDB26A50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0C051A9-3C53-4419-A826-48941E3E38A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F996F582-2C2E-4E0B-94A3-8EB8BCEE083C}"/>
              </a:ext>
            </a:extLst>
          </p:cNvPr>
          <p:cNvSpPr>
            <a:spLocks noGrp="1" noChangeArrowheads="1"/>
          </p:cNvSpPr>
          <p:nvPr>
            <p:ph type="sldNum" sz="quarter" idx="12"/>
          </p:nvPr>
        </p:nvSpPr>
        <p:spPr>
          <a:ln/>
        </p:spPr>
        <p:txBody>
          <a:bodyPr/>
          <a:lstStyle>
            <a:lvl1pPr>
              <a:defRPr/>
            </a:lvl1pPr>
          </a:lstStyle>
          <a:p>
            <a:fld id="{DE80DDC8-54BF-41F5-A94B-D5D3E44E6757}" type="slidenum">
              <a:rPr lang="en-US" altLang="en-US"/>
              <a:pPr/>
              <a:t>‹#›</a:t>
            </a:fld>
            <a:endParaRPr lang="en-US" altLang="en-US"/>
          </a:p>
        </p:txBody>
      </p:sp>
    </p:spTree>
    <p:extLst>
      <p:ext uri="{BB962C8B-B14F-4D97-AF65-F5344CB8AC3E}">
        <p14:creationId xmlns:p14="http://schemas.microsoft.com/office/powerpoint/2010/main" val="426214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4290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936200" y="9245600"/>
            <a:ext cx="19354800" cy="1920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xmlns="" id="{81B03C48-D323-45D2-883A-1F4B90A9C20F}"/>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447C0781-333C-4A7F-9186-908E5EC2099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60434DE6-C097-41F0-B67A-B112D9E8DBDD}"/>
              </a:ext>
            </a:extLst>
          </p:cNvPr>
          <p:cNvSpPr>
            <a:spLocks noGrp="1" noChangeArrowheads="1"/>
          </p:cNvSpPr>
          <p:nvPr>
            <p:ph type="sldNum" sz="quarter" idx="12"/>
          </p:nvPr>
        </p:nvSpPr>
        <p:spPr>
          <a:ln/>
        </p:spPr>
        <p:txBody>
          <a:bodyPr/>
          <a:lstStyle>
            <a:lvl1pPr>
              <a:defRPr/>
            </a:lvl1pPr>
          </a:lstStyle>
          <a:p>
            <a:fld id="{9C9BE37E-CCAA-4890-9DF7-3D1BE8B3F44C}" type="slidenum">
              <a:rPr lang="en-US" altLang="en-US"/>
              <a:pPr/>
              <a:t>‹#›</a:t>
            </a:fld>
            <a:endParaRPr lang="en-US" altLang="en-US"/>
          </a:p>
        </p:txBody>
      </p:sp>
    </p:spTree>
    <p:extLst>
      <p:ext uri="{BB962C8B-B14F-4D97-AF65-F5344CB8AC3E}">
        <p14:creationId xmlns:p14="http://schemas.microsoft.com/office/powerpoint/2010/main" val="664029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81113"/>
            <a:ext cx="41148000" cy="5334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286000" y="7164388"/>
            <a:ext cx="20200938"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86000" y="10148888"/>
            <a:ext cx="20200938"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3225125" y="7164388"/>
            <a:ext cx="20208875" cy="29845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3225125" y="10148888"/>
            <a:ext cx="20208875" cy="1844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xmlns="" id="{B7AAF93E-CAE1-416F-B88D-6CFF33CED91A}"/>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xmlns="" id="{DDE6BB3E-3195-4962-BE2C-564FC2A143F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xmlns="" id="{6C0ACA45-51C2-4EAC-9BA9-0150D1D19F4D}"/>
              </a:ext>
            </a:extLst>
          </p:cNvPr>
          <p:cNvSpPr>
            <a:spLocks noGrp="1" noChangeArrowheads="1"/>
          </p:cNvSpPr>
          <p:nvPr>
            <p:ph type="sldNum" sz="quarter" idx="12"/>
          </p:nvPr>
        </p:nvSpPr>
        <p:spPr>
          <a:ln/>
        </p:spPr>
        <p:txBody>
          <a:bodyPr/>
          <a:lstStyle>
            <a:lvl1pPr>
              <a:defRPr/>
            </a:lvl1pPr>
          </a:lstStyle>
          <a:p>
            <a:fld id="{0B8E2643-4A17-4E43-B479-25F3D0561FAE}" type="slidenum">
              <a:rPr lang="en-US" altLang="en-US"/>
              <a:pPr/>
              <a:t>‹#›</a:t>
            </a:fld>
            <a:endParaRPr lang="en-US" altLang="en-US"/>
          </a:p>
        </p:txBody>
      </p:sp>
    </p:spTree>
    <p:extLst>
      <p:ext uri="{BB962C8B-B14F-4D97-AF65-F5344CB8AC3E}">
        <p14:creationId xmlns:p14="http://schemas.microsoft.com/office/powerpoint/2010/main" val="1589612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xmlns="" id="{640B7732-66E1-4508-8D19-A6589F7E7108}"/>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xmlns="" id="{DA3D414D-3A98-4953-A7F8-93F9EF3C11A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xmlns="" id="{1AECD4D6-5508-43A2-A7B3-B0723B0CB169}"/>
              </a:ext>
            </a:extLst>
          </p:cNvPr>
          <p:cNvSpPr>
            <a:spLocks noGrp="1" noChangeArrowheads="1"/>
          </p:cNvSpPr>
          <p:nvPr>
            <p:ph type="sldNum" sz="quarter" idx="12"/>
          </p:nvPr>
        </p:nvSpPr>
        <p:spPr>
          <a:ln/>
        </p:spPr>
        <p:txBody>
          <a:bodyPr/>
          <a:lstStyle>
            <a:lvl1pPr>
              <a:defRPr/>
            </a:lvl1pPr>
          </a:lstStyle>
          <a:p>
            <a:fld id="{C4D73538-5753-4DB8-93A4-08190020471C}" type="slidenum">
              <a:rPr lang="en-US" altLang="en-US"/>
              <a:pPr/>
              <a:t>‹#›</a:t>
            </a:fld>
            <a:endParaRPr lang="en-US" altLang="en-US"/>
          </a:p>
        </p:txBody>
      </p:sp>
    </p:spTree>
    <p:extLst>
      <p:ext uri="{BB962C8B-B14F-4D97-AF65-F5344CB8AC3E}">
        <p14:creationId xmlns:p14="http://schemas.microsoft.com/office/powerpoint/2010/main" val="10818538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xmlns="" id="{4F60C4D7-32BC-4292-9E36-DD452725FBDB}"/>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xmlns="" id="{84029F53-572E-4323-9F1B-00013530FC0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xmlns="" id="{75FAE6A1-A7E7-4A2B-AD95-63FDA6B4BE71}"/>
              </a:ext>
            </a:extLst>
          </p:cNvPr>
          <p:cNvSpPr>
            <a:spLocks noGrp="1" noChangeArrowheads="1"/>
          </p:cNvSpPr>
          <p:nvPr>
            <p:ph type="sldNum" sz="quarter" idx="12"/>
          </p:nvPr>
        </p:nvSpPr>
        <p:spPr>
          <a:ln/>
        </p:spPr>
        <p:txBody>
          <a:bodyPr/>
          <a:lstStyle>
            <a:lvl1pPr>
              <a:defRPr/>
            </a:lvl1pPr>
          </a:lstStyle>
          <a:p>
            <a:fld id="{3ABA7A18-FE5D-49D7-AAC3-5FD3A313AD37}" type="slidenum">
              <a:rPr lang="en-US" altLang="en-US"/>
              <a:pPr/>
              <a:t>‹#›</a:t>
            </a:fld>
            <a:endParaRPr lang="en-US" altLang="en-US"/>
          </a:p>
        </p:txBody>
      </p:sp>
    </p:spTree>
    <p:extLst>
      <p:ext uri="{BB962C8B-B14F-4D97-AF65-F5344CB8AC3E}">
        <p14:creationId xmlns:p14="http://schemas.microsoft.com/office/powerpoint/2010/main" val="2057315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0" y="1274763"/>
            <a:ext cx="15041563" cy="542290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875250" y="1274763"/>
            <a:ext cx="25558750" cy="273145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86000" y="6697663"/>
            <a:ext cx="15041563" cy="218916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9C033B92-C1D0-4761-9659-0FA671FB323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6997E62D-708F-45E1-872D-FDDE0D976678}"/>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0FEA0334-8ED7-463B-870A-6C14F6C5D2B7}"/>
              </a:ext>
            </a:extLst>
          </p:cNvPr>
          <p:cNvSpPr>
            <a:spLocks noGrp="1" noChangeArrowheads="1"/>
          </p:cNvSpPr>
          <p:nvPr>
            <p:ph type="sldNum" sz="quarter" idx="12"/>
          </p:nvPr>
        </p:nvSpPr>
        <p:spPr>
          <a:ln/>
        </p:spPr>
        <p:txBody>
          <a:bodyPr/>
          <a:lstStyle>
            <a:lvl1pPr>
              <a:defRPr/>
            </a:lvl1pPr>
          </a:lstStyle>
          <a:p>
            <a:fld id="{3C20DF95-E5D9-4814-87F5-434AF74A21C7}" type="slidenum">
              <a:rPr lang="en-US" altLang="en-US"/>
              <a:pPr/>
              <a:t>‹#›</a:t>
            </a:fld>
            <a:endParaRPr lang="en-US" altLang="en-US"/>
          </a:p>
        </p:txBody>
      </p:sp>
    </p:spTree>
    <p:extLst>
      <p:ext uri="{BB962C8B-B14F-4D97-AF65-F5344CB8AC3E}">
        <p14:creationId xmlns:p14="http://schemas.microsoft.com/office/powerpoint/2010/main" val="3068230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38" y="22402800"/>
            <a:ext cx="27432000" cy="26447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961438" y="2859088"/>
            <a:ext cx="27432000" cy="19202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961438" y="25047575"/>
            <a:ext cx="27432000" cy="3756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xmlns="" id="{932CA4F5-FF5B-49DE-8F02-58FB6622CE4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xmlns="" id="{1A571C07-7C9E-4C69-B74E-1E9E155BFCA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xmlns="" id="{4121AD51-4EBB-4D9D-A1FD-2751C225D30D}"/>
              </a:ext>
            </a:extLst>
          </p:cNvPr>
          <p:cNvSpPr>
            <a:spLocks noGrp="1" noChangeArrowheads="1"/>
          </p:cNvSpPr>
          <p:nvPr>
            <p:ph type="sldNum" sz="quarter" idx="12"/>
          </p:nvPr>
        </p:nvSpPr>
        <p:spPr>
          <a:ln/>
        </p:spPr>
        <p:txBody>
          <a:bodyPr/>
          <a:lstStyle>
            <a:lvl1pPr>
              <a:defRPr/>
            </a:lvl1pPr>
          </a:lstStyle>
          <a:p>
            <a:fld id="{D3ECD33E-6896-42BD-8501-CBF64552D9F4}" type="slidenum">
              <a:rPr lang="en-US" altLang="en-US"/>
              <a:pPr/>
              <a:t>‹#›</a:t>
            </a:fld>
            <a:endParaRPr lang="en-US" altLang="en-US"/>
          </a:p>
        </p:txBody>
      </p:sp>
    </p:spTree>
    <p:extLst>
      <p:ext uri="{BB962C8B-B14F-4D97-AF65-F5344CB8AC3E}">
        <p14:creationId xmlns:p14="http://schemas.microsoft.com/office/powerpoint/2010/main" val="1893730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9273147F-2988-4A1A-92C1-A3FCF270333A}"/>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3114FC8B-19C0-4CFE-80D0-7E64E789173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5099471C-2F8B-4D09-BD34-D0E31AF8A377}"/>
              </a:ext>
            </a:extLst>
          </p:cNvPr>
          <p:cNvSpPr>
            <a:spLocks noGrp="1" noChangeArrowheads="1"/>
          </p:cNvSpPr>
          <p:nvPr>
            <p:ph type="sldNum" sz="quarter" idx="12"/>
          </p:nvPr>
        </p:nvSpPr>
        <p:spPr>
          <a:ln/>
        </p:spPr>
        <p:txBody>
          <a:bodyPr/>
          <a:lstStyle>
            <a:lvl1pPr>
              <a:defRPr/>
            </a:lvl1pPr>
          </a:lstStyle>
          <a:p>
            <a:fld id="{64775F53-ADBB-403D-9114-F47F6356EB6E}" type="slidenum">
              <a:rPr lang="en-US" altLang="en-US"/>
              <a:pPr/>
              <a:t>‹#›</a:t>
            </a:fld>
            <a:endParaRPr lang="en-US" altLang="en-US"/>
          </a:p>
        </p:txBody>
      </p:sp>
    </p:spTree>
    <p:extLst>
      <p:ext uri="{BB962C8B-B14F-4D97-AF65-F5344CB8AC3E}">
        <p14:creationId xmlns:p14="http://schemas.microsoft.com/office/powerpoint/2010/main" val="2222960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2575500" y="2844800"/>
            <a:ext cx="9715500" cy="25603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429000" y="2844800"/>
            <a:ext cx="28994100" cy="25603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xmlns="" id="{DC4DDC08-3B0E-4433-9AAE-C2C85F953ED4}"/>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xmlns="" id="{5F484CD1-362F-4EC9-8AE4-51D4029FB195}"/>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xmlns="" id="{C4EAF9C4-22B6-408D-91DD-74CF8797104D}"/>
              </a:ext>
            </a:extLst>
          </p:cNvPr>
          <p:cNvSpPr>
            <a:spLocks noGrp="1" noChangeArrowheads="1"/>
          </p:cNvSpPr>
          <p:nvPr>
            <p:ph type="sldNum" sz="quarter" idx="12"/>
          </p:nvPr>
        </p:nvSpPr>
        <p:spPr>
          <a:ln/>
        </p:spPr>
        <p:txBody>
          <a:bodyPr/>
          <a:lstStyle>
            <a:lvl1pPr>
              <a:defRPr/>
            </a:lvl1pPr>
          </a:lstStyle>
          <a:p>
            <a:fld id="{BBEDBB79-7AE6-4A40-A8C5-93E123B018EE}" type="slidenum">
              <a:rPr lang="en-US" altLang="en-US"/>
              <a:pPr/>
              <a:t>‹#›</a:t>
            </a:fld>
            <a:endParaRPr lang="en-US" altLang="en-US"/>
          </a:p>
        </p:txBody>
      </p:sp>
    </p:spTree>
    <p:extLst>
      <p:ext uri="{BB962C8B-B14F-4D97-AF65-F5344CB8AC3E}">
        <p14:creationId xmlns:p14="http://schemas.microsoft.com/office/powerpoint/2010/main" val="3666534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xmlns="" id="{F43C150A-DDDE-45A6-8CB9-27936A9485D1}"/>
              </a:ext>
            </a:extLst>
          </p:cNvPr>
          <p:cNvSpPr>
            <a:spLocks noGrp="1" noChangeArrowheads="1"/>
          </p:cNvSpPr>
          <p:nvPr>
            <p:ph type="title"/>
          </p:nvPr>
        </p:nvSpPr>
        <p:spPr bwMode="auto">
          <a:xfrm>
            <a:off x="3429000" y="2844800"/>
            <a:ext cx="388620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xmlns="" id="{77B17FEE-CD26-4D60-93CF-F0C40293960C}"/>
              </a:ext>
            </a:extLst>
          </p:cNvPr>
          <p:cNvSpPr>
            <a:spLocks noGrp="1" noChangeArrowheads="1"/>
          </p:cNvSpPr>
          <p:nvPr>
            <p:ph type="body" idx="1"/>
          </p:nvPr>
        </p:nvSpPr>
        <p:spPr bwMode="auto">
          <a:xfrm>
            <a:off x="3429000" y="9245600"/>
            <a:ext cx="38862000" cy="1920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44133" tIns="222067" rIns="444133" bIns="222067"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xmlns="" id="{5D2F6F9E-C575-444B-B677-51D66F480BC7}"/>
              </a:ext>
            </a:extLst>
          </p:cNvPr>
          <p:cNvSpPr>
            <a:spLocks noGrp="1" noChangeArrowheads="1"/>
          </p:cNvSpPr>
          <p:nvPr>
            <p:ph type="dt" sz="half" idx="2"/>
          </p:nvPr>
        </p:nvSpPr>
        <p:spPr bwMode="auto">
          <a:xfrm>
            <a:off x="3429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atin typeface="Times New Roman" pitchFamily="18" charset="0"/>
                <a:ea typeface="+mn-ea"/>
              </a:defRPr>
            </a:lvl1pPr>
          </a:lstStyle>
          <a:p>
            <a:pPr>
              <a:defRPr/>
            </a:pPr>
            <a:endParaRPr lang="en-US"/>
          </a:p>
        </p:txBody>
      </p:sp>
      <p:sp>
        <p:nvSpPr>
          <p:cNvPr id="1029" name="Rectangle 5">
            <a:extLst>
              <a:ext uri="{FF2B5EF4-FFF2-40B4-BE49-F238E27FC236}">
                <a16:creationId xmlns:a16="http://schemas.microsoft.com/office/drawing/2014/main" xmlns="" id="{0AB48060-9B5E-474A-A995-8257BC1739D4}"/>
              </a:ext>
            </a:extLst>
          </p:cNvPr>
          <p:cNvSpPr>
            <a:spLocks noGrp="1" noChangeArrowheads="1"/>
          </p:cNvSpPr>
          <p:nvPr>
            <p:ph type="ftr" sz="quarter" idx="3"/>
          </p:nvPr>
        </p:nvSpPr>
        <p:spPr bwMode="auto">
          <a:xfrm>
            <a:off x="15621000" y="29159200"/>
            <a:ext cx="14478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atin typeface="Times New Roman" pitchFamily="18" charset="0"/>
                <a:ea typeface="+mn-ea"/>
              </a:defRPr>
            </a:lvl1pPr>
          </a:lstStyle>
          <a:p>
            <a:pPr>
              <a:defRPr/>
            </a:pPr>
            <a:endParaRPr lang="en-US"/>
          </a:p>
        </p:txBody>
      </p:sp>
      <p:sp>
        <p:nvSpPr>
          <p:cNvPr id="1030" name="Rectangle 6">
            <a:extLst>
              <a:ext uri="{FF2B5EF4-FFF2-40B4-BE49-F238E27FC236}">
                <a16:creationId xmlns:a16="http://schemas.microsoft.com/office/drawing/2014/main" xmlns="" id="{EF6C7635-F8CF-46A4-A074-BB32EB09D9E0}"/>
              </a:ext>
            </a:extLst>
          </p:cNvPr>
          <p:cNvSpPr>
            <a:spLocks noGrp="1" noChangeArrowheads="1"/>
          </p:cNvSpPr>
          <p:nvPr>
            <p:ph type="sldNum" sz="quarter" idx="4"/>
          </p:nvPr>
        </p:nvSpPr>
        <p:spPr bwMode="auto">
          <a:xfrm>
            <a:off x="32766000" y="29159200"/>
            <a:ext cx="9525000" cy="213360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fld id="{DD00E735-5E24-4432-BA4F-F3F4346BA0AA}"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ＭＳ Ｐゴシック" charset="0"/>
          <a:cs typeface="+mj-cs"/>
        </a:defRPr>
      </a:lvl1pPr>
      <a:lvl2pPr algn="ctr" defTabSz="4441825" rtl="0" eaLnBrk="0" fontAlgn="base" hangingPunct="0">
        <a:spcBef>
          <a:spcPct val="0"/>
        </a:spcBef>
        <a:spcAft>
          <a:spcPct val="0"/>
        </a:spcAft>
        <a:defRPr sz="21400">
          <a:solidFill>
            <a:schemeClr val="tx2"/>
          </a:solidFill>
          <a:latin typeface="Times New Roman" pitchFamily="18" charset="0"/>
          <a:ea typeface="ＭＳ Ｐゴシック" charset="0"/>
        </a:defRPr>
      </a:lvl2pPr>
      <a:lvl3pPr algn="ctr" defTabSz="4441825" rtl="0" eaLnBrk="0" fontAlgn="base" hangingPunct="0">
        <a:spcBef>
          <a:spcPct val="0"/>
        </a:spcBef>
        <a:spcAft>
          <a:spcPct val="0"/>
        </a:spcAft>
        <a:defRPr sz="21400">
          <a:solidFill>
            <a:schemeClr val="tx2"/>
          </a:solidFill>
          <a:latin typeface="Times New Roman" pitchFamily="18" charset="0"/>
          <a:ea typeface="ＭＳ Ｐゴシック" charset="0"/>
        </a:defRPr>
      </a:lvl3pPr>
      <a:lvl4pPr algn="ctr" defTabSz="4441825" rtl="0" eaLnBrk="0" fontAlgn="base" hangingPunct="0">
        <a:spcBef>
          <a:spcPct val="0"/>
        </a:spcBef>
        <a:spcAft>
          <a:spcPct val="0"/>
        </a:spcAft>
        <a:defRPr sz="21400">
          <a:solidFill>
            <a:schemeClr val="tx2"/>
          </a:solidFill>
          <a:latin typeface="Times New Roman" pitchFamily="18" charset="0"/>
          <a:ea typeface="ＭＳ Ｐゴシック" charset="0"/>
        </a:defRPr>
      </a:lvl4pPr>
      <a:lvl5pPr algn="ctr" defTabSz="4441825" rtl="0" eaLnBrk="0" fontAlgn="base" hangingPunct="0">
        <a:spcBef>
          <a:spcPct val="0"/>
        </a:spcBef>
        <a:spcAft>
          <a:spcPct val="0"/>
        </a:spcAft>
        <a:defRPr sz="21400">
          <a:solidFill>
            <a:schemeClr val="tx2"/>
          </a:solidFill>
          <a:latin typeface="Times New Roman" pitchFamily="18" charset="0"/>
          <a:ea typeface="ＭＳ Ｐゴシック"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ＭＳ Ｐゴシック" charset="0"/>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ea typeface="ＭＳ Ｐゴシック" charset="0"/>
        </a:defRPr>
      </a:lvl2pPr>
      <a:lvl3pPr marL="5551488" indent="-1109663" algn="l" defTabSz="4441825" rtl="0" eaLnBrk="0" fontAlgn="base" hangingPunct="0">
        <a:spcBef>
          <a:spcPct val="20000"/>
        </a:spcBef>
        <a:spcAft>
          <a:spcPct val="0"/>
        </a:spcAft>
        <a:buChar char="•"/>
        <a:defRPr sz="11700">
          <a:solidFill>
            <a:schemeClr val="tx1"/>
          </a:solidFill>
          <a:latin typeface="+mn-lt"/>
          <a:ea typeface="ＭＳ Ｐゴシック" charset="0"/>
        </a:defRPr>
      </a:lvl3pPr>
      <a:lvl4pPr marL="7772400" indent="-1109663" algn="l" defTabSz="4441825" rtl="0" eaLnBrk="0" fontAlgn="base" hangingPunct="0">
        <a:spcBef>
          <a:spcPct val="20000"/>
        </a:spcBef>
        <a:spcAft>
          <a:spcPct val="0"/>
        </a:spcAft>
        <a:buChar char="–"/>
        <a:defRPr sz="9700">
          <a:solidFill>
            <a:schemeClr val="tx1"/>
          </a:solidFill>
          <a:latin typeface="+mn-lt"/>
          <a:ea typeface="ＭＳ Ｐゴシック" charset="0"/>
        </a:defRPr>
      </a:lvl4pPr>
      <a:lvl5pPr marL="9993313" indent="-1111250" algn="l" defTabSz="4441825" rtl="0" eaLnBrk="0" fontAlgn="base" hangingPunct="0">
        <a:spcBef>
          <a:spcPct val="20000"/>
        </a:spcBef>
        <a:spcAft>
          <a:spcPct val="0"/>
        </a:spcAft>
        <a:buChar char="»"/>
        <a:defRPr sz="9700">
          <a:solidFill>
            <a:schemeClr val="tx1"/>
          </a:solidFill>
          <a:latin typeface="+mn-lt"/>
          <a:ea typeface="ＭＳ Ｐゴシック" charset="0"/>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18" Type="http://schemas.openxmlformats.org/officeDocument/2006/relationships/image" Target="../media/image16.jpeg"/><Relationship Id="rId3" Type="http://schemas.openxmlformats.org/officeDocument/2006/relationships/image" Target="../media/image1.jpeg"/><Relationship Id="rId7" Type="http://schemas.openxmlformats.org/officeDocument/2006/relationships/image" Target="../media/image5.jpe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png"/><Relationship Id="rId4" Type="http://schemas.openxmlformats.org/officeDocument/2006/relationships/image" Target="../media/image2.emf"/><Relationship Id="rId9" Type="http://schemas.openxmlformats.org/officeDocument/2006/relationships/image" Target="../media/image7.pn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C00000"/>
            </a:gs>
            <a:gs pos="0">
              <a:schemeClr val="bg1"/>
            </a:gs>
          </a:gsLst>
          <a:lin ang="5400000" scaled="1"/>
        </a:gradFill>
        <a:effectLst/>
      </p:bgPr>
    </p:bg>
    <p:spTree>
      <p:nvGrpSpPr>
        <p:cNvPr id="1" name=""/>
        <p:cNvGrpSpPr/>
        <p:nvPr/>
      </p:nvGrpSpPr>
      <p:grpSpPr>
        <a:xfrm>
          <a:off x="0" y="0"/>
          <a:ext cx="0" cy="0"/>
          <a:chOff x="0" y="0"/>
          <a:chExt cx="0" cy="0"/>
        </a:xfrm>
      </p:grpSpPr>
      <p:sp>
        <p:nvSpPr>
          <p:cNvPr id="14337" name="Text Box 6">
            <a:extLst>
              <a:ext uri="{FF2B5EF4-FFF2-40B4-BE49-F238E27FC236}">
                <a16:creationId xmlns:a16="http://schemas.microsoft.com/office/drawing/2014/main" xmlns="" id="{0E890A9F-3ED4-4727-A202-298CA88EECFB}"/>
              </a:ext>
            </a:extLst>
          </p:cNvPr>
          <p:cNvSpPr txBox="1">
            <a:spLocks noChangeArrowheads="1"/>
          </p:cNvSpPr>
          <p:nvPr/>
        </p:nvSpPr>
        <p:spPr bwMode="auto">
          <a:xfrm>
            <a:off x="4000500" y="501650"/>
            <a:ext cx="37719000" cy="270843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t">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6000" b="1" dirty="0" smtClean="0">
                <a:solidFill>
                  <a:srgbClr val="C00000"/>
                </a:solidFill>
                <a:latin typeface="Verdana" panose="020B0604030504040204" pitchFamily="34" charset="0"/>
                <a:ea typeface="Verdana"/>
              </a:rPr>
              <a:t>Numerical Simulation and Experimental Investigation of </a:t>
            </a:r>
          </a:p>
          <a:p>
            <a:pPr algn="ctr" eaLnBrk="1" hangingPunct="1"/>
            <a:r>
              <a:rPr lang="en-US" altLang="en-US" sz="6000" b="1" dirty="0" smtClean="0">
                <a:solidFill>
                  <a:srgbClr val="C00000"/>
                </a:solidFill>
                <a:latin typeface="Verdana" panose="020B0604030504040204" pitchFamily="34" charset="0"/>
                <a:ea typeface="Verdana"/>
              </a:rPr>
              <a:t>Commercially Pure Titanium </a:t>
            </a:r>
            <a:r>
              <a:rPr lang="en-US" altLang="en-US" sz="6000" b="1" dirty="0">
                <a:solidFill>
                  <a:srgbClr val="C00000"/>
                </a:solidFill>
                <a:latin typeface="Verdana" panose="020B0604030504040204" pitchFamily="34" charset="0"/>
                <a:ea typeface="Verdana"/>
              </a:rPr>
              <a:t>Tube Compression by Electromagnetic </a:t>
            </a:r>
            <a:r>
              <a:rPr lang="en-US" altLang="en-US" sz="6000" b="1" dirty="0" smtClean="0">
                <a:solidFill>
                  <a:srgbClr val="C00000"/>
                </a:solidFill>
                <a:latin typeface="Verdana" panose="020B0604030504040204" pitchFamily="34" charset="0"/>
                <a:ea typeface="Verdana"/>
              </a:rPr>
              <a:t>Pulse</a:t>
            </a:r>
          </a:p>
          <a:p>
            <a:pPr algn="ctr" eaLnBrk="1" hangingPunct="1">
              <a:spcBef>
                <a:spcPct val="25000"/>
              </a:spcBef>
            </a:pPr>
            <a:r>
              <a:rPr lang="en-US" altLang="en-US" sz="4000" b="1" dirty="0" smtClean="0">
                <a:solidFill>
                  <a:srgbClr val="000000"/>
                </a:solidFill>
                <a:latin typeface="Verdana" panose="020B0604030504040204" pitchFamily="34" charset="0"/>
              </a:rPr>
              <a:t>Kyle </a:t>
            </a:r>
            <a:r>
              <a:rPr lang="en-US" altLang="en-US" sz="4000" b="1" dirty="0" err="1" smtClean="0">
                <a:solidFill>
                  <a:srgbClr val="000000"/>
                </a:solidFill>
                <a:latin typeface="Verdana" panose="020B0604030504040204" pitchFamily="34" charset="0"/>
              </a:rPr>
              <a:t>Plante</a:t>
            </a:r>
            <a:r>
              <a:rPr lang="en-US" altLang="en-US" sz="4000" b="1" dirty="0" smtClean="0">
                <a:solidFill>
                  <a:srgbClr val="000000"/>
                </a:solidFill>
                <a:latin typeface="Verdana" panose="020B0604030504040204" pitchFamily="34" charset="0"/>
                <a:ea typeface="Verdana"/>
              </a:rPr>
              <a:t> • Pinkerton Academy, Derry NH </a:t>
            </a:r>
            <a:r>
              <a:rPr lang="en-US" altLang="en-US" sz="4000" dirty="0" smtClean="0">
                <a:solidFill>
                  <a:srgbClr val="000000"/>
                </a:solidFill>
                <a:latin typeface="Verdana" panose="020B0604030504040204" pitchFamily="34" charset="0"/>
                <a:ea typeface="Verdana"/>
              </a:rPr>
              <a:t>• </a:t>
            </a:r>
            <a:r>
              <a:rPr lang="en-US" altLang="en-US" sz="4000" b="1" dirty="0" smtClean="0">
                <a:solidFill>
                  <a:srgbClr val="000000"/>
                </a:solidFill>
                <a:latin typeface="Verdana" panose="020B0604030504040204" pitchFamily="34" charset="0"/>
                <a:ea typeface="Verdana"/>
              </a:rPr>
              <a:t>kplante@pinkertonacademy.org</a:t>
            </a:r>
            <a:endParaRPr lang="en-US" altLang="en-US" sz="4000" dirty="0">
              <a:solidFill>
                <a:srgbClr val="000000"/>
              </a:solidFill>
              <a:latin typeface="Verdana" panose="020B0604030504040204" pitchFamily="34" charset="0"/>
              <a:ea typeface="Verdana"/>
            </a:endParaRPr>
          </a:p>
        </p:txBody>
      </p:sp>
      <p:pic>
        <p:nvPicPr>
          <p:cNvPr id="14338" name="Picture 116" descr="NSFlogo">
            <a:extLst>
              <a:ext uri="{FF2B5EF4-FFF2-40B4-BE49-F238E27FC236}">
                <a16:creationId xmlns:a16="http://schemas.microsoft.com/office/drawing/2014/main" xmlns="" id="{57698A04-6569-418C-930F-DF20B4A4AC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70193" y="223690"/>
            <a:ext cx="32766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1">
            <a:extLst>
              <a:ext uri="{FF2B5EF4-FFF2-40B4-BE49-F238E27FC236}">
                <a16:creationId xmlns:a16="http://schemas.microsoft.com/office/drawing/2014/main" xmlns="" id="{53BF02E8-E575-42F4-97EF-28300BB54E48}"/>
              </a:ext>
            </a:extLst>
          </p:cNvPr>
          <p:cNvSpPr txBox="1">
            <a:spLocks noChangeArrowheads="1"/>
          </p:cNvSpPr>
          <p:nvPr/>
        </p:nvSpPr>
        <p:spPr bwMode="auto">
          <a:xfrm>
            <a:off x="2697166" y="3546591"/>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Abstract</a:t>
            </a:r>
          </a:p>
        </p:txBody>
      </p:sp>
      <p:sp>
        <p:nvSpPr>
          <p:cNvPr id="14340" name="TextBox 13">
            <a:extLst>
              <a:ext uri="{FF2B5EF4-FFF2-40B4-BE49-F238E27FC236}">
                <a16:creationId xmlns:a16="http://schemas.microsoft.com/office/drawing/2014/main" xmlns="" id="{5487DF18-11EE-4AEF-9D25-29BC36B64240}"/>
              </a:ext>
            </a:extLst>
          </p:cNvPr>
          <p:cNvSpPr txBox="1">
            <a:spLocks noChangeArrowheads="1"/>
          </p:cNvSpPr>
          <p:nvPr/>
        </p:nvSpPr>
        <p:spPr bwMode="auto">
          <a:xfrm>
            <a:off x="2802905" y="8433622"/>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Introduction/Background</a:t>
            </a:r>
          </a:p>
        </p:txBody>
      </p:sp>
      <p:sp>
        <p:nvSpPr>
          <p:cNvPr id="14341" name="TextBox 14">
            <a:extLst>
              <a:ext uri="{FF2B5EF4-FFF2-40B4-BE49-F238E27FC236}">
                <a16:creationId xmlns:a16="http://schemas.microsoft.com/office/drawing/2014/main" xmlns="" id="{242CD710-A978-4BFF-9171-AFDEEB8BFE84}"/>
              </a:ext>
            </a:extLst>
          </p:cNvPr>
          <p:cNvSpPr txBox="1">
            <a:spLocks noChangeArrowheads="1"/>
          </p:cNvSpPr>
          <p:nvPr/>
        </p:nvSpPr>
        <p:spPr bwMode="auto">
          <a:xfrm>
            <a:off x="2697166" y="22059025"/>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Methods</a:t>
            </a:r>
          </a:p>
        </p:txBody>
      </p:sp>
      <p:sp>
        <p:nvSpPr>
          <p:cNvPr id="14342" name="TextBox 15">
            <a:extLst>
              <a:ext uri="{FF2B5EF4-FFF2-40B4-BE49-F238E27FC236}">
                <a16:creationId xmlns:a16="http://schemas.microsoft.com/office/drawing/2014/main" xmlns="" id="{BA6689F9-7C1C-4AD0-A33E-934C947C217A}"/>
              </a:ext>
            </a:extLst>
          </p:cNvPr>
          <p:cNvSpPr txBox="1">
            <a:spLocks noChangeArrowheads="1"/>
          </p:cNvSpPr>
          <p:nvPr/>
        </p:nvSpPr>
        <p:spPr bwMode="auto">
          <a:xfrm>
            <a:off x="17792333" y="11041123"/>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Results</a:t>
            </a:r>
          </a:p>
        </p:txBody>
      </p:sp>
      <p:cxnSp>
        <p:nvCxnSpPr>
          <p:cNvPr id="4" name="Straight Connector 3">
            <a:extLst>
              <a:ext uri="{FF2B5EF4-FFF2-40B4-BE49-F238E27FC236}">
                <a16:creationId xmlns:a16="http://schemas.microsoft.com/office/drawing/2014/main" xmlns="" id="{2E4DC203-DAC8-44CA-8628-47DD18DFF580}"/>
              </a:ext>
            </a:extLst>
          </p:cNvPr>
          <p:cNvCxnSpPr/>
          <p:nvPr/>
        </p:nvCxnSpPr>
        <p:spPr>
          <a:xfrm flipV="1">
            <a:off x="15011400" y="3962400"/>
            <a:ext cx="0" cy="25069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xmlns="" id="{60515400-B4AF-4A80-80E2-472E87B2B4A5}"/>
              </a:ext>
            </a:extLst>
          </p:cNvPr>
          <p:cNvCxnSpPr/>
          <p:nvPr/>
        </p:nvCxnSpPr>
        <p:spPr>
          <a:xfrm flipV="1">
            <a:off x="30480000" y="3886200"/>
            <a:ext cx="0" cy="25069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345" name="TextBox 22">
            <a:extLst>
              <a:ext uri="{FF2B5EF4-FFF2-40B4-BE49-F238E27FC236}">
                <a16:creationId xmlns:a16="http://schemas.microsoft.com/office/drawing/2014/main" xmlns="" id="{AC54C54F-2076-42D1-B421-9578B28183A8}"/>
              </a:ext>
            </a:extLst>
          </p:cNvPr>
          <p:cNvSpPr txBox="1">
            <a:spLocks noChangeArrowheads="1"/>
          </p:cNvSpPr>
          <p:nvPr/>
        </p:nvSpPr>
        <p:spPr bwMode="auto">
          <a:xfrm>
            <a:off x="33445198" y="10292911"/>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Discussion</a:t>
            </a:r>
          </a:p>
        </p:txBody>
      </p:sp>
      <p:sp>
        <p:nvSpPr>
          <p:cNvPr id="14347" name="TextBox 24">
            <a:extLst>
              <a:ext uri="{FF2B5EF4-FFF2-40B4-BE49-F238E27FC236}">
                <a16:creationId xmlns:a16="http://schemas.microsoft.com/office/drawing/2014/main" xmlns="" id="{67F4DB71-9760-40F3-9C26-403E9AFC3C7D}"/>
              </a:ext>
            </a:extLst>
          </p:cNvPr>
          <p:cNvSpPr txBox="1">
            <a:spLocks noChangeArrowheads="1"/>
          </p:cNvSpPr>
          <p:nvPr/>
        </p:nvSpPr>
        <p:spPr bwMode="auto">
          <a:xfrm>
            <a:off x="33295052" y="20681663"/>
            <a:ext cx="9372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algn="ctr" eaLnBrk="1" hangingPunct="1"/>
            <a:r>
              <a:rPr lang="en-US" altLang="en-US" sz="4000" b="1" dirty="0"/>
              <a:t>Literature Cited</a:t>
            </a:r>
          </a:p>
        </p:txBody>
      </p:sp>
      <p:sp>
        <p:nvSpPr>
          <p:cNvPr id="14348" name="TextBox 25">
            <a:extLst>
              <a:ext uri="{FF2B5EF4-FFF2-40B4-BE49-F238E27FC236}">
                <a16:creationId xmlns:a16="http://schemas.microsoft.com/office/drawing/2014/main" xmlns="" id="{D86C6A16-27AE-43D0-A162-A46D1A9D651B}"/>
              </a:ext>
            </a:extLst>
          </p:cNvPr>
          <p:cNvSpPr txBox="1">
            <a:spLocks noChangeArrowheads="1"/>
          </p:cNvSpPr>
          <p:nvPr/>
        </p:nvSpPr>
        <p:spPr bwMode="auto">
          <a:xfrm>
            <a:off x="31018698" y="25577194"/>
            <a:ext cx="14225598"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t">
            <a:spAutoFit/>
          </a:bodyPr>
          <a:lstStyle>
            <a:lvl1pPr eaLnBrk="0" hangingPunct="0">
              <a:defRPr sz="2400">
                <a:solidFill>
                  <a:schemeClr val="tx1"/>
                </a:solidFill>
                <a:latin typeface="Times New Roman" panose="02020603050405020304" pitchFamily="18" charset="0"/>
                <a:ea typeface="ＭＳ Ｐゴシック" panose="020B0600070205080204" pitchFamily="34" charset="-128"/>
              </a:defRPr>
            </a:lvl1pPr>
            <a:lvl2pPr marL="742950" indent="-285750" eaLnBrk="0" hangingPunct="0">
              <a:defRPr sz="2400">
                <a:solidFill>
                  <a:schemeClr val="tx1"/>
                </a:solidFill>
                <a:latin typeface="Times New Roman" panose="02020603050405020304" pitchFamily="18" charset="0"/>
                <a:ea typeface="ＭＳ Ｐゴシック" panose="020B0600070205080204" pitchFamily="34" charset="-128"/>
              </a:defRPr>
            </a:lvl2pPr>
            <a:lvl3pPr marL="1143000" indent="-228600" eaLnBrk="0" hangingPunct="0">
              <a:defRPr sz="2400">
                <a:solidFill>
                  <a:schemeClr val="tx1"/>
                </a:solidFill>
                <a:latin typeface="Times New Roman" panose="02020603050405020304" pitchFamily="18" charset="0"/>
                <a:ea typeface="ＭＳ Ｐゴシック" panose="020B0600070205080204" pitchFamily="34" charset="-128"/>
              </a:defRPr>
            </a:lvl3pPr>
            <a:lvl4pPr marL="1600200" indent="-228600" eaLnBrk="0" hangingPunct="0">
              <a:defRPr sz="2400">
                <a:solidFill>
                  <a:schemeClr val="tx1"/>
                </a:solidFill>
                <a:latin typeface="Times New Roman" panose="02020603050405020304" pitchFamily="18" charset="0"/>
                <a:ea typeface="ＭＳ Ｐゴシック" panose="020B0600070205080204" pitchFamily="34" charset="-128"/>
              </a:defRPr>
            </a:lvl4pPr>
            <a:lvl5pPr marL="2057400" indent="-228600" eaLnBrk="0" hangingPunct="0">
              <a:defRPr sz="2400">
                <a:solidFill>
                  <a:schemeClr val="tx1"/>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ＭＳ Ｐゴシック" panose="020B0600070205080204" pitchFamily="34" charset="-128"/>
              </a:defRPr>
            </a:lvl9pPr>
          </a:lstStyle>
          <a:p>
            <a:pPr eaLnBrk="1" hangingPunct="1"/>
            <a:r>
              <a:rPr lang="en-US" altLang="en-US" sz="2800" dirty="0" smtClean="0"/>
              <a:t>This </a:t>
            </a:r>
            <a:r>
              <a:rPr lang="en-US" altLang="en-US" sz="2800" dirty="0"/>
              <a:t>research was supported with funding from the National Science Foundation’s Research Experience for Teachers in Engineering Grant (ENG-</a:t>
            </a:r>
            <a:r>
              <a:rPr lang="en-US" sz="2800" dirty="0"/>
              <a:t>1711781</a:t>
            </a:r>
            <a:r>
              <a:rPr lang="en-US" altLang="en-US" sz="2800" dirty="0" smtClean="0"/>
              <a:t>). I would also like to thank my advisor, Dr. Brad Kinsey, for his help in guidance in this project, Shunyi Zhang for his support with manipulating the computer models, and </a:t>
            </a:r>
            <a:r>
              <a:rPr lang="en-US" altLang="en-US" sz="2800" dirty="0" err="1" smtClean="0"/>
              <a:t>Wunderly</a:t>
            </a:r>
            <a:r>
              <a:rPr lang="en-US" altLang="en-US" sz="2800" dirty="0" smtClean="0"/>
              <a:t> Rote for her help in learning the equipment necessary to carry out this research, and answering my mundane questions about engineering topics that I knew little about. I would also like to thank Dr. Stephen Hale, Allison </a:t>
            </a:r>
            <a:r>
              <a:rPr lang="en-US" altLang="en-US" sz="2800" dirty="0" err="1" smtClean="0"/>
              <a:t>Wasiewski</a:t>
            </a:r>
            <a:r>
              <a:rPr lang="en-US" altLang="en-US" sz="2800" dirty="0" smtClean="0"/>
              <a:t>, and the </a:t>
            </a:r>
            <a:r>
              <a:rPr lang="en-US" altLang="en-US" sz="2800" dirty="0" err="1" smtClean="0"/>
              <a:t>Leitzel</a:t>
            </a:r>
            <a:r>
              <a:rPr lang="en-US" altLang="en-US" sz="2800" dirty="0" smtClean="0"/>
              <a:t> Center staff for putting together this program and managing the day to day activities.</a:t>
            </a:r>
            <a:endParaRPr lang="en-US" altLang="en-US" sz="2800" dirty="0"/>
          </a:p>
        </p:txBody>
      </p:sp>
      <p:pic>
        <p:nvPicPr>
          <p:cNvPr id="14349" name="Picture 14" descr="lc_lthdfull">
            <a:extLst>
              <a:ext uri="{FF2B5EF4-FFF2-40B4-BE49-F238E27FC236}">
                <a16:creationId xmlns:a16="http://schemas.microsoft.com/office/drawing/2014/main" xmlns="" id="{DAA2F69A-5F68-4883-B7D4-91C0C05C4FA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92435" b="60323"/>
          <a:stretch>
            <a:fillRect/>
          </a:stretch>
        </p:blipFill>
        <p:spPr bwMode="auto">
          <a:xfrm>
            <a:off x="577850" y="501650"/>
            <a:ext cx="2317750" cy="3379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xmlns="" id="{C6EA5EAE-5D3E-4379-BE28-0FFABA806FD1}"/>
              </a:ext>
            </a:extLst>
          </p:cNvPr>
          <p:cNvPicPr>
            <a:picLocks noChangeAspect="1"/>
          </p:cNvPicPr>
          <p:nvPr/>
        </p:nvPicPr>
        <p:blipFill>
          <a:blip r:embed="rId5"/>
          <a:stretch>
            <a:fillRect/>
          </a:stretch>
        </p:blipFill>
        <p:spPr>
          <a:xfrm>
            <a:off x="39446146" y="951671"/>
            <a:ext cx="1876498" cy="1820637"/>
          </a:xfrm>
          <a:prstGeom prst="rect">
            <a:avLst/>
          </a:prstGeom>
        </p:spPr>
      </p:pic>
      <p:pic>
        <p:nvPicPr>
          <p:cNvPr id="6" name="Picture 6" descr="A picture containing indoor, wall&#10;&#10;Description generated with very high confidence">
            <a:extLst>
              <a:ext uri="{FF2B5EF4-FFF2-40B4-BE49-F238E27FC236}">
                <a16:creationId xmlns:a16="http://schemas.microsoft.com/office/drawing/2014/main" xmlns="" id="{83DDA605-5C65-489A-B84E-A7BFEE775F9F}"/>
              </a:ext>
            </a:extLst>
          </p:cNvPr>
          <p:cNvPicPr>
            <a:picLocks noChangeAspect="1"/>
          </p:cNvPicPr>
          <p:nvPr/>
        </p:nvPicPr>
        <p:blipFill>
          <a:blip r:embed="rId6"/>
          <a:stretch>
            <a:fillRect/>
          </a:stretch>
        </p:blipFill>
        <p:spPr>
          <a:xfrm>
            <a:off x="15282533" y="8810415"/>
            <a:ext cx="2974007" cy="2230707"/>
          </a:xfrm>
          <a:prstGeom prst="rect">
            <a:avLst/>
          </a:prstGeom>
        </p:spPr>
      </p:pic>
      <p:grpSp>
        <p:nvGrpSpPr>
          <p:cNvPr id="31" name="Group 30"/>
          <p:cNvGrpSpPr/>
          <p:nvPr/>
        </p:nvGrpSpPr>
        <p:grpSpPr>
          <a:xfrm>
            <a:off x="355959" y="9180316"/>
            <a:ext cx="14469575" cy="12919080"/>
            <a:chOff x="365261" y="9708217"/>
            <a:chExt cx="14469575" cy="12919080"/>
          </a:xfrm>
        </p:grpSpPr>
        <p:sp>
          <p:nvSpPr>
            <p:cNvPr id="11" name="TextBox 10">
              <a:extLst>
                <a:ext uri="{FF2B5EF4-FFF2-40B4-BE49-F238E27FC236}">
                  <a16:creationId xmlns:a16="http://schemas.microsoft.com/office/drawing/2014/main" xmlns="" id="{CD95E2EE-390A-4BC6-84AA-D8336F6CAE34}"/>
                </a:ext>
              </a:extLst>
            </p:cNvPr>
            <p:cNvSpPr txBox="1"/>
            <p:nvPr/>
          </p:nvSpPr>
          <p:spPr>
            <a:xfrm>
              <a:off x="365261" y="9708217"/>
              <a:ext cx="14267064" cy="5262979"/>
            </a:xfrm>
            <a:prstGeom prst="rect">
              <a:avLst/>
            </a:prstGeom>
            <a:noFill/>
            <a:ln>
              <a:noFill/>
            </a:ln>
          </p:spPr>
          <p:style>
            <a:lnRef idx="2">
              <a:schemeClr val="accent3"/>
            </a:lnRef>
            <a:fillRef idx="1">
              <a:schemeClr val="lt1"/>
            </a:fillRef>
            <a:effectRef idx="0">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smtClean="0">
                  <a:cs typeface="Times New Roman"/>
                </a:rPr>
                <a:t>Magnetic </a:t>
              </a:r>
              <a:r>
                <a:rPr lang="en-US" sz="2800" dirty="0">
                  <a:cs typeface="Times New Roman"/>
                </a:rPr>
                <a:t>P</a:t>
              </a:r>
              <a:r>
                <a:rPr lang="en-US" sz="2800" dirty="0" smtClean="0">
                  <a:cs typeface="Times New Roman"/>
                </a:rPr>
                <a:t>ulse Welding (MPW) </a:t>
              </a:r>
              <a:r>
                <a:rPr lang="en-US" sz="2800" dirty="0">
                  <a:cs typeface="Times New Roman"/>
                </a:rPr>
                <a:t>is a process in which metals of a dissimilar nature can be "cold" welded together. It has many applications in the automotive, aerospace, and medical industries where different metals may need to be joined together. Energy stored in a capacitor (See figure 1) is quickly dissipated into a specially designed copper coil to induce a strong magnetic field (See figure 2). In the center of the insulated copper coil a magnetic field shaper is placed to direct the magnetic field toward the </a:t>
              </a:r>
              <a:r>
                <a:rPr lang="en-US" sz="2800" dirty="0" err="1">
                  <a:cs typeface="Times New Roman"/>
                </a:rPr>
                <a:t>workpiece</a:t>
              </a:r>
              <a:r>
                <a:rPr lang="en-US" sz="2800" dirty="0">
                  <a:cs typeface="Times New Roman"/>
                </a:rPr>
                <a:t>. This magnetic field generates an opposing magnetic pulse in the workpiece which results in the workpiece being accelerated at a high rate causing a high velocity </a:t>
              </a:r>
              <a:r>
                <a:rPr lang="en-US" sz="2800" dirty="0" smtClean="0">
                  <a:cs typeface="Times New Roman"/>
                </a:rPr>
                <a:t>impact (on </a:t>
              </a:r>
              <a:r>
                <a:rPr lang="en-US" sz="2800" dirty="0">
                  <a:cs typeface="Times New Roman"/>
                </a:rPr>
                <a:t>the order of hundreds of meters per second) of the workpiece into its counterpart. This </a:t>
              </a:r>
              <a:r>
                <a:rPr lang="en-US" sz="2800" dirty="0" smtClean="0">
                  <a:cs typeface="Times New Roman"/>
                </a:rPr>
                <a:t>impact </a:t>
              </a:r>
              <a:r>
                <a:rPr lang="en-US" sz="2800" dirty="0">
                  <a:cs typeface="Times New Roman"/>
                </a:rPr>
                <a:t>results in a strong metallurgical bond. This process is advantageous in that it does not often reach the melting point of the materials to weld them together, thus keeping their specific properties </a:t>
              </a:r>
              <a:r>
                <a:rPr lang="en-US" sz="2800" dirty="0" smtClean="0">
                  <a:cs typeface="Times New Roman"/>
                </a:rPr>
                <a:t>intact (</a:t>
              </a:r>
              <a:r>
                <a:rPr lang="en-US" sz="2800" dirty="0" err="1" smtClean="0">
                  <a:cs typeface="Times New Roman"/>
                </a:rPr>
                <a:t>Shanthala</a:t>
              </a:r>
              <a:r>
                <a:rPr lang="en-US" sz="2800" dirty="0" smtClean="0">
                  <a:cs typeface="Times New Roman"/>
                </a:rPr>
                <a:t> and </a:t>
              </a:r>
              <a:r>
                <a:rPr lang="en-US" sz="2800" dirty="0" err="1" smtClean="0">
                  <a:cs typeface="Times New Roman"/>
                </a:rPr>
                <a:t>Sreenivasa</a:t>
              </a:r>
              <a:r>
                <a:rPr lang="en-US" sz="2800" dirty="0" smtClean="0">
                  <a:cs typeface="Times New Roman"/>
                </a:rPr>
                <a:t>, 2016).</a:t>
              </a:r>
              <a:endParaRPr lang="en-US" sz="2800" dirty="0">
                <a:cs typeface="Times New Roman"/>
              </a:endParaRPr>
            </a:p>
            <a:p>
              <a:endParaRPr lang="en-US" sz="2800" dirty="0">
                <a:cs typeface="Times New Roman"/>
              </a:endParaRPr>
            </a:p>
          </p:txBody>
        </p:sp>
        <p:pic>
          <p:nvPicPr>
            <p:cNvPr id="8" name="Picture 8" descr="A picture containing indoor, wall&#10;&#10;Description generated with high confidence">
              <a:extLst>
                <a:ext uri="{FF2B5EF4-FFF2-40B4-BE49-F238E27FC236}">
                  <a16:creationId xmlns:a16="http://schemas.microsoft.com/office/drawing/2014/main" xmlns="" id="{66BF2AD4-EC06-4B81-8F6C-585626EDAD10}"/>
                </a:ext>
              </a:extLst>
            </p:cNvPr>
            <p:cNvPicPr>
              <a:picLocks noChangeAspect="1"/>
            </p:cNvPicPr>
            <p:nvPr/>
          </p:nvPicPr>
          <p:blipFill>
            <a:blip r:embed="rId7"/>
            <a:stretch>
              <a:fillRect/>
            </a:stretch>
          </p:blipFill>
          <p:spPr>
            <a:xfrm>
              <a:off x="3292603" y="14630408"/>
              <a:ext cx="3955989" cy="2981702"/>
            </a:xfrm>
            <a:prstGeom prst="rect">
              <a:avLst/>
            </a:prstGeom>
          </p:spPr>
        </p:pic>
        <p:sp>
          <p:nvSpPr>
            <p:cNvPr id="23" name="TextBox 22">
              <a:extLst>
                <a:ext uri="{FF2B5EF4-FFF2-40B4-BE49-F238E27FC236}">
                  <a16:creationId xmlns:a16="http://schemas.microsoft.com/office/drawing/2014/main" xmlns="" id="{F6A5BC68-6356-4D7D-A8E9-DA8AA2415745}"/>
                </a:ext>
              </a:extLst>
            </p:cNvPr>
            <p:cNvSpPr txBox="1"/>
            <p:nvPr/>
          </p:nvSpPr>
          <p:spPr>
            <a:xfrm>
              <a:off x="365376" y="14791465"/>
              <a:ext cx="2829845" cy="230832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b="1" dirty="0">
                  <a:cs typeface="Times New Roman"/>
                </a:rPr>
                <a:t>Figure 1:</a:t>
              </a:r>
              <a:r>
                <a:rPr lang="en-US" dirty="0">
                  <a:cs typeface="Times New Roman"/>
                </a:rPr>
                <a:t> The 12 kJ capacitor bank utilized to create the magnetic field that causes the workpiece to </a:t>
              </a:r>
              <a:r>
                <a:rPr lang="en-US">
                  <a:cs typeface="Times New Roman"/>
                </a:rPr>
                <a:t>accelerate.</a:t>
              </a:r>
            </a:p>
          </p:txBody>
        </p:sp>
        <p:sp>
          <p:nvSpPr>
            <p:cNvPr id="24" name="TextBox 23">
              <a:extLst>
                <a:ext uri="{FF2B5EF4-FFF2-40B4-BE49-F238E27FC236}">
                  <a16:creationId xmlns:a16="http://schemas.microsoft.com/office/drawing/2014/main" xmlns="" id="{E5DFB668-B18A-4A56-A462-8B7C27F21016}"/>
                </a:ext>
              </a:extLst>
            </p:cNvPr>
            <p:cNvSpPr txBox="1"/>
            <p:nvPr/>
          </p:nvSpPr>
          <p:spPr>
            <a:xfrm>
              <a:off x="11317613" y="14878690"/>
              <a:ext cx="3517223" cy="230832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cs typeface="Times New Roman"/>
                </a:rPr>
                <a:t>Figure 2:</a:t>
              </a:r>
              <a:r>
                <a:rPr lang="en-US" dirty="0">
                  <a:cs typeface="Times New Roman"/>
                </a:rPr>
                <a:t> A metal box containing the insulated copper </a:t>
              </a:r>
              <a:r>
                <a:rPr lang="en-US" dirty="0" smtClean="0">
                  <a:cs typeface="Times New Roman"/>
                </a:rPr>
                <a:t>coil, </a:t>
              </a:r>
              <a:r>
                <a:rPr lang="en-US" dirty="0">
                  <a:cs typeface="Times New Roman"/>
                </a:rPr>
                <a:t>and the field shaper in which the CP Ti tube is inserted to undergo </a:t>
              </a:r>
              <a:r>
                <a:rPr lang="en-US" dirty="0" smtClean="0">
                  <a:cs typeface="Times New Roman"/>
                </a:rPr>
                <a:t>compression</a:t>
              </a:r>
              <a:endParaRPr lang="en-US" dirty="0">
                <a:cs typeface="Times New Roman"/>
              </a:endParaRPr>
            </a:p>
          </p:txBody>
        </p:sp>
        <p:sp>
          <p:nvSpPr>
            <p:cNvPr id="25" name="TextBox 24">
              <a:extLst>
                <a:ext uri="{FF2B5EF4-FFF2-40B4-BE49-F238E27FC236}">
                  <a16:creationId xmlns:a16="http://schemas.microsoft.com/office/drawing/2014/main" xmlns="" id="{362CB9D1-CEB2-4FCF-BAA1-0431D6E4B94B}"/>
                </a:ext>
              </a:extLst>
            </p:cNvPr>
            <p:cNvSpPr txBox="1"/>
            <p:nvPr/>
          </p:nvSpPr>
          <p:spPr>
            <a:xfrm>
              <a:off x="422738" y="17795205"/>
              <a:ext cx="14151538" cy="483209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Times New Roman"/>
                </a:rPr>
                <a:t>In order </a:t>
              </a:r>
              <a:r>
                <a:rPr lang="en-US" sz="2800" dirty="0" smtClean="0">
                  <a:cs typeface="Times New Roman"/>
                </a:rPr>
                <a:t>to determine the critical parameters necessary for MPW to occur, an analytical model can be used to reduce </a:t>
              </a:r>
              <a:r>
                <a:rPr lang="en-US" sz="2800" dirty="0">
                  <a:cs typeface="Times New Roman"/>
                </a:rPr>
                <a:t>cost and waste of materials </a:t>
              </a:r>
              <a:r>
                <a:rPr lang="en-US" sz="2800" dirty="0" smtClean="0">
                  <a:cs typeface="Times New Roman"/>
                </a:rPr>
                <a:t>compared </a:t>
              </a:r>
              <a:r>
                <a:rPr lang="en-US" sz="2800" dirty="0">
                  <a:cs typeface="Times New Roman"/>
                </a:rPr>
                <a:t>to empirical </a:t>
              </a:r>
              <a:r>
                <a:rPr lang="en-US" sz="2800" dirty="0" smtClean="0">
                  <a:cs typeface="Times New Roman"/>
                </a:rPr>
                <a:t>experimentation (Kinsey and Nassiri, 2017). Alternatively, utilizing </a:t>
              </a:r>
              <a:r>
                <a:rPr lang="en-US" sz="2800" dirty="0">
                  <a:cs typeface="Times New Roman"/>
                </a:rPr>
                <a:t>the LS-Dyna software </a:t>
              </a:r>
              <a:r>
                <a:rPr lang="en-US" sz="2800" dirty="0" smtClean="0">
                  <a:cs typeface="Times New Roman"/>
                </a:rPr>
                <a:t>package, </a:t>
              </a:r>
              <a:r>
                <a:rPr lang="en-US" sz="2800" dirty="0">
                  <a:cs typeface="Times New Roman"/>
                </a:rPr>
                <a:t>a </a:t>
              </a:r>
              <a:r>
                <a:rPr lang="en-US" sz="2800" dirty="0" smtClean="0">
                  <a:cs typeface="Times New Roman"/>
                </a:rPr>
                <a:t>FEA model can be produced</a:t>
              </a:r>
              <a:r>
                <a:rPr lang="en-US" sz="2800" dirty="0">
                  <a:cs typeface="Times New Roman"/>
                </a:rPr>
                <a:t> to </a:t>
              </a:r>
              <a:r>
                <a:rPr lang="en-US" sz="2800" dirty="0" smtClean="0">
                  <a:cs typeface="Times New Roman"/>
                </a:rPr>
                <a:t>assess </a:t>
              </a:r>
              <a:r>
                <a:rPr lang="en-US" sz="2800" dirty="0">
                  <a:cs typeface="Times New Roman"/>
                </a:rPr>
                <a:t>the critical parameters necessary to weld a </a:t>
              </a:r>
              <a:r>
                <a:rPr lang="en-US" sz="2800" dirty="0" smtClean="0">
                  <a:cs typeface="Times New Roman"/>
                </a:rPr>
                <a:t>CP Ti tube </a:t>
              </a:r>
              <a:r>
                <a:rPr lang="en-US" sz="2800" dirty="0">
                  <a:cs typeface="Times New Roman"/>
                </a:rPr>
                <a:t>to a copper </a:t>
              </a:r>
              <a:r>
                <a:rPr lang="en-US" sz="2800" dirty="0" smtClean="0">
                  <a:cs typeface="Times New Roman"/>
                </a:rPr>
                <a:t>alloy rod</a:t>
              </a:r>
              <a:r>
                <a:rPr lang="en-US" sz="2800" dirty="0">
                  <a:cs typeface="Times New Roman"/>
                </a:rPr>
                <a:t>. The critical parameters </a:t>
              </a:r>
              <a:r>
                <a:rPr lang="en-US" sz="2800" dirty="0" smtClean="0">
                  <a:cs typeface="Times New Roman"/>
                </a:rPr>
                <a:t>are the workpiece peak velocity, workpiece peak velocity time, </a:t>
              </a:r>
              <a:r>
                <a:rPr lang="en-US" sz="2800" dirty="0">
                  <a:cs typeface="Times New Roman"/>
                </a:rPr>
                <a:t>and workpiece </a:t>
              </a:r>
              <a:r>
                <a:rPr lang="en-US" sz="2800" dirty="0" smtClean="0">
                  <a:cs typeface="Times New Roman"/>
                </a:rPr>
                <a:t>displacement. By noting the time at which the peak velocity occurs, and the displacement of the tube at that time, the optimum distance to place the tube from the rod to insure a collision at peak velocity can be determined.  In </a:t>
              </a:r>
              <a:r>
                <a:rPr lang="en-US" sz="2800" dirty="0">
                  <a:cs typeface="Times New Roman"/>
                </a:rPr>
                <a:t>order to ensure the accuracy of the </a:t>
              </a:r>
              <a:r>
                <a:rPr lang="en-US" sz="2800" dirty="0" smtClean="0">
                  <a:cs typeface="Times New Roman"/>
                </a:rPr>
                <a:t>FEA model, trials </a:t>
              </a:r>
              <a:r>
                <a:rPr lang="en-US" sz="2800" dirty="0">
                  <a:cs typeface="Times New Roman"/>
                </a:rPr>
                <a:t>experiments utilizing the apparatus described above were carried out on CP Ti tubes, without including the copper rod in order to compare the </a:t>
              </a:r>
              <a:r>
                <a:rPr lang="en-US" sz="2800" dirty="0" smtClean="0">
                  <a:cs typeface="Times New Roman"/>
                </a:rPr>
                <a:t>predicted velocity and  </a:t>
              </a:r>
              <a:r>
                <a:rPr lang="en-US" sz="2800" dirty="0">
                  <a:cs typeface="Times New Roman"/>
                </a:rPr>
                <a:t>deformation from the </a:t>
              </a:r>
              <a:r>
                <a:rPr lang="en-US" sz="2800" dirty="0" smtClean="0">
                  <a:cs typeface="Times New Roman"/>
                </a:rPr>
                <a:t>FEA simulations </a:t>
              </a:r>
              <a:r>
                <a:rPr lang="en-US" sz="2800" dirty="0">
                  <a:cs typeface="Times New Roman"/>
                </a:rPr>
                <a:t>to the experimental results.</a:t>
              </a:r>
              <a:endParaRPr lang="en-US" sz="2800" dirty="0"/>
            </a:p>
          </p:txBody>
        </p:sp>
      </p:grpSp>
      <p:sp>
        <p:nvSpPr>
          <p:cNvPr id="14" name="TextBox 13">
            <a:extLst>
              <a:ext uri="{FF2B5EF4-FFF2-40B4-BE49-F238E27FC236}">
                <a16:creationId xmlns:a16="http://schemas.microsoft.com/office/drawing/2014/main" xmlns="" id="{D0528660-9983-4FF2-9B91-BE044F4ADE08}"/>
              </a:ext>
            </a:extLst>
          </p:cNvPr>
          <p:cNvSpPr txBox="1"/>
          <p:nvPr/>
        </p:nvSpPr>
        <p:spPr>
          <a:xfrm>
            <a:off x="691671" y="22803463"/>
            <a:ext cx="14036011" cy="643253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dirty="0">
                <a:cs typeface="Times New Roman"/>
              </a:rPr>
              <a:t>1. Run computer simulations in </a:t>
            </a:r>
            <a:r>
              <a:rPr lang="en-US" sz="3200" dirty="0" smtClean="0">
                <a:cs typeface="Times New Roman"/>
              </a:rPr>
              <a:t>LS-Dyna </a:t>
            </a:r>
            <a:r>
              <a:rPr lang="en-US" sz="3200" dirty="0">
                <a:cs typeface="Times New Roman"/>
              </a:rPr>
              <a:t>on a CP Ti tube using commercially available properties for CP Ti, and vary the amount of energy the tube is exposed to. </a:t>
            </a:r>
            <a:r>
              <a:rPr lang="en-US" sz="3200" dirty="0" smtClean="0">
                <a:cs typeface="Times New Roman"/>
              </a:rPr>
              <a:t>Simulations at 20</a:t>
            </a:r>
            <a:r>
              <a:rPr lang="en-US" sz="3200" dirty="0">
                <a:cs typeface="Times New Roman"/>
              </a:rPr>
              <a:t>%, 25%, 30%, 40%, and 50% capacitance discharge were modeled.</a:t>
            </a:r>
          </a:p>
          <a:p>
            <a:endParaRPr lang="en-US" sz="3200" dirty="0">
              <a:cs typeface="Times New Roman"/>
            </a:endParaRPr>
          </a:p>
          <a:p>
            <a:r>
              <a:rPr lang="en-US" sz="3200" dirty="0">
                <a:cs typeface="Times New Roman"/>
              </a:rPr>
              <a:t>2. Download the predicted peak velocity and peak displacement data into Microsoft Excel and generate scatter plots of the results.</a:t>
            </a:r>
          </a:p>
          <a:p>
            <a:endParaRPr lang="en-US" sz="3200" dirty="0">
              <a:cs typeface="Times New Roman"/>
            </a:endParaRPr>
          </a:p>
          <a:p>
            <a:r>
              <a:rPr lang="en-US" sz="3200" dirty="0">
                <a:cs typeface="Times New Roman"/>
              </a:rPr>
              <a:t>3. Acquire CP </a:t>
            </a:r>
            <a:r>
              <a:rPr lang="en-US" sz="3200" dirty="0" err="1">
                <a:cs typeface="Times New Roman"/>
              </a:rPr>
              <a:t>Ti</a:t>
            </a:r>
            <a:r>
              <a:rPr lang="en-US" sz="3200" dirty="0">
                <a:cs typeface="Times New Roman"/>
              </a:rPr>
              <a:t> grade 2 tube and cut them into 100mm sections to test experimentally. Place the tubes into the </a:t>
            </a:r>
            <a:r>
              <a:rPr lang="en-US" sz="3200" dirty="0" smtClean="0">
                <a:cs typeface="Times New Roman"/>
              </a:rPr>
              <a:t>MPW</a:t>
            </a:r>
            <a:r>
              <a:rPr lang="en-US" sz="3200" dirty="0" smtClean="0">
                <a:cs typeface="Times New Roman"/>
              </a:rPr>
              <a:t> </a:t>
            </a:r>
            <a:r>
              <a:rPr lang="en-US" sz="3200" dirty="0" smtClean="0">
                <a:cs typeface="Times New Roman"/>
              </a:rPr>
              <a:t>apparatus </a:t>
            </a:r>
            <a:r>
              <a:rPr lang="en-US" sz="3200" dirty="0">
                <a:cs typeface="Times New Roman"/>
              </a:rPr>
              <a:t>and run 3 trails at each percent discharge (See figure 3). </a:t>
            </a:r>
            <a:r>
              <a:rPr lang="en-US" sz="3200" b="1" dirty="0" smtClean="0">
                <a:cs typeface="Times New Roman"/>
              </a:rPr>
              <a:t>(</a:t>
            </a:r>
            <a:r>
              <a:rPr lang="en-US" sz="3200" b="1" i="1" dirty="0">
                <a:cs typeface="Times New Roman"/>
              </a:rPr>
              <a:t>N</a:t>
            </a:r>
            <a:r>
              <a:rPr lang="en-US" sz="3200" b="1" i="1" dirty="0" smtClean="0">
                <a:cs typeface="Times New Roman"/>
              </a:rPr>
              <a:t>ote</a:t>
            </a:r>
            <a:r>
              <a:rPr lang="en-US" sz="3200" b="1" i="1" dirty="0">
                <a:cs typeface="Times New Roman"/>
              </a:rPr>
              <a:t>: in order to save </a:t>
            </a:r>
            <a:r>
              <a:rPr lang="en-US" sz="3200" b="1" i="1" dirty="0" smtClean="0">
                <a:cs typeface="Times New Roman"/>
              </a:rPr>
              <a:t>time, </a:t>
            </a:r>
            <a:r>
              <a:rPr lang="en-US" sz="3200" b="1" i="1" dirty="0">
                <a:cs typeface="Times New Roman"/>
              </a:rPr>
              <a:t>energy levels of 30%, and 40% were</a:t>
            </a:r>
            <a:r>
              <a:rPr lang="en-US" sz="3200" dirty="0">
                <a:cs typeface="Times New Roman"/>
              </a:rPr>
              <a:t> </a:t>
            </a:r>
            <a:r>
              <a:rPr lang="en-US" sz="3200" b="1" i="1" dirty="0" smtClean="0">
                <a:cs typeface="Times New Roman"/>
              </a:rPr>
              <a:t>chosen; however, </a:t>
            </a:r>
            <a:r>
              <a:rPr lang="en-US" sz="3200" b="1" i="1" dirty="0">
                <a:cs typeface="Times New Roman"/>
              </a:rPr>
              <a:t>no deformation was noted, so trials at 60% and 80% discharge were </a:t>
            </a:r>
            <a:r>
              <a:rPr lang="en-US" sz="3200" b="1" i="1" dirty="0" smtClean="0">
                <a:cs typeface="Times New Roman"/>
              </a:rPr>
              <a:t>run.)</a:t>
            </a:r>
            <a:endParaRPr lang="en-US" sz="3200" dirty="0">
              <a:cs typeface="Times New Roman"/>
            </a:endParaRPr>
          </a:p>
          <a:p>
            <a:endParaRPr lang="en-US" sz="2800" b="1" i="1" dirty="0">
              <a:cs typeface="Times New Roman"/>
            </a:endParaRPr>
          </a:p>
        </p:txBody>
      </p:sp>
      <p:sp>
        <p:nvSpPr>
          <p:cNvPr id="16" name="TextBox 15">
            <a:extLst>
              <a:ext uri="{FF2B5EF4-FFF2-40B4-BE49-F238E27FC236}">
                <a16:creationId xmlns:a16="http://schemas.microsoft.com/office/drawing/2014/main" xmlns="" id="{57C62C74-ED3C-4C9A-8854-FE3D6A974306}"/>
              </a:ext>
            </a:extLst>
          </p:cNvPr>
          <p:cNvSpPr txBox="1"/>
          <p:nvPr/>
        </p:nvSpPr>
        <p:spPr>
          <a:xfrm>
            <a:off x="18219196" y="8875758"/>
            <a:ext cx="4707167" cy="1815882"/>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dirty="0">
                <a:cs typeface="Times New Roman"/>
              </a:rPr>
              <a:t>Figure 3:</a:t>
            </a:r>
            <a:r>
              <a:rPr lang="en-US" sz="2800" dirty="0">
                <a:cs typeface="Times New Roman"/>
              </a:rPr>
              <a:t> The </a:t>
            </a:r>
            <a:r>
              <a:rPr lang="en-US" sz="2800" dirty="0" smtClean="0">
                <a:cs typeface="Times New Roman"/>
              </a:rPr>
              <a:t>MPW</a:t>
            </a:r>
            <a:r>
              <a:rPr lang="en-US" sz="2800" dirty="0" smtClean="0">
                <a:cs typeface="Times New Roman"/>
              </a:rPr>
              <a:t> </a:t>
            </a:r>
            <a:r>
              <a:rPr lang="en-US" sz="2800" dirty="0">
                <a:cs typeface="Times New Roman"/>
              </a:rPr>
              <a:t>apparatus set up and secured ready for the current to be discharged through it.</a:t>
            </a:r>
          </a:p>
        </p:txBody>
      </p:sp>
      <p:pic>
        <p:nvPicPr>
          <p:cNvPr id="20" name="Picture 25" descr="A picture containing indoor, wall&#10;&#10;Description generated with very high confidence">
            <a:extLst>
              <a:ext uri="{FF2B5EF4-FFF2-40B4-BE49-F238E27FC236}">
                <a16:creationId xmlns:a16="http://schemas.microsoft.com/office/drawing/2014/main" xmlns="" id="{152886F4-0662-4F5D-810B-99F40302BF2C}"/>
              </a:ext>
            </a:extLst>
          </p:cNvPr>
          <p:cNvPicPr>
            <a:picLocks noChangeAspect="1"/>
          </p:cNvPicPr>
          <p:nvPr/>
        </p:nvPicPr>
        <p:blipFill>
          <a:blip r:embed="rId8"/>
          <a:stretch>
            <a:fillRect/>
          </a:stretch>
        </p:blipFill>
        <p:spPr>
          <a:xfrm rot="5460000">
            <a:off x="27708323" y="8779753"/>
            <a:ext cx="2770938" cy="2115168"/>
          </a:xfrm>
          <a:prstGeom prst="rect">
            <a:avLst/>
          </a:prstGeom>
        </p:spPr>
      </p:pic>
      <p:sp>
        <p:nvSpPr>
          <p:cNvPr id="27" name="TextBox 26">
            <a:extLst>
              <a:ext uri="{FF2B5EF4-FFF2-40B4-BE49-F238E27FC236}">
                <a16:creationId xmlns:a16="http://schemas.microsoft.com/office/drawing/2014/main" xmlns="" id="{C2F0CCA3-0850-4382-9B1D-A077060C0157}"/>
              </a:ext>
            </a:extLst>
          </p:cNvPr>
          <p:cNvSpPr txBox="1"/>
          <p:nvPr/>
        </p:nvSpPr>
        <p:spPr>
          <a:xfrm>
            <a:off x="23641971" y="8705372"/>
            <a:ext cx="4417796" cy="2246769"/>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2800" b="1" dirty="0">
                <a:cs typeface="Times New Roman"/>
              </a:rPr>
              <a:t>Figure 4:</a:t>
            </a:r>
            <a:r>
              <a:rPr lang="en-US" sz="2800" dirty="0">
                <a:cs typeface="Times New Roman"/>
              </a:rPr>
              <a:t> The Fowler </a:t>
            </a:r>
            <a:r>
              <a:rPr lang="en-US" sz="2800" dirty="0" err="1">
                <a:cs typeface="Times New Roman"/>
              </a:rPr>
              <a:t>Zcat</a:t>
            </a:r>
            <a:r>
              <a:rPr lang="en-US" sz="2800" dirty="0">
                <a:cs typeface="Times New Roman"/>
              </a:rPr>
              <a:t> </a:t>
            </a:r>
            <a:r>
              <a:rPr lang="en-US" sz="2800" dirty="0" smtClean="0">
                <a:cs typeface="Times New Roman"/>
              </a:rPr>
              <a:t>Coordinate </a:t>
            </a:r>
            <a:r>
              <a:rPr lang="en-US" sz="2800" dirty="0">
                <a:cs typeface="Times New Roman"/>
              </a:rPr>
              <a:t>Measuring </a:t>
            </a:r>
            <a:r>
              <a:rPr lang="en-US" sz="2800" dirty="0" smtClean="0">
                <a:cs typeface="Times New Roman"/>
              </a:rPr>
              <a:t>Machine</a:t>
            </a:r>
            <a:r>
              <a:rPr lang="en-US" sz="2800" dirty="0">
                <a:cs typeface="Times New Roman"/>
              </a:rPr>
              <a:t>, </a:t>
            </a:r>
            <a:r>
              <a:rPr lang="en-US" sz="2800" dirty="0" smtClean="0">
                <a:cs typeface="Times New Roman"/>
              </a:rPr>
              <a:t>utilized </a:t>
            </a:r>
            <a:r>
              <a:rPr lang="en-US" sz="2800" dirty="0">
                <a:cs typeface="Times New Roman"/>
              </a:rPr>
              <a:t>to measure the deformation in the CP </a:t>
            </a:r>
            <a:r>
              <a:rPr lang="en-US" sz="2800" dirty="0" smtClean="0">
                <a:cs typeface="Times New Roman"/>
              </a:rPr>
              <a:t>Ti tubes</a:t>
            </a:r>
            <a:r>
              <a:rPr lang="en-US" dirty="0" smtClean="0">
                <a:cs typeface="Times New Roman"/>
              </a:rPr>
              <a:t>.</a:t>
            </a:r>
            <a:endParaRPr lang="en-US" dirty="0">
              <a:cs typeface="Times New Roman"/>
            </a:endParaRPr>
          </a:p>
        </p:txBody>
      </p:sp>
      <p:grpSp>
        <p:nvGrpSpPr>
          <p:cNvPr id="14350" name="Group 14349"/>
          <p:cNvGrpSpPr/>
          <p:nvPr/>
        </p:nvGrpSpPr>
        <p:grpSpPr>
          <a:xfrm>
            <a:off x="15295119" y="15131845"/>
            <a:ext cx="15046259" cy="3174729"/>
            <a:chOff x="15273578" y="11648782"/>
            <a:chExt cx="15046259" cy="3174729"/>
          </a:xfrm>
        </p:grpSpPr>
        <p:pic>
          <p:nvPicPr>
            <p:cNvPr id="5" name="Picture 6" descr="A close up of a map&#10;&#10;Description generated with very high confidence">
              <a:extLst>
                <a:ext uri="{FF2B5EF4-FFF2-40B4-BE49-F238E27FC236}">
                  <a16:creationId xmlns:a16="http://schemas.microsoft.com/office/drawing/2014/main" xmlns="" id="{5A8F1ECE-BA98-4001-9B2E-230C00EF69A0}"/>
                </a:ext>
              </a:extLst>
            </p:cNvPr>
            <p:cNvPicPr>
              <a:picLocks noChangeAspect="1"/>
            </p:cNvPicPr>
            <p:nvPr/>
          </p:nvPicPr>
          <p:blipFill>
            <a:blip r:embed="rId9"/>
            <a:stretch>
              <a:fillRect/>
            </a:stretch>
          </p:blipFill>
          <p:spPr>
            <a:xfrm>
              <a:off x="15273578" y="11648782"/>
              <a:ext cx="4817154" cy="3174729"/>
            </a:xfrm>
            <a:prstGeom prst="rect">
              <a:avLst/>
            </a:prstGeom>
          </p:spPr>
        </p:pic>
        <p:pic>
          <p:nvPicPr>
            <p:cNvPr id="9" name="Picture 10" descr="A screenshot of a cell phone&#10;&#10;Description generated with very high confidence">
              <a:extLst>
                <a:ext uri="{FF2B5EF4-FFF2-40B4-BE49-F238E27FC236}">
                  <a16:creationId xmlns:a16="http://schemas.microsoft.com/office/drawing/2014/main" xmlns="" id="{5A289304-71AE-4F52-B0DB-5C93DF8678BC}"/>
                </a:ext>
              </a:extLst>
            </p:cNvPr>
            <p:cNvPicPr>
              <a:picLocks noChangeAspect="1"/>
            </p:cNvPicPr>
            <p:nvPr/>
          </p:nvPicPr>
          <p:blipFill>
            <a:blip r:embed="rId10"/>
            <a:stretch>
              <a:fillRect/>
            </a:stretch>
          </p:blipFill>
          <p:spPr>
            <a:xfrm>
              <a:off x="20090733" y="11659035"/>
              <a:ext cx="4709398" cy="3164476"/>
            </a:xfrm>
            <a:prstGeom prst="rect">
              <a:avLst/>
            </a:prstGeom>
          </p:spPr>
        </p:pic>
        <p:sp>
          <p:nvSpPr>
            <p:cNvPr id="26" name="TextBox 25"/>
            <p:cNvSpPr txBox="1"/>
            <p:nvPr/>
          </p:nvSpPr>
          <p:spPr>
            <a:xfrm>
              <a:off x="24823451" y="11714968"/>
              <a:ext cx="5496386" cy="3108543"/>
            </a:xfrm>
            <a:prstGeom prst="rect">
              <a:avLst/>
            </a:prstGeom>
            <a:noFill/>
          </p:spPr>
          <p:txBody>
            <a:bodyPr wrap="square" rtlCol="0">
              <a:spAutoFit/>
            </a:bodyPr>
            <a:lstStyle/>
            <a:p>
              <a:r>
                <a:rPr lang="en-US" sz="2800" b="1" dirty="0" smtClean="0"/>
                <a:t>Figure 6:</a:t>
              </a:r>
              <a:r>
                <a:rPr lang="en-US" sz="2800" dirty="0" smtClean="0"/>
                <a:t> FEA results for the peak displacement of the CP Ti tube </a:t>
              </a:r>
              <a:r>
                <a:rPr lang="en-US" sz="2800" dirty="0" smtClean="0"/>
                <a:t>workpiece. </a:t>
              </a:r>
              <a:r>
                <a:rPr lang="en-US" sz="2800" dirty="0" smtClean="0"/>
                <a:t>As energy level increased so did the peak displacement, though it is not as linear as peak velocity indicating that there are diminishing returns as energy output increases.</a:t>
              </a:r>
              <a:endParaRPr lang="en-US" sz="2800" b="1" dirty="0"/>
            </a:p>
          </p:txBody>
        </p:sp>
      </p:grpSp>
      <p:grpSp>
        <p:nvGrpSpPr>
          <p:cNvPr id="14344" name="Group 14343"/>
          <p:cNvGrpSpPr/>
          <p:nvPr/>
        </p:nvGrpSpPr>
        <p:grpSpPr>
          <a:xfrm>
            <a:off x="15066784" y="11859651"/>
            <a:ext cx="15024664" cy="3227134"/>
            <a:chOff x="15033506" y="8155226"/>
            <a:chExt cx="15024664" cy="3227134"/>
          </a:xfrm>
        </p:grpSpPr>
        <p:pic>
          <p:nvPicPr>
            <p:cNvPr id="15" name="Picture 15" descr="A screenshot of a cell phone&#10;&#10;Description generated with very high confidence">
              <a:extLst>
                <a:ext uri="{FF2B5EF4-FFF2-40B4-BE49-F238E27FC236}">
                  <a16:creationId xmlns:a16="http://schemas.microsoft.com/office/drawing/2014/main" xmlns="" id="{8FE08830-6B23-4978-8D16-CCB2F1C0F2E0}"/>
                </a:ext>
              </a:extLst>
            </p:cNvPr>
            <p:cNvPicPr>
              <a:picLocks noChangeAspect="1"/>
            </p:cNvPicPr>
            <p:nvPr/>
          </p:nvPicPr>
          <p:blipFill>
            <a:blip r:embed="rId11"/>
            <a:stretch>
              <a:fillRect/>
            </a:stretch>
          </p:blipFill>
          <p:spPr>
            <a:xfrm>
              <a:off x="24811714" y="8167757"/>
              <a:ext cx="5246456" cy="3138532"/>
            </a:xfrm>
            <a:prstGeom prst="rect">
              <a:avLst/>
            </a:prstGeom>
          </p:spPr>
        </p:pic>
        <p:pic>
          <p:nvPicPr>
            <p:cNvPr id="28" name="Picture 27"/>
            <p:cNvPicPr>
              <a:picLocks noChangeAspect="1"/>
            </p:cNvPicPr>
            <p:nvPr/>
          </p:nvPicPr>
          <p:blipFill>
            <a:blip r:embed="rId12"/>
            <a:stretch>
              <a:fillRect/>
            </a:stretch>
          </p:blipFill>
          <p:spPr>
            <a:xfrm>
              <a:off x="19580724" y="8155226"/>
              <a:ext cx="5230990" cy="3153351"/>
            </a:xfrm>
            <a:prstGeom prst="rect">
              <a:avLst/>
            </a:prstGeom>
          </p:spPr>
        </p:pic>
        <p:sp>
          <p:nvSpPr>
            <p:cNvPr id="29" name="TextBox 28"/>
            <p:cNvSpPr txBox="1"/>
            <p:nvPr/>
          </p:nvSpPr>
          <p:spPr>
            <a:xfrm>
              <a:off x="15033506" y="8273817"/>
              <a:ext cx="4446754" cy="3108543"/>
            </a:xfrm>
            <a:prstGeom prst="rect">
              <a:avLst/>
            </a:prstGeom>
            <a:noFill/>
          </p:spPr>
          <p:txBody>
            <a:bodyPr wrap="square" rtlCol="0">
              <a:spAutoFit/>
            </a:bodyPr>
            <a:lstStyle/>
            <a:p>
              <a:pPr algn="r"/>
              <a:r>
                <a:rPr lang="en-US" sz="2800" b="1" dirty="0" smtClean="0"/>
                <a:t>Figure 5: </a:t>
              </a:r>
              <a:r>
                <a:rPr lang="en-US" sz="2800" dirty="0" smtClean="0"/>
                <a:t>FEA results for velocity of the CP </a:t>
              </a:r>
              <a:r>
                <a:rPr lang="en-US" sz="2800" dirty="0"/>
                <a:t>T</a:t>
              </a:r>
              <a:r>
                <a:rPr lang="en-US" sz="2800" dirty="0" smtClean="0"/>
                <a:t>i tube workpiece over time. </a:t>
              </a:r>
              <a:r>
                <a:rPr lang="en-US" sz="2800" dirty="0" smtClean="0"/>
                <a:t>As </a:t>
              </a:r>
              <a:r>
                <a:rPr lang="en-US" sz="2800" dirty="0" smtClean="0"/>
                <a:t>energy output increased the peak velocity also increased in a fairly linear fashion, in particular after 30% energy.</a:t>
              </a:r>
              <a:endParaRPr lang="en-US" sz="2800" b="1" dirty="0"/>
            </a:p>
          </p:txBody>
        </p:sp>
      </p:grpSp>
      <p:grpSp>
        <p:nvGrpSpPr>
          <p:cNvPr id="14351" name="Group 14350"/>
          <p:cNvGrpSpPr/>
          <p:nvPr/>
        </p:nvGrpSpPr>
        <p:grpSpPr>
          <a:xfrm>
            <a:off x="15433741" y="18425077"/>
            <a:ext cx="14657707" cy="4058573"/>
            <a:chOff x="15185087" y="15266166"/>
            <a:chExt cx="14657707" cy="4058573"/>
          </a:xfrm>
        </p:grpSpPr>
        <p:pic>
          <p:nvPicPr>
            <p:cNvPr id="30" name="Picture 29"/>
            <p:cNvPicPr>
              <a:picLocks noChangeAspect="1"/>
            </p:cNvPicPr>
            <p:nvPr/>
          </p:nvPicPr>
          <p:blipFill>
            <a:blip r:embed="rId13"/>
            <a:stretch>
              <a:fillRect/>
            </a:stretch>
          </p:blipFill>
          <p:spPr>
            <a:xfrm>
              <a:off x="22182865" y="15266166"/>
              <a:ext cx="7659929" cy="4058573"/>
            </a:xfrm>
            <a:prstGeom prst="rect">
              <a:avLst/>
            </a:prstGeom>
          </p:spPr>
        </p:pic>
        <p:sp>
          <p:nvSpPr>
            <p:cNvPr id="14343" name="TextBox 14342"/>
            <p:cNvSpPr txBox="1"/>
            <p:nvPr/>
          </p:nvSpPr>
          <p:spPr>
            <a:xfrm>
              <a:off x="15185087" y="15566295"/>
              <a:ext cx="6864360" cy="3108543"/>
            </a:xfrm>
            <a:prstGeom prst="rect">
              <a:avLst/>
            </a:prstGeom>
            <a:noFill/>
          </p:spPr>
          <p:txBody>
            <a:bodyPr wrap="square" rtlCol="0">
              <a:spAutoFit/>
            </a:bodyPr>
            <a:lstStyle/>
            <a:p>
              <a:pPr algn="r"/>
              <a:r>
                <a:rPr lang="en-US" sz="2800" b="1" dirty="0" smtClean="0"/>
                <a:t>Figure 7:</a:t>
              </a:r>
              <a:r>
                <a:rPr lang="en-US" sz="2800" dirty="0" smtClean="0"/>
                <a:t> FEA results of the deformation of the CP Ti tube at various energy levels. As energy increased so did the depth and breadth of the deformation. Of note is that at energy levels higher than 30% wrinkling of the tube was predicted, as shown by the waviness of the curve.</a:t>
              </a:r>
              <a:endParaRPr lang="en-US" sz="2800" b="1" dirty="0"/>
            </a:p>
          </p:txBody>
        </p:sp>
      </p:grpSp>
      <p:sp>
        <p:nvSpPr>
          <p:cNvPr id="14352" name="TextBox 14351"/>
          <p:cNvSpPr txBox="1"/>
          <p:nvPr/>
        </p:nvSpPr>
        <p:spPr>
          <a:xfrm>
            <a:off x="15365255" y="22483650"/>
            <a:ext cx="14726193" cy="2062103"/>
          </a:xfrm>
          <a:prstGeom prst="rect">
            <a:avLst/>
          </a:prstGeom>
          <a:noFill/>
        </p:spPr>
        <p:txBody>
          <a:bodyPr wrap="square" rtlCol="0">
            <a:spAutoFit/>
          </a:bodyPr>
          <a:lstStyle/>
          <a:p>
            <a:r>
              <a:rPr lang="en-US" sz="3200" dirty="0" smtClean="0"/>
              <a:t>At this point 3 trials were conducted to verify the FEA at 40% capacitance discharge; however, no deformation was noted on the CP Ti tube. Power was then increased to 60% capacitance and 2 trials were conducted, and then increased again to 80% capacitance discharge with another 2 trials conducted. The following are the result of those trials. </a:t>
            </a:r>
            <a:endParaRPr lang="en-US" sz="3200" dirty="0"/>
          </a:p>
        </p:txBody>
      </p:sp>
      <p:sp>
        <p:nvSpPr>
          <p:cNvPr id="14354" name="TextBox 14353"/>
          <p:cNvSpPr txBox="1"/>
          <p:nvPr/>
        </p:nvSpPr>
        <p:spPr>
          <a:xfrm>
            <a:off x="22860000" y="26008081"/>
            <a:ext cx="7428568" cy="2677656"/>
          </a:xfrm>
          <a:prstGeom prst="rect">
            <a:avLst/>
          </a:prstGeom>
          <a:noFill/>
        </p:spPr>
        <p:txBody>
          <a:bodyPr wrap="square" rtlCol="0">
            <a:spAutoFit/>
          </a:bodyPr>
          <a:lstStyle/>
          <a:p>
            <a:r>
              <a:rPr lang="en-US" sz="2800" b="1" dirty="0" smtClean="0"/>
              <a:t>Figure 8:</a:t>
            </a:r>
            <a:r>
              <a:rPr lang="en-US" sz="2800" dirty="0" smtClean="0"/>
              <a:t> CMM measurements of the deformation present in the CP </a:t>
            </a:r>
            <a:r>
              <a:rPr lang="en-US" sz="2800" dirty="0" err="1" smtClean="0"/>
              <a:t>Ti</a:t>
            </a:r>
            <a:r>
              <a:rPr lang="en-US" sz="2800" dirty="0" smtClean="0"/>
              <a:t> tubes exposed to 60% and 80% capacitance discharge. The FEA analyses was not conducted at the powers levels the trials were run at</a:t>
            </a:r>
            <a:r>
              <a:rPr lang="en-US" sz="2800" dirty="0" smtClean="0"/>
              <a:t>.. Error bars indicated the high and low measurements for each tube from the CMM</a:t>
            </a:r>
            <a:endParaRPr lang="en-US" sz="2800" b="1" dirty="0"/>
          </a:p>
        </p:txBody>
      </p:sp>
      <p:grpSp>
        <p:nvGrpSpPr>
          <p:cNvPr id="14360" name="Group 14359"/>
          <p:cNvGrpSpPr/>
          <p:nvPr/>
        </p:nvGrpSpPr>
        <p:grpSpPr>
          <a:xfrm>
            <a:off x="31596587" y="4493148"/>
            <a:ext cx="13188090" cy="5708640"/>
            <a:chOff x="31623322" y="5695376"/>
            <a:chExt cx="13188090" cy="5708640"/>
          </a:xfrm>
        </p:grpSpPr>
        <p:pic>
          <p:nvPicPr>
            <p:cNvPr id="18" name="Picture 19" descr="A picture containing floor, indoor, table, building&#10;&#10;Description generated with very high confidence">
              <a:extLst>
                <a:ext uri="{FF2B5EF4-FFF2-40B4-BE49-F238E27FC236}">
                  <a16:creationId xmlns:a16="http://schemas.microsoft.com/office/drawing/2014/main" xmlns="" id="{4F9EC8C9-F1E2-4EC8-BDA2-B9623EB82B50}"/>
                </a:ext>
              </a:extLst>
            </p:cNvPr>
            <p:cNvPicPr>
              <a:picLocks noChangeAspect="1"/>
            </p:cNvPicPr>
            <p:nvPr/>
          </p:nvPicPr>
          <p:blipFill>
            <a:blip r:embed="rId14"/>
            <a:stretch>
              <a:fillRect/>
            </a:stretch>
          </p:blipFill>
          <p:spPr>
            <a:xfrm>
              <a:off x="31635700" y="5695376"/>
              <a:ext cx="4369823" cy="3369361"/>
            </a:xfrm>
            <a:prstGeom prst="rect">
              <a:avLst/>
            </a:prstGeom>
          </p:spPr>
        </p:pic>
        <p:pic>
          <p:nvPicPr>
            <p:cNvPr id="14356" name="Picture 14355"/>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0375346" y="5695376"/>
              <a:ext cx="4436066" cy="3369361"/>
            </a:xfrm>
            <a:prstGeom prst="rect">
              <a:avLst/>
            </a:prstGeom>
          </p:spPr>
        </p:pic>
        <p:pic>
          <p:nvPicPr>
            <p:cNvPr id="14357" name="Picture 14356"/>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6005523" y="5695376"/>
              <a:ext cx="4370218" cy="3361581"/>
            </a:xfrm>
            <a:prstGeom prst="rect">
              <a:avLst/>
            </a:prstGeom>
          </p:spPr>
        </p:pic>
        <p:sp>
          <p:nvSpPr>
            <p:cNvPr id="14359" name="TextBox 14358"/>
            <p:cNvSpPr txBox="1"/>
            <p:nvPr/>
          </p:nvSpPr>
          <p:spPr>
            <a:xfrm>
              <a:off x="31623322" y="9157247"/>
              <a:ext cx="13182278" cy="2246769"/>
            </a:xfrm>
            <a:prstGeom prst="rect">
              <a:avLst/>
            </a:prstGeom>
            <a:noFill/>
          </p:spPr>
          <p:txBody>
            <a:bodyPr wrap="square" rtlCol="0">
              <a:spAutoFit/>
            </a:bodyPr>
            <a:lstStyle/>
            <a:p>
              <a:r>
                <a:rPr lang="en-US" sz="2800" b="1" dirty="0" smtClean="0"/>
                <a:t>Figure 9:</a:t>
              </a:r>
              <a:r>
                <a:rPr lang="en-US" sz="2800" dirty="0" smtClean="0"/>
                <a:t> The CP </a:t>
              </a:r>
              <a:r>
                <a:rPr lang="en-US" sz="2800" dirty="0" err="1" smtClean="0"/>
                <a:t>Ti</a:t>
              </a:r>
              <a:r>
                <a:rPr lang="en-US" sz="2800" dirty="0" smtClean="0"/>
                <a:t> tubes after undergoing compression via electromagnetic pulse. Left is the 40% capacitance discharge where no deformation was noted. Center are the two 60% capacitance discharge tubes, where </a:t>
              </a:r>
              <a:r>
                <a:rPr lang="en-US" sz="2800" dirty="0" smtClean="0"/>
                <a:t>minimal </a:t>
              </a:r>
              <a:r>
                <a:rPr lang="en-US" sz="2800" dirty="0" smtClean="0"/>
                <a:t>deformation was noted (approximately 0.9 mm). Right are the 80% capacitance discharge tubes, where more deformation was noted (approximately 1.1 mm) but not on the order predicted by the FEA.</a:t>
              </a:r>
              <a:endParaRPr lang="en-US" sz="2800" b="1" dirty="0"/>
            </a:p>
          </p:txBody>
        </p:sp>
      </p:grpSp>
      <p:sp>
        <p:nvSpPr>
          <p:cNvPr id="14362" name="TextBox 14361"/>
          <p:cNvSpPr txBox="1"/>
          <p:nvPr/>
        </p:nvSpPr>
        <p:spPr>
          <a:xfrm>
            <a:off x="413437" y="4236121"/>
            <a:ext cx="14209586" cy="3970318"/>
          </a:xfrm>
          <a:prstGeom prst="rect">
            <a:avLst/>
          </a:prstGeom>
          <a:noFill/>
        </p:spPr>
        <p:txBody>
          <a:bodyPr wrap="square" rtlCol="0">
            <a:spAutoFit/>
          </a:bodyPr>
          <a:lstStyle/>
          <a:p>
            <a:r>
              <a:rPr lang="en-US" sz="2800" dirty="0" smtClean="0"/>
              <a:t>A Finite Element Analysis (FEA) model was utilized in order to predict the behavior of a commercially pure titanium (CP Ti) tube in response to an electromagnetic pulse. Of interest were how much the tube would compress as a result of the pulse, how fast the tube would compress, and at what time the peak compression velocity of the tube would occur. These parameters were of interest in order to set the optimum distance for magnetic pulse welding of the CP Ti tube to a copper alloy rod. In order to ensure the accuracy of the computer models, trials were run on the CP Ti tube, and the FEA results were compared with experimental data. The results clearly show that there are some incorrect parameters set in the FEA model as the CP Ti tube deformation from experiments are significantly </a:t>
            </a:r>
            <a:r>
              <a:rPr lang="en-US" sz="2800" smtClean="0"/>
              <a:t>different than the </a:t>
            </a:r>
            <a:r>
              <a:rPr lang="en-US" sz="2800" dirty="0" smtClean="0"/>
              <a:t>predicted results from the FEA. </a:t>
            </a:r>
            <a:endParaRPr lang="en-US" sz="2800" dirty="0"/>
          </a:p>
        </p:txBody>
      </p:sp>
      <p:sp>
        <p:nvSpPr>
          <p:cNvPr id="14363" name="TextBox 14362"/>
          <p:cNvSpPr txBox="1"/>
          <p:nvPr/>
        </p:nvSpPr>
        <p:spPr>
          <a:xfrm>
            <a:off x="15887189" y="4880981"/>
            <a:ext cx="13563600" cy="3539430"/>
          </a:xfrm>
          <a:prstGeom prst="rect">
            <a:avLst/>
          </a:prstGeom>
          <a:noFill/>
        </p:spPr>
        <p:txBody>
          <a:bodyPr wrap="square" rtlCol="0">
            <a:spAutoFit/>
          </a:bodyPr>
          <a:lstStyle/>
          <a:p>
            <a:r>
              <a:rPr lang="en-US" sz="3200" dirty="0">
                <a:cs typeface="Times New Roman"/>
              </a:rPr>
              <a:t>4. Measure maximum velocity of the work piece utilizing Photon Doppler Velocimetry (PDV) and compare the results from the </a:t>
            </a:r>
            <a:r>
              <a:rPr lang="en-US" sz="3200" dirty="0" smtClean="0">
                <a:cs typeface="Times New Roman"/>
              </a:rPr>
              <a:t>FEA. </a:t>
            </a:r>
            <a:r>
              <a:rPr lang="en-US" sz="3200" b="1" dirty="0" smtClean="0">
                <a:cs typeface="Times New Roman"/>
              </a:rPr>
              <a:t>(</a:t>
            </a:r>
            <a:r>
              <a:rPr lang="en-US" sz="3200" b="1" i="1" dirty="0">
                <a:cs typeface="Times New Roman"/>
              </a:rPr>
              <a:t>N</a:t>
            </a:r>
            <a:r>
              <a:rPr lang="en-US" sz="3200" b="1" i="1" dirty="0" smtClean="0">
                <a:cs typeface="Times New Roman"/>
              </a:rPr>
              <a:t>ote</a:t>
            </a:r>
            <a:r>
              <a:rPr lang="en-US" sz="3200" b="1" i="1" dirty="0">
                <a:cs typeface="Times New Roman"/>
              </a:rPr>
              <a:t>: due to equipment issues with the </a:t>
            </a:r>
            <a:r>
              <a:rPr lang="en-US" sz="3200" b="1" i="1" dirty="0" smtClean="0">
                <a:cs typeface="Times New Roman"/>
              </a:rPr>
              <a:t>PDV, </a:t>
            </a:r>
            <a:r>
              <a:rPr lang="en-US" sz="3200" b="1" i="1" dirty="0">
                <a:cs typeface="Times New Roman"/>
              </a:rPr>
              <a:t>this was not </a:t>
            </a:r>
            <a:r>
              <a:rPr lang="en-US" sz="3200" b="1" i="1" dirty="0" smtClean="0">
                <a:cs typeface="Times New Roman"/>
              </a:rPr>
              <a:t>completed.</a:t>
            </a:r>
            <a:r>
              <a:rPr lang="en-US" sz="3200" b="1" dirty="0" smtClean="0">
                <a:cs typeface="Times New Roman"/>
              </a:rPr>
              <a:t>)</a:t>
            </a:r>
            <a:r>
              <a:rPr lang="en-US" sz="3200" dirty="0">
                <a:cs typeface="Times New Roman"/>
              </a:rPr>
              <a:t> </a:t>
            </a:r>
          </a:p>
          <a:p>
            <a:endParaRPr lang="en-US" sz="3200" b="1" i="1" dirty="0">
              <a:cs typeface="Times New Roman"/>
            </a:endParaRPr>
          </a:p>
          <a:p>
            <a:r>
              <a:rPr lang="en-US" sz="3200" dirty="0">
                <a:cs typeface="Times New Roman"/>
              </a:rPr>
              <a:t>5. Utilizing the </a:t>
            </a:r>
            <a:r>
              <a:rPr lang="en-US" sz="3200" dirty="0" err="1">
                <a:cs typeface="Times New Roman"/>
              </a:rPr>
              <a:t>Zcat</a:t>
            </a:r>
            <a:r>
              <a:rPr lang="en-US" sz="3200" dirty="0">
                <a:cs typeface="Times New Roman"/>
              </a:rPr>
              <a:t> Coordinate </a:t>
            </a:r>
            <a:r>
              <a:rPr lang="en-US" sz="3200" dirty="0" smtClean="0">
                <a:cs typeface="Times New Roman"/>
              </a:rPr>
              <a:t>Measurement </a:t>
            </a:r>
            <a:r>
              <a:rPr lang="en-US" sz="3200" dirty="0">
                <a:cs typeface="Times New Roman"/>
              </a:rPr>
              <a:t>Machine (CMM) measure the deformation present in each sample of CP Ti and compare to the predicted results from the </a:t>
            </a:r>
            <a:r>
              <a:rPr lang="en-US" sz="3200" dirty="0" smtClean="0">
                <a:cs typeface="Times New Roman"/>
              </a:rPr>
              <a:t>FEA </a:t>
            </a:r>
            <a:r>
              <a:rPr lang="en-US" sz="3200" dirty="0">
                <a:cs typeface="Times New Roman"/>
              </a:rPr>
              <a:t>(See figure 4</a:t>
            </a:r>
            <a:r>
              <a:rPr lang="en-US" sz="3200" dirty="0" smtClean="0">
                <a:cs typeface="Times New Roman"/>
              </a:rPr>
              <a:t>).</a:t>
            </a:r>
            <a:endParaRPr lang="en-US" sz="3200" b="1" i="1" dirty="0">
              <a:cs typeface="Times New Roman"/>
            </a:endParaRPr>
          </a:p>
        </p:txBody>
      </p:sp>
      <p:sp>
        <p:nvSpPr>
          <p:cNvPr id="14364" name="TextBox 14363"/>
          <p:cNvSpPr txBox="1"/>
          <p:nvPr/>
        </p:nvSpPr>
        <p:spPr>
          <a:xfrm>
            <a:off x="20112273" y="3608457"/>
            <a:ext cx="4732719" cy="707886"/>
          </a:xfrm>
          <a:prstGeom prst="rect">
            <a:avLst/>
          </a:prstGeom>
          <a:noFill/>
        </p:spPr>
        <p:txBody>
          <a:bodyPr wrap="square" rtlCol="0">
            <a:spAutoFit/>
          </a:bodyPr>
          <a:lstStyle/>
          <a:p>
            <a:pPr algn="ctr"/>
            <a:r>
              <a:rPr lang="en-US" sz="4000" b="1" dirty="0" smtClean="0"/>
              <a:t>Methods Continued</a:t>
            </a:r>
            <a:endParaRPr lang="en-US" sz="4000" b="1" dirty="0"/>
          </a:p>
        </p:txBody>
      </p:sp>
      <p:sp>
        <p:nvSpPr>
          <p:cNvPr id="14365" name="TextBox 14364"/>
          <p:cNvSpPr txBox="1"/>
          <p:nvPr/>
        </p:nvSpPr>
        <p:spPr>
          <a:xfrm>
            <a:off x="34940351" y="24882311"/>
            <a:ext cx="6382293" cy="707886"/>
          </a:xfrm>
          <a:prstGeom prst="rect">
            <a:avLst/>
          </a:prstGeom>
          <a:noFill/>
        </p:spPr>
        <p:txBody>
          <a:bodyPr wrap="square" rtlCol="0">
            <a:spAutoFit/>
          </a:bodyPr>
          <a:lstStyle/>
          <a:p>
            <a:pPr algn="ctr"/>
            <a:r>
              <a:rPr lang="en-US" altLang="en-US" sz="4000" b="1" dirty="0"/>
              <a:t>Acknowledgements</a:t>
            </a:r>
            <a:r>
              <a:rPr lang="en-US" altLang="en-US" dirty="0"/>
              <a:t> </a:t>
            </a:r>
            <a:endParaRPr lang="en-US" dirty="0"/>
          </a:p>
        </p:txBody>
      </p:sp>
      <p:sp>
        <p:nvSpPr>
          <p:cNvPr id="14366" name="TextBox 14365"/>
          <p:cNvSpPr txBox="1"/>
          <p:nvPr/>
        </p:nvSpPr>
        <p:spPr>
          <a:xfrm>
            <a:off x="34115841" y="3504167"/>
            <a:ext cx="8149582" cy="707886"/>
          </a:xfrm>
          <a:prstGeom prst="rect">
            <a:avLst/>
          </a:prstGeom>
          <a:noFill/>
        </p:spPr>
        <p:txBody>
          <a:bodyPr wrap="square" rtlCol="0">
            <a:spAutoFit/>
          </a:bodyPr>
          <a:lstStyle/>
          <a:p>
            <a:pPr algn="ctr"/>
            <a:r>
              <a:rPr lang="en-US" sz="4000" b="1" dirty="0" smtClean="0"/>
              <a:t>Results Continued</a:t>
            </a:r>
            <a:endParaRPr lang="en-US" sz="4000" b="1" dirty="0"/>
          </a:p>
        </p:txBody>
      </p:sp>
      <p:sp>
        <p:nvSpPr>
          <p:cNvPr id="7" name="TextBox 6"/>
          <p:cNvSpPr txBox="1"/>
          <p:nvPr/>
        </p:nvSpPr>
        <p:spPr>
          <a:xfrm>
            <a:off x="31021196" y="10975580"/>
            <a:ext cx="14225597" cy="6001643"/>
          </a:xfrm>
          <a:prstGeom prst="rect">
            <a:avLst/>
          </a:prstGeom>
          <a:noFill/>
        </p:spPr>
        <p:txBody>
          <a:bodyPr wrap="square" rtlCol="0">
            <a:spAutoFit/>
          </a:bodyPr>
          <a:lstStyle/>
          <a:p>
            <a:r>
              <a:rPr lang="en-US" sz="3200" dirty="0" smtClean="0"/>
              <a:t>Upon the initial test of 40% capacitance discharge it became obvious that the experimental results were not going to match the computer models, as there was no noticeable deformation present in the CP </a:t>
            </a:r>
            <a:r>
              <a:rPr lang="en-US" sz="3200" dirty="0" err="1" smtClean="0"/>
              <a:t>Ti</a:t>
            </a:r>
            <a:r>
              <a:rPr lang="en-US" sz="3200" dirty="0" smtClean="0"/>
              <a:t> workpiece. Figure 9 demonstrates the differences in the workpieces. If the computer model was correct the 40% discharge sample would show even more deformation that what the 80% sample currently shows. In order to rule out equipment failure an aluminum workpiece was placed in the EMF apparatus and the capacitor was turned down to 20%. There was noticeable deformation in the aluminum workpiece indicating that the problem not lie with the equipment but with the computer model. The experimental results also indicate that having a CP </a:t>
            </a:r>
            <a:r>
              <a:rPr lang="en-US" sz="3200" dirty="0" err="1" smtClean="0"/>
              <a:t>Ti</a:t>
            </a:r>
            <a:r>
              <a:rPr lang="en-US" sz="3200" dirty="0" smtClean="0"/>
              <a:t> tube as a workpiece to weld to a copper shaft via MPW may not be possible. The amount of deformation present would seem to indicate that the velocity the CP Ti reaches is most likely insufficient to generate a proper weld. </a:t>
            </a:r>
            <a:endParaRPr lang="en-US" sz="3200" dirty="0"/>
          </a:p>
        </p:txBody>
      </p:sp>
      <p:sp>
        <p:nvSpPr>
          <p:cNvPr id="10" name="TextBox 9"/>
          <p:cNvSpPr txBox="1"/>
          <p:nvPr/>
        </p:nvSpPr>
        <p:spPr>
          <a:xfrm>
            <a:off x="35711226" y="16952006"/>
            <a:ext cx="4953000" cy="707886"/>
          </a:xfrm>
          <a:prstGeom prst="rect">
            <a:avLst/>
          </a:prstGeom>
          <a:noFill/>
        </p:spPr>
        <p:txBody>
          <a:bodyPr wrap="square" rtlCol="0">
            <a:spAutoFit/>
          </a:bodyPr>
          <a:lstStyle/>
          <a:p>
            <a:pPr algn="ctr"/>
            <a:r>
              <a:rPr lang="en-US" sz="4000" b="1" dirty="0" smtClean="0"/>
              <a:t>Future Steps</a:t>
            </a:r>
            <a:endParaRPr lang="en-US" sz="4000" b="1" dirty="0"/>
          </a:p>
        </p:txBody>
      </p:sp>
      <p:sp>
        <p:nvSpPr>
          <p:cNvPr id="12" name="TextBox 11"/>
          <p:cNvSpPr txBox="1"/>
          <p:nvPr/>
        </p:nvSpPr>
        <p:spPr>
          <a:xfrm>
            <a:off x="31021195" y="17659892"/>
            <a:ext cx="14225599" cy="3046988"/>
          </a:xfrm>
          <a:prstGeom prst="rect">
            <a:avLst/>
          </a:prstGeom>
          <a:noFill/>
        </p:spPr>
        <p:txBody>
          <a:bodyPr wrap="square" rtlCol="0">
            <a:spAutoFit/>
          </a:bodyPr>
          <a:lstStyle/>
          <a:p>
            <a:pPr marL="457200" indent="-457200">
              <a:buFont typeface="Wingdings" panose="05000000000000000000" pitchFamily="2" charset="2"/>
              <a:buChar char="v"/>
            </a:pPr>
            <a:r>
              <a:rPr lang="en-US" sz="3200" dirty="0" smtClean="0"/>
              <a:t>Examine the FEA model in order to ensure that not only are the physical properties of the CP Ti workpiece correct, but the electrical properties as well.</a:t>
            </a:r>
          </a:p>
          <a:p>
            <a:pPr marL="457200" indent="-457200">
              <a:buFont typeface="Wingdings" panose="05000000000000000000" pitchFamily="2" charset="2"/>
              <a:buChar char="v"/>
            </a:pPr>
            <a:r>
              <a:rPr lang="en-US" sz="3200" dirty="0" smtClean="0"/>
              <a:t>When the parameters are correct in the </a:t>
            </a:r>
            <a:r>
              <a:rPr lang="en-US" sz="3200" smtClean="0"/>
              <a:t>FEA model </a:t>
            </a:r>
            <a:r>
              <a:rPr lang="en-US" sz="3200" dirty="0" smtClean="0"/>
              <a:t>run simulations at 60% and 80% capacitance discharge and compare with experimental data collected.</a:t>
            </a:r>
          </a:p>
          <a:p>
            <a:pPr marL="457200" indent="-457200">
              <a:buFont typeface="Wingdings" panose="05000000000000000000" pitchFamily="2" charset="2"/>
              <a:buChar char="v"/>
            </a:pPr>
            <a:r>
              <a:rPr lang="en-US" sz="3200" dirty="0" smtClean="0"/>
              <a:t>Examine the predicted velocity to see if MPW is possible. Velocities greater than 300 m/s are required to successfully achieve MPW (</a:t>
            </a:r>
            <a:r>
              <a:rPr lang="en-US" sz="3200" dirty="0" err="1" smtClean="0"/>
              <a:t>Nassari</a:t>
            </a:r>
            <a:r>
              <a:rPr lang="en-US" sz="3200" dirty="0" smtClean="0"/>
              <a:t> et al. 2015).</a:t>
            </a:r>
          </a:p>
        </p:txBody>
      </p:sp>
      <p:sp>
        <p:nvSpPr>
          <p:cNvPr id="13" name="TextBox 12"/>
          <p:cNvSpPr txBox="1"/>
          <p:nvPr/>
        </p:nvSpPr>
        <p:spPr>
          <a:xfrm>
            <a:off x="30868553" y="21427535"/>
            <a:ext cx="14225598" cy="4031873"/>
          </a:xfrm>
          <a:prstGeom prst="rect">
            <a:avLst/>
          </a:prstGeom>
          <a:noFill/>
        </p:spPr>
        <p:txBody>
          <a:bodyPr wrap="square" rtlCol="0">
            <a:spAutoFit/>
          </a:bodyPr>
          <a:lstStyle/>
          <a:p>
            <a:r>
              <a:rPr lang="en-US" sz="2800" dirty="0" err="1" smtClean="0"/>
              <a:t>Shanthala</a:t>
            </a:r>
            <a:r>
              <a:rPr lang="en-US" sz="2800" dirty="0" smtClean="0"/>
              <a:t> K. and </a:t>
            </a:r>
            <a:r>
              <a:rPr lang="en-US" sz="2800" dirty="0" err="1" smtClean="0"/>
              <a:t>Sreenivasa</a:t>
            </a:r>
            <a:r>
              <a:rPr lang="en-US" sz="2800" dirty="0" smtClean="0"/>
              <a:t> T. N., (2016</a:t>
            </a:r>
            <a:r>
              <a:rPr lang="en-US" sz="2800" dirty="0"/>
              <a:t>)</a:t>
            </a:r>
            <a:r>
              <a:rPr lang="en-US" sz="2800" dirty="0" smtClean="0"/>
              <a:t> Review on electromagnetic welding of dissimilar 	materials, Frontier of Mechanical Engineering, v. 11, n. 4, p. 363-373</a:t>
            </a:r>
          </a:p>
          <a:p>
            <a:r>
              <a:rPr lang="en-US" sz="2800" dirty="0" smtClean="0"/>
              <a:t>Kinsey B. and </a:t>
            </a:r>
            <a:r>
              <a:rPr lang="en-US" sz="2800" dirty="0" err="1" smtClean="0"/>
              <a:t>Nassari</a:t>
            </a:r>
            <a:r>
              <a:rPr lang="en-US" sz="2800" dirty="0"/>
              <a:t> A., (2017) Analytical model and experimental investigation of </a:t>
            </a:r>
            <a:r>
              <a:rPr lang="en-US" sz="2800" dirty="0" smtClean="0"/>
              <a:t>	electromagnetic tube compression </a:t>
            </a:r>
            <a:r>
              <a:rPr lang="en-US" sz="2800" dirty="0"/>
              <a:t>with </a:t>
            </a:r>
            <a:r>
              <a:rPr lang="en-US" sz="2800" dirty="0" err="1"/>
              <a:t>axi</a:t>
            </a:r>
            <a:r>
              <a:rPr lang="en-US" sz="2800" dirty="0"/>
              <a:t>-symmetric coil and field </a:t>
            </a:r>
            <a:r>
              <a:rPr lang="en-US" sz="2800" dirty="0" smtClean="0"/>
              <a:t>shaper, 	Manufacturing 	Technology v. 66, p. 273-276</a:t>
            </a:r>
          </a:p>
          <a:p>
            <a:r>
              <a:rPr lang="en-US" sz="2800" dirty="0" err="1" smtClean="0"/>
              <a:t>Nassari</a:t>
            </a:r>
            <a:r>
              <a:rPr lang="en-US" sz="2800" dirty="0" smtClean="0"/>
              <a:t>, A., </a:t>
            </a:r>
            <a:r>
              <a:rPr lang="en-US" sz="2800" dirty="0" err="1" smtClean="0"/>
              <a:t>Chini</a:t>
            </a:r>
            <a:r>
              <a:rPr lang="en-US" sz="2800" dirty="0" smtClean="0"/>
              <a:t>, G., </a:t>
            </a:r>
            <a:r>
              <a:rPr lang="en-US" sz="2800" dirty="0" err="1" smtClean="0"/>
              <a:t>Vivek</a:t>
            </a:r>
            <a:r>
              <a:rPr lang="en-US" sz="2800" dirty="0" smtClean="0"/>
              <a:t>, A., </a:t>
            </a:r>
            <a:r>
              <a:rPr lang="en-US" sz="2800" dirty="0" err="1" smtClean="0"/>
              <a:t>Daehn</a:t>
            </a:r>
            <a:r>
              <a:rPr lang="en-US" sz="2800" dirty="0" smtClean="0"/>
              <a:t>, G., and Kinsey, B., (2015) Arbitrary </a:t>
            </a:r>
            <a:r>
              <a:rPr lang="en-US" sz="2800" dirty="0" err="1"/>
              <a:t>Lagrangian</a:t>
            </a:r>
            <a:r>
              <a:rPr lang="en-US" sz="2800" dirty="0" smtClean="0"/>
              <a:t>–	Eulerian </a:t>
            </a:r>
            <a:r>
              <a:rPr lang="en-US" sz="2800" dirty="0"/>
              <a:t>finite </a:t>
            </a:r>
            <a:r>
              <a:rPr lang="en-US" sz="2800" dirty="0" smtClean="0"/>
              <a:t>element </a:t>
            </a:r>
            <a:r>
              <a:rPr lang="en-US" sz="2800" dirty="0"/>
              <a:t>simulation and experimental investigation of wavy </a:t>
            </a:r>
            <a:r>
              <a:rPr lang="en-US" sz="2800" dirty="0" smtClean="0"/>
              <a:t>interfacial 	morphology </a:t>
            </a:r>
            <a:r>
              <a:rPr lang="en-US" sz="2800" dirty="0"/>
              <a:t>during </a:t>
            </a:r>
            <a:r>
              <a:rPr lang="en-US" sz="2800" dirty="0" smtClean="0"/>
              <a:t>high </a:t>
            </a:r>
            <a:r>
              <a:rPr lang="en-US" sz="2800" dirty="0"/>
              <a:t>velocity impact </a:t>
            </a:r>
            <a:r>
              <a:rPr lang="en-US" sz="2800" dirty="0" smtClean="0"/>
              <a:t>welding, Materials &amp; Design, v. 88, p. 345-358 </a:t>
            </a:r>
            <a:endParaRPr lang="en-US" sz="2800" dirty="0"/>
          </a:p>
          <a:p>
            <a:endParaRPr lang="en-US" sz="3200" dirty="0"/>
          </a:p>
        </p:txBody>
      </p:sp>
      <p:pic>
        <p:nvPicPr>
          <p:cNvPr id="17" name="Picture 16"/>
          <p:cNvPicPr>
            <a:picLocks noChangeAspect="1"/>
          </p:cNvPicPr>
          <p:nvPr/>
        </p:nvPicPr>
        <p:blipFill>
          <a:blip r:embed="rId17"/>
          <a:stretch>
            <a:fillRect/>
          </a:stretch>
        </p:blipFill>
        <p:spPr>
          <a:xfrm>
            <a:off x="15367935" y="24545753"/>
            <a:ext cx="7421708" cy="4570871"/>
          </a:xfrm>
          <a:prstGeom prst="rect">
            <a:avLst/>
          </a:prstGeom>
        </p:spPr>
      </p:pic>
      <p:pic>
        <p:nvPicPr>
          <p:cNvPr id="19" name="Picture 18"/>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7331285" y="14102508"/>
            <a:ext cx="4006195" cy="2981702"/>
          </a:xfrm>
          <a:prstGeom prst="rect">
            <a:avLst/>
          </a:prstGeom>
        </p:spPr>
      </p:pic>
      <p:sp>
        <p:nvSpPr>
          <p:cNvPr id="21" name="TextBox 20"/>
          <p:cNvSpPr txBox="1"/>
          <p:nvPr/>
        </p:nvSpPr>
        <p:spPr>
          <a:xfrm>
            <a:off x="9818826" y="14626389"/>
            <a:ext cx="1295400" cy="923330"/>
          </a:xfrm>
          <a:prstGeom prst="rect">
            <a:avLst/>
          </a:prstGeom>
          <a:noFill/>
        </p:spPr>
        <p:txBody>
          <a:bodyPr wrap="square" rtlCol="0">
            <a:spAutoFit/>
          </a:bodyPr>
          <a:lstStyle/>
          <a:p>
            <a:pPr algn="ctr"/>
            <a:r>
              <a:rPr lang="en-US" sz="1600" dirty="0" smtClean="0">
                <a:solidFill>
                  <a:schemeClr val="bg1"/>
                </a:solidFill>
              </a:rPr>
              <a:t>M</a:t>
            </a:r>
            <a:r>
              <a:rPr lang="en-US" sz="1800" dirty="0" smtClean="0">
                <a:solidFill>
                  <a:schemeClr val="bg1"/>
                </a:solidFill>
              </a:rPr>
              <a:t>agnetic Field Shaper</a:t>
            </a:r>
            <a:endParaRPr lang="en-US" sz="1800" dirty="0">
              <a:solidFill>
                <a:schemeClr val="bg1"/>
              </a:solidFill>
            </a:endParaRPr>
          </a:p>
        </p:txBody>
      </p:sp>
      <p:sp>
        <p:nvSpPr>
          <p:cNvPr id="14336" name="TextBox 14335"/>
          <p:cNvSpPr txBox="1"/>
          <p:nvPr/>
        </p:nvSpPr>
        <p:spPr>
          <a:xfrm>
            <a:off x="7359798" y="14534056"/>
            <a:ext cx="1246392" cy="1015663"/>
          </a:xfrm>
          <a:prstGeom prst="rect">
            <a:avLst/>
          </a:prstGeom>
          <a:noFill/>
        </p:spPr>
        <p:txBody>
          <a:bodyPr wrap="square" rtlCol="0">
            <a:spAutoFit/>
          </a:bodyPr>
          <a:lstStyle/>
          <a:p>
            <a:pPr algn="ctr"/>
            <a:r>
              <a:rPr lang="en-US" sz="2000" dirty="0" smtClean="0">
                <a:solidFill>
                  <a:schemeClr val="bg1"/>
                </a:solidFill>
              </a:rPr>
              <a:t>Insulated Copper Coil</a:t>
            </a:r>
            <a:endParaRPr lang="en-US" sz="2000" dirty="0">
              <a:solidFill>
                <a:schemeClr val="bg1"/>
              </a:solidFill>
            </a:endParaRPr>
          </a:p>
        </p:txBody>
      </p:sp>
      <p:cxnSp>
        <p:nvCxnSpPr>
          <p:cNvPr id="14358" name="Straight Arrow Connector 14357"/>
          <p:cNvCxnSpPr>
            <a:stCxn id="21" idx="2"/>
          </p:cNvCxnSpPr>
          <p:nvPr/>
        </p:nvCxnSpPr>
        <p:spPr>
          <a:xfrm flipH="1">
            <a:off x="10357496" y="15549719"/>
            <a:ext cx="109030" cy="611161"/>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cxnSp>
        <p:nvCxnSpPr>
          <p:cNvPr id="14367" name="Straight Arrow Connector 14366"/>
          <p:cNvCxnSpPr/>
          <p:nvPr/>
        </p:nvCxnSpPr>
        <p:spPr>
          <a:xfrm>
            <a:off x="8493451" y="15088054"/>
            <a:ext cx="423670" cy="461665"/>
          </a:xfrm>
          <a:prstGeom prst="straightConnector1">
            <a:avLst/>
          </a:prstGeom>
          <a:ln>
            <a:tailEnd type="triangle"/>
          </a:ln>
        </p:spPr>
        <p:style>
          <a:lnRef idx="1">
            <a:schemeClr val="accent3"/>
          </a:lnRef>
          <a:fillRef idx="0">
            <a:schemeClr val="accent3"/>
          </a:fillRef>
          <a:effectRef idx="0">
            <a:schemeClr val="accent3"/>
          </a:effectRef>
          <a:fontRef idx="minor">
            <a:schemeClr val="tx1"/>
          </a:fontRef>
        </p:style>
      </p:cxn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2540</TotalTime>
  <Words>1213</Words>
  <Application>Microsoft Office PowerPoint</Application>
  <PresentationFormat>Custom</PresentationFormat>
  <Paragraphs>45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ＭＳ Ｐゴシック</vt:lpstr>
      <vt:lpstr>Calibri</vt:lpstr>
      <vt:lpstr>Times New Roman</vt:lpstr>
      <vt:lpstr>Verdana</vt:lpstr>
      <vt:lpstr>Wingdings</vt:lpstr>
      <vt:lpstr>Default Design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Plante, Kyle</cp:lastModifiedBy>
  <cp:revision>421</cp:revision>
  <dcterms:created xsi:type="dcterms:W3CDTF">2007-12-07T15:49:51Z</dcterms:created>
  <dcterms:modified xsi:type="dcterms:W3CDTF">2018-07-31T19:37:08Z</dcterms:modified>
</cp:coreProperties>
</file>