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6122"/>
    <a:srgbClr val="092844"/>
    <a:srgbClr val="003591"/>
    <a:srgbClr val="9DD164"/>
    <a:srgbClr val="A2AAAD"/>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786" autoAdjust="0"/>
    <p:restoredTop sz="97843" autoAdjust="0"/>
  </p:normalViewPr>
  <p:slideViewPr>
    <p:cSldViewPr snapToGrid="0" snapToObjects="1">
      <p:cViewPr>
        <p:scale>
          <a:sx n="19" d="100"/>
          <a:sy n="19" d="100"/>
        </p:scale>
        <p:origin x="-2192" y="-264"/>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xmlns=""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xmlns="" id="{8BA303FC-662E-C048-A4F4-28056905C827}"/>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7C40B88-4C8A-0F44-B856-3FC7643F6580}"/>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xmlns=""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68458CB-19A6-2E41-9AD5-2771DAF182FF}"/>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311783C-A844-5D40-88FE-6CBA8FDBC44F}"/>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6" name="Footer Placeholder 5">
            <a:extLst>
              <a:ext uri="{FF2B5EF4-FFF2-40B4-BE49-F238E27FC236}">
                <a16:creationId xmlns:a16="http://schemas.microsoft.com/office/drawing/2014/main" xmlns=""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xmlns=""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xmlns=""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C7F603C-2477-4345-90FE-349CD29ABA88}"/>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8" name="Footer Placeholder 7">
            <a:extLst>
              <a:ext uri="{FF2B5EF4-FFF2-40B4-BE49-F238E27FC236}">
                <a16:creationId xmlns:a16="http://schemas.microsoft.com/office/drawing/2014/main" xmlns=""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3CDF720-6ABB-5840-96E7-8B96FA18F9B8}"/>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4" name="Footer Placeholder 3">
            <a:extLst>
              <a:ext uri="{FF2B5EF4-FFF2-40B4-BE49-F238E27FC236}">
                <a16:creationId xmlns:a16="http://schemas.microsoft.com/office/drawing/2014/main" xmlns=""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4007739-5C1A-0545-970C-A4260BD2E0C9}"/>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3" name="Footer Placeholder 2">
            <a:extLst>
              <a:ext uri="{FF2B5EF4-FFF2-40B4-BE49-F238E27FC236}">
                <a16:creationId xmlns:a16="http://schemas.microsoft.com/office/drawing/2014/main" xmlns=""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xmlns=""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BA7B5E39-FA53-FA4A-B7E9-E8CE0D58C23E}"/>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6" name="Footer Placeholder 5">
            <a:extLst>
              <a:ext uri="{FF2B5EF4-FFF2-40B4-BE49-F238E27FC236}">
                <a16:creationId xmlns:a16="http://schemas.microsoft.com/office/drawing/2014/main" xmlns=""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xmlns=""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xmlns=""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1ADD216B-B10E-CE4C-A123-BF0713B8B65C}"/>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6" name="Footer Placeholder 5">
            <a:extLst>
              <a:ext uri="{FF2B5EF4-FFF2-40B4-BE49-F238E27FC236}">
                <a16:creationId xmlns:a16="http://schemas.microsoft.com/office/drawing/2014/main" xmlns=""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887667-35D9-794C-972D-6F6F3EC31937}"/>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E186D6-1550-934A-9BEB-B458E78E79DE}"/>
              </a:ext>
            </a:extLst>
          </p:cNvPr>
          <p:cNvSpPr>
            <a:spLocks noGrp="1"/>
          </p:cNvSpPr>
          <p:nvPr>
            <p:ph type="dt" sz="half" idx="10"/>
          </p:nvPr>
        </p:nvSpPr>
        <p:spPr/>
        <p:txBody>
          <a:body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8/7/18</a:t>
            </a:fld>
            <a:endParaRPr lang="en-US"/>
          </a:p>
        </p:txBody>
      </p:sp>
      <p:sp>
        <p:nvSpPr>
          <p:cNvPr id="5" name="Footer Placeholder 4">
            <a:extLst>
              <a:ext uri="{FF2B5EF4-FFF2-40B4-BE49-F238E27FC236}">
                <a16:creationId xmlns:a16="http://schemas.microsoft.com/office/drawing/2014/main" xmlns=""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22F2405-AF71-5E4C-A85B-6DDF01322A92}"/>
              </a:ext>
            </a:extLst>
          </p:cNvPr>
          <p:cNvPicPr>
            <a:picLocks noChangeAspect="1"/>
          </p:cNvPicPr>
          <p:nvPr/>
        </p:nvPicPr>
        <p:blipFill>
          <a:blip r:embed="rId2"/>
          <a:stretch>
            <a:fillRect/>
          </a:stretch>
        </p:blipFill>
        <p:spPr>
          <a:xfrm>
            <a:off x="25210512" y="26640034"/>
            <a:ext cx="10057867" cy="1538485"/>
          </a:xfrm>
          <a:prstGeom prst="rect">
            <a:avLst/>
          </a:prstGeom>
        </p:spPr>
      </p:pic>
      <p:sp>
        <p:nvSpPr>
          <p:cNvPr id="4" name="Rectangle 3">
            <a:extLst>
              <a:ext uri="{FF2B5EF4-FFF2-40B4-BE49-F238E27FC236}">
                <a16:creationId xmlns:a16="http://schemas.microsoft.com/office/drawing/2014/main" xmlns="" id="{954543CD-AA25-3740-9E19-68330D32C41E}"/>
              </a:ext>
            </a:extLst>
          </p:cNvPr>
          <p:cNvSpPr/>
          <p:nvPr/>
        </p:nvSpPr>
        <p:spPr>
          <a:xfrm>
            <a:off x="864165" y="424781"/>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Sustainability Learning Outcomes in Higher Education</a:t>
            </a:r>
            <a:endParaRPr lang="en-US" sz="9600" b="1" dirty="0">
              <a:solidFill>
                <a:schemeClr val="bg1"/>
              </a:solidFill>
              <a:latin typeface="Source Sans Pro" panose="020B0503030403020204" pitchFamily="34" charset="77"/>
            </a:endParaRPr>
          </a:p>
          <a:p>
            <a:pPr algn="ctr"/>
            <a:r>
              <a:rPr lang="en-US" sz="6600" b="1" dirty="0" smtClean="0">
                <a:solidFill>
                  <a:srgbClr val="9DD164"/>
                </a:solidFill>
                <a:latin typeface="Minion Pro" panose="02040503050306020203" pitchFamily="18" charset="0"/>
              </a:rPr>
              <a:t>Sofia Rodriguez, </a:t>
            </a:r>
            <a:r>
              <a:rPr lang="en-US" sz="6600" b="1" dirty="0">
                <a:solidFill>
                  <a:srgbClr val="9DD164"/>
                </a:solidFill>
                <a:latin typeface="Minion Pro" panose="02040503050306020203" pitchFamily="18" charset="0"/>
              </a:rPr>
              <a:t>UNH Sustainability </a:t>
            </a:r>
            <a:r>
              <a:rPr lang="en-US" sz="6600" b="1" dirty="0" smtClean="0">
                <a:solidFill>
                  <a:srgbClr val="9DD164"/>
                </a:solidFill>
                <a:latin typeface="Minion Pro" panose="02040503050306020203" pitchFamily="18" charset="0"/>
              </a:rPr>
              <a:t>Fellow, Summer 2018</a:t>
            </a:r>
            <a:endParaRPr lang="en-US" sz="6600" b="1" dirty="0">
              <a:solidFill>
                <a:srgbClr val="9DD164"/>
              </a:solidFill>
              <a:latin typeface="Minion Pro" panose="02040503050306020203" pitchFamily="18" charset="0"/>
            </a:endParaRPr>
          </a:p>
          <a:p>
            <a:pPr algn="ctr"/>
            <a:r>
              <a:rPr lang="en-US" sz="6600" b="1" dirty="0" smtClean="0">
                <a:solidFill>
                  <a:srgbClr val="9DD164"/>
                </a:solidFill>
                <a:latin typeface="Minion Pro" panose="02040503050306020203" pitchFamily="18" charset="0"/>
              </a:rPr>
              <a:t>Mentor: Vanessa Levesque, UNH Sustainability Dual Major</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xmlns="" id="{A3167932-7A60-FF4C-8B0C-2709E5B5915E}"/>
              </a:ext>
            </a:extLst>
          </p:cNvPr>
          <p:cNvSpPr txBox="1"/>
          <p:nvPr/>
        </p:nvSpPr>
        <p:spPr>
          <a:xfrm>
            <a:off x="864165" y="5004021"/>
            <a:ext cx="10328304" cy="6771085"/>
          </a:xfrm>
          <a:prstGeom prst="rect">
            <a:avLst/>
          </a:prstGeom>
          <a:noFill/>
          <a:ln w="38100" cmpd="sng">
            <a:solidFill>
              <a:srgbClr val="9DD164"/>
            </a:solidFill>
          </a:ln>
        </p:spPr>
        <p:txBody>
          <a:bodyPr wrap="square" lIns="457200" tIns="228600" rIns="228600" bIns="228600" rtlCol="0">
            <a:spAutoFit/>
          </a:bodyPr>
          <a:lstStyle/>
          <a:p>
            <a:pPr>
              <a:spcAft>
                <a:spcPts val="2400"/>
              </a:spcAft>
            </a:pPr>
            <a:r>
              <a:rPr lang="en-US" sz="5400" b="1" dirty="0" smtClean="0">
                <a:solidFill>
                  <a:srgbClr val="003591"/>
                </a:solidFill>
                <a:latin typeface="Source Sans Pro" panose="020B0503030403020204" pitchFamily="34" charset="77"/>
              </a:rPr>
              <a:t>Introduction </a:t>
            </a:r>
          </a:p>
          <a:p>
            <a:r>
              <a:rPr lang="en-US" sz="2800" dirty="0" smtClean="0">
                <a:latin typeface="Source sans pro"/>
                <a:cs typeface="Source sans pro"/>
              </a:rPr>
              <a:t>UNH is recognized leader in sustainability, yet does not have a holistic strategy for sustainability education and training. Sustainability in Higher Education requires a whole university approach that  connects curriculum, campus, community strategies and action (</a:t>
            </a:r>
            <a:r>
              <a:rPr lang="en-US" sz="2800" dirty="0" err="1" smtClean="0"/>
              <a:t>Müller-Christa</a:t>
            </a:r>
            <a:r>
              <a:rPr lang="en-US" sz="2800" dirty="0" smtClean="0"/>
              <a:t>, et al. 2014</a:t>
            </a:r>
            <a:r>
              <a:rPr lang="en-US" sz="2800" dirty="0" smtClean="0">
                <a:latin typeface="Source sans pro"/>
                <a:cs typeface="Source sans pro"/>
              </a:rPr>
              <a:t>).</a:t>
            </a:r>
            <a:endParaRPr lang="en-US" sz="2800" b="1" dirty="0" smtClean="0">
              <a:latin typeface="Source sans pro"/>
              <a:cs typeface="Source sans pro"/>
            </a:endParaRPr>
          </a:p>
          <a:p>
            <a:endParaRPr lang="en-US" sz="2800" b="1" dirty="0" smtClean="0">
              <a:latin typeface="Source sans pro"/>
              <a:cs typeface="Source sans pro"/>
            </a:endParaRPr>
          </a:p>
          <a:p>
            <a:r>
              <a:rPr lang="en-US" sz="2800" b="1" dirty="0" smtClean="0">
                <a:latin typeface="Source sans pro"/>
                <a:cs typeface="Source sans pro"/>
              </a:rPr>
              <a:t>What are Sustainability Learning Outcomes?</a:t>
            </a:r>
          </a:p>
          <a:p>
            <a:r>
              <a:rPr lang="en-US" sz="2800" dirty="0" smtClean="0">
                <a:latin typeface="Source sans pro"/>
                <a:cs typeface="Source sans pro"/>
              </a:rPr>
              <a:t>Although UNH has them, we recognize that they are not apart of a holistic strategy for sustainability education. Sustainability Learning Outcomes are specific learning goals around sustainability that are articulated in order to target the audience's knowledge of sustainability (</a:t>
            </a:r>
            <a:r>
              <a:rPr lang="en-US" sz="2800" dirty="0" err="1" smtClean="0">
                <a:latin typeface="Source sans pro"/>
                <a:cs typeface="Source sans pro"/>
              </a:rPr>
              <a:t>Bielefeldt</a:t>
            </a:r>
            <a:r>
              <a:rPr lang="en-US" sz="2800" dirty="0" smtClean="0">
                <a:latin typeface="Source sans pro"/>
                <a:cs typeface="Source sans pro"/>
              </a:rPr>
              <a:t>, 2013)</a:t>
            </a:r>
          </a:p>
        </p:txBody>
      </p:sp>
      <p:sp>
        <p:nvSpPr>
          <p:cNvPr id="16" name="TextBox 15">
            <a:extLst>
              <a:ext uri="{FF2B5EF4-FFF2-40B4-BE49-F238E27FC236}">
                <a16:creationId xmlns:a16="http://schemas.microsoft.com/office/drawing/2014/main" xmlns="" id="{62D330CA-02DB-4445-A4D0-A358878DF8D6}"/>
              </a:ext>
            </a:extLst>
          </p:cNvPr>
          <p:cNvSpPr txBox="1"/>
          <p:nvPr/>
        </p:nvSpPr>
        <p:spPr>
          <a:xfrm>
            <a:off x="11913551" y="4927927"/>
            <a:ext cx="11990403" cy="8987075"/>
          </a:xfrm>
          <a:prstGeom prst="rect">
            <a:avLst/>
          </a:prstGeom>
          <a:noFill/>
          <a:ln w="38100" cmpd="sng">
            <a:solidFill>
              <a:srgbClr val="9DD164"/>
            </a:solidFill>
          </a:ln>
        </p:spPr>
        <p:txBody>
          <a:bodyPr wrap="square" lIns="457200" tIns="228600" rIns="228600" bIns="228600" rtlCol="0">
            <a:spAutoFit/>
          </a:bodyPr>
          <a:lstStyle/>
          <a:p>
            <a:r>
              <a:rPr lang="en-US" sz="5400" b="1" dirty="0" smtClean="0">
                <a:solidFill>
                  <a:srgbClr val="003591"/>
                </a:solidFill>
                <a:latin typeface="Source Sans Pro" panose="020B0503030403020204" pitchFamily="34" charset="77"/>
              </a:rPr>
              <a:t>Methods</a:t>
            </a:r>
            <a:endParaRPr lang="en-US" sz="5400" dirty="0">
              <a:latin typeface="Minion Pro" panose="02040503050306020203" pitchFamily="18" charset="0"/>
            </a:endParaRPr>
          </a:p>
          <a:p>
            <a:endParaRPr lang="en-US" sz="2800" dirty="0">
              <a:latin typeface="Source sans pro"/>
              <a:cs typeface="Source sans pro"/>
            </a:endParaRPr>
          </a:p>
          <a:p>
            <a:pPr>
              <a:spcAft>
                <a:spcPts val="2400"/>
              </a:spcAft>
            </a:pPr>
            <a:r>
              <a:rPr lang="en-US" sz="2800" dirty="0">
                <a:latin typeface="Source sans pro"/>
                <a:cs typeface="Source sans pro"/>
              </a:rPr>
              <a:t>Researching how other Institutes of Higher Education are incorporating sustainability learning to students, faculty and </a:t>
            </a:r>
            <a:r>
              <a:rPr lang="en-US" sz="2800" dirty="0" smtClean="0">
                <a:latin typeface="Source sans pro"/>
                <a:cs typeface="Source sans pro"/>
              </a:rPr>
              <a:t>staff. </a:t>
            </a:r>
          </a:p>
          <a:p>
            <a:pPr marL="457200" indent="-457200">
              <a:spcAft>
                <a:spcPts val="2400"/>
              </a:spcAft>
              <a:buFont typeface="Arial"/>
              <a:buChar char="•"/>
            </a:pPr>
            <a:r>
              <a:rPr lang="en-US" sz="2800" dirty="0" smtClean="0">
                <a:latin typeface="Source sans pro"/>
                <a:cs typeface="Source sans pro"/>
              </a:rPr>
              <a:t>"Lay of the Landscape" : Researched 41 Institutions of Higher </a:t>
            </a:r>
            <a:r>
              <a:rPr lang="en-US" sz="2800" dirty="0">
                <a:latin typeface="Source sans pro"/>
                <a:cs typeface="Source sans pro"/>
              </a:rPr>
              <a:t>E</a:t>
            </a:r>
            <a:r>
              <a:rPr lang="en-US" sz="2800" dirty="0" smtClean="0">
                <a:latin typeface="Source sans pro"/>
                <a:cs typeface="Source sans pro"/>
              </a:rPr>
              <a:t>ducation through STARS and online research. </a:t>
            </a:r>
            <a:endParaRPr lang="en-US" sz="2800" dirty="0">
              <a:latin typeface="Source sans pro"/>
              <a:cs typeface="Source sans pro"/>
            </a:endParaRPr>
          </a:p>
          <a:p>
            <a:pPr marL="457200" indent="-457200">
              <a:spcAft>
                <a:spcPts val="2400"/>
              </a:spcAft>
              <a:buFont typeface="Arial"/>
              <a:buChar char="•"/>
            </a:pPr>
            <a:r>
              <a:rPr lang="en-US" sz="2800" dirty="0" smtClean="0">
                <a:latin typeface="Source sans pro"/>
                <a:cs typeface="Source sans pro"/>
              </a:rPr>
              <a:t>In-depth interviews with 7 Institutions that are exceling in at least one of the three ways to promote sustainability</a:t>
            </a:r>
            <a:r>
              <a:rPr lang="en-US" sz="2800" dirty="0">
                <a:latin typeface="Source sans pro"/>
                <a:cs typeface="Source sans pro"/>
              </a:rPr>
              <a:t> </a:t>
            </a:r>
            <a:r>
              <a:rPr lang="en-US" sz="2800" dirty="0" smtClean="0">
                <a:latin typeface="Source sans pro"/>
                <a:cs typeface="Source sans pro"/>
              </a:rPr>
              <a:t>(Table 1)</a:t>
            </a:r>
            <a:endParaRPr lang="en-US" sz="2800" dirty="0" smtClean="0">
              <a:latin typeface="Source sans pro"/>
              <a:cs typeface="Source sans pro"/>
            </a:endParaRPr>
          </a:p>
          <a:p>
            <a:pPr marL="457200" indent="-457200">
              <a:spcAft>
                <a:spcPts val="2400"/>
              </a:spcAft>
              <a:buFont typeface="Arial"/>
              <a:buChar char="•"/>
            </a:pPr>
            <a:r>
              <a:rPr lang="en-US" sz="2800" dirty="0" smtClean="0">
                <a:latin typeface="Source sans pro"/>
                <a:cs typeface="Source sans pro"/>
              </a:rPr>
              <a:t>Created </a:t>
            </a:r>
            <a:r>
              <a:rPr lang="en-US" sz="2800" dirty="0" smtClean="0">
                <a:latin typeface="Source sans pro"/>
                <a:cs typeface="Source sans pro"/>
              </a:rPr>
              <a:t>an on-going annotated bibliography of reports, websites and academic papers.</a:t>
            </a:r>
            <a:endParaRPr lang="en-US" sz="2800" dirty="0">
              <a:latin typeface="Minion Pro" panose="02040503050306020203" pitchFamily="18" charset="0"/>
            </a:endParaRPr>
          </a:p>
          <a:p>
            <a:r>
              <a:rPr lang="en-US" sz="2800" b="1" dirty="0" smtClean="0">
                <a:latin typeface="Minion Pro" panose="02040503050306020203" pitchFamily="18" charset="0"/>
              </a:rPr>
              <a:t>Limitations: </a:t>
            </a:r>
          </a:p>
          <a:p>
            <a:pPr marL="457200" indent="-457200">
              <a:buFont typeface="Arial"/>
              <a:buChar char="•"/>
            </a:pPr>
            <a:r>
              <a:rPr lang="en-US" sz="2800" dirty="0" smtClean="0">
                <a:latin typeface="Minion Pro" panose="02040503050306020203" pitchFamily="18" charset="0"/>
              </a:rPr>
              <a:t>Only </a:t>
            </a:r>
            <a:r>
              <a:rPr lang="en-US" sz="2800" dirty="0">
                <a:latin typeface="Minion Pro" panose="02040503050306020203" pitchFamily="18" charset="0"/>
              </a:rPr>
              <a:t>choosing </a:t>
            </a:r>
            <a:r>
              <a:rPr lang="en-US" sz="2800" dirty="0" smtClean="0">
                <a:latin typeface="Minion Pro" panose="02040503050306020203" pitchFamily="18" charset="0"/>
              </a:rPr>
              <a:t>schools </a:t>
            </a:r>
            <a:r>
              <a:rPr lang="en-US" sz="2800" dirty="0">
                <a:latin typeface="Minion Pro" panose="02040503050306020203" pitchFamily="18" charset="0"/>
              </a:rPr>
              <a:t>that report to STARS even though there are </a:t>
            </a:r>
            <a:r>
              <a:rPr lang="en-US" sz="2800" dirty="0" smtClean="0">
                <a:latin typeface="Minion Pro" panose="02040503050306020203" pitchFamily="18" charset="0"/>
              </a:rPr>
              <a:t>several non-reporting schools that are leaders in sustainabilit</a:t>
            </a:r>
            <a:r>
              <a:rPr lang="en-US" sz="2800" dirty="0" smtClean="0">
                <a:latin typeface="Minion Pro" panose="02040503050306020203" pitchFamily="18" charset="0"/>
              </a:rPr>
              <a:t>y such as </a:t>
            </a:r>
            <a:r>
              <a:rPr lang="en-US" sz="2800" dirty="0" smtClean="0">
                <a:latin typeface="Minion Pro" panose="02040503050306020203" pitchFamily="18" charset="0"/>
              </a:rPr>
              <a:t>Harvard </a:t>
            </a:r>
            <a:r>
              <a:rPr lang="en-US" sz="2800" dirty="0">
                <a:latin typeface="Minion Pro" panose="02040503050306020203" pitchFamily="18" charset="0"/>
              </a:rPr>
              <a:t>University and UCLA. </a:t>
            </a:r>
            <a:endParaRPr lang="en-US" sz="2800" dirty="0" smtClean="0">
              <a:latin typeface="Minion Pro" panose="02040503050306020203" pitchFamily="18" charset="0"/>
            </a:endParaRPr>
          </a:p>
          <a:p>
            <a:pPr marL="457200" indent="-457200">
              <a:buFont typeface="Arial"/>
              <a:buChar char="•"/>
            </a:pPr>
            <a:r>
              <a:rPr lang="en-US" sz="2800" dirty="0" smtClean="0">
                <a:latin typeface="Minion Pro" panose="02040503050306020203" pitchFamily="18" charset="0"/>
              </a:rPr>
              <a:t>Research </a:t>
            </a:r>
            <a:r>
              <a:rPr lang="en-US" sz="2800" dirty="0">
                <a:latin typeface="Minion Pro" panose="02040503050306020203" pitchFamily="18" charset="0"/>
              </a:rPr>
              <a:t>was not done on graduate programs or </a:t>
            </a:r>
            <a:r>
              <a:rPr lang="en-US" sz="2800" dirty="0" smtClean="0">
                <a:latin typeface="Minion Pro" panose="02040503050306020203" pitchFamily="18" charset="0"/>
              </a:rPr>
              <a:t>certificates</a:t>
            </a:r>
            <a:endParaRPr lang="en-US" sz="2800" dirty="0">
              <a:latin typeface="Minion Pro" panose="02040503050306020203" pitchFamily="18" charset="0"/>
            </a:endParaRPr>
          </a:p>
          <a:p>
            <a:pPr marL="457200" indent="-457200">
              <a:buFont typeface="Arial"/>
              <a:buChar char="•"/>
            </a:pPr>
            <a:r>
              <a:rPr lang="en-US" sz="2800" dirty="0" smtClean="0">
                <a:latin typeface="Minion Pro" panose="02040503050306020203" pitchFamily="18" charset="0"/>
              </a:rPr>
              <a:t>Unable to conduct interviews with Cornell and PSU. </a:t>
            </a:r>
            <a:endParaRPr lang="en-US" sz="2800" dirty="0">
              <a:latin typeface="Minion Pro" panose="02040503050306020203" pitchFamily="18" charset="0"/>
            </a:endParaRPr>
          </a:p>
        </p:txBody>
      </p:sp>
      <p:sp>
        <p:nvSpPr>
          <p:cNvPr id="28" name="TextBox 27">
            <a:extLst>
              <a:ext uri="{FF2B5EF4-FFF2-40B4-BE49-F238E27FC236}">
                <a16:creationId xmlns:a16="http://schemas.microsoft.com/office/drawing/2014/main" xmlns="" id="{44A51FA5-D768-B144-8FD8-46DBA16D3BB7}"/>
              </a:ext>
            </a:extLst>
          </p:cNvPr>
          <p:cNvSpPr txBox="1"/>
          <p:nvPr/>
        </p:nvSpPr>
        <p:spPr>
          <a:xfrm>
            <a:off x="24584381" y="23153802"/>
            <a:ext cx="11163960" cy="2985432"/>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1600" b="1" dirty="0">
                <a:solidFill>
                  <a:srgbClr val="003591"/>
                </a:solidFill>
                <a:latin typeface="Source Sans Pro" panose="020B0503030403020204" pitchFamily="34" charset="77"/>
              </a:rPr>
              <a:t>References</a:t>
            </a:r>
          </a:p>
          <a:p>
            <a:r>
              <a:rPr lang="en-US" sz="1600" dirty="0" smtClean="0">
                <a:solidFill>
                  <a:srgbClr val="000000"/>
                </a:solidFill>
                <a:latin typeface="Source sans pro"/>
                <a:ea typeface="Lucida Grande"/>
                <a:cs typeface="Source sans pro"/>
              </a:rPr>
              <a:t>1. </a:t>
            </a:r>
            <a:r>
              <a:rPr lang="en-US" sz="1600" dirty="0" err="1">
                <a:solidFill>
                  <a:srgbClr val="000000"/>
                </a:solidFill>
                <a:latin typeface="Source sans pro"/>
                <a:ea typeface="Lucida Grande"/>
                <a:cs typeface="Source sans pro"/>
              </a:rPr>
              <a:t>Wiek</a:t>
            </a:r>
            <a:r>
              <a:rPr lang="en-US" sz="1600" dirty="0">
                <a:solidFill>
                  <a:srgbClr val="000000"/>
                </a:solidFill>
                <a:latin typeface="Source sans pro"/>
                <a:ea typeface="Lucida Grande"/>
                <a:cs typeface="Source sans pro"/>
              </a:rPr>
              <a:t>, A., </a:t>
            </a:r>
            <a:r>
              <a:rPr lang="en-US" sz="1600" dirty="0" err="1">
                <a:solidFill>
                  <a:srgbClr val="000000"/>
                </a:solidFill>
                <a:latin typeface="Source sans pro"/>
                <a:ea typeface="Lucida Grande"/>
                <a:cs typeface="Source sans pro"/>
              </a:rPr>
              <a:t>Withcombe</a:t>
            </a:r>
            <a:r>
              <a:rPr lang="en-US" sz="1600" dirty="0">
                <a:solidFill>
                  <a:srgbClr val="000000"/>
                </a:solidFill>
                <a:latin typeface="Source sans pro"/>
                <a:ea typeface="Lucida Grande"/>
                <a:cs typeface="Source sans pro"/>
              </a:rPr>
              <a:t>, L., </a:t>
            </a:r>
            <a:r>
              <a:rPr lang="en-US" sz="1600" dirty="0" err="1">
                <a:solidFill>
                  <a:srgbClr val="000000"/>
                </a:solidFill>
                <a:latin typeface="Source sans pro"/>
                <a:ea typeface="Lucida Grande"/>
                <a:cs typeface="Source sans pro"/>
              </a:rPr>
              <a:t>Redmna</a:t>
            </a:r>
            <a:r>
              <a:rPr lang="en-US" sz="1600" dirty="0">
                <a:solidFill>
                  <a:srgbClr val="000000"/>
                </a:solidFill>
                <a:latin typeface="Source sans pro"/>
                <a:ea typeface="Lucida Grande"/>
                <a:cs typeface="Source sans pro"/>
              </a:rPr>
              <a:t>, C.L. (2011) Key competencies in sustainability: a reference framework for academic program </a:t>
            </a:r>
            <a:r>
              <a:rPr lang="en-US" sz="1600" dirty="0" err="1">
                <a:solidFill>
                  <a:srgbClr val="000000"/>
                </a:solidFill>
                <a:latin typeface="Source sans pro"/>
                <a:ea typeface="Lucida Grande"/>
                <a:cs typeface="Source sans pro"/>
              </a:rPr>
              <a:t>develpoment</a:t>
            </a:r>
            <a:r>
              <a:rPr lang="en-US" sz="1600" dirty="0">
                <a:solidFill>
                  <a:srgbClr val="000000"/>
                </a:solidFill>
                <a:latin typeface="Source sans pro"/>
                <a:ea typeface="Lucida Grande"/>
                <a:cs typeface="Source sans pro"/>
              </a:rPr>
              <a:t>. Sustainability Science</a:t>
            </a:r>
            <a:r>
              <a:rPr lang="en-US" sz="1600" dirty="0" smtClean="0">
                <a:solidFill>
                  <a:srgbClr val="000000"/>
                </a:solidFill>
                <a:latin typeface="Source sans pro"/>
                <a:ea typeface="Lucida Grande"/>
                <a:cs typeface="Source sans pro"/>
              </a:rPr>
              <a:t>.</a:t>
            </a:r>
          </a:p>
          <a:p>
            <a:endParaRPr lang="en-US" sz="1600" dirty="0" smtClean="0">
              <a:solidFill>
                <a:srgbClr val="000000"/>
              </a:solidFill>
              <a:latin typeface="Source sans pro"/>
              <a:ea typeface="Lucida Grande"/>
              <a:cs typeface="Source sans pro"/>
            </a:endParaRPr>
          </a:p>
          <a:p>
            <a:r>
              <a:rPr lang="en-US" sz="1600" dirty="0" smtClean="0">
                <a:solidFill>
                  <a:srgbClr val="000000"/>
                </a:solidFill>
                <a:latin typeface="Source sans pro"/>
                <a:ea typeface="Lucida Grande"/>
                <a:cs typeface="Source sans pro"/>
              </a:rPr>
              <a:t>2. </a:t>
            </a:r>
            <a:r>
              <a:rPr lang="en-US" sz="1600" dirty="0" err="1" smtClean="0">
                <a:latin typeface="Source sans pro"/>
                <a:cs typeface="Source sans pro"/>
              </a:rPr>
              <a:t>Müller</a:t>
            </a:r>
            <a:r>
              <a:rPr lang="en-US" sz="1600" dirty="0" smtClean="0">
                <a:latin typeface="Source sans pro"/>
                <a:cs typeface="Source sans pro"/>
              </a:rPr>
              <a:t> Christa</a:t>
            </a:r>
            <a:r>
              <a:rPr lang="en-US" sz="1600" dirty="0">
                <a:latin typeface="Source sans pro"/>
                <a:cs typeface="Source sans pro"/>
              </a:rPr>
              <a:t>, G., Sterling, S., van Dam-</a:t>
            </a:r>
            <a:r>
              <a:rPr lang="en-US" sz="1600" dirty="0" err="1">
                <a:latin typeface="Source sans pro"/>
                <a:cs typeface="Source sans pro"/>
              </a:rPr>
              <a:t>Mierasc</a:t>
            </a:r>
            <a:r>
              <a:rPr lang="en-US" sz="1600" dirty="0">
                <a:latin typeface="Source sans pro"/>
                <a:cs typeface="Source sans pro"/>
              </a:rPr>
              <a:t>, R., </a:t>
            </a:r>
            <a:r>
              <a:rPr lang="en-US" sz="1600" dirty="0" err="1">
                <a:latin typeface="Source sans pro"/>
                <a:cs typeface="Source sans pro"/>
              </a:rPr>
              <a:t>Adomßent</a:t>
            </a:r>
            <a:r>
              <a:rPr lang="en-US" sz="1600" dirty="0">
                <a:latin typeface="Source sans pro"/>
                <a:cs typeface="Source sans pro"/>
              </a:rPr>
              <a:t>, M., </a:t>
            </a:r>
            <a:r>
              <a:rPr lang="en-US" sz="1600" dirty="0" err="1">
                <a:latin typeface="Source sans pro"/>
                <a:cs typeface="Source sans pro"/>
              </a:rPr>
              <a:t>Fischerd</a:t>
            </a:r>
            <a:r>
              <a:rPr lang="en-US" sz="1600" dirty="0">
                <a:latin typeface="Source sans pro"/>
                <a:cs typeface="Source sans pro"/>
              </a:rPr>
              <a:t>, D.</a:t>
            </a:r>
            <a:r>
              <a:rPr lang="en-US" sz="1600" dirty="0" smtClean="0">
                <a:latin typeface="Source sans pro"/>
                <a:cs typeface="Source sans pro"/>
              </a:rPr>
              <a:t>,</a:t>
            </a:r>
            <a:r>
              <a:rPr lang="en-US" sz="1600" dirty="0" err="1" smtClean="0">
                <a:latin typeface="Source sans pro"/>
                <a:cs typeface="Source sans pro"/>
              </a:rPr>
              <a:t>Rieckmann</a:t>
            </a:r>
            <a:r>
              <a:rPr lang="en-US" sz="1600" dirty="0">
                <a:latin typeface="Source sans pro"/>
                <a:cs typeface="Source sans pro"/>
              </a:rPr>
              <a:t>, M., </a:t>
            </a:r>
            <a:r>
              <a:rPr lang="en-US" sz="1600" dirty="0" smtClean="0">
                <a:latin typeface="Source sans pro"/>
                <a:cs typeface="Source sans pro"/>
              </a:rPr>
              <a:t>(2014). </a:t>
            </a:r>
            <a:r>
              <a:rPr lang="en-US" sz="1600" dirty="0">
                <a:latin typeface="Source sans pro"/>
                <a:cs typeface="Source sans pro"/>
              </a:rPr>
              <a:t>The role of campus, curriculum, and community in </a:t>
            </a:r>
            <a:r>
              <a:rPr lang="en-US" sz="1600" dirty="0" smtClean="0">
                <a:latin typeface="Source sans pro"/>
                <a:cs typeface="Source sans pro"/>
              </a:rPr>
              <a:t>higher education for Sustainable Development </a:t>
            </a:r>
          </a:p>
          <a:p>
            <a:endParaRPr lang="en-US" sz="1600" dirty="0" smtClean="0">
              <a:latin typeface="Source sans pro"/>
              <a:cs typeface="Source sans pro"/>
            </a:endParaRPr>
          </a:p>
          <a:p>
            <a:r>
              <a:rPr lang="en-US" sz="1600" dirty="0" smtClean="0">
                <a:latin typeface="Source sans pro"/>
                <a:cs typeface="Source sans pro"/>
              </a:rPr>
              <a:t>3.Bielefeldt, R.A. (2013)." Pedagogies to Achieve Sustainability Learning </a:t>
            </a:r>
            <a:r>
              <a:rPr lang="en-US" sz="1600" dirty="0">
                <a:latin typeface="Source sans pro"/>
                <a:cs typeface="Source sans pro"/>
              </a:rPr>
              <a:t> </a:t>
            </a:r>
            <a:r>
              <a:rPr lang="en-US" sz="1600" dirty="0" smtClean="0">
                <a:latin typeface="Source sans pro"/>
                <a:cs typeface="Source sans pro"/>
              </a:rPr>
              <a:t>   Outcomes in Civil and Environmental Engineering Students", Sustainability, 5(10), 4479-4501.</a:t>
            </a:r>
          </a:p>
        </p:txBody>
      </p:sp>
      <p:sp>
        <p:nvSpPr>
          <p:cNvPr id="26" name="TextBox 25">
            <a:extLst>
              <a:ext uri="{FF2B5EF4-FFF2-40B4-BE49-F238E27FC236}">
                <a16:creationId xmlns:a16="http://schemas.microsoft.com/office/drawing/2014/main" xmlns="" id="{5D7980A8-217C-0F4C-81D0-140526D34C99}"/>
              </a:ext>
            </a:extLst>
          </p:cNvPr>
          <p:cNvSpPr txBox="1"/>
          <p:nvPr/>
        </p:nvSpPr>
        <p:spPr>
          <a:xfrm>
            <a:off x="11913550" y="14263079"/>
            <a:ext cx="11990403" cy="14342391"/>
          </a:xfrm>
          <a:prstGeom prst="rect">
            <a:avLst/>
          </a:prstGeom>
          <a:noFill/>
          <a:ln w="38100" cmpd="sng">
            <a:solidFill>
              <a:srgbClr val="9DD164"/>
            </a:solidFill>
          </a:ln>
        </p:spPr>
        <p:txBody>
          <a:bodyPr wrap="square" lIns="457200" tIns="228600" rIns="228600" bIns="228600" rtlCol="0">
            <a:spAutoFit/>
          </a:bodyPr>
          <a:lstStyle/>
          <a:p>
            <a:pPr>
              <a:spcAft>
                <a:spcPts val="2400"/>
              </a:spcAft>
            </a:pPr>
            <a:r>
              <a:rPr lang="en-US" sz="5400" b="1" dirty="0" smtClean="0">
                <a:solidFill>
                  <a:srgbClr val="003591"/>
                </a:solidFill>
                <a:latin typeface="Source Sans Pro" panose="020B0503030403020204" pitchFamily="34" charset="77"/>
              </a:rPr>
              <a:t>Results</a:t>
            </a:r>
            <a:endParaRPr lang="en-US" sz="2800" dirty="0" smtClean="0">
              <a:latin typeface="Source sans pro"/>
              <a:cs typeface="Source sans pro"/>
            </a:endParaRPr>
          </a:p>
          <a:p>
            <a:pPr>
              <a:spcAft>
                <a:spcPts val="2400"/>
              </a:spcAft>
            </a:pPr>
            <a:r>
              <a:rPr lang="en-US" sz="2700" b="1" dirty="0" smtClean="0">
                <a:latin typeface="Source sans pro"/>
                <a:cs typeface="Source sans pro"/>
              </a:rPr>
              <a:t>1</a:t>
            </a:r>
            <a:r>
              <a:rPr lang="en-US" sz="2700" b="1" dirty="0" smtClean="0">
                <a:latin typeface="Source sans pro"/>
                <a:cs typeface="Source sans pro"/>
              </a:rPr>
              <a:t>. </a:t>
            </a:r>
            <a:r>
              <a:rPr lang="en-US" sz="2700" b="1" dirty="0">
                <a:latin typeface="Source sans pro"/>
                <a:cs typeface="Source sans pro"/>
              </a:rPr>
              <a:t>Having a University Wide Sustainability Learning </a:t>
            </a:r>
            <a:r>
              <a:rPr lang="en-US" sz="2700" b="1" dirty="0" smtClean="0">
                <a:latin typeface="Source sans pro"/>
                <a:cs typeface="Source sans pro"/>
              </a:rPr>
              <a:t>Outcome</a:t>
            </a:r>
          </a:p>
          <a:p>
            <a:pPr marL="2037204" lvl="1" indent="-457200">
              <a:spcAft>
                <a:spcPts val="2400"/>
              </a:spcAft>
              <a:buFont typeface="Arial"/>
              <a:buChar char="•"/>
            </a:pPr>
            <a:r>
              <a:rPr lang="en-US" sz="2700" dirty="0">
                <a:latin typeface="Source sans pro"/>
                <a:cs typeface="Source sans pro"/>
              </a:rPr>
              <a:t>Some schools go through an explicit process to create SLOs while others create SLOs after the fact </a:t>
            </a:r>
          </a:p>
          <a:p>
            <a:pPr marL="2037204" lvl="1" indent="-457200">
              <a:spcAft>
                <a:spcPts val="2400"/>
              </a:spcAft>
              <a:buFont typeface="Arial"/>
              <a:buChar char="•"/>
            </a:pPr>
            <a:r>
              <a:rPr lang="en-US" sz="2700" dirty="0">
                <a:latin typeface="Source sans pro"/>
                <a:cs typeface="Source sans pro"/>
              </a:rPr>
              <a:t>There are two ways that schools "use" SLOs: either as a aspirational goal or used as a guide to create sustainability courses.</a:t>
            </a:r>
          </a:p>
          <a:p>
            <a:pPr marL="2037204" lvl="1" indent="-457200">
              <a:spcAft>
                <a:spcPts val="2400"/>
              </a:spcAft>
              <a:buFont typeface="Arial"/>
              <a:buChar char="•"/>
            </a:pPr>
            <a:r>
              <a:rPr lang="en-US" sz="2700" dirty="0">
                <a:latin typeface="Source sans pro"/>
                <a:cs typeface="Source sans pro"/>
              </a:rPr>
              <a:t>Competencies are another avenue to promote sustainability at an institute of higher education (</a:t>
            </a:r>
            <a:r>
              <a:rPr lang="en-US" sz="2700" dirty="0" err="1" smtClean="0">
                <a:latin typeface="Source sans pro"/>
                <a:cs typeface="Source sans pro"/>
              </a:rPr>
              <a:t>Wiek</a:t>
            </a:r>
            <a:r>
              <a:rPr lang="en-US" sz="2700" dirty="0" smtClean="0">
                <a:latin typeface="Source sans pro"/>
                <a:cs typeface="Source sans pro"/>
              </a:rPr>
              <a:t>, 2011)</a:t>
            </a:r>
            <a:r>
              <a:rPr lang="en-US" sz="2700" dirty="0">
                <a:latin typeface="Source sans pro"/>
                <a:cs typeface="Source sans pro"/>
              </a:rPr>
              <a:t>. Competencies provide a more general than learning outcomes and often include concepts such as systems thinking, futures thinking and interpersonal skills</a:t>
            </a:r>
            <a:r>
              <a:rPr lang="en-US" sz="2700" dirty="0" smtClean="0">
                <a:latin typeface="Source sans pro"/>
                <a:cs typeface="Source sans pro"/>
              </a:rPr>
              <a:t>.</a:t>
            </a:r>
            <a:endParaRPr lang="en-US" sz="2700" b="1" dirty="0" smtClean="0">
              <a:latin typeface="Source sans pro"/>
              <a:cs typeface="Source sans pro"/>
            </a:endParaRPr>
          </a:p>
          <a:p>
            <a:pPr>
              <a:spcAft>
                <a:spcPts val="2400"/>
              </a:spcAft>
            </a:pPr>
            <a:r>
              <a:rPr lang="en-US" sz="2700" b="1" dirty="0" smtClean="0">
                <a:latin typeface="Source sans pro"/>
                <a:cs typeface="Source sans pro"/>
              </a:rPr>
              <a:t>2. Sustainability Education Program for undergraduate students</a:t>
            </a:r>
          </a:p>
          <a:p>
            <a:pPr marL="2037204" lvl="1" indent="-457200">
              <a:spcAft>
                <a:spcPts val="2400"/>
              </a:spcAft>
              <a:buFont typeface="Arial"/>
              <a:buChar char="•"/>
            </a:pPr>
            <a:r>
              <a:rPr lang="en-US" sz="2700" dirty="0">
                <a:latin typeface="Source sans pro"/>
                <a:cs typeface="Source sans pro"/>
              </a:rPr>
              <a:t>Most formalized undergrad programs have sustainability general education requirements with sustainability across the curriculum programs.  </a:t>
            </a:r>
          </a:p>
          <a:p>
            <a:pPr marL="2037204" lvl="1" indent="-457200">
              <a:spcAft>
                <a:spcPts val="2400"/>
              </a:spcAft>
              <a:buFont typeface="Arial"/>
              <a:buChar char="•"/>
            </a:pPr>
            <a:r>
              <a:rPr lang="en-US" sz="2700" dirty="0">
                <a:latin typeface="Source sans pro"/>
                <a:cs typeface="Source sans pro"/>
              </a:rPr>
              <a:t>Unique approaches to sustainability education includes campus as a living lab program (UCI) and undergraduate residential living (SU)</a:t>
            </a:r>
            <a:r>
              <a:rPr lang="en-US" sz="2700" dirty="0" smtClean="0">
                <a:latin typeface="Source sans pro"/>
                <a:cs typeface="Source sans pro"/>
              </a:rPr>
              <a:t>.</a:t>
            </a:r>
            <a:endParaRPr lang="en-US" sz="2700" b="1" dirty="0" smtClean="0">
              <a:latin typeface="Source sans pro"/>
              <a:cs typeface="Source sans pro"/>
            </a:endParaRPr>
          </a:p>
          <a:p>
            <a:pPr>
              <a:spcAft>
                <a:spcPts val="2400"/>
              </a:spcAft>
            </a:pPr>
            <a:r>
              <a:rPr lang="en-US" sz="2700" b="1" dirty="0" smtClean="0">
                <a:latin typeface="Source sans pro"/>
                <a:cs typeface="Source sans pro"/>
              </a:rPr>
              <a:t>3. Faculty and Staff sustainability learning </a:t>
            </a:r>
          </a:p>
          <a:p>
            <a:pPr marL="2037204" lvl="1" indent="-457200">
              <a:spcAft>
                <a:spcPts val="2400"/>
              </a:spcAft>
              <a:buFont typeface="Arial"/>
              <a:buChar char="•"/>
            </a:pPr>
            <a:r>
              <a:rPr lang="en-US" sz="2700" dirty="0" smtClean="0">
                <a:latin typeface="Source sans pro"/>
                <a:cs typeface="Source sans pro"/>
              </a:rPr>
              <a:t>Sustainability </a:t>
            </a:r>
            <a:r>
              <a:rPr lang="en-US" sz="2700" dirty="0">
                <a:latin typeface="Source sans pro"/>
                <a:cs typeface="Source sans pro"/>
              </a:rPr>
              <a:t>across the curriculum faculty workshops improve curriculum. </a:t>
            </a:r>
          </a:p>
          <a:p>
            <a:pPr marL="2037204" lvl="1" indent="-457200">
              <a:spcAft>
                <a:spcPts val="2400"/>
              </a:spcAft>
              <a:buFont typeface="Arial"/>
              <a:buChar char="•"/>
            </a:pPr>
            <a:r>
              <a:rPr lang="en-US" sz="2700" dirty="0">
                <a:latin typeface="Source sans pro"/>
                <a:cs typeface="Source sans pro"/>
              </a:rPr>
              <a:t>Sustainability programs for faculty and staff typically focus on conserving resources without much formal teaching or learning outcomes. </a:t>
            </a:r>
            <a:endParaRPr lang="en-US" sz="2700" dirty="0" smtClean="0">
              <a:latin typeface="Source sans pro"/>
              <a:cs typeface="Source sans pro"/>
            </a:endParaRPr>
          </a:p>
        </p:txBody>
      </p:sp>
      <p:sp>
        <p:nvSpPr>
          <p:cNvPr id="3" name="TextBox 2"/>
          <p:cNvSpPr txBox="1"/>
          <p:nvPr/>
        </p:nvSpPr>
        <p:spPr>
          <a:xfrm>
            <a:off x="864165" y="12170563"/>
            <a:ext cx="10328304" cy="6586419"/>
          </a:xfrm>
          <a:prstGeom prst="rect">
            <a:avLst/>
          </a:prstGeom>
          <a:noFill/>
          <a:ln w="38100" cmpd="sng">
            <a:solidFill>
              <a:srgbClr val="9DD164"/>
            </a:solidFill>
          </a:ln>
        </p:spPr>
        <p:txBody>
          <a:bodyPr wrap="square" rtlCol="0">
            <a:spAutoFit/>
          </a:bodyPr>
          <a:lstStyle/>
          <a:p>
            <a:pPr>
              <a:spcAft>
                <a:spcPts val="2400"/>
              </a:spcAft>
            </a:pPr>
            <a:r>
              <a:rPr lang="en-US" sz="5400" b="1" dirty="0" smtClean="0">
                <a:solidFill>
                  <a:srgbClr val="003591"/>
                </a:solidFill>
                <a:latin typeface="Source Sans Pro" panose="020B0503030403020204" pitchFamily="34" charset="77"/>
              </a:rPr>
              <a:t>Objectives</a:t>
            </a:r>
          </a:p>
          <a:p>
            <a:r>
              <a:rPr lang="en-US" sz="2800" b="1" dirty="0" smtClean="0">
                <a:latin typeface="Source sans pro"/>
                <a:cs typeface="Source sans pro"/>
              </a:rPr>
              <a:t>Why </a:t>
            </a:r>
            <a:r>
              <a:rPr lang="en-US" sz="2800" b="1" dirty="0">
                <a:latin typeface="Source sans pro"/>
                <a:cs typeface="Source sans pro"/>
              </a:rPr>
              <a:t>is this important</a:t>
            </a:r>
            <a:r>
              <a:rPr lang="en-US" sz="2800" b="1" dirty="0" smtClean="0">
                <a:latin typeface="Source sans pro"/>
                <a:cs typeface="Source sans pro"/>
              </a:rPr>
              <a:t>?</a:t>
            </a:r>
          </a:p>
          <a:p>
            <a:r>
              <a:rPr lang="en-US" sz="2800" dirty="0" smtClean="0">
                <a:latin typeface="Source sans pro"/>
                <a:cs typeface="Source sans pro"/>
              </a:rPr>
              <a:t>This </a:t>
            </a:r>
            <a:r>
              <a:rPr lang="en-US" sz="2800" dirty="0">
                <a:latin typeface="Source sans pro"/>
                <a:cs typeface="Source sans pro"/>
              </a:rPr>
              <a:t>provides a great opportunity for the University of New Hampshire to be the first to create a holistic sustainability learning outcome. </a:t>
            </a:r>
            <a:endParaRPr lang="en-US" sz="2800" dirty="0" smtClean="0">
              <a:latin typeface="Source sans pro"/>
              <a:cs typeface="Source sans pro"/>
            </a:endParaRPr>
          </a:p>
          <a:p>
            <a:endParaRPr lang="en-US" sz="2800" dirty="0" smtClean="0">
              <a:latin typeface="Minion Pro" panose="02040503050306020203" pitchFamily="18" charset="0"/>
            </a:endParaRPr>
          </a:p>
          <a:p>
            <a:pPr>
              <a:spcAft>
                <a:spcPts val="2400"/>
              </a:spcAft>
            </a:pPr>
            <a:r>
              <a:rPr lang="en-US" sz="2800" b="1" dirty="0" smtClean="0">
                <a:latin typeface="Minion Pro" panose="02040503050306020203" pitchFamily="18" charset="0"/>
              </a:rPr>
              <a:t>Goals:</a:t>
            </a:r>
          </a:p>
          <a:p>
            <a:pPr marL="457200" indent="-457200">
              <a:spcAft>
                <a:spcPts val="2400"/>
              </a:spcAft>
              <a:buFont typeface="Arial"/>
              <a:buChar char="•"/>
            </a:pPr>
            <a:r>
              <a:rPr lang="en-US" sz="2800" dirty="0" smtClean="0">
                <a:latin typeface="Minion Pro" panose="02040503050306020203" pitchFamily="18" charset="0"/>
              </a:rPr>
              <a:t>Identify the range of methods by which institutions of higher education promote sustainability learning throughout their campus.</a:t>
            </a:r>
          </a:p>
          <a:p>
            <a:pPr marL="457200" indent="-457200">
              <a:spcAft>
                <a:spcPts val="2400"/>
              </a:spcAft>
              <a:buFont typeface="Arial"/>
              <a:buChar char="•"/>
            </a:pPr>
            <a:r>
              <a:rPr lang="en-US" sz="2800" dirty="0">
                <a:latin typeface="Source sans pro"/>
                <a:cs typeface="Source sans pro"/>
              </a:rPr>
              <a:t>Identify best practices that UNH can learn from and what UNH can do to excel in sustainability</a:t>
            </a:r>
            <a:r>
              <a:rPr lang="en-US" sz="2800" dirty="0" smtClean="0">
                <a:latin typeface="Source sans pro"/>
                <a:cs typeface="Source sans pro"/>
              </a:rPr>
              <a:t>.</a:t>
            </a:r>
            <a:endParaRPr lang="en-US" sz="2800" dirty="0">
              <a:latin typeface="Minion Pro" panose="02040503050306020203" pitchFamily="18" charset="0"/>
            </a:endParaRPr>
          </a:p>
        </p:txBody>
      </p:sp>
      <p:sp>
        <p:nvSpPr>
          <p:cNvPr id="29" name="TextBox 28">
            <a:extLst>
              <a:ext uri="{FF2B5EF4-FFF2-40B4-BE49-F238E27FC236}">
                <a16:creationId xmlns:a16="http://schemas.microsoft.com/office/drawing/2014/main" xmlns="" id="{5D7980A8-217C-0F4C-81D0-140526D34C99}"/>
              </a:ext>
            </a:extLst>
          </p:cNvPr>
          <p:cNvSpPr txBox="1"/>
          <p:nvPr/>
        </p:nvSpPr>
        <p:spPr>
          <a:xfrm>
            <a:off x="24584381" y="12257793"/>
            <a:ext cx="11163960" cy="10341291"/>
          </a:xfrm>
          <a:prstGeom prst="rect">
            <a:avLst/>
          </a:prstGeom>
          <a:noFill/>
          <a:ln w="38100" cmpd="sng">
            <a:solidFill>
              <a:srgbClr val="9DD164"/>
            </a:solidFill>
          </a:ln>
        </p:spPr>
        <p:txBody>
          <a:bodyPr wrap="square" lIns="457200" tIns="228600" rIns="228600" bIns="228600" rtlCol="0">
            <a:spAutoFit/>
          </a:bodyPr>
          <a:lstStyle/>
          <a:p>
            <a:pPr>
              <a:spcAft>
                <a:spcPts val="2400"/>
              </a:spcAft>
            </a:pPr>
            <a:r>
              <a:rPr lang="en-US" sz="5400" b="1" dirty="0" smtClean="0">
                <a:solidFill>
                  <a:srgbClr val="003591"/>
                </a:solidFill>
                <a:latin typeface="Source Sans Pro" panose="020B0503030403020204" pitchFamily="34" charset="77"/>
              </a:rPr>
              <a:t>Discussion</a:t>
            </a:r>
          </a:p>
          <a:p>
            <a:pPr>
              <a:spcAft>
                <a:spcPts val="2400"/>
              </a:spcAft>
            </a:pPr>
            <a:r>
              <a:rPr lang="en-US" sz="2800" dirty="0" smtClean="0">
                <a:solidFill>
                  <a:srgbClr val="000000"/>
                </a:solidFill>
                <a:latin typeface="Source Sans Pro" panose="020B0503030403020204" pitchFamily="34" charset="77"/>
              </a:rPr>
              <a:t>My research is valuable to the university as it brings together information about sustainability education at schools across the country. Findings are being presented to Faculty and Staff in the sustainability education </a:t>
            </a:r>
            <a:r>
              <a:rPr lang="en-US" sz="2800" dirty="0" smtClean="0">
                <a:solidFill>
                  <a:srgbClr val="000000"/>
                </a:solidFill>
                <a:latin typeface="Source Sans Pro" panose="020B0503030403020204" pitchFamily="34" charset="77"/>
              </a:rPr>
              <a:t>committee to decide how to move forward at UNH. </a:t>
            </a:r>
            <a:r>
              <a:rPr lang="en-US" sz="2800" dirty="0" smtClean="0">
                <a:solidFill>
                  <a:srgbClr val="000000"/>
                </a:solidFill>
                <a:latin typeface="Source Sans Pro" panose="020B0503030403020204" pitchFamily="34" charset="77"/>
              </a:rPr>
              <a:t>I will be attending meetings to continue my work in the fall semester. </a:t>
            </a:r>
            <a:endParaRPr lang="en-US" sz="2800" b="1" dirty="0" smtClean="0">
              <a:solidFill>
                <a:srgbClr val="000000"/>
              </a:solidFill>
              <a:latin typeface="Source Sans Pro" panose="020B0503030403020204" pitchFamily="34" charset="77"/>
            </a:endParaRPr>
          </a:p>
          <a:p>
            <a:pPr>
              <a:spcAft>
                <a:spcPts val="2400"/>
              </a:spcAft>
            </a:pPr>
            <a:r>
              <a:rPr lang="en-US" sz="2800" b="1" dirty="0" smtClean="0">
                <a:solidFill>
                  <a:srgbClr val="000000"/>
                </a:solidFill>
                <a:latin typeface="Source Sans Pro" panose="020B0503030403020204" pitchFamily="34" charset="77"/>
              </a:rPr>
              <a:t>Questions for UNH to consider:</a:t>
            </a:r>
          </a:p>
          <a:p>
            <a:pPr>
              <a:spcAft>
                <a:spcPts val="2400"/>
              </a:spcAft>
            </a:pPr>
            <a:r>
              <a:rPr lang="en-US" sz="2800" dirty="0" smtClean="0">
                <a:solidFill>
                  <a:srgbClr val="000000"/>
                </a:solidFill>
                <a:latin typeface="Source Sans Pro" panose="020B0503030403020204" pitchFamily="34" charset="77"/>
              </a:rPr>
              <a:t>1. </a:t>
            </a:r>
            <a:r>
              <a:rPr lang="en-US" sz="2800" dirty="0" smtClean="0">
                <a:solidFill>
                  <a:srgbClr val="000000"/>
                </a:solidFill>
                <a:latin typeface="Source Sans Pro" panose="020B0503030403020204" pitchFamily="34" charset="77"/>
              </a:rPr>
              <a:t>Does UNH want aspirational set of SLO or instrumental guide to create sustainability courses?</a:t>
            </a:r>
          </a:p>
          <a:p>
            <a:pPr>
              <a:spcAft>
                <a:spcPts val="2400"/>
              </a:spcAft>
            </a:pPr>
            <a:r>
              <a:rPr lang="en-US" sz="2800" dirty="0" smtClean="0">
                <a:solidFill>
                  <a:srgbClr val="000000"/>
                </a:solidFill>
                <a:latin typeface="Source Sans Pro" panose="020B0503030403020204" pitchFamily="34" charset="77"/>
              </a:rPr>
              <a:t>2. Does UNH want to incorporate broader sustainability competencies into their SLO?</a:t>
            </a:r>
          </a:p>
          <a:p>
            <a:pPr>
              <a:spcAft>
                <a:spcPts val="2400"/>
              </a:spcAft>
            </a:pPr>
            <a:r>
              <a:rPr lang="en-US" sz="2800" dirty="0">
                <a:solidFill>
                  <a:srgbClr val="000000"/>
                </a:solidFill>
                <a:latin typeface="Source Sans Pro" panose="020B0503030403020204" pitchFamily="34" charset="77"/>
              </a:rPr>
              <a:t>3</a:t>
            </a:r>
            <a:r>
              <a:rPr lang="en-US" sz="2800" dirty="0" smtClean="0">
                <a:solidFill>
                  <a:srgbClr val="000000"/>
                </a:solidFill>
                <a:latin typeface="Source Sans Pro" panose="020B0503030403020204" pitchFamily="34" charset="77"/>
              </a:rPr>
              <a:t>. </a:t>
            </a:r>
            <a:r>
              <a:rPr lang="en-US" sz="2800" dirty="0" smtClean="0">
                <a:solidFill>
                  <a:srgbClr val="000000"/>
                </a:solidFill>
                <a:latin typeface="Source Sans Pro" panose="020B0503030403020204" pitchFamily="34" charset="77"/>
              </a:rPr>
              <a:t>Should UNH unify the sustainability majors/minors? If so, how</a:t>
            </a:r>
            <a:r>
              <a:rPr lang="en-US" sz="2800" dirty="0" smtClean="0">
                <a:solidFill>
                  <a:srgbClr val="000000"/>
                </a:solidFill>
                <a:latin typeface="Source Sans Pro" panose="020B0503030403020204" pitchFamily="34" charset="77"/>
              </a:rPr>
              <a:t>?</a:t>
            </a:r>
          </a:p>
          <a:p>
            <a:pPr>
              <a:spcAft>
                <a:spcPts val="2400"/>
              </a:spcAft>
            </a:pPr>
            <a:r>
              <a:rPr lang="en-US" sz="2800" dirty="0" smtClean="0">
                <a:solidFill>
                  <a:srgbClr val="000000"/>
                </a:solidFill>
                <a:latin typeface="Source Sans Pro" panose="020B0503030403020204" pitchFamily="34" charset="77"/>
              </a:rPr>
              <a:t>4. </a:t>
            </a:r>
            <a:r>
              <a:rPr lang="en-US" sz="2800" dirty="0">
                <a:solidFill>
                  <a:srgbClr val="000000"/>
                </a:solidFill>
                <a:latin typeface="Source Sans Pro" panose="020B0503030403020204" pitchFamily="34" charset="77"/>
              </a:rPr>
              <a:t>Should UNH improve informal sustainability education opportunities? </a:t>
            </a:r>
            <a:endParaRPr lang="en-US" sz="2800" dirty="0" smtClean="0">
              <a:solidFill>
                <a:srgbClr val="000000"/>
              </a:solidFill>
              <a:latin typeface="Source Sans Pro" panose="020B0503030403020204" pitchFamily="34" charset="77"/>
            </a:endParaRPr>
          </a:p>
          <a:p>
            <a:pPr>
              <a:spcAft>
                <a:spcPts val="2400"/>
              </a:spcAft>
            </a:pPr>
            <a:r>
              <a:rPr lang="en-US" sz="2800" dirty="0">
                <a:solidFill>
                  <a:srgbClr val="000000"/>
                </a:solidFill>
                <a:latin typeface="Source Sans Pro" panose="020B0503030403020204" pitchFamily="34" charset="77"/>
              </a:rPr>
              <a:t>5</a:t>
            </a:r>
            <a:r>
              <a:rPr lang="en-US" sz="2800" dirty="0" smtClean="0">
                <a:solidFill>
                  <a:srgbClr val="000000"/>
                </a:solidFill>
                <a:latin typeface="Source Sans Pro" panose="020B0503030403020204" pitchFamily="34" charset="77"/>
              </a:rPr>
              <a:t>.</a:t>
            </a:r>
            <a:r>
              <a:rPr lang="en-US" sz="2800" dirty="0" smtClean="0">
                <a:solidFill>
                  <a:srgbClr val="000000"/>
                </a:solidFill>
                <a:latin typeface="Source Sans Pro" panose="020B0503030403020204" pitchFamily="34" charset="77"/>
              </a:rPr>
              <a:t>. Does UNH want to bring sustainability education to faculty and staff? If so, how</a:t>
            </a:r>
            <a:r>
              <a:rPr lang="en-US" sz="2800" dirty="0" smtClean="0">
                <a:solidFill>
                  <a:srgbClr val="000000"/>
                </a:solidFill>
                <a:latin typeface="Source Sans Pro" panose="020B0503030403020204" pitchFamily="34" charset="77"/>
              </a:rPr>
              <a:t>?</a:t>
            </a:r>
            <a:endParaRPr lang="en-US" sz="2800" dirty="0" smtClean="0">
              <a:solidFill>
                <a:srgbClr val="000000"/>
              </a:solidFill>
              <a:latin typeface="Source Sans Pro" panose="020B0503030403020204" pitchFamily="34" charset="77"/>
            </a:endParaRPr>
          </a:p>
        </p:txBody>
      </p:sp>
      <p:sp>
        <p:nvSpPr>
          <p:cNvPr id="14" name="TextBox 13"/>
          <p:cNvSpPr txBox="1"/>
          <p:nvPr/>
        </p:nvSpPr>
        <p:spPr>
          <a:xfrm>
            <a:off x="24749699" y="10528610"/>
            <a:ext cx="10998642" cy="830997"/>
          </a:xfrm>
          <a:prstGeom prst="rect">
            <a:avLst/>
          </a:prstGeom>
          <a:noFill/>
          <a:ln w="38100" cmpd="sng">
            <a:solidFill>
              <a:srgbClr val="9DD164"/>
            </a:solidFill>
          </a:ln>
        </p:spPr>
        <p:txBody>
          <a:bodyPr wrap="square" rtlCol="0">
            <a:spAutoFit/>
          </a:bodyPr>
          <a:lstStyle/>
          <a:p>
            <a:r>
              <a:rPr lang="en-US" sz="2400" dirty="0" smtClean="0"/>
              <a:t>Figure 1: UVM "3  legged stool". This image represents the 3 methods of promoting sustainability. </a:t>
            </a:r>
            <a:endParaRPr lang="en-US" sz="2400" dirty="0"/>
          </a:p>
        </p:txBody>
      </p:sp>
      <p:sp>
        <p:nvSpPr>
          <p:cNvPr id="18" name="TextBox 17"/>
          <p:cNvSpPr txBox="1"/>
          <p:nvPr/>
        </p:nvSpPr>
        <p:spPr>
          <a:xfrm>
            <a:off x="864165" y="28149245"/>
            <a:ext cx="10328304" cy="400110"/>
          </a:xfrm>
          <a:prstGeom prst="rect">
            <a:avLst/>
          </a:prstGeom>
          <a:noFill/>
          <a:ln w="38100" cmpd="sng">
            <a:solidFill>
              <a:srgbClr val="9DD164"/>
            </a:solidFill>
          </a:ln>
        </p:spPr>
        <p:txBody>
          <a:bodyPr wrap="square" rtlCol="0">
            <a:spAutoFit/>
          </a:bodyPr>
          <a:lstStyle/>
          <a:p>
            <a:r>
              <a:rPr lang="en-US" sz="2000" dirty="0" smtClean="0"/>
              <a:t>Table 1: 3 ways of promoting sustainability at 7 schools.</a:t>
            </a:r>
            <a:endParaRPr lang="en-US" sz="2000" dirty="0"/>
          </a:p>
        </p:txBody>
      </p:sp>
      <p:pic>
        <p:nvPicPr>
          <p:cNvPr id="7" name="Picture 6" descr="Screen Shot 2018-08-07 at 11.13.31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84381" y="5004021"/>
            <a:ext cx="11163960" cy="5119669"/>
          </a:xfrm>
          <a:prstGeom prst="rect">
            <a:avLst/>
          </a:prstGeom>
          <a:ln w="38100" cmpd="sng">
            <a:solidFill>
              <a:srgbClr val="9DD164"/>
            </a:solidFill>
          </a:ln>
        </p:spPr>
      </p:pic>
      <p:pic>
        <p:nvPicPr>
          <p:cNvPr id="10" name="Picture 9" descr="Screen Shot 2018-08-07 at 11.20.43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4165" y="19050536"/>
            <a:ext cx="10328304" cy="8819861"/>
          </a:xfrm>
          <a:prstGeom prst="rect">
            <a:avLst/>
          </a:prstGeom>
        </p:spPr>
      </p:pic>
    </p:spTree>
    <p:extLst>
      <p:ext uri="{BB962C8B-B14F-4D97-AF65-F5344CB8AC3E}">
        <p14:creationId xmlns:p14="http://schemas.microsoft.com/office/powerpoint/2010/main" val="87969296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fellows_poster_1" id="{4759A9DF-9B91-9348-93EC-96E587BC7BB8}" vid="{129A80A6-8E2C-A04D-A090-659A8FD1B771}"/>
    </a:ext>
  </a:extLst>
</a:theme>
</file>

<file path=docProps/app.xml><?xml version="1.0" encoding="utf-8"?>
<Properties xmlns="http://schemas.openxmlformats.org/officeDocument/2006/extended-properties" xmlns:vt="http://schemas.openxmlformats.org/officeDocument/2006/docPropsVTypes">
  <Template/>
  <TotalTime>2228</TotalTime>
  <Words>797</Words>
  <Application>Microsoft Macintosh PowerPoint</Application>
  <PresentationFormat>Custom</PresentationFormat>
  <Paragraphs>52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Sofia Rodriguez</cp:lastModifiedBy>
  <cp:revision>91</cp:revision>
  <dcterms:created xsi:type="dcterms:W3CDTF">2018-06-22T15:17:21Z</dcterms:created>
  <dcterms:modified xsi:type="dcterms:W3CDTF">2018-08-07T15:25:15Z</dcterms:modified>
</cp:coreProperties>
</file>