
<file path=[Content_Types].xml><?xml version="1.0" encoding="utf-8"?>
<Types xmlns="http://schemas.openxmlformats.org/package/2006/content-types">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6" r:id="rId2"/>
  </p:sldIdLst>
  <p:sldSz cx="36576000" cy="29260800"/>
  <p:notesSz cx="6858000" cy="9144000"/>
  <p:defaultTextStyle>
    <a:defPPr>
      <a:defRPr lang="en-US"/>
    </a:defPPr>
    <a:lvl1pPr marL="0" algn="l" defTabSz="3160009" rtl="0" eaLnBrk="1" latinLnBrk="0" hangingPunct="1">
      <a:defRPr sz="6221" kern="1200">
        <a:solidFill>
          <a:schemeClr val="tx1"/>
        </a:solidFill>
        <a:latin typeface="+mn-lt"/>
        <a:ea typeface="+mn-ea"/>
        <a:cs typeface="+mn-cs"/>
      </a:defRPr>
    </a:lvl1pPr>
    <a:lvl2pPr marL="1580004" algn="l" defTabSz="3160009" rtl="0" eaLnBrk="1" latinLnBrk="0" hangingPunct="1">
      <a:defRPr sz="6221" kern="1200">
        <a:solidFill>
          <a:schemeClr val="tx1"/>
        </a:solidFill>
        <a:latin typeface="+mn-lt"/>
        <a:ea typeface="+mn-ea"/>
        <a:cs typeface="+mn-cs"/>
      </a:defRPr>
    </a:lvl2pPr>
    <a:lvl3pPr marL="3160009" algn="l" defTabSz="3160009" rtl="0" eaLnBrk="1" latinLnBrk="0" hangingPunct="1">
      <a:defRPr sz="6221" kern="1200">
        <a:solidFill>
          <a:schemeClr val="tx1"/>
        </a:solidFill>
        <a:latin typeface="+mn-lt"/>
        <a:ea typeface="+mn-ea"/>
        <a:cs typeface="+mn-cs"/>
      </a:defRPr>
    </a:lvl3pPr>
    <a:lvl4pPr marL="4740012" algn="l" defTabSz="3160009" rtl="0" eaLnBrk="1" latinLnBrk="0" hangingPunct="1">
      <a:defRPr sz="6221" kern="1200">
        <a:solidFill>
          <a:schemeClr val="tx1"/>
        </a:solidFill>
        <a:latin typeface="+mn-lt"/>
        <a:ea typeface="+mn-ea"/>
        <a:cs typeface="+mn-cs"/>
      </a:defRPr>
    </a:lvl4pPr>
    <a:lvl5pPr marL="6320017" algn="l" defTabSz="3160009" rtl="0" eaLnBrk="1" latinLnBrk="0" hangingPunct="1">
      <a:defRPr sz="6221" kern="1200">
        <a:solidFill>
          <a:schemeClr val="tx1"/>
        </a:solidFill>
        <a:latin typeface="+mn-lt"/>
        <a:ea typeface="+mn-ea"/>
        <a:cs typeface="+mn-cs"/>
      </a:defRPr>
    </a:lvl5pPr>
    <a:lvl6pPr marL="7900021" algn="l" defTabSz="3160009" rtl="0" eaLnBrk="1" latinLnBrk="0" hangingPunct="1">
      <a:defRPr sz="6221" kern="1200">
        <a:solidFill>
          <a:schemeClr val="tx1"/>
        </a:solidFill>
        <a:latin typeface="+mn-lt"/>
        <a:ea typeface="+mn-ea"/>
        <a:cs typeface="+mn-cs"/>
      </a:defRPr>
    </a:lvl6pPr>
    <a:lvl7pPr marL="9480025" algn="l" defTabSz="3160009" rtl="0" eaLnBrk="1" latinLnBrk="0" hangingPunct="1">
      <a:defRPr sz="6221" kern="1200">
        <a:solidFill>
          <a:schemeClr val="tx1"/>
        </a:solidFill>
        <a:latin typeface="+mn-lt"/>
        <a:ea typeface="+mn-ea"/>
        <a:cs typeface="+mn-cs"/>
      </a:defRPr>
    </a:lvl7pPr>
    <a:lvl8pPr marL="11060030" algn="l" defTabSz="3160009" rtl="0" eaLnBrk="1" latinLnBrk="0" hangingPunct="1">
      <a:defRPr sz="6221" kern="1200">
        <a:solidFill>
          <a:schemeClr val="tx1"/>
        </a:solidFill>
        <a:latin typeface="+mn-lt"/>
        <a:ea typeface="+mn-ea"/>
        <a:cs typeface="+mn-cs"/>
      </a:defRPr>
    </a:lvl8pPr>
    <a:lvl9pPr marL="12640033" algn="l" defTabSz="3160009" rtl="0" eaLnBrk="1" latinLnBrk="0" hangingPunct="1">
      <a:defRPr sz="6221"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2AAAD"/>
    <a:srgbClr val="092844"/>
    <a:srgbClr val="003591"/>
    <a:srgbClr val="9DD164"/>
    <a:srgbClr val="D6D2C4"/>
    <a:srgbClr val="D36122"/>
    <a:srgbClr val="00359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431"/>
    <p:restoredTop sz="94643"/>
  </p:normalViewPr>
  <p:slideViewPr>
    <p:cSldViewPr snapToGrid="0" snapToObjects="1">
      <p:cViewPr varScale="1">
        <p:scale>
          <a:sx n="21" d="100"/>
          <a:sy n="21" d="100"/>
        </p:scale>
        <p:origin x="1236" y="1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microsoft.com/office/2015/10/relationships/revisionInfo" Target="revisionInfo.xml"/><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79D681C-8FA0-4BDB-9926-2325ECE83A30}" type="datetimeFigureOut">
              <a:rPr lang="en-US" smtClean="0"/>
              <a:t>8/3/2018</a:t>
            </a:fld>
            <a:endParaRPr lang="en-US"/>
          </a:p>
        </p:txBody>
      </p:sp>
      <p:sp>
        <p:nvSpPr>
          <p:cNvPr id="4" name="Slide Image Placeholder 3"/>
          <p:cNvSpPr>
            <a:spLocks noGrp="1" noRot="1" noChangeAspect="1"/>
          </p:cNvSpPr>
          <p:nvPr>
            <p:ph type="sldImg" idx="2"/>
          </p:nvPr>
        </p:nvSpPr>
        <p:spPr>
          <a:xfrm>
            <a:off x="1500188" y="1143000"/>
            <a:ext cx="3857625"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9599DA8-E5DA-4CAD-A31C-4A1CAE697D04}" type="slidenum">
              <a:rPr lang="en-US" smtClean="0"/>
              <a:t>‹#›</a:t>
            </a:fld>
            <a:endParaRPr lang="en-US"/>
          </a:p>
        </p:txBody>
      </p:sp>
    </p:spTree>
    <p:extLst>
      <p:ext uri="{BB962C8B-B14F-4D97-AF65-F5344CB8AC3E}">
        <p14:creationId xmlns:p14="http://schemas.microsoft.com/office/powerpoint/2010/main" val="32222984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9599DA8-E5DA-4CAD-A31C-4A1CAE697D04}" type="slidenum">
              <a:rPr lang="en-US" smtClean="0"/>
              <a:t>1</a:t>
            </a:fld>
            <a:endParaRPr lang="en-US"/>
          </a:p>
        </p:txBody>
      </p:sp>
    </p:spTree>
    <p:extLst>
      <p:ext uri="{BB962C8B-B14F-4D97-AF65-F5344CB8AC3E}">
        <p14:creationId xmlns:p14="http://schemas.microsoft.com/office/powerpoint/2010/main" val="34774440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5402E1-77D7-0941-AD67-8AC36C13CEF9}"/>
              </a:ext>
            </a:extLst>
          </p:cNvPr>
          <p:cNvSpPr>
            <a:spLocks noGrp="1"/>
          </p:cNvSpPr>
          <p:nvPr>
            <p:ph type="ctrTitle"/>
          </p:nvPr>
        </p:nvSpPr>
        <p:spPr>
          <a:xfrm>
            <a:off x="4572000" y="4788749"/>
            <a:ext cx="27432000" cy="10187093"/>
          </a:xfrm>
        </p:spPr>
        <p:txBody>
          <a:bodyPr anchor="b"/>
          <a:lstStyle>
            <a:lvl1pPr algn="ctr">
              <a:defRPr sz="21600"/>
            </a:lvl1pPr>
          </a:lstStyle>
          <a:p>
            <a:r>
              <a:rPr lang="en-US"/>
              <a:t>Click to edit Master title style</a:t>
            </a:r>
          </a:p>
        </p:txBody>
      </p:sp>
      <p:sp>
        <p:nvSpPr>
          <p:cNvPr id="3" name="Subtitle 2">
            <a:extLst>
              <a:ext uri="{FF2B5EF4-FFF2-40B4-BE49-F238E27FC236}">
                <a16:creationId xmlns:a16="http://schemas.microsoft.com/office/drawing/2014/main" id="{FC07CB7C-3102-F143-AD93-8215C1036BCE}"/>
              </a:ext>
            </a:extLst>
          </p:cNvPr>
          <p:cNvSpPr>
            <a:spLocks noGrp="1"/>
          </p:cNvSpPr>
          <p:nvPr>
            <p:ph type="subTitle" idx="1"/>
          </p:nvPr>
        </p:nvSpPr>
        <p:spPr>
          <a:xfrm>
            <a:off x="4572000" y="15368695"/>
            <a:ext cx="27432000" cy="7064585"/>
          </a:xfrm>
        </p:spPr>
        <p:txBody>
          <a:bodyPr/>
          <a:lstStyle>
            <a:lvl1pPr marL="0" indent="0" algn="ctr">
              <a:buNone/>
              <a:defRPr sz="8640"/>
            </a:lvl1pPr>
            <a:lvl2pPr marL="1645920" indent="0" algn="ctr">
              <a:buNone/>
              <a:defRPr sz="7200"/>
            </a:lvl2pPr>
            <a:lvl3pPr marL="3291840" indent="0" algn="ctr">
              <a:buNone/>
              <a:defRPr sz="6480"/>
            </a:lvl3pPr>
            <a:lvl4pPr marL="4937760" indent="0" algn="ctr">
              <a:buNone/>
              <a:defRPr sz="5760"/>
            </a:lvl4pPr>
            <a:lvl5pPr marL="6583680" indent="0" algn="ctr">
              <a:buNone/>
              <a:defRPr sz="5760"/>
            </a:lvl5pPr>
            <a:lvl6pPr marL="8229600" indent="0" algn="ctr">
              <a:buNone/>
              <a:defRPr sz="5760"/>
            </a:lvl6pPr>
            <a:lvl7pPr marL="9875520" indent="0" algn="ctr">
              <a:buNone/>
              <a:defRPr sz="5760"/>
            </a:lvl7pPr>
            <a:lvl8pPr marL="11521440" indent="0" algn="ctr">
              <a:buNone/>
              <a:defRPr sz="5760"/>
            </a:lvl8pPr>
            <a:lvl9pPr marL="13167360" indent="0" algn="ctr">
              <a:buNone/>
              <a:defRPr sz="5760"/>
            </a:lvl9pPr>
          </a:lstStyle>
          <a:p>
            <a:r>
              <a:rPr lang="en-US"/>
              <a:t>Click to edit Master subtitle style</a:t>
            </a:r>
          </a:p>
        </p:txBody>
      </p:sp>
      <p:sp>
        <p:nvSpPr>
          <p:cNvPr id="4" name="Date Placeholder 3">
            <a:extLst>
              <a:ext uri="{FF2B5EF4-FFF2-40B4-BE49-F238E27FC236}">
                <a16:creationId xmlns:a16="http://schemas.microsoft.com/office/drawing/2014/main" id="{8BA303FC-662E-C048-A4F4-28056905C827}"/>
              </a:ext>
            </a:extLst>
          </p:cNvPr>
          <p:cNvSpPr>
            <a:spLocks noGrp="1"/>
          </p:cNvSpPr>
          <p:nvPr>
            <p:ph type="dt" sz="half" idx="10"/>
          </p:nvPr>
        </p:nvSpPr>
        <p:spPr/>
        <p:txBody>
          <a:bodyPr/>
          <a:lstStyle/>
          <a:p>
            <a:fld id="{7FA9C1F4-1501-7A45-8124-3749621B668D}" type="datetimeFigureOut">
              <a:rPr lang="en-US" smtClean="0"/>
              <a:t>8/3/2018</a:t>
            </a:fld>
            <a:endParaRPr lang="en-US"/>
          </a:p>
        </p:txBody>
      </p:sp>
      <p:sp>
        <p:nvSpPr>
          <p:cNvPr id="5" name="Footer Placeholder 4">
            <a:extLst>
              <a:ext uri="{FF2B5EF4-FFF2-40B4-BE49-F238E27FC236}">
                <a16:creationId xmlns:a16="http://schemas.microsoft.com/office/drawing/2014/main" id="{ABD9DFC9-98CF-EB4D-8F79-EA35EEB858B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4AF74CC-01A0-8F48-BD13-636B82909AFC}"/>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19232970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49F99F-0ACE-964A-AEFA-91695FB2262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3F9CC66-30B0-054C-93E8-5B9A19D9606C}"/>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7C40B88-4C8A-0F44-B856-3FC7643F6580}"/>
              </a:ext>
            </a:extLst>
          </p:cNvPr>
          <p:cNvSpPr>
            <a:spLocks noGrp="1"/>
          </p:cNvSpPr>
          <p:nvPr>
            <p:ph type="dt" sz="half" idx="10"/>
          </p:nvPr>
        </p:nvSpPr>
        <p:spPr/>
        <p:txBody>
          <a:bodyPr/>
          <a:lstStyle/>
          <a:p>
            <a:fld id="{7FA9C1F4-1501-7A45-8124-3749621B668D}" type="datetimeFigureOut">
              <a:rPr lang="en-US" smtClean="0"/>
              <a:t>8/3/2018</a:t>
            </a:fld>
            <a:endParaRPr lang="en-US"/>
          </a:p>
        </p:txBody>
      </p:sp>
      <p:sp>
        <p:nvSpPr>
          <p:cNvPr id="5" name="Footer Placeholder 4">
            <a:extLst>
              <a:ext uri="{FF2B5EF4-FFF2-40B4-BE49-F238E27FC236}">
                <a16:creationId xmlns:a16="http://schemas.microsoft.com/office/drawing/2014/main" id="{378A3689-87BB-0644-BE1D-080166DC218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EB2BB2F-D77A-0441-9B7A-ED7569AD759B}"/>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10287896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08D6D5-F58D-864C-A2B1-F8731174C311}"/>
              </a:ext>
            </a:extLst>
          </p:cNvPr>
          <p:cNvSpPr>
            <a:spLocks noGrp="1"/>
          </p:cNvSpPr>
          <p:nvPr>
            <p:ph type="title"/>
          </p:nvPr>
        </p:nvSpPr>
        <p:spPr>
          <a:xfrm>
            <a:off x="2495550" y="7294885"/>
            <a:ext cx="31546800" cy="12171678"/>
          </a:xfrm>
        </p:spPr>
        <p:txBody>
          <a:bodyPr anchor="b"/>
          <a:lstStyle>
            <a:lvl1pPr>
              <a:defRPr sz="21600"/>
            </a:lvl1pPr>
          </a:lstStyle>
          <a:p>
            <a:r>
              <a:rPr lang="en-US"/>
              <a:t>Click to edit Master title style</a:t>
            </a:r>
          </a:p>
        </p:txBody>
      </p:sp>
      <p:sp>
        <p:nvSpPr>
          <p:cNvPr id="3" name="Text Placeholder 2">
            <a:extLst>
              <a:ext uri="{FF2B5EF4-FFF2-40B4-BE49-F238E27FC236}">
                <a16:creationId xmlns:a16="http://schemas.microsoft.com/office/drawing/2014/main" id="{AA8E6C6D-38C5-3F4B-9263-A77432EDCFA1}"/>
              </a:ext>
            </a:extLst>
          </p:cNvPr>
          <p:cNvSpPr>
            <a:spLocks noGrp="1"/>
          </p:cNvSpPr>
          <p:nvPr>
            <p:ph type="body" idx="1"/>
          </p:nvPr>
        </p:nvSpPr>
        <p:spPr>
          <a:xfrm>
            <a:off x="2495550" y="19581711"/>
            <a:ext cx="31546800" cy="6400798"/>
          </a:xfrm>
        </p:spPr>
        <p:txBody>
          <a:bodyPr/>
          <a:lstStyle>
            <a:lvl1pPr marL="0" indent="0">
              <a:buNone/>
              <a:defRPr sz="8640">
                <a:solidFill>
                  <a:schemeClr val="tx1">
                    <a:tint val="75000"/>
                  </a:schemeClr>
                </a:solidFill>
              </a:defRPr>
            </a:lvl1pPr>
            <a:lvl2pPr marL="1645920" indent="0">
              <a:buNone/>
              <a:defRPr sz="7200">
                <a:solidFill>
                  <a:schemeClr val="tx1">
                    <a:tint val="75000"/>
                  </a:schemeClr>
                </a:solidFill>
              </a:defRPr>
            </a:lvl2pPr>
            <a:lvl3pPr marL="3291840" indent="0">
              <a:buNone/>
              <a:defRPr sz="6480">
                <a:solidFill>
                  <a:schemeClr val="tx1">
                    <a:tint val="75000"/>
                  </a:schemeClr>
                </a:solidFill>
              </a:defRPr>
            </a:lvl3pPr>
            <a:lvl4pPr marL="4937760" indent="0">
              <a:buNone/>
              <a:defRPr sz="5760">
                <a:solidFill>
                  <a:schemeClr val="tx1">
                    <a:tint val="75000"/>
                  </a:schemeClr>
                </a:solidFill>
              </a:defRPr>
            </a:lvl4pPr>
            <a:lvl5pPr marL="6583680" indent="0">
              <a:buNone/>
              <a:defRPr sz="5760">
                <a:solidFill>
                  <a:schemeClr val="tx1">
                    <a:tint val="75000"/>
                  </a:schemeClr>
                </a:solidFill>
              </a:defRPr>
            </a:lvl5pPr>
            <a:lvl6pPr marL="8229600" indent="0">
              <a:buNone/>
              <a:defRPr sz="5760">
                <a:solidFill>
                  <a:schemeClr val="tx1">
                    <a:tint val="75000"/>
                  </a:schemeClr>
                </a:solidFill>
              </a:defRPr>
            </a:lvl6pPr>
            <a:lvl7pPr marL="9875520" indent="0">
              <a:buNone/>
              <a:defRPr sz="5760">
                <a:solidFill>
                  <a:schemeClr val="tx1">
                    <a:tint val="75000"/>
                  </a:schemeClr>
                </a:solidFill>
              </a:defRPr>
            </a:lvl7pPr>
            <a:lvl8pPr marL="11521440" indent="0">
              <a:buNone/>
              <a:defRPr sz="5760">
                <a:solidFill>
                  <a:schemeClr val="tx1">
                    <a:tint val="75000"/>
                  </a:schemeClr>
                </a:solidFill>
              </a:defRPr>
            </a:lvl8pPr>
            <a:lvl9pPr marL="13167360" indent="0">
              <a:buNone/>
              <a:defRPr sz="576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368458CB-19A6-2E41-9AD5-2771DAF182FF}"/>
              </a:ext>
            </a:extLst>
          </p:cNvPr>
          <p:cNvSpPr>
            <a:spLocks noGrp="1"/>
          </p:cNvSpPr>
          <p:nvPr>
            <p:ph type="dt" sz="half" idx="10"/>
          </p:nvPr>
        </p:nvSpPr>
        <p:spPr/>
        <p:txBody>
          <a:bodyPr/>
          <a:lstStyle/>
          <a:p>
            <a:fld id="{7FA9C1F4-1501-7A45-8124-3749621B668D}" type="datetimeFigureOut">
              <a:rPr lang="en-US" smtClean="0"/>
              <a:t>8/3/2018</a:t>
            </a:fld>
            <a:endParaRPr lang="en-US"/>
          </a:p>
        </p:txBody>
      </p:sp>
      <p:sp>
        <p:nvSpPr>
          <p:cNvPr id="5" name="Footer Placeholder 4">
            <a:extLst>
              <a:ext uri="{FF2B5EF4-FFF2-40B4-BE49-F238E27FC236}">
                <a16:creationId xmlns:a16="http://schemas.microsoft.com/office/drawing/2014/main" id="{6C5BDE2F-658B-5D4C-9D30-5B874F165B9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49E8E69-C6D5-B444-B5C7-38E17B9795B7}"/>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27171008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EA2FE4-76FC-CD48-AC9E-382FBB5E586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1BC115D-6C15-5149-AB75-6B84A8BF756F}"/>
              </a:ext>
            </a:extLst>
          </p:cNvPr>
          <p:cNvSpPr>
            <a:spLocks noGrp="1"/>
          </p:cNvSpPr>
          <p:nvPr>
            <p:ph sz="half" idx="1"/>
          </p:nvPr>
        </p:nvSpPr>
        <p:spPr>
          <a:xfrm>
            <a:off x="2514600" y="7789334"/>
            <a:ext cx="15544800" cy="1856570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DF48798-0935-0740-B7F1-B0B22D842B1F}"/>
              </a:ext>
            </a:extLst>
          </p:cNvPr>
          <p:cNvSpPr>
            <a:spLocks noGrp="1"/>
          </p:cNvSpPr>
          <p:nvPr>
            <p:ph sz="half" idx="2"/>
          </p:nvPr>
        </p:nvSpPr>
        <p:spPr>
          <a:xfrm>
            <a:off x="18516600" y="7789334"/>
            <a:ext cx="15544800" cy="1856570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1311783C-A844-5D40-88FE-6CBA8FDBC44F}"/>
              </a:ext>
            </a:extLst>
          </p:cNvPr>
          <p:cNvSpPr>
            <a:spLocks noGrp="1"/>
          </p:cNvSpPr>
          <p:nvPr>
            <p:ph type="dt" sz="half" idx="10"/>
          </p:nvPr>
        </p:nvSpPr>
        <p:spPr/>
        <p:txBody>
          <a:bodyPr/>
          <a:lstStyle/>
          <a:p>
            <a:fld id="{7FA9C1F4-1501-7A45-8124-3749621B668D}" type="datetimeFigureOut">
              <a:rPr lang="en-US" smtClean="0"/>
              <a:t>8/3/2018</a:t>
            </a:fld>
            <a:endParaRPr lang="en-US"/>
          </a:p>
        </p:txBody>
      </p:sp>
      <p:sp>
        <p:nvSpPr>
          <p:cNvPr id="6" name="Footer Placeholder 5">
            <a:extLst>
              <a:ext uri="{FF2B5EF4-FFF2-40B4-BE49-F238E27FC236}">
                <a16:creationId xmlns:a16="http://schemas.microsoft.com/office/drawing/2014/main" id="{C795F7A1-AF20-DA42-8E81-176A7EBE728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A4E18A3-E56C-7444-8BC3-DB2064D63291}"/>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714217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650C80-88F9-DB44-B141-1F6A935A463E}"/>
              </a:ext>
            </a:extLst>
          </p:cNvPr>
          <p:cNvSpPr>
            <a:spLocks noGrp="1"/>
          </p:cNvSpPr>
          <p:nvPr>
            <p:ph type="title"/>
          </p:nvPr>
        </p:nvSpPr>
        <p:spPr>
          <a:xfrm>
            <a:off x="2519364" y="1557869"/>
            <a:ext cx="31546800" cy="5655735"/>
          </a:xfrm>
        </p:spPr>
        <p:txBody>
          <a:bodyPr/>
          <a:lstStyle/>
          <a:p>
            <a:r>
              <a:rPr lang="en-US"/>
              <a:t>Click to edit Master title style</a:t>
            </a:r>
          </a:p>
        </p:txBody>
      </p:sp>
      <p:sp>
        <p:nvSpPr>
          <p:cNvPr id="3" name="Text Placeholder 2">
            <a:extLst>
              <a:ext uri="{FF2B5EF4-FFF2-40B4-BE49-F238E27FC236}">
                <a16:creationId xmlns:a16="http://schemas.microsoft.com/office/drawing/2014/main" id="{01FCBC8F-AC15-4D4F-BE35-C1612E3539BB}"/>
              </a:ext>
            </a:extLst>
          </p:cNvPr>
          <p:cNvSpPr>
            <a:spLocks noGrp="1"/>
          </p:cNvSpPr>
          <p:nvPr>
            <p:ph type="body" idx="1"/>
          </p:nvPr>
        </p:nvSpPr>
        <p:spPr>
          <a:xfrm>
            <a:off x="2519366" y="7172962"/>
            <a:ext cx="15473361" cy="3515358"/>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Edit Master text styles</a:t>
            </a:r>
          </a:p>
        </p:txBody>
      </p:sp>
      <p:sp>
        <p:nvSpPr>
          <p:cNvPr id="4" name="Content Placeholder 3">
            <a:extLst>
              <a:ext uri="{FF2B5EF4-FFF2-40B4-BE49-F238E27FC236}">
                <a16:creationId xmlns:a16="http://schemas.microsoft.com/office/drawing/2014/main" id="{07A7244B-F06A-ED48-964C-FD6E0036C0B2}"/>
              </a:ext>
            </a:extLst>
          </p:cNvPr>
          <p:cNvSpPr>
            <a:spLocks noGrp="1"/>
          </p:cNvSpPr>
          <p:nvPr>
            <p:ph sz="half" idx="2"/>
          </p:nvPr>
        </p:nvSpPr>
        <p:spPr>
          <a:xfrm>
            <a:off x="2519366" y="10688320"/>
            <a:ext cx="15473361" cy="1572090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DB68366-F910-BE4D-81F4-624071306389}"/>
              </a:ext>
            </a:extLst>
          </p:cNvPr>
          <p:cNvSpPr>
            <a:spLocks noGrp="1"/>
          </p:cNvSpPr>
          <p:nvPr>
            <p:ph type="body" sz="quarter" idx="3"/>
          </p:nvPr>
        </p:nvSpPr>
        <p:spPr>
          <a:xfrm>
            <a:off x="18516601" y="7172962"/>
            <a:ext cx="15549564" cy="3515358"/>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Edit Master text styles</a:t>
            </a:r>
          </a:p>
        </p:txBody>
      </p:sp>
      <p:sp>
        <p:nvSpPr>
          <p:cNvPr id="6" name="Content Placeholder 5">
            <a:extLst>
              <a:ext uri="{FF2B5EF4-FFF2-40B4-BE49-F238E27FC236}">
                <a16:creationId xmlns:a16="http://schemas.microsoft.com/office/drawing/2014/main" id="{8D2DC67F-2E83-B047-8F21-60282158361A}"/>
              </a:ext>
            </a:extLst>
          </p:cNvPr>
          <p:cNvSpPr>
            <a:spLocks noGrp="1"/>
          </p:cNvSpPr>
          <p:nvPr>
            <p:ph sz="quarter" idx="4"/>
          </p:nvPr>
        </p:nvSpPr>
        <p:spPr>
          <a:xfrm>
            <a:off x="18516601" y="10688320"/>
            <a:ext cx="15549564" cy="1572090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C7F603C-2477-4345-90FE-349CD29ABA88}"/>
              </a:ext>
            </a:extLst>
          </p:cNvPr>
          <p:cNvSpPr>
            <a:spLocks noGrp="1"/>
          </p:cNvSpPr>
          <p:nvPr>
            <p:ph type="dt" sz="half" idx="10"/>
          </p:nvPr>
        </p:nvSpPr>
        <p:spPr/>
        <p:txBody>
          <a:bodyPr/>
          <a:lstStyle/>
          <a:p>
            <a:fld id="{7FA9C1F4-1501-7A45-8124-3749621B668D}" type="datetimeFigureOut">
              <a:rPr lang="en-US" smtClean="0"/>
              <a:t>8/3/2018</a:t>
            </a:fld>
            <a:endParaRPr lang="en-US"/>
          </a:p>
        </p:txBody>
      </p:sp>
      <p:sp>
        <p:nvSpPr>
          <p:cNvPr id="8" name="Footer Placeholder 7">
            <a:extLst>
              <a:ext uri="{FF2B5EF4-FFF2-40B4-BE49-F238E27FC236}">
                <a16:creationId xmlns:a16="http://schemas.microsoft.com/office/drawing/2014/main" id="{B002DEA0-3D6C-0B40-9AA1-6CF38C4010C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D7CE89A-CE07-4B4C-B783-99E00F454F46}"/>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33280211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B523D8-78D0-0344-88F2-228168DD939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23CDF720-6ABB-5840-96E7-8B96FA18F9B8}"/>
              </a:ext>
            </a:extLst>
          </p:cNvPr>
          <p:cNvSpPr>
            <a:spLocks noGrp="1"/>
          </p:cNvSpPr>
          <p:nvPr>
            <p:ph type="dt" sz="half" idx="10"/>
          </p:nvPr>
        </p:nvSpPr>
        <p:spPr/>
        <p:txBody>
          <a:bodyPr/>
          <a:lstStyle/>
          <a:p>
            <a:fld id="{7FA9C1F4-1501-7A45-8124-3749621B668D}" type="datetimeFigureOut">
              <a:rPr lang="en-US" smtClean="0"/>
              <a:t>8/3/2018</a:t>
            </a:fld>
            <a:endParaRPr lang="en-US"/>
          </a:p>
        </p:txBody>
      </p:sp>
      <p:sp>
        <p:nvSpPr>
          <p:cNvPr id="4" name="Footer Placeholder 3">
            <a:extLst>
              <a:ext uri="{FF2B5EF4-FFF2-40B4-BE49-F238E27FC236}">
                <a16:creationId xmlns:a16="http://schemas.microsoft.com/office/drawing/2014/main" id="{3A20131A-1506-0145-B9BF-662FE306BFC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3156B0DE-4A9E-C248-965B-A97E409B7A59}"/>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17320704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4007739-5C1A-0545-970C-A4260BD2E0C9}"/>
              </a:ext>
            </a:extLst>
          </p:cNvPr>
          <p:cNvSpPr>
            <a:spLocks noGrp="1"/>
          </p:cNvSpPr>
          <p:nvPr>
            <p:ph type="dt" sz="half" idx="10"/>
          </p:nvPr>
        </p:nvSpPr>
        <p:spPr/>
        <p:txBody>
          <a:bodyPr/>
          <a:lstStyle/>
          <a:p>
            <a:fld id="{7FA9C1F4-1501-7A45-8124-3749621B668D}" type="datetimeFigureOut">
              <a:rPr lang="en-US" smtClean="0"/>
              <a:t>8/3/2018</a:t>
            </a:fld>
            <a:endParaRPr lang="en-US"/>
          </a:p>
        </p:txBody>
      </p:sp>
      <p:sp>
        <p:nvSpPr>
          <p:cNvPr id="3" name="Footer Placeholder 2">
            <a:extLst>
              <a:ext uri="{FF2B5EF4-FFF2-40B4-BE49-F238E27FC236}">
                <a16:creationId xmlns:a16="http://schemas.microsoft.com/office/drawing/2014/main" id="{91740AE8-E0D7-1944-B1F7-61BCD04662B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55B9C6C8-F6D1-1A4E-A5FB-4F2664B42F45}"/>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28524136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027485-A5D2-3C43-8114-A963D7FBD543}"/>
              </a:ext>
            </a:extLst>
          </p:cNvPr>
          <p:cNvSpPr>
            <a:spLocks noGrp="1"/>
          </p:cNvSpPr>
          <p:nvPr>
            <p:ph type="title"/>
          </p:nvPr>
        </p:nvSpPr>
        <p:spPr>
          <a:xfrm>
            <a:off x="2519366" y="1950720"/>
            <a:ext cx="11796711" cy="6827520"/>
          </a:xfrm>
        </p:spPr>
        <p:txBody>
          <a:bodyPr anchor="b"/>
          <a:lstStyle>
            <a:lvl1pPr>
              <a:defRPr sz="11520"/>
            </a:lvl1pPr>
          </a:lstStyle>
          <a:p>
            <a:r>
              <a:rPr lang="en-US"/>
              <a:t>Click to edit Master title style</a:t>
            </a:r>
          </a:p>
        </p:txBody>
      </p:sp>
      <p:sp>
        <p:nvSpPr>
          <p:cNvPr id="3" name="Content Placeholder 2">
            <a:extLst>
              <a:ext uri="{FF2B5EF4-FFF2-40B4-BE49-F238E27FC236}">
                <a16:creationId xmlns:a16="http://schemas.microsoft.com/office/drawing/2014/main" id="{A9CE8FF9-4231-B643-BDBF-4AB6BE2AEFA9}"/>
              </a:ext>
            </a:extLst>
          </p:cNvPr>
          <p:cNvSpPr>
            <a:spLocks noGrp="1"/>
          </p:cNvSpPr>
          <p:nvPr>
            <p:ph idx="1"/>
          </p:nvPr>
        </p:nvSpPr>
        <p:spPr>
          <a:xfrm>
            <a:off x="15549564" y="4213015"/>
            <a:ext cx="18516600" cy="20794133"/>
          </a:xfrm>
        </p:spPr>
        <p:txBody>
          <a:bodyPr/>
          <a:lstStyle>
            <a:lvl1pPr>
              <a:defRPr sz="11520"/>
            </a:lvl1pPr>
            <a:lvl2pPr>
              <a:defRPr sz="10080"/>
            </a:lvl2pPr>
            <a:lvl3pPr>
              <a:defRPr sz="8640"/>
            </a:lvl3pPr>
            <a:lvl4pPr>
              <a:defRPr sz="7200"/>
            </a:lvl4pPr>
            <a:lvl5pPr>
              <a:defRPr sz="7200"/>
            </a:lvl5pPr>
            <a:lvl6pPr>
              <a:defRPr sz="7200"/>
            </a:lvl6pPr>
            <a:lvl7pPr>
              <a:defRPr sz="7200"/>
            </a:lvl7pPr>
            <a:lvl8pPr>
              <a:defRPr sz="7200"/>
            </a:lvl8pPr>
            <a:lvl9pPr>
              <a:defRPr sz="7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2B303F3A-EB6B-1640-8649-5DF78679A034}"/>
              </a:ext>
            </a:extLst>
          </p:cNvPr>
          <p:cNvSpPr>
            <a:spLocks noGrp="1"/>
          </p:cNvSpPr>
          <p:nvPr>
            <p:ph type="body" sz="half" idx="2"/>
          </p:nvPr>
        </p:nvSpPr>
        <p:spPr>
          <a:xfrm>
            <a:off x="2519366" y="8778240"/>
            <a:ext cx="11796711" cy="16262775"/>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a:t>Edit Master text styles</a:t>
            </a:r>
          </a:p>
        </p:txBody>
      </p:sp>
      <p:sp>
        <p:nvSpPr>
          <p:cNvPr id="5" name="Date Placeholder 4">
            <a:extLst>
              <a:ext uri="{FF2B5EF4-FFF2-40B4-BE49-F238E27FC236}">
                <a16:creationId xmlns:a16="http://schemas.microsoft.com/office/drawing/2014/main" id="{BA7B5E39-FA53-FA4A-B7E9-E8CE0D58C23E}"/>
              </a:ext>
            </a:extLst>
          </p:cNvPr>
          <p:cNvSpPr>
            <a:spLocks noGrp="1"/>
          </p:cNvSpPr>
          <p:nvPr>
            <p:ph type="dt" sz="half" idx="10"/>
          </p:nvPr>
        </p:nvSpPr>
        <p:spPr/>
        <p:txBody>
          <a:bodyPr/>
          <a:lstStyle/>
          <a:p>
            <a:fld id="{7FA9C1F4-1501-7A45-8124-3749621B668D}" type="datetimeFigureOut">
              <a:rPr lang="en-US" smtClean="0"/>
              <a:t>8/3/2018</a:t>
            </a:fld>
            <a:endParaRPr lang="en-US"/>
          </a:p>
        </p:txBody>
      </p:sp>
      <p:sp>
        <p:nvSpPr>
          <p:cNvPr id="6" name="Footer Placeholder 5">
            <a:extLst>
              <a:ext uri="{FF2B5EF4-FFF2-40B4-BE49-F238E27FC236}">
                <a16:creationId xmlns:a16="http://schemas.microsoft.com/office/drawing/2014/main" id="{FF7FB744-A34B-EC49-8205-FF16F102F15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2EE0F2E-3318-424E-AA18-894EBD0138DA}"/>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21522931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719243-FFB7-3B4C-8385-EE0FA8B65CE9}"/>
              </a:ext>
            </a:extLst>
          </p:cNvPr>
          <p:cNvSpPr>
            <a:spLocks noGrp="1"/>
          </p:cNvSpPr>
          <p:nvPr>
            <p:ph type="title"/>
          </p:nvPr>
        </p:nvSpPr>
        <p:spPr>
          <a:xfrm>
            <a:off x="2519366" y="1950720"/>
            <a:ext cx="11796711" cy="6827520"/>
          </a:xfrm>
        </p:spPr>
        <p:txBody>
          <a:bodyPr anchor="b"/>
          <a:lstStyle>
            <a:lvl1pPr>
              <a:defRPr sz="11520"/>
            </a:lvl1pPr>
          </a:lstStyle>
          <a:p>
            <a:r>
              <a:rPr lang="en-US"/>
              <a:t>Click to edit Master title style</a:t>
            </a:r>
          </a:p>
        </p:txBody>
      </p:sp>
      <p:sp>
        <p:nvSpPr>
          <p:cNvPr id="3" name="Picture Placeholder 2">
            <a:extLst>
              <a:ext uri="{FF2B5EF4-FFF2-40B4-BE49-F238E27FC236}">
                <a16:creationId xmlns:a16="http://schemas.microsoft.com/office/drawing/2014/main" id="{DFBB63A1-75C0-8240-BAD9-F38582AF71CF}"/>
              </a:ext>
            </a:extLst>
          </p:cNvPr>
          <p:cNvSpPr>
            <a:spLocks noGrp="1"/>
          </p:cNvSpPr>
          <p:nvPr>
            <p:ph type="pic" idx="1"/>
          </p:nvPr>
        </p:nvSpPr>
        <p:spPr>
          <a:xfrm>
            <a:off x="15549564" y="4213015"/>
            <a:ext cx="18516600" cy="20794133"/>
          </a:xfrm>
        </p:spPr>
        <p:txBody>
          <a:bodyPr/>
          <a:lstStyle>
            <a:lvl1pPr marL="0" indent="0">
              <a:buNone/>
              <a:defRPr sz="11520"/>
            </a:lvl1pPr>
            <a:lvl2pPr marL="1645920" indent="0">
              <a:buNone/>
              <a:defRPr sz="10080"/>
            </a:lvl2pPr>
            <a:lvl3pPr marL="3291840" indent="0">
              <a:buNone/>
              <a:defRPr sz="8640"/>
            </a:lvl3pPr>
            <a:lvl4pPr marL="4937760" indent="0">
              <a:buNone/>
              <a:defRPr sz="7200"/>
            </a:lvl4pPr>
            <a:lvl5pPr marL="6583680" indent="0">
              <a:buNone/>
              <a:defRPr sz="7200"/>
            </a:lvl5pPr>
            <a:lvl6pPr marL="8229600" indent="0">
              <a:buNone/>
              <a:defRPr sz="7200"/>
            </a:lvl6pPr>
            <a:lvl7pPr marL="9875520" indent="0">
              <a:buNone/>
              <a:defRPr sz="7200"/>
            </a:lvl7pPr>
            <a:lvl8pPr marL="11521440" indent="0">
              <a:buNone/>
              <a:defRPr sz="7200"/>
            </a:lvl8pPr>
            <a:lvl9pPr marL="13167360" indent="0">
              <a:buNone/>
              <a:defRPr sz="7200"/>
            </a:lvl9pPr>
          </a:lstStyle>
          <a:p>
            <a:endParaRPr lang="en-US"/>
          </a:p>
        </p:txBody>
      </p:sp>
      <p:sp>
        <p:nvSpPr>
          <p:cNvPr id="4" name="Text Placeholder 3">
            <a:extLst>
              <a:ext uri="{FF2B5EF4-FFF2-40B4-BE49-F238E27FC236}">
                <a16:creationId xmlns:a16="http://schemas.microsoft.com/office/drawing/2014/main" id="{33F30ACC-1CBA-FE45-BD9E-CAAF78BADF57}"/>
              </a:ext>
            </a:extLst>
          </p:cNvPr>
          <p:cNvSpPr>
            <a:spLocks noGrp="1"/>
          </p:cNvSpPr>
          <p:nvPr>
            <p:ph type="body" sz="half" idx="2"/>
          </p:nvPr>
        </p:nvSpPr>
        <p:spPr>
          <a:xfrm>
            <a:off x="2519366" y="8778240"/>
            <a:ext cx="11796711" cy="16262775"/>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a:t>Edit Master text styles</a:t>
            </a:r>
          </a:p>
        </p:txBody>
      </p:sp>
      <p:sp>
        <p:nvSpPr>
          <p:cNvPr id="5" name="Date Placeholder 4">
            <a:extLst>
              <a:ext uri="{FF2B5EF4-FFF2-40B4-BE49-F238E27FC236}">
                <a16:creationId xmlns:a16="http://schemas.microsoft.com/office/drawing/2014/main" id="{1ADD216B-B10E-CE4C-A123-BF0713B8B65C}"/>
              </a:ext>
            </a:extLst>
          </p:cNvPr>
          <p:cNvSpPr>
            <a:spLocks noGrp="1"/>
          </p:cNvSpPr>
          <p:nvPr>
            <p:ph type="dt" sz="half" idx="10"/>
          </p:nvPr>
        </p:nvSpPr>
        <p:spPr/>
        <p:txBody>
          <a:bodyPr/>
          <a:lstStyle/>
          <a:p>
            <a:fld id="{7FA9C1F4-1501-7A45-8124-3749621B668D}" type="datetimeFigureOut">
              <a:rPr lang="en-US" smtClean="0"/>
              <a:t>8/3/2018</a:t>
            </a:fld>
            <a:endParaRPr lang="en-US"/>
          </a:p>
        </p:txBody>
      </p:sp>
      <p:sp>
        <p:nvSpPr>
          <p:cNvPr id="6" name="Footer Placeholder 5">
            <a:extLst>
              <a:ext uri="{FF2B5EF4-FFF2-40B4-BE49-F238E27FC236}">
                <a16:creationId xmlns:a16="http://schemas.microsoft.com/office/drawing/2014/main" id="{30525C5A-B17C-0843-B8EC-F039450AAF7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07CEC81-1A6C-7E49-BDCD-173E9F7FF361}"/>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37700807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9E9F3B-AC31-CC40-AD4A-D61974B608C9}"/>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BF561990-8AF8-D949-85AF-217F7C3D6AAB}"/>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1887667-35D9-794C-972D-6F6F3EC31937}"/>
              </a:ext>
            </a:extLst>
          </p:cNvPr>
          <p:cNvSpPr>
            <a:spLocks noGrp="1"/>
          </p:cNvSpPr>
          <p:nvPr>
            <p:ph type="dt" sz="half" idx="10"/>
          </p:nvPr>
        </p:nvSpPr>
        <p:spPr/>
        <p:txBody>
          <a:bodyPr/>
          <a:lstStyle/>
          <a:p>
            <a:fld id="{7FA9C1F4-1501-7A45-8124-3749621B668D}" type="datetimeFigureOut">
              <a:rPr lang="en-US" smtClean="0"/>
              <a:t>8/3/2018</a:t>
            </a:fld>
            <a:endParaRPr lang="en-US"/>
          </a:p>
        </p:txBody>
      </p:sp>
      <p:sp>
        <p:nvSpPr>
          <p:cNvPr id="5" name="Footer Placeholder 4">
            <a:extLst>
              <a:ext uri="{FF2B5EF4-FFF2-40B4-BE49-F238E27FC236}">
                <a16:creationId xmlns:a16="http://schemas.microsoft.com/office/drawing/2014/main" id="{E592CF9F-198E-C945-9EDE-7555A2F33AC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1D0053E-9FFA-1242-9811-A8715500C71E}"/>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12638764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64E430B-1839-D74B-B5C4-619BF8057FBB}"/>
              </a:ext>
            </a:extLst>
          </p:cNvPr>
          <p:cNvSpPr>
            <a:spLocks noGrp="1"/>
          </p:cNvSpPr>
          <p:nvPr>
            <p:ph type="title" orient="vert"/>
          </p:nvPr>
        </p:nvSpPr>
        <p:spPr>
          <a:xfrm>
            <a:off x="26174700" y="1557867"/>
            <a:ext cx="7886700" cy="24797175"/>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45461986-86E3-1C40-AEE2-13B05C00890E}"/>
              </a:ext>
            </a:extLst>
          </p:cNvPr>
          <p:cNvSpPr>
            <a:spLocks noGrp="1"/>
          </p:cNvSpPr>
          <p:nvPr>
            <p:ph type="body" orient="vert" idx="1"/>
          </p:nvPr>
        </p:nvSpPr>
        <p:spPr>
          <a:xfrm>
            <a:off x="2514600" y="1557867"/>
            <a:ext cx="23202900" cy="2479717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E186D6-1550-934A-9BEB-B458E78E79DE}"/>
              </a:ext>
            </a:extLst>
          </p:cNvPr>
          <p:cNvSpPr>
            <a:spLocks noGrp="1"/>
          </p:cNvSpPr>
          <p:nvPr>
            <p:ph type="dt" sz="half" idx="10"/>
          </p:nvPr>
        </p:nvSpPr>
        <p:spPr/>
        <p:txBody>
          <a:bodyPr/>
          <a:lstStyle/>
          <a:p>
            <a:fld id="{7FA9C1F4-1501-7A45-8124-3749621B668D}" type="datetimeFigureOut">
              <a:rPr lang="en-US" smtClean="0"/>
              <a:t>8/3/2018</a:t>
            </a:fld>
            <a:endParaRPr lang="en-US"/>
          </a:p>
        </p:txBody>
      </p:sp>
      <p:sp>
        <p:nvSpPr>
          <p:cNvPr id="5" name="Footer Placeholder 4">
            <a:extLst>
              <a:ext uri="{FF2B5EF4-FFF2-40B4-BE49-F238E27FC236}">
                <a16:creationId xmlns:a16="http://schemas.microsoft.com/office/drawing/2014/main" id="{490C7CBB-C209-3949-8B08-92421A5B1AD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601BFE0-D99C-DF4B-8493-2B87C9B556B5}"/>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11690708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4FF160A-0F59-E744-94CF-A3E88A0CDCD0}"/>
              </a:ext>
            </a:extLst>
          </p:cNvPr>
          <p:cNvSpPr>
            <a:spLocks noGrp="1"/>
          </p:cNvSpPr>
          <p:nvPr>
            <p:ph type="title"/>
          </p:nvPr>
        </p:nvSpPr>
        <p:spPr>
          <a:xfrm>
            <a:off x="2514600" y="1557869"/>
            <a:ext cx="31546800" cy="5655735"/>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FC53C9F-4481-F446-A2FE-A5A9D202DB3C}"/>
              </a:ext>
            </a:extLst>
          </p:cNvPr>
          <p:cNvSpPr>
            <a:spLocks noGrp="1"/>
          </p:cNvSpPr>
          <p:nvPr>
            <p:ph type="body" idx="1"/>
          </p:nvPr>
        </p:nvSpPr>
        <p:spPr>
          <a:xfrm>
            <a:off x="2514600" y="7789334"/>
            <a:ext cx="31546800" cy="1856570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FB37B0F-AC79-4549-A975-17A5F4932269}"/>
              </a:ext>
            </a:extLst>
          </p:cNvPr>
          <p:cNvSpPr>
            <a:spLocks noGrp="1"/>
          </p:cNvSpPr>
          <p:nvPr>
            <p:ph type="dt" sz="half" idx="2"/>
          </p:nvPr>
        </p:nvSpPr>
        <p:spPr>
          <a:xfrm>
            <a:off x="2514600" y="27120428"/>
            <a:ext cx="8229600" cy="1557867"/>
          </a:xfrm>
          <a:prstGeom prst="rect">
            <a:avLst/>
          </a:prstGeom>
        </p:spPr>
        <p:txBody>
          <a:bodyPr vert="horz" lIns="91440" tIns="45720" rIns="91440" bIns="45720" rtlCol="0" anchor="ctr"/>
          <a:lstStyle>
            <a:lvl1pPr algn="l">
              <a:defRPr sz="4320">
                <a:solidFill>
                  <a:schemeClr val="tx1">
                    <a:tint val="75000"/>
                  </a:schemeClr>
                </a:solidFill>
              </a:defRPr>
            </a:lvl1pPr>
          </a:lstStyle>
          <a:p>
            <a:fld id="{7FA9C1F4-1501-7A45-8124-3749621B668D}" type="datetimeFigureOut">
              <a:rPr lang="en-US" smtClean="0"/>
              <a:t>8/3/2018</a:t>
            </a:fld>
            <a:endParaRPr lang="en-US"/>
          </a:p>
        </p:txBody>
      </p:sp>
      <p:sp>
        <p:nvSpPr>
          <p:cNvPr id="5" name="Footer Placeholder 4">
            <a:extLst>
              <a:ext uri="{FF2B5EF4-FFF2-40B4-BE49-F238E27FC236}">
                <a16:creationId xmlns:a16="http://schemas.microsoft.com/office/drawing/2014/main" id="{C50B1AEC-8E51-5642-8C32-48910F8A1E0F}"/>
              </a:ext>
            </a:extLst>
          </p:cNvPr>
          <p:cNvSpPr>
            <a:spLocks noGrp="1"/>
          </p:cNvSpPr>
          <p:nvPr>
            <p:ph type="ftr" sz="quarter" idx="3"/>
          </p:nvPr>
        </p:nvSpPr>
        <p:spPr>
          <a:xfrm>
            <a:off x="12115800" y="27120428"/>
            <a:ext cx="12344400" cy="1557867"/>
          </a:xfrm>
          <a:prstGeom prst="rect">
            <a:avLst/>
          </a:prstGeom>
        </p:spPr>
        <p:txBody>
          <a:bodyPr vert="horz" lIns="91440" tIns="45720" rIns="91440" bIns="45720" rtlCol="0" anchor="ctr"/>
          <a:lstStyle>
            <a:lvl1pPr algn="ctr">
              <a:defRPr sz="432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B50A6F01-F5F5-FA46-B379-FB9764087F73}"/>
              </a:ext>
            </a:extLst>
          </p:cNvPr>
          <p:cNvSpPr>
            <a:spLocks noGrp="1"/>
          </p:cNvSpPr>
          <p:nvPr>
            <p:ph type="sldNum" sz="quarter" idx="4"/>
          </p:nvPr>
        </p:nvSpPr>
        <p:spPr>
          <a:xfrm>
            <a:off x="25831800" y="27120428"/>
            <a:ext cx="8229600" cy="1557867"/>
          </a:xfrm>
          <a:prstGeom prst="rect">
            <a:avLst/>
          </a:prstGeom>
        </p:spPr>
        <p:txBody>
          <a:bodyPr vert="horz" lIns="91440" tIns="45720" rIns="91440" bIns="45720" rtlCol="0" anchor="ctr"/>
          <a:lstStyle>
            <a:lvl1pPr algn="r">
              <a:defRPr sz="4320">
                <a:solidFill>
                  <a:schemeClr val="tx1">
                    <a:tint val="75000"/>
                  </a:schemeClr>
                </a:solidFill>
              </a:defRPr>
            </a:lvl1pPr>
          </a:lstStyle>
          <a:p>
            <a:fld id="{D23B6600-84E5-904E-94C7-0D9ECF907B55}" type="slidenum">
              <a:rPr lang="en-US" smtClean="0"/>
              <a:t>‹#›</a:t>
            </a:fld>
            <a:endParaRPr lang="en-US"/>
          </a:p>
        </p:txBody>
      </p:sp>
    </p:spTree>
    <p:extLst>
      <p:ext uri="{BB962C8B-B14F-4D97-AF65-F5344CB8AC3E}">
        <p14:creationId xmlns:p14="http://schemas.microsoft.com/office/powerpoint/2010/main" val="15337142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3291840" rtl="0" eaLnBrk="1" latinLnBrk="0" hangingPunct="1">
        <a:lnSpc>
          <a:spcPct val="90000"/>
        </a:lnSpc>
        <a:spcBef>
          <a:spcPct val="0"/>
        </a:spcBef>
        <a:buNone/>
        <a:defRPr sz="15840" kern="1200">
          <a:solidFill>
            <a:schemeClr val="tx1"/>
          </a:solidFill>
          <a:latin typeface="+mj-lt"/>
          <a:ea typeface="+mj-ea"/>
          <a:cs typeface="+mj-cs"/>
        </a:defRPr>
      </a:lvl1pPr>
    </p:titleStyle>
    <p:bodyStyle>
      <a:lvl1pPr marL="822960" indent="-822960" algn="l" defTabSz="3291840" rtl="0" eaLnBrk="1" latinLnBrk="0" hangingPunct="1">
        <a:lnSpc>
          <a:spcPct val="90000"/>
        </a:lnSpc>
        <a:spcBef>
          <a:spcPts val="3600"/>
        </a:spcBef>
        <a:buFont typeface="Arial" panose="020B0604020202020204" pitchFamily="34" charset="0"/>
        <a:buChar char="•"/>
        <a:defRPr sz="10080" kern="1200">
          <a:solidFill>
            <a:schemeClr val="tx1"/>
          </a:solidFill>
          <a:latin typeface="+mn-lt"/>
          <a:ea typeface="+mn-ea"/>
          <a:cs typeface="+mn-cs"/>
        </a:defRPr>
      </a:lvl1pPr>
      <a:lvl2pPr marL="2468880" indent="-822960" algn="l" defTabSz="3291840" rtl="0" eaLnBrk="1" latinLnBrk="0" hangingPunct="1">
        <a:lnSpc>
          <a:spcPct val="90000"/>
        </a:lnSpc>
        <a:spcBef>
          <a:spcPts val="1800"/>
        </a:spcBef>
        <a:buFont typeface="Arial" panose="020B0604020202020204" pitchFamily="34" charset="0"/>
        <a:buChar char="•"/>
        <a:defRPr sz="8640" kern="1200">
          <a:solidFill>
            <a:schemeClr val="tx1"/>
          </a:solidFill>
          <a:latin typeface="+mn-lt"/>
          <a:ea typeface="+mn-ea"/>
          <a:cs typeface="+mn-cs"/>
        </a:defRPr>
      </a:lvl2pPr>
      <a:lvl3pPr marL="4114800" indent="-822960" algn="l" defTabSz="3291840" rtl="0" eaLnBrk="1" latinLnBrk="0" hangingPunct="1">
        <a:lnSpc>
          <a:spcPct val="90000"/>
        </a:lnSpc>
        <a:spcBef>
          <a:spcPts val="1800"/>
        </a:spcBef>
        <a:buFont typeface="Arial" panose="020B0604020202020204" pitchFamily="34" charset="0"/>
        <a:buChar char="•"/>
        <a:defRPr sz="7200" kern="1200">
          <a:solidFill>
            <a:schemeClr val="tx1"/>
          </a:solidFill>
          <a:latin typeface="+mn-lt"/>
          <a:ea typeface="+mn-ea"/>
          <a:cs typeface="+mn-cs"/>
        </a:defRPr>
      </a:lvl3pPr>
      <a:lvl4pPr marL="57607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4pPr>
      <a:lvl5pPr marL="740664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5pPr>
      <a:lvl6pPr marL="905256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6pPr>
      <a:lvl7pPr marL="1069848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7pPr>
      <a:lvl8pPr marL="1234440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8pPr>
      <a:lvl9pPr marL="139903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9pPr>
    </p:bodyStyle>
    <p:otherStyle>
      <a:defPPr>
        <a:defRPr lang="en-US"/>
      </a:defPPr>
      <a:lvl1pPr marL="0" algn="l" defTabSz="3291840" rtl="0" eaLnBrk="1" latinLnBrk="0" hangingPunct="1">
        <a:defRPr sz="6480" kern="1200">
          <a:solidFill>
            <a:schemeClr val="tx1"/>
          </a:solidFill>
          <a:latin typeface="+mn-lt"/>
          <a:ea typeface="+mn-ea"/>
          <a:cs typeface="+mn-cs"/>
        </a:defRPr>
      </a:lvl1pPr>
      <a:lvl2pPr marL="1645920" algn="l" defTabSz="3291840" rtl="0" eaLnBrk="1" latinLnBrk="0" hangingPunct="1">
        <a:defRPr sz="6480" kern="1200">
          <a:solidFill>
            <a:schemeClr val="tx1"/>
          </a:solidFill>
          <a:latin typeface="+mn-lt"/>
          <a:ea typeface="+mn-ea"/>
          <a:cs typeface="+mn-cs"/>
        </a:defRPr>
      </a:lvl2pPr>
      <a:lvl3pPr marL="3291840" algn="l" defTabSz="3291840" rtl="0" eaLnBrk="1" latinLnBrk="0" hangingPunct="1">
        <a:defRPr sz="6480" kern="1200">
          <a:solidFill>
            <a:schemeClr val="tx1"/>
          </a:solidFill>
          <a:latin typeface="+mn-lt"/>
          <a:ea typeface="+mn-ea"/>
          <a:cs typeface="+mn-cs"/>
        </a:defRPr>
      </a:lvl3pPr>
      <a:lvl4pPr marL="4937760" algn="l" defTabSz="3291840" rtl="0" eaLnBrk="1" latinLnBrk="0" hangingPunct="1">
        <a:defRPr sz="6480" kern="1200">
          <a:solidFill>
            <a:schemeClr val="tx1"/>
          </a:solidFill>
          <a:latin typeface="+mn-lt"/>
          <a:ea typeface="+mn-ea"/>
          <a:cs typeface="+mn-cs"/>
        </a:defRPr>
      </a:lvl4pPr>
      <a:lvl5pPr marL="6583680" algn="l" defTabSz="3291840" rtl="0" eaLnBrk="1" latinLnBrk="0" hangingPunct="1">
        <a:defRPr sz="6480" kern="1200">
          <a:solidFill>
            <a:schemeClr val="tx1"/>
          </a:solidFill>
          <a:latin typeface="+mn-lt"/>
          <a:ea typeface="+mn-ea"/>
          <a:cs typeface="+mn-cs"/>
        </a:defRPr>
      </a:lvl5pPr>
      <a:lvl6pPr marL="8229600" algn="l" defTabSz="3291840" rtl="0" eaLnBrk="1" latinLnBrk="0" hangingPunct="1">
        <a:defRPr sz="6480" kern="1200">
          <a:solidFill>
            <a:schemeClr val="tx1"/>
          </a:solidFill>
          <a:latin typeface="+mn-lt"/>
          <a:ea typeface="+mn-ea"/>
          <a:cs typeface="+mn-cs"/>
        </a:defRPr>
      </a:lvl6pPr>
      <a:lvl7pPr marL="9875520" algn="l" defTabSz="3291840" rtl="0" eaLnBrk="1" latinLnBrk="0" hangingPunct="1">
        <a:defRPr sz="6480" kern="1200">
          <a:solidFill>
            <a:schemeClr val="tx1"/>
          </a:solidFill>
          <a:latin typeface="+mn-lt"/>
          <a:ea typeface="+mn-ea"/>
          <a:cs typeface="+mn-cs"/>
        </a:defRPr>
      </a:lvl7pPr>
      <a:lvl8pPr marL="11521440" algn="l" defTabSz="3291840" rtl="0" eaLnBrk="1" latinLnBrk="0" hangingPunct="1">
        <a:defRPr sz="6480" kern="1200">
          <a:solidFill>
            <a:schemeClr val="tx1"/>
          </a:solidFill>
          <a:latin typeface="+mn-lt"/>
          <a:ea typeface="+mn-ea"/>
          <a:cs typeface="+mn-cs"/>
        </a:defRPr>
      </a:lvl8pPr>
      <a:lvl9pPr marL="13167360" algn="l" defTabSz="3291840" rtl="0" eaLnBrk="1" latinLnBrk="0" hangingPunct="1">
        <a:defRPr sz="648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22F2405-AF71-5E4C-A85B-6DDF01322A92}"/>
              </a:ext>
            </a:extLst>
          </p:cNvPr>
          <p:cNvPicPr>
            <a:picLocks noChangeAspect="1"/>
          </p:cNvPicPr>
          <p:nvPr/>
        </p:nvPicPr>
        <p:blipFill>
          <a:blip r:embed="rId3"/>
          <a:stretch>
            <a:fillRect/>
          </a:stretch>
        </p:blipFill>
        <p:spPr>
          <a:xfrm>
            <a:off x="24307800" y="27355800"/>
            <a:ext cx="11621321" cy="1580751"/>
          </a:xfrm>
          <a:prstGeom prst="rect">
            <a:avLst/>
          </a:prstGeom>
        </p:spPr>
      </p:pic>
      <p:sp>
        <p:nvSpPr>
          <p:cNvPr id="4" name="Rectangle 3">
            <a:extLst>
              <a:ext uri="{FF2B5EF4-FFF2-40B4-BE49-F238E27FC236}">
                <a16:creationId xmlns:a16="http://schemas.microsoft.com/office/drawing/2014/main" id="{954543CD-AA25-3740-9E19-68330D32C41E}"/>
              </a:ext>
            </a:extLst>
          </p:cNvPr>
          <p:cNvSpPr/>
          <p:nvPr/>
        </p:nvSpPr>
        <p:spPr>
          <a:xfrm>
            <a:off x="625636" y="458351"/>
            <a:ext cx="35303485" cy="4030982"/>
          </a:xfrm>
          <a:prstGeom prst="rect">
            <a:avLst/>
          </a:prstGeom>
          <a:solidFill>
            <a:srgbClr val="A2AAA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000" dirty="0">
                <a:solidFill>
                  <a:srgbClr val="003591"/>
                </a:solidFill>
                <a:latin typeface="Source Sans Pro" panose="020B0503030403020204"/>
              </a:rPr>
              <a:t>Understanding and Reducing Barriers to “Impact Investment” Opportunities</a:t>
            </a:r>
          </a:p>
          <a:p>
            <a:pPr algn="ctr"/>
            <a:r>
              <a:rPr lang="en-US" sz="6600" b="1" dirty="0">
                <a:solidFill>
                  <a:schemeClr val="bg1"/>
                </a:solidFill>
                <a:latin typeface="Minion Pro" panose="02040503050306020203"/>
              </a:rPr>
              <a:t>Claire McCarthy, UNH Sustainability Fellow, Summer 2018</a:t>
            </a:r>
          </a:p>
          <a:p>
            <a:pPr algn="ctr"/>
            <a:r>
              <a:rPr lang="en-US" sz="6600" b="1" dirty="0">
                <a:solidFill>
                  <a:schemeClr val="bg1"/>
                </a:solidFill>
                <a:latin typeface="Minion Pro" panose="02040503050306020203"/>
              </a:rPr>
              <a:t>Mentors: Michael </a:t>
            </a:r>
            <a:r>
              <a:rPr lang="en-US" sz="6600" b="1" dirty="0" err="1">
                <a:solidFill>
                  <a:schemeClr val="bg1"/>
                </a:solidFill>
                <a:latin typeface="Minion Pro" panose="02040503050306020203"/>
              </a:rPr>
              <a:t>Swack</a:t>
            </a:r>
            <a:r>
              <a:rPr lang="en-US" sz="6600" b="1" dirty="0">
                <a:solidFill>
                  <a:schemeClr val="bg1"/>
                </a:solidFill>
                <a:latin typeface="Minion Pro" panose="02040503050306020203"/>
              </a:rPr>
              <a:t> PhD, Henry Herndon, UNH Center for Impact Finance</a:t>
            </a:r>
            <a:endParaRPr lang="en-US" sz="6600" dirty="0">
              <a:solidFill>
                <a:schemeClr val="bg1"/>
              </a:solidFill>
              <a:latin typeface="Minion Pro" panose="02040503050306020203"/>
            </a:endParaRPr>
          </a:p>
        </p:txBody>
      </p:sp>
      <p:sp>
        <p:nvSpPr>
          <p:cNvPr id="6" name="TextBox 5">
            <a:extLst>
              <a:ext uri="{FF2B5EF4-FFF2-40B4-BE49-F238E27FC236}">
                <a16:creationId xmlns:a16="http://schemas.microsoft.com/office/drawing/2014/main" id="{A3167932-7A60-FF4C-8B0C-2709E5B5915E}"/>
              </a:ext>
            </a:extLst>
          </p:cNvPr>
          <p:cNvSpPr txBox="1"/>
          <p:nvPr/>
        </p:nvSpPr>
        <p:spPr>
          <a:xfrm>
            <a:off x="625635" y="4978865"/>
            <a:ext cx="8594565" cy="22929354"/>
          </a:xfrm>
          <a:prstGeom prst="rect">
            <a:avLst/>
          </a:prstGeom>
          <a:noFill/>
          <a:ln w="38100">
            <a:solidFill>
              <a:srgbClr val="9DD164"/>
            </a:solidFill>
          </a:ln>
        </p:spPr>
        <p:txBody>
          <a:bodyPr wrap="square" lIns="457200" tIns="228600" rIns="228600" bIns="228600" rtlCol="0">
            <a:spAutoFit/>
          </a:bodyPr>
          <a:lstStyle/>
          <a:p>
            <a:pPr algn="ctr">
              <a:spcBef>
                <a:spcPts val="600"/>
              </a:spcBef>
              <a:spcAft>
                <a:spcPts val="600"/>
              </a:spcAft>
            </a:pPr>
            <a:r>
              <a:rPr lang="en-US" sz="3600" dirty="0">
                <a:solidFill>
                  <a:srgbClr val="D36122"/>
                </a:solidFill>
                <a:latin typeface="Minion Pro" panose="02040503050306020203"/>
              </a:rPr>
              <a:t>This project analyzes current climate action projects in New England, the finance-related barriers these projects are facing or have faced, and what can be accomplished to lessen the effects of these barriers.</a:t>
            </a:r>
          </a:p>
          <a:p>
            <a:pPr algn="ctr">
              <a:spcBef>
                <a:spcPts val="600"/>
              </a:spcBef>
              <a:spcAft>
                <a:spcPts val="600"/>
              </a:spcAft>
            </a:pPr>
            <a:endParaRPr lang="en-US" sz="3200" dirty="0"/>
          </a:p>
          <a:p>
            <a:pPr>
              <a:spcBef>
                <a:spcPts val="600"/>
              </a:spcBef>
              <a:spcAft>
                <a:spcPts val="600"/>
              </a:spcAft>
            </a:pPr>
            <a:r>
              <a:rPr lang="en-US" sz="4000" b="1" dirty="0">
                <a:solidFill>
                  <a:srgbClr val="003591"/>
                </a:solidFill>
                <a:latin typeface="Source Sans Pro" panose="020B0503030403020204"/>
              </a:rPr>
              <a:t>Objectives of the research</a:t>
            </a:r>
          </a:p>
          <a:p>
            <a:pPr marL="571500" lvl="0" indent="-571500">
              <a:spcBef>
                <a:spcPts val="600"/>
              </a:spcBef>
              <a:spcAft>
                <a:spcPts val="600"/>
              </a:spcAft>
              <a:buFont typeface="Arial" panose="020B0604020202020204" pitchFamily="34" charset="0"/>
              <a:buChar char="•"/>
            </a:pPr>
            <a:r>
              <a:rPr lang="en-US" sz="3000" dirty="0">
                <a:latin typeface="Minion Pro" panose="02040503050306020203"/>
              </a:rPr>
              <a:t>Research and understand projects in the planning process throughout New England and their financing needs</a:t>
            </a:r>
          </a:p>
          <a:p>
            <a:pPr marL="571500" indent="-571500">
              <a:spcBef>
                <a:spcPts val="600"/>
              </a:spcBef>
              <a:spcAft>
                <a:spcPts val="600"/>
              </a:spcAft>
              <a:buFont typeface="Arial" panose="020B0604020202020204" pitchFamily="34" charset="0"/>
              <a:buChar char="•"/>
            </a:pPr>
            <a:r>
              <a:rPr lang="en-US" sz="3000" dirty="0">
                <a:latin typeface="Minion Pro" panose="02040503050306020203"/>
              </a:rPr>
              <a:t>Understand the tools that are available to fund and/or finance sustainable projects </a:t>
            </a:r>
          </a:p>
          <a:p>
            <a:pPr marL="571500" lvl="0" indent="-571500">
              <a:spcBef>
                <a:spcPts val="600"/>
              </a:spcBef>
              <a:spcAft>
                <a:spcPts val="600"/>
              </a:spcAft>
              <a:buFont typeface="Arial" panose="020B0604020202020204" pitchFamily="34" charset="0"/>
              <a:buChar char="•"/>
            </a:pPr>
            <a:r>
              <a:rPr lang="en-US" sz="3000" dirty="0">
                <a:latin typeface="Minion Pro" panose="02040503050306020203"/>
              </a:rPr>
              <a:t>Understand the common barriers faced by municipalities carrying out sustainable projects </a:t>
            </a:r>
          </a:p>
          <a:p>
            <a:pPr marL="571500" lvl="0" indent="-571500">
              <a:spcBef>
                <a:spcPts val="600"/>
              </a:spcBef>
              <a:spcAft>
                <a:spcPts val="600"/>
              </a:spcAft>
              <a:buFont typeface="Arial" panose="020B0604020202020204" pitchFamily="34" charset="0"/>
              <a:buChar char="•"/>
            </a:pPr>
            <a:r>
              <a:rPr lang="en-US" sz="3000" dirty="0">
                <a:latin typeface="Minion Pro" panose="02040503050306020203"/>
              </a:rPr>
              <a:t>Address how municipalities can minimize barriers to financing and/or funding projects with case studies and other research </a:t>
            </a:r>
          </a:p>
          <a:p>
            <a:pPr lvl="0">
              <a:spcBef>
                <a:spcPts val="600"/>
              </a:spcBef>
              <a:spcAft>
                <a:spcPts val="600"/>
              </a:spcAft>
            </a:pPr>
            <a:endParaRPr lang="en-US" sz="3200" dirty="0">
              <a:latin typeface="Minion Pro" panose="02040503050306020203" pitchFamily="18" charset="0"/>
            </a:endParaRPr>
          </a:p>
          <a:p>
            <a:pPr>
              <a:spcBef>
                <a:spcPts val="600"/>
              </a:spcBef>
              <a:spcAft>
                <a:spcPts val="600"/>
              </a:spcAft>
            </a:pPr>
            <a:r>
              <a:rPr lang="en-US" sz="4000" b="1" dirty="0">
                <a:solidFill>
                  <a:srgbClr val="003591"/>
                </a:solidFill>
                <a:latin typeface="Source Sans Pro" panose="020B0503030403020204"/>
              </a:rPr>
              <a:t>Methods and Approach</a:t>
            </a:r>
          </a:p>
          <a:p>
            <a:pPr>
              <a:spcBef>
                <a:spcPts val="600"/>
              </a:spcBef>
              <a:spcAft>
                <a:spcPts val="600"/>
              </a:spcAft>
            </a:pPr>
            <a:r>
              <a:rPr lang="en-US" sz="3200" b="1" dirty="0">
                <a:latin typeface="Minion Pro" panose="02040503050306020203" pitchFamily="18" charset="0"/>
              </a:rPr>
              <a:t>Background information</a:t>
            </a:r>
            <a:r>
              <a:rPr lang="en-US" sz="3200" dirty="0">
                <a:latin typeface="Minion Pro" panose="02040503050306020203" pitchFamily="18" charset="0"/>
              </a:rPr>
              <a:t>:</a:t>
            </a:r>
          </a:p>
          <a:p>
            <a:pPr marL="457200" indent="-457200">
              <a:spcBef>
                <a:spcPts val="600"/>
              </a:spcBef>
              <a:spcAft>
                <a:spcPts val="600"/>
              </a:spcAft>
              <a:buFont typeface="Arial" panose="020B0604020202020204" pitchFamily="34" charset="0"/>
              <a:buChar char="•"/>
            </a:pPr>
            <a:r>
              <a:rPr lang="en-US" sz="3000" dirty="0">
                <a:latin typeface="Minion Pro" panose="02040503050306020203" pitchFamily="18" charset="0"/>
              </a:rPr>
              <a:t>Researched methods of green financing and funding: bonds, loans, grants, equity investment</a:t>
            </a:r>
          </a:p>
          <a:p>
            <a:pPr marL="457200" indent="-457200">
              <a:spcBef>
                <a:spcPts val="600"/>
              </a:spcBef>
              <a:spcAft>
                <a:spcPts val="600"/>
              </a:spcAft>
              <a:buFont typeface="Arial" panose="020B0604020202020204" pitchFamily="34" charset="0"/>
              <a:buChar char="•"/>
            </a:pPr>
            <a:r>
              <a:rPr lang="en-US" sz="3000" dirty="0">
                <a:latin typeface="Minion Pro" panose="02040503050306020203" pitchFamily="18" charset="0"/>
              </a:rPr>
              <a:t>Researched general barriers to utilizing these types of financing/ funding instruments and possible solutions to barriers</a:t>
            </a:r>
          </a:p>
          <a:p>
            <a:pPr marL="457200" indent="-457200">
              <a:spcBef>
                <a:spcPts val="600"/>
              </a:spcBef>
              <a:spcAft>
                <a:spcPts val="600"/>
              </a:spcAft>
              <a:buFont typeface="Arial" panose="020B0604020202020204" pitchFamily="34" charset="0"/>
              <a:buChar char="•"/>
            </a:pPr>
            <a:endParaRPr lang="en-US" sz="2000" dirty="0">
              <a:latin typeface="Minion Pro" panose="02040503050306020203" pitchFamily="18" charset="0"/>
            </a:endParaRPr>
          </a:p>
          <a:p>
            <a:pPr>
              <a:spcBef>
                <a:spcPts val="600"/>
              </a:spcBef>
              <a:spcAft>
                <a:spcPts val="600"/>
              </a:spcAft>
            </a:pPr>
            <a:r>
              <a:rPr lang="en-US" sz="3200" b="1" dirty="0">
                <a:latin typeface="Minion Pro" panose="02040503050306020203" pitchFamily="18" charset="0"/>
              </a:rPr>
              <a:t>Demand for green financing and understanding barriers</a:t>
            </a:r>
            <a:r>
              <a:rPr lang="en-US" sz="3200" dirty="0">
                <a:latin typeface="Minion Pro" panose="02040503050306020203" pitchFamily="18" charset="0"/>
              </a:rPr>
              <a:t>:</a:t>
            </a:r>
          </a:p>
          <a:p>
            <a:pPr marL="457200" indent="-457200">
              <a:spcBef>
                <a:spcPts val="600"/>
              </a:spcBef>
              <a:spcAft>
                <a:spcPts val="600"/>
              </a:spcAft>
              <a:buFont typeface="Arial" panose="020B0604020202020204" pitchFamily="34" charset="0"/>
              <a:buChar char="•"/>
            </a:pPr>
            <a:r>
              <a:rPr lang="en-US" sz="3000" dirty="0">
                <a:latin typeface="Minion Pro" panose="02040503050306020203" pitchFamily="18" charset="0"/>
              </a:rPr>
              <a:t>Reached out to NEMS Network members via surveys and interviews </a:t>
            </a:r>
          </a:p>
          <a:p>
            <a:pPr marL="457200" indent="-457200">
              <a:spcBef>
                <a:spcPts val="600"/>
              </a:spcBef>
              <a:spcAft>
                <a:spcPts val="600"/>
              </a:spcAft>
              <a:buFont typeface="Arial" panose="020B0604020202020204" pitchFamily="34" charset="0"/>
              <a:buChar char="•"/>
            </a:pPr>
            <a:r>
              <a:rPr lang="en-US" sz="3000" dirty="0">
                <a:latin typeface="Minion Pro" panose="02040503050306020203" pitchFamily="18" charset="0"/>
              </a:rPr>
              <a:t>Contacted and interviewed other municipal leaders regarding projects in pipeline and completed projects </a:t>
            </a:r>
          </a:p>
          <a:p>
            <a:pPr>
              <a:spcBef>
                <a:spcPts val="600"/>
              </a:spcBef>
              <a:spcAft>
                <a:spcPts val="600"/>
              </a:spcAft>
            </a:pPr>
            <a:endParaRPr lang="en-US" sz="2000" dirty="0">
              <a:latin typeface="Minion Pro" panose="02040503050306020203" pitchFamily="18" charset="0"/>
            </a:endParaRPr>
          </a:p>
          <a:p>
            <a:pPr>
              <a:spcBef>
                <a:spcPts val="600"/>
              </a:spcBef>
              <a:spcAft>
                <a:spcPts val="600"/>
              </a:spcAft>
            </a:pPr>
            <a:r>
              <a:rPr lang="en-US" sz="3200" b="1" dirty="0">
                <a:latin typeface="Minion Pro" panose="02040503050306020203" pitchFamily="18" charset="0"/>
              </a:rPr>
              <a:t>Understanding barriers, political and financial:</a:t>
            </a:r>
            <a:r>
              <a:rPr lang="en-US" sz="3200" dirty="0">
                <a:latin typeface="Minion Pro" panose="02040503050306020203" pitchFamily="18" charset="0"/>
              </a:rPr>
              <a:t> </a:t>
            </a:r>
          </a:p>
          <a:p>
            <a:pPr marL="457200" indent="-457200">
              <a:spcBef>
                <a:spcPts val="600"/>
              </a:spcBef>
              <a:spcAft>
                <a:spcPts val="600"/>
              </a:spcAft>
              <a:buFont typeface="Arial" panose="020B0604020202020204" pitchFamily="34" charset="0"/>
              <a:buChar char="•"/>
            </a:pPr>
            <a:r>
              <a:rPr lang="en-US" sz="3000" dirty="0">
                <a:latin typeface="Minion Pro" panose="02040503050306020203" pitchFamily="18" charset="0"/>
              </a:rPr>
              <a:t>Contacted leaders from various organizations in NE (public and private) regarding state policies and state financial incentives and potential barriers from a policy perspective</a:t>
            </a:r>
          </a:p>
          <a:p>
            <a:pPr marL="457200" indent="-457200">
              <a:spcBef>
                <a:spcPts val="600"/>
              </a:spcBef>
              <a:spcAft>
                <a:spcPts val="600"/>
              </a:spcAft>
              <a:buFont typeface="Arial" panose="020B0604020202020204" pitchFamily="34" charset="0"/>
              <a:buChar char="•"/>
            </a:pPr>
            <a:endParaRPr lang="en-US" sz="3200" dirty="0">
              <a:latin typeface="Minion Pro" panose="02040503050306020203" pitchFamily="18" charset="0"/>
            </a:endParaRPr>
          </a:p>
        </p:txBody>
      </p:sp>
      <p:sp>
        <p:nvSpPr>
          <p:cNvPr id="16" name="TextBox 15">
            <a:extLst>
              <a:ext uri="{FF2B5EF4-FFF2-40B4-BE49-F238E27FC236}">
                <a16:creationId xmlns:a16="http://schemas.microsoft.com/office/drawing/2014/main" id="{62D330CA-02DB-4445-A4D0-A358878DF8D6}"/>
              </a:ext>
            </a:extLst>
          </p:cNvPr>
          <p:cNvSpPr txBox="1"/>
          <p:nvPr/>
        </p:nvSpPr>
        <p:spPr>
          <a:xfrm>
            <a:off x="9693749" y="4978865"/>
            <a:ext cx="13472706" cy="22898576"/>
          </a:xfrm>
          <a:prstGeom prst="rect">
            <a:avLst/>
          </a:prstGeom>
          <a:noFill/>
          <a:ln w="38100">
            <a:solidFill>
              <a:srgbClr val="9DD164"/>
            </a:solidFill>
          </a:ln>
        </p:spPr>
        <p:txBody>
          <a:bodyPr wrap="square" lIns="457200" tIns="228600" rIns="228600" bIns="228600" rtlCol="0">
            <a:spAutoFit/>
          </a:bodyPr>
          <a:lstStyle/>
          <a:p>
            <a:pPr>
              <a:spcBef>
                <a:spcPts val="600"/>
              </a:spcBef>
            </a:pPr>
            <a:r>
              <a:rPr lang="en-US" sz="4000" b="1" dirty="0">
                <a:solidFill>
                  <a:srgbClr val="003591"/>
                </a:solidFill>
                <a:latin typeface="Source Sans Pro" panose="020B0503030403020204" pitchFamily="34" charset="77"/>
              </a:rPr>
              <a:t>Major Findings </a:t>
            </a:r>
          </a:p>
          <a:p>
            <a:pPr marL="457200" indent="-457200">
              <a:spcBef>
                <a:spcPts val="600"/>
              </a:spcBef>
              <a:buFont typeface="Arial" panose="020B0604020202020204" pitchFamily="34" charset="0"/>
              <a:buChar char="•"/>
            </a:pPr>
            <a:endParaRPr lang="en-US" sz="1600" dirty="0">
              <a:latin typeface="Minion Pro" panose="02040503050306020203" pitchFamily="18" charset="0"/>
            </a:endParaRPr>
          </a:p>
          <a:p>
            <a:pPr>
              <a:spcBef>
                <a:spcPts val="600"/>
              </a:spcBef>
            </a:pPr>
            <a:r>
              <a:rPr lang="en-US" sz="3200" b="1" dirty="0">
                <a:latin typeface="Minion Pro" panose="02040503050306020203" pitchFamily="18" charset="0"/>
              </a:rPr>
              <a:t>Methods of financing from NEMS Network Survey: </a:t>
            </a:r>
          </a:p>
          <a:p>
            <a:pPr>
              <a:spcBef>
                <a:spcPts val="600"/>
              </a:spcBef>
            </a:pPr>
            <a:endParaRPr lang="en-US" sz="3200" dirty="0">
              <a:latin typeface="Minion Pro" panose="02040503050306020203" pitchFamily="18" charset="0"/>
            </a:endParaRPr>
          </a:p>
          <a:p>
            <a:pPr>
              <a:spcBef>
                <a:spcPts val="600"/>
              </a:spcBef>
            </a:pPr>
            <a:endParaRPr lang="en-US" sz="3200" dirty="0">
              <a:latin typeface="Minion Pro" panose="02040503050306020203" pitchFamily="18" charset="0"/>
            </a:endParaRPr>
          </a:p>
          <a:p>
            <a:pPr>
              <a:spcBef>
                <a:spcPts val="600"/>
              </a:spcBef>
            </a:pPr>
            <a:endParaRPr lang="en-US" sz="3200" dirty="0">
              <a:latin typeface="Minion Pro" panose="02040503050306020203" pitchFamily="18" charset="0"/>
            </a:endParaRPr>
          </a:p>
          <a:p>
            <a:pPr>
              <a:spcBef>
                <a:spcPts val="600"/>
              </a:spcBef>
            </a:pPr>
            <a:endParaRPr lang="en-US" sz="3200" dirty="0">
              <a:latin typeface="Minion Pro" panose="02040503050306020203" pitchFamily="18" charset="0"/>
            </a:endParaRPr>
          </a:p>
          <a:p>
            <a:pPr>
              <a:spcBef>
                <a:spcPts val="600"/>
              </a:spcBef>
            </a:pPr>
            <a:endParaRPr lang="en-US" sz="3200" dirty="0">
              <a:latin typeface="Minion Pro" panose="02040503050306020203" pitchFamily="18" charset="0"/>
            </a:endParaRPr>
          </a:p>
          <a:p>
            <a:pPr>
              <a:spcBef>
                <a:spcPts val="600"/>
              </a:spcBef>
            </a:pPr>
            <a:endParaRPr lang="en-US" sz="3200" dirty="0">
              <a:latin typeface="Minion Pro" panose="02040503050306020203" pitchFamily="18" charset="0"/>
            </a:endParaRPr>
          </a:p>
          <a:p>
            <a:pPr>
              <a:spcBef>
                <a:spcPts val="600"/>
              </a:spcBef>
            </a:pPr>
            <a:endParaRPr lang="en-US" sz="3200" b="1" dirty="0">
              <a:latin typeface="Minion Pro" panose="02040503050306020203" pitchFamily="18" charset="0"/>
            </a:endParaRPr>
          </a:p>
          <a:p>
            <a:pPr>
              <a:spcBef>
                <a:spcPts val="600"/>
              </a:spcBef>
            </a:pPr>
            <a:endParaRPr lang="en-US" sz="3200" b="1" dirty="0">
              <a:latin typeface="Minion Pro" panose="02040503050306020203" pitchFamily="18" charset="0"/>
            </a:endParaRPr>
          </a:p>
          <a:p>
            <a:pPr>
              <a:spcBef>
                <a:spcPts val="600"/>
              </a:spcBef>
            </a:pPr>
            <a:endParaRPr lang="en-US" sz="3200" b="1" dirty="0">
              <a:latin typeface="Minion Pro" panose="02040503050306020203" pitchFamily="18" charset="0"/>
            </a:endParaRPr>
          </a:p>
          <a:p>
            <a:pPr>
              <a:spcBef>
                <a:spcPts val="600"/>
              </a:spcBef>
            </a:pPr>
            <a:r>
              <a:rPr lang="en-US" sz="3200" b="1" dirty="0">
                <a:latin typeface="Minion Pro" panose="02040503050306020203" pitchFamily="18" charset="0"/>
              </a:rPr>
              <a:t>Common Barriers: </a:t>
            </a:r>
          </a:p>
          <a:p>
            <a:pPr marL="457200" indent="-457200">
              <a:spcBef>
                <a:spcPts val="600"/>
              </a:spcBef>
              <a:buFont typeface="Arial" panose="020B0604020202020204" pitchFamily="34" charset="0"/>
              <a:buChar char="•"/>
            </a:pPr>
            <a:r>
              <a:rPr lang="en-US" sz="3000" dirty="0">
                <a:latin typeface="Minion Pro" panose="02040503050306020203" pitchFamily="18" charset="0"/>
              </a:rPr>
              <a:t>Administrative Capacity </a:t>
            </a:r>
          </a:p>
          <a:p>
            <a:pPr marL="2037204" lvl="1" indent="-457200">
              <a:spcBef>
                <a:spcPts val="600"/>
              </a:spcBef>
              <a:buFont typeface="Arial" panose="020B0604020202020204" pitchFamily="34" charset="0"/>
              <a:buChar char="•"/>
            </a:pPr>
            <a:r>
              <a:rPr lang="en-US" sz="3000" dirty="0">
                <a:latin typeface="Minion Pro" panose="02040503050306020203" pitchFamily="18" charset="0"/>
              </a:rPr>
              <a:t>Most common issue—almost every municipality noted this in survey or interview. A preventive barrier to financing or funding.</a:t>
            </a:r>
          </a:p>
          <a:p>
            <a:pPr marL="457200" indent="-457200">
              <a:spcBef>
                <a:spcPts val="600"/>
              </a:spcBef>
              <a:buFont typeface="Arial" panose="020B0604020202020204" pitchFamily="34" charset="0"/>
              <a:buChar char="•"/>
            </a:pPr>
            <a:r>
              <a:rPr lang="en-US" sz="3000" dirty="0">
                <a:latin typeface="Minion Pro" panose="02040503050306020203" pitchFamily="18" charset="0"/>
              </a:rPr>
              <a:t>Lack of knowledge or understanding of how financing these projects works or the options available.</a:t>
            </a:r>
          </a:p>
          <a:p>
            <a:pPr marL="457200" indent="-457200">
              <a:spcBef>
                <a:spcPts val="600"/>
              </a:spcBef>
              <a:buFont typeface="Arial" panose="020B0604020202020204" pitchFamily="34" charset="0"/>
              <a:buChar char="•"/>
            </a:pPr>
            <a:r>
              <a:rPr lang="en-US" sz="3000" dirty="0">
                <a:latin typeface="Minion Pro" panose="02040503050306020203" pitchFamily="18" charset="0"/>
              </a:rPr>
              <a:t>Hesitancy or inability to engage in long-term debt producing projects and a tendency to focus on smaller, shorter-run, quick payback projects. Some of the barriers that lead to this include: </a:t>
            </a:r>
          </a:p>
          <a:p>
            <a:pPr marL="2037204" lvl="1" indent="-457200">
              <a:spcBef>
                <a:spcPts val="600"/>
              </a:spcBef>
              <a:buFont typeface="Arial" panose="020B0604020202020204" pitchFamily="34" charset="0"/>
              <a:buChar char="•"/>
            </a:pPr>
            <a:r>
              <a:rPr lang="en-US" sz="3000" dirty="0">
                <a:latin typeface="Minion Pro" panose="02040503050306020203" pitchFamily="18" charset="0"/>
              </a:rPr>
              <a:t>Lack of coordination for longer projects </a:t>
            </a:r>
          </a:p>
          <a:p>
            <a:pPr marL="2037204" lvl="1" indent="-457200">
              <a:spcBef>
                <a:spcPts val="600"/>
              </a:spcBef>
              <a:buFont typeface="Arial" panose="020B0604020202020204" pitchFamily="34" charset="0"/>
              <a:buChar char="•"/>
            </a:pPr>
            <a:r>
              <a:rPr lang="en-US" sz="3000" dirty="0">
                <a:latin typeface="Minion Pro" panose="02040503050306020203" pitchFamily="18" charset="0"/>
              </a:rPr>
              <a:t>Changing regulations and incentives</a:t>
            </a:r>
          </a:p>
          <a:p>
            <a:pPr marL="2037204" lvl="1" indent="-457200">
              <a:spcBef>
                <a:spcPts val="600"/>
              </a:spcBef>
              <a:buFont typeface="Arial" panose="020B0604020202020204" pitchFamily="34" charset="0"/>
              <a:buChar char="•"/>
            </a:pPr>
            <a:r>
              <a:rPr lang="en-US" sz="3000" dirty="0">
                <a:latin typeface="Minion Pro" panose="02040503050306020203" pitchFamily="18" charset="0"/>
              </a:rPr>
              <a:t>Lack of support from town (residents and/ or municipality)  </a:t>
            </a:r>
          </a:p>
          <a:p>
            <a:pPr marL="457200" indent="-457200">
              <a:spcBef>
                <a:spcPts val="600"/>
              </a:spcBef>
              <a:buFont typeface="Arial" panose="020B0604020202020204" pitchFamily="34" charset="0"/>
              <a:buChar char="•"/>
            </a:pPr>
            <a:r>
              <a:rPr lang="en-US" sz="3000" dirty="0">
                <a:latin typeface="Minion Pro" panose="02040503050306020203" pitchFamily="18" charset="0"/>
              </a:rPr>
              <a:t>Low current city funds and difficulty accessing grant money</a:t>
            </a:r>
            <a:endParaRPr lang="en-US" sz="3000" b="1" dirty="0">
              <a:latin typeface="Minion Pro" panose="02040503050306020203" pitchFamily="18" charset="0"/>
            </a:endParaRPr>
          </a:p>
          <a:p>
            <a:pPr marL="457200" indent="-457200">
              <a:spcBef>
                <a:spcPts val="600"/>
              </a:spcBef>
              <a:buFont typeface="Arial" panose="020B0604020202020204" pitchFamily="34" charset="0"/>
              <a:buChar char="•"/>
            </a:pPr>
            <a:endParaRPr lang="en-US" sz="1400" b="1" dirty="0">
              <a:latin typeface="Minion Pro" panose="02040503050306020203" pitchFamily="18" charset="0"/>
            </a:endParaRPr>
          </a:p>
          <a:p>
            <a:pPr>
              <a:spcBef>
                <a:spcPts val="600"/>
              </a:spcBef>
            </a:pPr>
            <a:r>
              <a:rPr lang="en-US" sz="3200" b="1" dirty="0">
                <a:latin typeface="Minion Pro" panose="02040503050306020203" pitchFamily="18" charset="0"/>
              </a:rPr>
              <a:t>New </a:t>
            </a:r>
            <a:r>
              <a:rPr lang="en-US" sz="3200" b="1" dirty="0">
                <a:latin typeface="Minion Pro" panose="02040503050306020203"/>
              </a:rPr>
              <a:t>Hampshire Specific Barriers: </a:t>
            </a:r>
          </a:p>
          <a:p>
            <a:pPr marL="457200" indent="-457200">
              <a:spcBef>
                <a:spcPts val="600"/>
              </a:spcBef>
              <a:buFont typeface="Arial" panose="020B0604020202020204" pitchFamily="34" charset="0"/>
              <a:buChar char="•"/>
            </a:pPr>
            <a:r>
              <a:rPr lang="en-US" sz="3000" dirty="0">
                <a:latin typeface="Minion Pro" panose="02040503050306020203"/>
              </a:rPr>
              <a:t>Many political barriers</a:t>
            </a:r>
          </a:p>
          <a:p>
            <a:pPr marL="2037204" lvl="1" indent="-457200">
              <a:spcBef>
                <a:spcPts val="600"/>
              </a:spcBef>
              <a:buFont typeface="Arial" panose="020B0604020202020204" pitchFamily="34" charset="0"/>
              <a:buChar char="•"/>
            </a:pPr>
            <a:r>
              <a:rPr lang="en-US" sz="3000" dirty="0">
                <a:latin typeface="Minion Pro" panose="02040503050306020203"/>
              </a:rPr>
              <a:t>Opposition of solar energy legislation from the Governors office (two recent </a:t>
            </a:r>
            <a:r>
              <a:rPr lang="en-US" sz="3000" dirty="0" err="1">
                <a:latin typeface="Minion Pro" panose="02040503050306020203"/>
              </a:rPr>
              <a:t>vetos</a:t>
            </a:r>
            <a:r>
              <a:rPr lang="en-US" sz="3000" dirty="0">
                <a:latin typeface="Minion Pro" panose="02040503050306020203"/>
              </a:rPr>
              <a:t> of bi-partisan legislation)</a:t>
            </a:r>
            <a:endParaRPr lang="en-US" sz="3000" baseline="30000" dirty="0">
              <a:latin typeface="Minion Pro" panose="02040503050306020203"/>
            </a:endParaRPr>
          </a:p>
          <a:p>
            <a:pPr marL="2037204" lvl="1" indent="-457200">
              <a:spcBef>
                <a:spcPts val="600"/>
              </a:spcBef>
              <a:buFont typeface="Arial" panose="020B0604020202020204" pitchFamily="34" charset="0"/>
              <a:buChar char="•"/>
            </a:pPr>
            <a:r>
              <a:rPr lang="en-US" sz="3000" dirty="0">
                <a:latin typeface="Minion Pro" panose="02040503050306020203"/>
              </a:rPr>
              <a:t>antagonism toward renewable subsidies by the government: seen in the Governor’s Update to the State Energy Strategy </a:t>
            </a:r>
          </a:p>
          <a:p>
            <a:pPr marL="2037204" lvl="1" indent="-457200">
              <a:spcBef>
                <a:spcPts val="600"/>
              </a:spcBef>
              <a:buFont typeface="Arial" panose="020B0604020202020204" pitchFamily="34" charset="0"/>
              <a:buChar char="•"/>
            </a:pPr>
            <a:r>
              <a:rPr lang="en-US" sz="3000" dirty="0">
                <a:latin typeface="Minion Pro" panose="02040503050306020203"/>
              </a:rPr>
              <a:t>Lack of town political support in some cases</a:t>
            </a:r>
          </a:p>
          <a:p>
            <a:pPr marL="457200" indent="-457200">
              <a:spcBef>
                <a:spcPts val="600"/>
              </a:spcBef>
              <a:buFont typeface="Arial" panose="020B0604020202020204" pitchFamily="34" charset="0"/>
              <a:buChar char="•"/>
            </a:pPr>
            <a:r>
              <a:rPr lang="en-US" sz="3000" dirty="0">
                <a:latin typeface="Minion Pro" panose="02040503050306020203"/>
              </a:rPr>
              <a:t>General lack of coordination from the State</a:t>
            </a:r>
            <a:endParaRPr lang="en-US" sz="3000" baseline="30000" dirty="0">
              <a:latin typeface="Minion Pro" panose="02040503050306020203"/>
            </a:endParaRPr>
          </a:p>
          <a:p>
            <a:pPr marL="457200" indent="-457200">
              <a:spcBef>
                <a:spcPts val="600"/>
              </a:spcBef>
              <a:buFont typeface="Arial" panose="020B0604020202020204" pitchFamily="34" charset="0"/>
              <a:buChar char="•"/>
            </a:pPr>
            <a:r>
              <a:rPr lang="en-US" sz="3000" dirty="0">
                <a:latin typeface="Minion Pro" panose="02040503050306020203"/>
              </a:rPr>
              <a:t>Contractors “flock” to MA where there are more rebates at higher rates to complete their projects for cheaper </a:t>
            </a:r>
          </a:p>
          <a:p>
            <a:pPr marL="2037204" lvl="1" indent="-457200">
              <a:spcBef>
                <a:spcPts val="600"/>
              </a:spcBef>
              <a:buFont typeface="Arial" panose="020B0604020202020204" pitchFamily="34" charset="0"/>
              <a:buChar char="•"/>
            </a:pPr>
            <a:r>
              <a:rPr lang="en-US" sz="3000" dirty="0" err="1">
                <a:latin typeface="Minion Pro" panose="02040503050306020203"/>
              </a:rPr>
              <a:t>Sunraise</a:t>
            </a:r>
            <a:r>
              <a:rPr lang="en-US" sz="3000" dirty="0">
                <a:latin typeface="Minion Pro" panose="02040503050306020203"/>
              </a:rPr>
              <a:t> Investment example</a:t>
            </a:r>
          </a:p>
          <a:p>
            <a:pPr marL="2037204" lvl="1" indent="-457200">
              <a:spcBef>
                <a:spcPts val="600"/>
              </a:spcBef>
              <a:buFont typeface="Arial" panose="020B0604020202020204" pitchFamily="34" charset="0"/>
              <a:buChar char="•"/>
            </a:pPr>
            <a:endParaRPr lang="en-US" sz="1400" dirty="0">
              <a:latin typeface="Minion Pro" panose="02040503050306020203"/>
            </a:endParaRPr>
          </a:p>
          <a:p>
            <a:pPr>
              <a:spcBef>
                <a:spcPts val="600"/>
              </a:spcBef>
            </a:pPr>
            <a:r>
              <a:rPr lang="en-US" sz="3200" b="1" dirty="0">
                <a:latin typeface="Minion Pro" panose="02040503050306020203"/>
              </a:rPr>
              <a:t>Massachusetts Specific Barriers: </a:t>
            </a:r>
          </a:p>
          <a:p>
            <a:pPr marL="457200" indent="-457200">
              <a:spcBef>
                <a:spcPts val="600"/>
              </a:spcBef>
              <a:buFont typeface="Arial" panose="020B0604020202020204" pitchFamily="34" charset="0"/>
              <a:buChar char="•"/>
            </a:pPr>
            <a:r>
              <a:rPr lang="en-US" sz="3000" dirty="0">
                <a:latin typeface="Minion Pro" panose="02040503050306020203"/>
              </a:rPr>
              <a:t>Contradicting, complex and lack of cohesive regulations and programs</a:t>
            </a:r>
          </a:p>
          <a:p>
            <a:pPr marL="2037204" lvl="1" indent="-457200">
              <a:spcBef>
                <a:spcPts val="600"/>
              </a:spcBef>
              <a:buFont typeface="Arial" panose="020B0604020202020204" pitchFamily="34" charset="0"/>
              <a:buChar char="•"/>
            </a:pPr>
            <a:r>
              <a:rPr lang="en-US" sz="3000" dirty="0">
                <a:latin typeface="Minion Pro" panose="02040503050306020203"/>
              </a:rPr>
              <a:t>SMART, SREC II, and Net Metering contradictions </a:t>
            </a:r>
          </a:p>
          <a:p>
            <a:pPr marL="2037204" lvl="1" indent="-457200">
              <a:spcBef>
                <a:spcPts val="600"/>
              </a:spcBef>
              <a:buFont typeface="Arial" panose="020B0604020202020204" pitchFamily="34" charset="0"/>
              <a:buChar char="•"/>
            </a:pPr>
            <a:r>
              <a:rPr lang="en-US" sz="3000" dirty="0">
                <a:latin typeface="Minion Pro" panose="02040503050306020203"/>
              </a:rPr>
              <a:t>Towns are unaware of all options</a:t>
            </a:r>
            <a:endParaRPr lang="en-US" sz="3000" dirty="0">
              <a:latin typeface="Minion Pro" panose="02040503050306020203" pitchFamily="18" charset="0"/>
            </a:endParaRPr>
          </a:p>
          <a:p>
            <a:endParaRPr lang="en-US" sz="3200" dirty="0">
              <a:latin typeface="Minion Pro" panose="02040503050306020203" pitchFamily="18" charset="0"/>
            </a:endParaRPr>
          </a:p>
        </p:txBody>
      </p:sp>
      <p:sp>
        <p:nvSpPr>
          <p:cNvPr id="17" name="Rectangle 16">
            <a:extLst>
              <a:ext uri="{FF2B5EF4-FFF2-40B4-BE49-F238E27FC236}">
                <a16:creationId xmlns:a16="http://schemas.microsoft.com/office/drawing/2014/main" id="{EB50F71D-EDE4-B244-9852-C48C7ABAB488}"/>
              </a:ext>
            </a:extLst>
          </p:cNvPr>
          <p:cNvSpPr/>
          <p:nvPr/>
        </p:nvSpPr>
        <p:spPr>
          <a:xfrm>
            <a:off x="625635" y="27829627"/>
            <a:ext cx="23348266" cy="537345"/>
          </a:xfrm>
          <a:prstGeom prst="rect">
            <a:avLst/>
          </a:prstGeom>
          <a:solidFill>
            <a:srgbClr val="9DD164"/>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solidFill>
                <a:srgbClr val="092844"/>
              </a:solidFill>
              <a:latin typeface="Minion Pro" panose="02040503050306020203" pitchFamily="18" charset="0"/>
            </a:endParaRPr>
          </a:p>
        </p:txBody>
      </p:sp>
      <p:sp>
        <p:nvSpPr>
          <p:cNvPr id="25" name="Rectangle 24">
            <a:extLst>
              <a:ext uri="{FF2B5EF4-FFF2-40B4-BE49-F238E27FC236}">
                <a16:creationId xmlns:a16="http://schemas.microsoft.com/office/drawing/2014/main" id="{C91A51B0-666F-F846-9FCE-1D92030F9D10}"/>
              </a:ext>
            </a:extLst>
          </p:cNvPr>
          <p:cNvSpPr/>
          <p:nvPr/>
        </p:nvSpPr>
        <p:spPr>
          <a:xfrm flipV="1">
            <a:off x="625635" y="28366971"/>
            <a:ext cx="23348266" cy="569579"/>
          </a:xfrm>
          <a:prstGeom prst="rect">
            <a:avLst/>
          </a:prstGeom>
          <a:solidFill>
            <a:srgbClr val="092844"/>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solidFill>
                <a:srgbClr val="092844"/>
              </a:solidFill>
              <a:latin typeface="Minion Pro" panose="02040503050306020203" pitchFamily="18" charset="0"/>
            </a:endParaRPr>
          </a:p>
        </p:txBody>
      </p:sp>
      <p:sp>
        <p:nvSpPr>
          <p:cNvPr id="26" name="TextBox 25">
            <a:extLst>
              <a:ext uri="{FF2B5EF4-FFF2-40B4-BE49-F238E27FC236}">
                <a16:creationId xmlns:a16="http://schemas.microsoft.com/office/drawing/2014/main" id="{5D7980A8-217C-0F4C-81D0-140526D34C99}"/>
              </a:ext>
            </a:extLst>
          </p:cNvPr>
          <p:cNvSpPr txBox="1"/>
          <p:nvPr/>
        </p:nvSpPr>
        <p:spPr>
          <a:xfrm>
            <a:off x="23640004" y="4981856"/>
            <a:ext cx="12289117" cy="21175028"/>
          </a:xfrm>
          <a:prstGeom prst="rect">
            <a:avLst/>
          </a:prstGeom>
          <a:noFill/>
          <a:ln w="38100">
            <a:solidFill>
              <a:srgbClr val="9DD164"/>
            </a:solidFill>
          </a:ln>
        </p:spPr>
        <p:txBody>
          <a:bodyPr wrap="square" lIns="457200" tIns="228600" rIns="228600" bIns="228600" rtlCol="0">
            <a:spAutoFit/>
          </a:bodyPr>
          <a:lstStyle/>
          <a:p>
            <a:pPr>
              <a:spcBef>
                <a:spcPts val="600"/>
              </a:spcBef>
              <a:spcAft>
                <a:spcPts val="600"/>
              </a:spcAft>
            </a:pPr>
            <a:r>
              <a:rPr lang="en-US" sz="4000" b="1" dirty="0">
                <a:solidFill>
                  <a:srgbClr val="003591"/>
                </a:solidFill>
                <a:latin typeface="Source Sans Pro" panose="020B0503030403020204" pitchFamily="34" charset="77"/>
              </a:rPr>
              <a:t>Discussion and Recommendations</a:t>
            </a:r>
          </a:p>
          <a:p>
            <a:pPr>
              <a:spcBef>
                <a:spcPts val="600"/>
              </a:spcBef>
              <a:spcAft>
                <a:spcPts val="600"/>
              </a:spcAft>
            </a:pPr>
            <a:r>
              <a:rPr lang="en-US" sz="3200" dirty="0">
                <a:solidFill>
                  <a:srgbClr val="003591"/>
                </a:solidFill>
                <a:latin typeface="Minion Pro" panose="02040503050306020203"/>
              </a:rPr>
              <a:t>This research sheds light on the most prominent issues faced in New England which can lead to guided change. These changes can make the current barriers manageable or less present. Some recommendations include: </a:t>
            </a:r>
            <a:endParaRPr lang="en-US" sz="3200" dirty="0">
              <a:solidFill>
                <a:srgbClr val="092844"/>
              </a:solidFill>
              <a:latin typeface="Minion Pro" panose="02040503050306020203"/>
            </a:endParaRPr>
          </a:p>
          <a:p>
            <a:pPr marL="457200" indent="-457200">
              <a:spcBef>
                <a:spcPts val="600"/>
              </a:spcBef>
              <a:spcAft>
                <a:spcPts val="600"/>
              </a:spcAft>
              <a:buFont typeface="Arial" panose="020B0604020202020204" pitchFamily="34" charset="0"/>
              <a:buChar char="•"/>
            </a:pPr>
            <a:r>
              <a:rPr lang="en-US" sz="3000" dirty="0">
                <a:latin typeface="Minion Pro" panose="02040503050306020203"/>
              </a:rPr>
              <a:t>Municipalities could benefit from “green” finance education—possibly utilize UNH Cooperative Extension or similar organization for educational programs. </a:t>
            </a:r>
          </a:p>
          <a:p>
            <a:pPr marL="457200" indent="-457200">
              <a:spcBef>
                <a:spcPts val="600"/>
              </a:spcBef>
              <a:spcAft>
                <a:spcPts val="600"/>
              </a:spcAft>
              <a:buFont typeface="Arial" panose="020B0604020202020204" pitchFamily="34" charset="0"/>
              <a:buChar char="•"/>
            </a:pPr>
            <a:r>
              <a:rPr lang="en-US" sz="3000" dirty="0">
                <a:latin typeface="Minion Pro" panose="02040503050306020203"/>
              </a:rPr>
              <a:t>Towns could benefit from creating a position dedicated to sustainability and implementing climate action projects in their towns. Positions often “pay for themselves” through the energy savings from the projects the position completes: Arlington, MA</a:t>
            </a:r>
          </a:p>
          <a:p>
            <a:pPr marL="457200" lvl="0" indent="-457200">
              <a:spcBef>
                <a:spcPts val="600"/>
              </a:spcBef>
              <a:spcAft>
                <a:spcPts val="600"/>
              </a:spcAft>
              <a:buFont typeface="Arial" panose="020B0604020202020204" pitchFamily="34" charset="0"/>
              <a:buChar char="•"/>
            </a:pPr>
            <a:r>
              <a:rPr lang="en-US" sz="3000" dirty="0">
                <a:latin typeface="Minion Pro" panose="02040503050306020203"/>
              </a:rPr>
              <a:t>Utilize municipal leases or power purchase agreements to finance energy projects—doesn’t put municipality into indebtedness, and project doesn’t have to pass through town council: Portsmouth solar PPA, Fall Mountain municipal lease.</a:t>
            </a:r>
            <a:endParaRPr lang="en-US" sz="3000" dirty="0">
              <a:latin typeface="Minion Pro" panose="02040503050306020203" pitchFamily="18" charset="0"/>
            </a:endParaRPr>
          </a:p>
          <a:p>
            <a:pPr>
              <a:spcBef>
                <a:spcPts val="600"/>
              </a:spcBef>
              <a:spcAft>
                <a:spcPts val="600"/>
              </a:spcAft>
            </a:pPr>
            <a:r>
              <a:rPr lang="en-US" sz="3200" dirty="0">
                <a:solidFill>
                  <a:srgbClr val="003591"/>
                </a:solidFill>
                <a:latin typeface="Minion Pro" panose="02040503050306020203" pitchFamily="18" charset="0"/>
              </a:rPr>
              <a:t>Due to many limitations with the current state of the research, next steps would be to continue to address these research questions with the possibility of narrowing a focus to a state or a type of project. Further research is needed for transferable data. </a:t>
            </a:r>
          </a:p>
          <a:p>
            <a:pPr>
              <a:spcBef>
                <a:spcPts val="600"/>
              </a:spcBef>
              <a:spcAft>
                <a:spcPts val="600"/>
              </a:spcAft>
            </a:pPr>
            <a:endParaRPr lang="en-US" sz="3200" dirty="0">
              <a:solidFill>
                <a:srgbClr val="003591"/>
              </a:solidFill>
              <a:latin typeface="Minion Pro" panose="02040503050306020203" pitchFamily="18" charset="0"/>
            </a:endParaRPr>
          </a:p>
          <a:p>
            <a:pPr>
              <a:spcBef>
                <a:spcPts val="600"/>
              </a:spcBef>
              <a:spcAft>
                <a:spcPts val="600"/>
              </a:spcAft>
            </a:pPr>
            <a:endParaRPr lang="en-US" sz="3200" dirty="0">
              <a:solidFill>
                <a:srgbClr val="003591"/>
              </a:solidFill>
              <a:latin typeface="Minion Pro" panose="02040503050306020203" pitchFamily="18" charset="0"/>
            </a:endParaRPr>
          </a:p>
          <a:p>
            <a:pPr>
              <a:spcBef>
                <a:spcPts val="600"/>
              </a:spcBef>
              <a:spcAft>
                <a:spcPts val="600"/>
              </a:spcAft>
            </a:pPr>
            <a:endParaRPr lang="en-US" sz="3200" dirty="0">
              <a:solidFill>
                <a:srgbClr val="003591"/>
              </a:solidFill>
              <a:latin typeface="Minion Pro" panose="02040503050306020203" pitchFamily="18" charset="0"/>
            </a:endParaRPr>
          </a:p>
          <a:p>
            <a:pPr>
              <a:spcBef>
                <a:spcPts val="600"/>
              </a:spcBef>
              <a:spcAft>
                <a:spcPts val="600"/>
              </a:spcAft>
            </a:pPr>
            <a:endParaRPr lang="en-US" sz="3200" dirty="0">
              <a:solidFill>
                <a:srgbClr val="003591"/>
              </a:solidFill>
              <a:latin typeface="Minion Pro" panose="02040503050306020203" pitchFamily="18" charset="0"/>
            </a:endParaRPr>
          </a:p>
          <a:p>
            <a:pPr>
              <a:spcBef>
                <a:spcPts val="600"/>
              </a:spcBef>
              <a:spcAft>
                <a:spcPts val="600"/>
              </a:spcAft>
            </a:pPr>
            <a:endParaRPr lang="en-US" sz="3200" dirty="0">
              <a:solidFill>
                <a:srgbClr val="003591"/>
              </a:solidFill>
              <a:latin typeface="Minion Pro" panose="02040503050306020203" pitchFamily="18" charset="0"/>
            </a:endParaRPr>
          </a:p>
          <a:p>
            <a:pPr marL="457200" indent="-457200">
              <a:spcBef>
                <a:spcPts val="600"/>
              </a:spcBef>
              <a:spcAft>
                <a:spcPts val="600"/>
              </a:spcAft>
              <a:buFont typeface="Arial" panose="020B0604020202020204" pitchFamily="34" charset="0"/>
              <a:buChar char="•"/>
            </a:pPr>
            <a:endParaRPr lang="en-US" sz="3200" dirty="0">
              <a:latin typeface="Minion Pro" panose="02040503050306020203" pitchFamily="18" charset="0"/>
            </a:endParaRPr>
          </a:p>
          <a:p>
            <a:pPr marL="457200" indent="-457200">
              <a:spcBef>
                <a:spcPts val="600"/>
              </a:spcBef>
              <a:spcAft>
                <a:spcPts val="600"/>
              </a:spcAft>
              <a:buFont typeface="Arial" panose="020B0604020202020204" pitchFamily="34" charset="0"/>
              <a:buChar char="•"/>
            </a:pPr>
            <a:endParaRPr lang="en-US" sz="3200" dirty="0">
              <a:latin typeface="Minion Pro" panose="02040503050306020203" pitchFamily="18" charset="0"/>
            </a:endParaRPr>
          </a:p>
          <a:p>
            <a:pPr marL="457200" indent="-457200">
              <a:spcBef>
                <a:spcPts val="600"/>
              </a:spcBef>
              <a:spcAft>
                <a:spcPts val="600"/>
              </a:spcAft>
              <a:buFont typeface="Arial" panose="020B0604020202020204" pitchFamily="34" charset="0"/>
              <a:buChar char="•"/>
            </a:pPr>
            <a:endParaRPr lang="en-US" sz="3200" dirty="0">
              <a:latin typeface="Minion Pro" panose="02040503050306020203" pitchFamily="18" charset="0"/>
            </a:endParaRPr>
          </a:p>
          <a:p>
            <a:pPr marL="457200" indent="-457200">
              <a:spcBef>
                <a:spcPts val="600"/>
              </a:spcBef>
              <a:spcAft>
                <a:spcPts val="600"/>
              </a:spcAft>
              <a:buFont typeface="Arial" panose="020B0604020202020204" pitchFamily="34" charset="0"/>
              <a:buChar char="•"/>
            </a:pPr>
            <a:endParaRPr lang="en-US" sz="3200" dirty="0">
              <a:latin typeface="Minion Pro" panose="02040503050306020203" pitchFamily="18" charset="0"/>
            </a:endParaRPr>
          </a:p>
          <a:p>
            <a:pPr marL="457200" indent="-457200">
              <a:spcBef>
                <a:spcPts val="600"/>
              </a:spcBef>
              <a:spcAft>
                <a:spcPts val="600"/>
              </a:spcAft>
              <a:buFont typeface="Arial" panose="020B0604020202020204" pitchFamily="34" charset="0"/>
              <a:buChar char="•"/>
            </a:pPr>
            <a:endParaRPr lang="en-US" sz="3200" dirty="0">
              <a:latin typeface="Minion Pro" panose="02040503050306020203" pitchFamily="18" charset="0"/>
            </a:endParaRPr>
          </a:p>
          <a:p>
            <a:pPr marL="457200" indent="-457200">
              <a:spcBef>
                <a:spcPts val="600"/>
              </a:spcBef>
              <a:spcAft>
                <a:spcPts val="600"/>
              </a:spcAft>
              <a:buFont typeface="Arial" panose="020B0604020202020204" pitchFamily="34" charset="0"/>
              <a:buChar char="•"/>
            </a:pPr>
            <a:endParaRPr lang="en-US" sz="3200" dirty="0">
              <a:latin typeface="Minion Pro" panose="02040503050306020203" pitchFamily="18" charset="0"/>
            </a:endParaRPr>
          </a:p>
          <a:p>
            <a:pPr marL="457200" indent="-457200">
              <a:spcBef>
                <a:spcPts val="600"/>
              </a:spcBef>
              <a:spcAft>
                <a:spcPts val="600"/>
              </a:spcAft>
              <a:buFont typeface="Arial" panose="020B0604020202020204" pitchFamily="34" charset="0"/>
              <a:buChar char="•"/>
            </a:pPr>
            <a:endParaRPr lang="en-US" sz="3200" dirty="0">
              <a:latin typeface="Minion Pro" panose="02040503050306020203" pitchFamily="18" charset="0"/>
            </a:endParaRPr>
          </a:p>
          <a:p>
            <a:pPr marL="457200" indent="-457200">
              <a:spcBef>
                <a:spcPts val="600"/>
              </a:spcBef>
              <a:spcAft>
                <a:spcPts val="600"/>
              </a:spcAft>
              <a:buFont typeface="Arial" panose="020B0604020202020204" pitchFamily="34" charset="0"/>
              <a:buChar char="•"/>
            </a:pPr>
            <a:endParaRPr lang="en-US" sz="3200" dirty="0">
              <a:latin typeface="Minion Pro" panose="02040503050306020203" pitchFamily="18" charset="0"/>
            </a:endParaRPr>
          </a:p>
          <a:p>
            <a:pPr>
              <a:spcBef>
                <a:spcPts val="600"/>
              </a:spcBef>
              <a:spcAft>
                <a:spcPts val="600"/>
              </a:spcAft>
            </a:pPr>
            <a:endParaRPr lang="en-US" sz="2800" dirty="0">
              <a:latin typeface="Minion Pro" panose="02040503050306020203" pitchFamily="18" charset="0"/>
            </a:endParaRPr>
          </a:p>
          <a:p>
            <a:pPr>
              <a:spcBef>
                <a:spcPts val="600"/>
              </a:spcBef>
              <a:spcAft>
                <a:spcPts val="600"/>
              </a:spcAft>
            </a:pPr>
            <a:endParaRPr lang="en-US" sz="2800" dirty="0">
              <a:latin typeface="Minion Pro" panose="02040503050306020203" pitchFamily="18" charset="0"/>
            </a:endParaRPr>
          </a:p>
          <a:p>
            <a:pPr>
              <a:spcBef>
                <a:spcPts val="600"/>
              </a:spcBef>
              <a:spcAft>
                <a:spcPts val="600"/>
              </a:spcAft>
            </a:pPr>
            <a:endParaRPr lang="en-US" sz="1400" dirty="0">
              <a:latin typeface="Minion Pro" panose="02040503050306020203" pitchFamily="18" charset="0"/>
            </a:endParaRPr>
          </a:p>
          <a:p>
            <a:pPr>
              <a:spcBef>
                <a:spcPts val="600"/>
              </a:spcBef>
              <a:spcAft>
                <a:spcPts val="600"/>
              </a:spcAft>
            </a:pPr>
            <a:endParaRPr lang="en-US" sz="1400" dirty="0">
              <a:latin typeface="Minion Pro" panose="02040503050306020203" pitchFamily="18" charset="0"/>
            </a:endParaRPr>
          </a:p>
        </p:txBody>
      </p:sp>
      <p:graphicFrame>
        <p:nvGraphicFramePr>
          <p:cNvPr id="2" name="Table 1">
            <a:extLst>
              <a:ext uri="{FF2B5EF4-FFF2-40B4-BE49-F238E27FC236}">
                <a16:creationId xmlns:a16="http://schemas.microsoft.com/office/drawing/2014/main" id="{1294ABBF-AB79-4165-8D97-77B3EF397F21}"/>
              </a:ext>
            </a:extLst>
          </p:cNvPr>
          <p:cNvGraphicFramePr>
            <a:graphicFrameLocks noGrp="1"/>
          </p:cNvGraphicFramePr>
          <p:nvPr>
            <p:extLst>
              <p:ext uri="{D42A27DB-BD31-4B8C-83A1-F6EECF244321}">
                <p14:modId xmlns:p14="http://schemas.microsoft.com/office/powerpoint/2010/main" val="1521114408"/>
              </p:ext>
            </p:extLst>
          </p:nvPr>
        </p:nvGraphicFramePr>
        <p:xfrm>
          <a:off x="10012515" y="6984780"/>
          <a:ext cx="12835174" cy="4440165"/>
        </p:xfrm>
        <a:graphic>
          <a:graphicData uri="http://schemas.openxmlformats.org/drawingml/2006/table">
            <a:tbl>
              <a:tblPr firstRow="1" firstCol="1" bandRow="1">
                <a:tableStyleId>{5DA37D80-6434-44D0-A028-1B22A696006F}</a:tableStyleId>
              </a:tblPr>
              <a:tblGrid>
                <a:gridCol w="1444045">
                  <a:extLst>
                    <a:ext uri="{9D8B030D-6E8A-4147-A177-3AD203B41FA5}">
                      <a16:colId xmlns:a16="http://schemas.microsoft.com/office/drawing/2014/main" val="2252940615"/>
                    </a:ext>
                  </a:extLst>
                </a:gridCol>
                <a:gridCol w="2855929">
                  <a:extLst>
                    <a:ext uri="{9D8B030D-6E8A-4147-A177-3AD203B41FA5}">
                      <a16:colId xmlns:a16="http://schemas.microsoft.com/office/drawing/2014/main" val="3565534640"/>
                    </a:ext>
                  </a:extLst>
                </a:gridCol>
                <a:gridCol w="2828651">
                  <a:extLst>
                    <a:ext uri="{9D8B030D-6E8A-4147-A177-3AD203B41FA5}">
                      <a16:colId xmlns:a16="http://schemas.microsoft.com/office/drawing/2014/main" val="4117230483"/>
                    </a:ext>
                  </a:extLst>
                </a:gridCol>
                <a:gridCol w="1479233">
                  <a:extLst>
                    <a:ext uri="{9D8B030D-6E8A-4147-A177-3AD203B41FA5}">
                      <a16:colId xmlns:a16="http://schemas.microsoft.com/office/drawing/2014/main" val="4190270830"/>
                    </a:ext>
                  </a:extLst>
                </a:gridCol>
                <a:gridCol w="4227316">
                  <a:extLst>
                    <a:ext uri="{9D8B030D-6E8A-4147-A177-3AD203B41FA5}">
                      <a16:colId xmlns:a16="http://schemas.microsoft.com/office/drawing/2014/main" val="843145186"/>
                    </a:ext>
                  </a:extLst>
                </a:gridCol>
              </a:tblGrid>
              <a:tr h="1739749">
                <a:tc>
                  <a:txBody>
                    <a:bodyPr/>
                    <a:lstStyle/>
                    <a:p>
                      <a:pPr marL="0" marR="0">
                        <a:lnSpc>
                          <a:spcPct val="200000"/>
                        </a:lnSpc>
                        <a:spcBef>
                          <a:spcPts val="0"/>
                        </a:spcBef>
                        <a:spcAft>
                          <a:spcPts val="0"/>
                        </a:spcAft>
                      </a:pPr>
                      <a:r>
                        <a:rPr lang="en-US" sz="2800" dirty="0">
                          <a:effectLst/>
                          <a:latin typeface="Minion Pro" panose="02040503050306020203"/>
                        </a:rPr>
                        <a:t>Grant Money</a:t>
                      </a:r>
                      <a:endParaRPr lang="en-US" sz="2800" b="1" dirty="0">
                        <a:solidFill>
                          <a:schemeClr val="tx1"/>
                        </a:solidFill>
                        <a:effectLst/>
                        <a:latin typeface="Minion Pro" panose="02040503050306020203"/>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nSpc>
                          <a:spcPct val="200000"/>
                        </a:lnSpc>
                        <a:spcBef>
                          <a:spcPts val="0"/>
                        </a:spcBef>
                        <a:spcAft>
                          <a:spcPts val="0"/>
                        </a:spcAft>
                      </a:pPr>
                      <a:r>
                        <a:rPr lang="en-US" sz="2800" dirty="0">
                          <a:effectLst/>
                          <a:latin typeface="Minion Pro" panose="02040503050306020203"/>
                        </a:rPr>
                        <a:t>Current Municipal Funds</a:t>
                      </a:r>
                      <a:endParaRPr lang="en-US" sz="2800" b="1" dirty="0">
                        <a:solidFill>
                          <a:schemeClr val="tx1"/>
                        </a:solidFill>
                        <a:effectLst/>
                        <a:latin typeface="Minion Pro" panose="02040503050306020203"/>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nSpc>
                          <a:spcPct val="200000"/>
                        </a:lnSpc>
                        <a:spcBef>
                          <a:spcPts val="0"/>
                        </a:spcBef>
                        <a:spcAft>
                          <a:spcPts val="0"/>
                        </a:spcAft>
                      </a:pPr>
                      <a:r>
                        <a:rPr lang="en-US" sz="2800" dirty="0">
                          <a:effectLst/>
                          <a:latin typeface="Minion Pro" panose="02040503050306020203"/>
                        </a:rPr>
                        <a:t>Debt (bonds, loans)</a:t>
                      </a:r>
                      <a:endParaRPr lang="en-US" sz="2800" b="1" dirty="0">
                        <a:solidFill>
                          <a:schemeClr val="tx1"/>
                        </a:solidFill>
                        <a:effectLst/>
                        <a:latin typeface="Minion Pro" panose="02040503050306020203"/>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nSpc>
                          <a:spcPct val="200000"/>
                        </a:lnSpc>
                        <a:spcBef>
                          <a:spcPts val="0"/>
                        </a:spcBef>
                        <a:spcAft>
                          <a:spcPts val="0"/>
                        </a:spcAft>
                      </a:pPr>
                      <a:r>
                        <a:rPr lang="en-US" sz="2800" dirty="0">
                          <a:effectLst/>
                          <a:latin typeface="Minion Pro" panose="02040503050306020203"/>
                        </a:rPr>
                        <a:t>Equity money</a:t>
                      </a:r>
                      <a:endParaRPr lang="en-US" sz="2800" b="1" dirty="0">
                        <a:solidFill>
                          <a:schemeClr val="tx1"/>
                        </a:solidFill>
                        <a:effectLst/>
                        <a:latin typeface="Minion Pro" panose="02040503050306020203"/>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nSpc>
                          <a:spcPct val="200000"/>
                        </a:lnSpc>
                        <a:spcBef>
                          <a:spcPts val="0"/>
                        </a:spcBef>
                        <a:spcAft>
                          <a:spcPts val="0"/>
                        </a:spcAft>
                      </a:pPr>
                      <a:r>
                        <a:rPr lang="en-US" sz="2800" dirty="0">
                          <a:effectLst/>
                          <a:latin typeface="Minion Pro" panose="02040503050306020203"/>
                        </a:rPr>
                        <a:t>Other </a:t>
                      </a:r>
                      <a:endParaRPr lang="en-US" sz="2800" b="1" dirty="0">
                        <a:solidFill>
                          <a:schemeClr val="tx1"/>
                        </a:solidFill>
                        <a:effectLst/>
                        <a:latin typeface="Minion Pro" panose="02040503050306020203"/>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032978069"/>
                  </a:ext>
                </a:extLst>
              </a:tr>
              <a:tr h="2700416">
                <a:tc>
                  <a:txBody>
                    <a:bodyPr/>
                    <a:lstStyle/>
                    <a:p>
                      <a:pPr marL="0" marR="0">
                        <a:lnSpc>
                          <a:spcPct val="200000"/>
                        </a:lnSpc>
                        <a:spcBef>
                          <a:spcPts val="0"/>
                        </a:spcBef>
                        <a:spcAft>
                          <a:spcPts val="0"/>
                        </a:spcAft>
                      </a:pPr>
                      <a:r>
                        <a:rPr lang="en-US" sz="2800" b="0" dirty="0">
                          <a:effectLst/>
                          <a:latin typeface="Minion Pro" panose="02040503050306020203"/>
                        </a:rPr>
                        <a:t>6/13</a:t>
                      </a:r>
                      <a:endParaRPr lang="en-US" sz="2800" b="0" dirty="0">
                        <a:solidFill>
                          <a:schemeClr val="tx1"/>
                        </a:solidFill>
                        <a:effectLst/>
                        <a:latin typeface="Minion Pro" panose="02040503050306020203"/>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nSpc>
                          <a:spcPct val="200000"/>
                        </a:lnSpc>
                        <a:spcBef>
                          <a:spcPts val="0"/>
                        </a:spcBef>
                        <a:spcAft>
                          <a:spcPts val="0"/>
                        </a:spcAft>
                      </a:pPr>
                      <a:r>
                        <a:rPr lang="en-US" sz="2800" dirty="0">
                          <a:effectLst/>
                          <a:latin typeface="Minion Pro" panose="02040503050306020203"/>
                        </a:rPr>
                        <a:t>8/13</a:t>
                      </a:r>
                      <a:endParaRPr lang="en-US" sz="2800" b="1" dirty="0">
                        <a:solidFill>
                          <a:schemeClr val="tx1"/>
                        </a:solidFill>
                        <a:effectLst/>
                        <a:latin typeface="Minion Pro" panose="02040503050306020203"/>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nSpc>
                          <a:spcPct val="200000"/>
                        </a:lnSpc>
                        <a:spcBef>
                          <a:spcPts val="0"/>
                        </a:spcBef>
                        <a:spcAft>
                          <a:spcPts val="0"/>
                        </a:spcAft>
                      </a:pPr>
                      <a:r>
                        <a:rPr lang="en-US" sz="2800" dirty="0">
                          <a:effectLst/>
                          <a:latin typeface="Minion Pro" panose="02040503050306020203"/>
                        </a:rPr>
                        <a:t>5/13 (All General Obligation Bonds)</a:t>
                      </a:r>
                      <a:endParaRPr lang="en-US" sz="2800" b="1" dirty="0">
                        <a:solidFill>
                          <a:schemeClr val="tx1"/>
                        </a:solidFill>
                        <a:effectLst/>
                        <a:latin typeface="Minion Pro" panose="02040503050306020203"/>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nSpc>
                          <a:spcPct val="200000"/>
                        </a:lnSpc>
                        <a:spcBef>
                          <a:spcPts val="0"/>
                        </a:spcBef>
                        <a:spcAft>
                          <a:spcPts val="0"/>
                        </a:spcAft>
                      </a:pPr>
                      <a:r>
                        <a:rPr lang="en-US" sz="2800" dirty="0">
                          <a:effectLst/>
                          <a:latin typeface="Minion Pro" panose="02040503050306020203"/>
                        </a:rPr>
                        <a:t>1/13</a:t>
                      </a:r>
                      <a:endParaRPr lang="en-US" sz="2800" b="1" dirty="0">
                        <a:solidFill>
                          <a:schemeClr val="tx1"/>
                        </a:solidFill>
                        <a:effectLst/>
                        <a:latin typeface="Minion Pro" panose="02040503050306020203"/>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nSpc>
                          <a:spcPct val="200000"/>
                        </a:lnSpc>
                        <a:spcBef>
                          <a:spcPts val="0"/>
                        </a:spcBef>
                        <a:spcAft>
                          <a:spcPts val="0"/>
                        </a:spcAft>
                      </a:pPr>
                      <a:r>
                        <a:rPr lang="en-US" sz="2800" dirty="0">
                          <a:effectLst/>
                          <a:latin typeface="Minion Pro" panose="02040503050306020203"/>
                        </a:rPr>
                        <a:t>3/13 (Utility incentive funding, Power Purchase Agreement, etc.)</a:t>
                      </a:r>
                      <a:endParaRPr lang="en-US" sz="2800" b="1" dirty="0">
                        <a:solidFill>
                          <a:schemeClr val="tx1"/>
                        </a:solidFill>
                        <a:effectLst/>
                        <a:latin typeface="Minion Pro" panose="02040503050306020203"/>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401869622"/>
                  </a:ext>
                </a:extLst>
              </a:tr>
            </a:tbl>
          </a:graphicData>
        </a:graphic>
      </p:graphicFrame>
      <p:pic>
        <p:nvPicPr>
          <p:cNvPr id="10" name="Picture 9">
            <a:extLst>
              <a:ext uri="{FF2B5EF4-FFF2-40B4-BE49-F238E27FC236}">
                <a16:creationId xmlns:a16="http://schemas.microsoft.com/office/drawing/2014/main" id="{609684F1-4308-4DE5-99B9-8545FD641428}"/>
              </a:ext>
            </a:extLst>
          </p:cNvPr>
          <p:cNvPicPr>
            <a:picLocks noChangeAspect="1"/>
          </p:cNvPicPr>
          <p:nvPr/>
        </p:nvPicPr>
        <p:blipFill>
          <a:blip r:embed="rId4"/>
          <a:stretch>
            <a:fillRect/>
          </a:stretch>
        </p:blipFill>
        <p:spPr>
          <a:xfrm>
            <a:off x="23640004" y="15722600"/>
            <a:ext cx="12289117" cy="11356907"/>
          </a:xfrm>
          <a:prstGeom prst="rect">
            <a:avLst/>
          </a:prstGeom>
          <a:ln w="38100">
            <a:solidFill>
              <a:srgbClr val="9DD164"/>
            </a:solidFill>
          </a:ln>
        </p:spPr>
      </p:pic>
      <p:sp>
        <p:nvSpPr>
          <p:cNvPr id="11" name="TextBox 10">
            <a:extLst>
              <a:ext uri="{FF2B5EF4-FFF2-40B4-BE49-F238E27FC236}">
                <a16:creationId xmlns:a16="http://schemas.microsoft.com/office/drawing/2014/main" id="{229CC5DF-0A9E-401D-BA45-A8629AA3A983}"/>
              </a:ext>
            </a:extLst>
          </p:cNvPr>
          <p:cNvSpPr txBox="1"/>
          <p:nvPr/>
        </p:nvSpPr>
        <p:spPr>
          <a:xfrm>
            <a:off x="30201692" y="15722600"/>
            <a:ext cx="5727429" cy="1866154"/>
          </a:xfrm>
          <a:prstGeom prst="rect">
            <a:avLst/>
          </a:prstGeom>
          <a:ln w="3175">
            <a:noFill/>
          </a:ln>
        </p:spPr>
        <p:style>
          <a:lnRef idx="2">
            <a:schemeClr val="accent6"/>
          </a:lnRef>
          <a:fillRef idx="1">
            <a:schemeClr val="lt1"/>
          </a:fillRef>
          <a:effectRef idx="0">
            <a:schemeClr val="accent6"/>
          </a:effectRef>
          <a:fontRef idx="minor">
            <a:schemeClr val="dk1"/>
          </a:fontRef>
        </p:style>
        <p:txBody>
          <a:bodyPr wrap="square" rtlCol="0">
            <a:spAutoFit/>
          </a:bodyPr>
          <a:lstStyle/>
          <a:p>
            <a:r>
              <a:rPr lang="en-US" sz="2800" b="1" dirty="0">
                <a:latin typeface="Minion Pro" panose="02040503050306020203"/>
              </a:rPr>
              <a:t>Figure 1: Entities Contacted for research. Does not include individuals not representing a community </a:t>
            </a:r>
          </a:p>
        </p:txBody>
      </p:sp>
    </p:spTree>
    <p:extLst>
      <p:ext uri="{BB962C8B-B14F-4D97-AF65-F5344CB8AC3E}">
        <p14:creationId xmlns:p14="http://schemas.microsoft.com/office/powerpoint/2010/main" val="87969296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fellows_poster_1" id="{4759A9DF-9B91-9348-93EC-96E587BC7BB8}" vid="{129A80A6-8E2C-A04D-A090-659A8FD1B77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16643</TotalTime>
  <Words>700</Words>
  <Application>Microsoft Office PowerPoint</Application>
  <PresentationFormat>Custom</PresentationFormat>
  <Paragraphs>90</Paragraphs>
  <Slides>1</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vt:i4>
      </vt:variant>
    </vt:vector>
  </HeadingPairs>
  <TitlesOfParts>
    <vt:vector size="8" baseType="lpstr">
      <vt:lpstr>Arial</vt:lpstr>
      <vt:lpstr>Calibri</vt:lpstr>
      <vt:lpstr>Calibri Light</vt:lpstr>
      <vt:lpstr>Minion Pro</vt:lpstr>
      <vt:lpstr>Source Sans Pro</vt:lpstr>
      <vt:lpstr>Times New Roman</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dc:title>
  <dc:creator>Microsoft Office User</dc:creator>
  <cp:lastModifiedBy>McCarthy, Claire M</cp:lastModifiedBy>
  <cp:revision>114</cp:revision>
  <dcterms:created xsi:type="dcterms:W3CDTF">2018-06-22T15:17:21Z</dcterms:created>
  <dcterms:modified xsi:type="dcterms:W3CDTF">2018-08-07T17:48:06Z</dcterms:modified>
</cp:coreProperties>
</file>