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4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embeddedFontLst>
    <p:embeddedFont>
      <p:font typeface="Minion Pro" panose="02040703060201020203" pitchFamily="18" charset="0"/>
      <p:bold r:id="rId4"/>
    </p:embeddedFont>
    <p:embeddedFont>
      <p:font typeface="Tahoma" panose="020B0604030504040204" pitchFamily="34" charset="0"/>
      <p:regular r:id="rId5"/>
      <p:bold r:id="rId6"/>
    </p:embeddedFon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</p:embeddedFontLst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D164"/>
    <a:srgbClr val="092844"/>
    <a:srgbClr val="D6D2C4"/>
    <a:srgbClr val="D36122"/>
    <a:srgbClr val="003591"/>
    <a:srgbClr val="A2AAAD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3326" autoAdjust="0"/>
  </p:normalViewPr>
  <p:slideViewPr>
    <p:cSldViewPr snapToGrid="0" snapToObjects="1">
      <p:cViewPr>
        <p:scale>
          <a:sx n="39" d="100"/>
          <a:sy n="39" d="100"/>
        </p:scale>
        <p:origin x="432" y="-2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sparij\Desktop\Frequently%20Used\Totals%20for%20C%20and%20N.csv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sparij\Desktop\Totals%20for%20C%20and%20N.csv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sparij\Desktop\Frequently%20Used\Totals%20for%20C%20and%20N.csv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sparij\Desktop\Frequently%20Used\Totals%20for%20C%20and%20N.csv.xlsx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818415928999668"/>
          <c:y val="0.13398316754095366"/>
          <c:w val="0.5853151897228378"/>
          <c:h val="0.85611985897533871"/>
        </c:manualLayout>
      </c:layout>
      <c:doughnutChart>
        <c:varyColors val="1"/>
        <c:ser>
          <c:idx val="0"/>
          <c:order val="0"/>
          <c:tx>
            <c:strRef>
              <c:f>'C Combined'!$I$4</c:f>
              <c:strCache>
                <c:ptCount val="1"/>
                <c:pt idx="0">
                  <c:v>2016</c:v>
                </c:pt>
              </c:strCache>
            </c:strRef>
          </c:tx>
          <c:dPt>
            <c:idx val="0"/>
            <c:bubble3D val="0"/>
            <c:spPr>
              <a:solidFill>
                <a:srgbClr val="00206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rgbClr val="0070C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00B0F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41%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19%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numRef>
              <c:f>'C Combined'!$H$5:$H$7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3</c:v>
                </c:pt>
              </c:numCache>
            </c:numRef>
          </c:cat>
          <c:val>
            <c:numRef>
              <c:f>'C Combined'!$I$5:$I$7</c:f>
              <c:numCache>
                <c:formatCode>#,##0.00</c:formatCode>
                <c:ptCount val="3"/>
                <c:pt idx="0">
                  <c:v>3945.21</c:v>
                </c:pt>
                <c:pt idx="1">
                  <c:v>4237.91</c:v>
                </c:pt>
                <c:pt idx="2">
                  <c:v>1711.9799999999998</c:v>
                </c:pt>
              </c:numCache>
            </c:numRef>
          </c:val>
        </c:ser>
        <c:ser>
          <c:idx val="1"/>
          <c:order val="1"/>
          <c:tx>
            <c:strRef>
              <c:f>'C Combined'!$J$4</c:f>
              <c:strCache>
                <c:ptCount val="1"/>
                <c:pt idx="0">
                  <c:v>2017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3.9537332269872494E-3"/>
                  <c:y val="4.995122872156310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37%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22%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numRef>
              <c:f>'C Combined'!$H$5:$H$7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3</c:v>
                </c:pt>
              </c:numCache>
            </c:numRef>
          </c:cat>
          <c:val>
            <c:numRef>
              <c:f>'C Combined'!$J$5:$J$7</c:f>
              <c:numCache>
                <c:formatCode>#,##0.00</c:formatCode>
                <c:ptCount val="3"/>
                <c:pt idx="0">
                  <c:v>3965.61</c:v>
                </c:pt>
                <c:pt idx="1">
                  <c:v>3723.03</c:v>
                </c:pt>
                <c:pt idx="2">
                  <c:v>1871.77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566421995970276"/>
          <c:y val="0.18747846480662519"/>
          <c:w val="0.6035125987985499"/>
          <c:h val="0.72648862492359689"/>
        </c:manualLayout>
      </c:layout>
      <c:doughnutChart>
        <c:varyColors val="1"/>
        <c:ser>
          <c:idx val="0"/>
          <c:order val="0"/>
          <c:tx>
            <c:strRef>
              <c:f>'N Combined'!$G$5</c:f>
              <c:strCache>
                <c:ptCount val="1"/>
                <c:pt idx="0">
                  <c:v>2016</c:v>
                </c:pt>
              </c:strCache>
            </c:strRef>
          </c:tx>
          <c:dPt>
            <c:idx val="0"/>
            <c:bubble3D val="0"/>
            <c:spPr>
              <a:solidFill>
                <a:srgbClr val="00206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rgbClr val="0070C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00B0F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1"/>
              <c:layout>
                <c:manualLayout>
                  <c:x val="1.5324160299634558E-2"/>
                  <c:y val="-2.2750527331343857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numRef>
              <c:f>'N Combined'!$F$6:$F$8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3</c:v>
                </c:pt>
              </c:numCache>
            </c:numRef>
          </c:cat>
          <c:val>
            <c:numRef>
              <c:f>'N Combined'!$G$6:$G$8</c:f>
              <c:numCache>
                <c:formatCode>General</c:formatCode>
                <c:ptCount val="3"/>
                <c:pt idx="0">
                  <c:v>2.2400000000000002</c:v>
                </c:pt>
                <c:pt idx="1">
                  <c:v>0.99</c:v>
                </c:pt>
                <c:pt idx="2">
                  <c:v>36.81</c:v>
                </c:pt>
              </c:numCache>
            </c:numRef>
          </c:val>
        </c:ser>
        <c:ser>
          <c:idx val="1"/>
          <c:order val="1"/>
          <c:tx>
            <c:strRef>
              <c:f>'N Combined'!$H$5</c:f>
              <c:strCache>
                <c:ptCount val="1"/>
                <c:pt idx="0">
                  <c:v>2017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1"/>
              <c:layout>
                <c:manualLayout>
                  <c:x val="1.3228366945935037E-2"/>
                  <c:y val="-9.2035798607365635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numRef>
              <c:f>'N Combined'!$F$6:$F$8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3</c:v>
                </c:pt>
              </c:numCache>
            </c:numRef>
          </c:cat>
          <c:val>
            <c:numRef>
              <c:f>'N Combined'!$H$6:$H$8</c:f>
              <c:numCache>
                <c:formatCode>General</c:formatCode>
                <c:ptCount val="3"/>
                <c:pt idx="0">
                  <c:v>2.56</c:v>
                </c:pt>
                <c:pt idx="1">
                  <c:v>0.96</c:v>
                </c:pt>
                <c:pt idx="2">
                  <c:v>38.74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713693327067476"/>
          <c:y val="9.3775145652779959E-2"/>
          <c:w val="0.57758838599845397"/>
          <c:h val="0.776689907125303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'C Combined'!$D$20</c:f>
              <c:strCache>
                <c:ptCount val="1"/>
                <c:pt idx="0">
                  <c:v>Purchased Electricity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numRef>
              <c:f>'C Combined'!$E$19:$F$19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'C Combined'!$E$20:$F$20</c:f>
              <c:numCache>
                <c:formatCode>#,##0.0</c:formatCode>
                <c:ptCount val="2"/>
                <c:pt idx="0">
                  <c:v>4027.29</c:v>
                </c:pt>
                <c:pt idx="1">
                  <c:v>3538</c:v>
                </c:pt>
              </c:numCache>
            </c:numRef>
          </c:val>
        </c:ser>
        <c:ser>
          <c:idx val="1"/>
          <c:order val="1"/>
          <c:tx>
            <c:strRef>
              <c:f>'C Combined'!$D$21</c:f>
              <c:strCache>
                <c:ptCount val="1"/>
                <c:pt idx="0">
                  <c:v>Stationary Fuels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'C Combined'!$E$19:$F$19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'C Combined'!$E$21:$F$21</c:f>
              <c:numCache>
                <c:formatCode>#,##0.0</c:formatCode>
                <c:ptCount val="2"/>
                <c:pt idx="0">
                  <c:v>3047</c:v>
                </c:pt>
                <c:pt idx="1">
                  <c:v>3001</c:v>
                </c:pt>
              </c:numCache>
            </c:numRef>
          </c:val>
        </c:ser>
        <c:ser>
          <c:idx val="3"/>
          <c:order val="2"/>
          <c:tx>
            <c:strRef>
              <c:f>'C Combined'!$D$33</c:f>
              <c:strCache>
                <c:ptCount val="1"/>
                <c:pt idx="0">
                  <c:v>Employee Commuting 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'C Combined'!$E$19:$F$19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'C Combined'!$E$33:$F$33</c:f>
              <c:numCache>
                <c:formatCode>#,##0.0</c:formatCode>
                <c:ptCount val="2"/>
                <c:pt idx="0">
                  <c:v>1434.71</c:v>
                </c:pt>
                <c:pt idx="1">
                  <c:v>1479.46</c:v>
                </c:pt>
              </c:numCache>
            </c:numRef>
          </c:val>
        </c:ser>
        <c:ser>
          <c:idx val="2"/>
          <c:order val="3"/>
          <c:tx>
            <c:strRef>
              <c:f>'C Combined'!$D$23</c:f>
              <c:strCache>
                <c:ptCount val="1"/>
                <c:pt idx="0">
                  <c:v>Municipal Fleet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'C Combined'!$E$19:$F$19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'C Combined'!$E$23:$F$23</c:f>
              <c:numCache>
                <c:formatCode>#,##0.0</c:formatCode>
                <c:ptCount val="2"/>
                <c:pt idx="0">
                  <c:v>886</c:v>
                </c:pt>
                <c:pt idx="1">
                  <c:v>948</c:v>
                </c:pt>
              </c:numCache>
            </c:numRef>
          </c:val>
        </c:ser>
        <c:ser>
          <c:idx val="4"/>
          <c:order val="4"/>
          <c:tx>
            <c:strRef>
              <c:f>'C Combined'!$D$24</c:f>
              <c:strCache>
                <c:ptCount val="1"/>
                <c:pt idx="0">
                  <c:v>Food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'C Combined'!$E$19:$F$19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'C Combined'!$E$24:$F$24</c:f>
              <c:numCache>
                <c:formatCode>#,##0.0</c:formatCode>
                <c:ptCount val="2"/>
                <c:pt idx="0">
                  <c:v>108.61</c:v>
                </c:pt>
                <c:pt idx="1">
                  <c:v>235.93</c:v>
                </c:pt>
              </c:numCache>
            </c:numRef>
          </c:val>
        </c:ser>
        <c:ser>
          <c:idx val="5"/>
          <c:order val="5"/>
          <c:tx>
            <c:strRef>
              <c:f>'C Combined'!$D$25</c:f>
              <c:strCache>
                <c:ptCount val="1"/>
                <c:pt idx="0">
                  <c:v>T&amp;D Losses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'C Combined'!$E$19:$F$19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'C Combined'!$E$25:$F$25</c:f>
              <c:numCache>
                <c:formatCode>#,##0.0</c:formatCode>
                <c:ptCount val="2"/>
                <c:pt idx="0">
                  <c:v>210.62</c:v>
                </c:pt>
                <c:pt idx="1">
                  <c:v>185.03</c:v>
                </c:pt>
              </c:numCache>
            </c:numRef>
          </c:val>
        </c:ser>
        <c:ser>
          <c:idx val="6"/>
          <c:order val="6"/>
          <c:tx>
            <c:strRef>
              <c:f>'C Combined'!$D$26</c:f>
              <c:strCache>
                <c:ptCount val="1"/>
                <c:pt idx="0">
                  <c:v>Paper 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cat>
            <c:numRef>
              <c:f>'C Combined'!$E$19:$F$19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'C Combined'!$E$26:$F$26</c:f>
              <c:numCache>
                <c:formatCode>#,##0.0</c:formatCode>
                <c:ptCount val="2"/>
                <c:pt idx="0">
                  <c:v>97.55</c:v>
                </c:pt>
                <c:pt idx="1">
                  <c:v>97.55</c:v>
                </c:pt>
              </c:numCache>
            </c:numRef>
          </c:val>
        </c:ser>
        <c:ser>
          <c:idx val="7"/>
          <c:order val="7"/>
          <c:tx>
            <c:strRef>
              <c:f>'C Combined'!$D$27</c:f>
              <c:strCache>
                <c:ptCount val="1"/>
                <c:pt idx="0">
                  <c:v>Business Travel 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'C Combined'!$E$19:$F$19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'C Combined'!$E$27:$F$27</c:f>
              <c:numCache>
                <c:formatCode>#,##0.0</c:formatCode>
                <c:ptCount val="2"/>
                <c:pt idx="0">
                  <c:v>71.11</c:v>
                </c:pt>
                <c:pt idx="1">
                  <c:v>58.83</c:v>
                </c:pt>
              </c:numCache>
            </c:numRef>
          </c:val>
        </c:ser>
        <c:ser>
          <c:idx val="8"/>
          <c:order val="8"/>
          <c:tx>
            <c:strRef>
              <c:f>'C Combined'!$D$28</c:f>
              <c:strCache>
                <c:ptCount val="1"/>
                <c:pt idx="0">
                  <c:v>Fertilizer &amp; Animals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'C Combined'!$E$19:$F$19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'C Combined'!$E$28:$F$28</c:f>
              <c:numCache>
                <c:formatCode>#,##0.0</c:formatCode>
                <c:ptCount val="2"/>
                <c:pt idx="0">
                  <c:v>12.21</c:v>
                </c:pt>
                <c:pt idx="1">
                  <c:v>16.61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3737168"/>
        <c:axId val="103740696"/>
      </c:barChart>
      <c:catAx>
        <c:axId val="103737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381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740696"/>
        <c:crosses val="autoZero"/>
        <c:auto val="1"/>
        <c:lblAlgn val="ctr"/>
        <c:lblOffset val="100"/>
        <c:noMultiLvlLbl val="0"/>
      </c:catAx>
      <c:valAx>
        <c:axId val="103740696"/>
        <c:scaling>
          <c:orientation val="minMax"/>
          <c:max val="100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800" b="1">
                    <a:solidFill>
                      <a:sysClr val="windowText" lastClr="000000"/>
                    </a:solidFill>
                  </a:rPr>
                  <a:t>Metric Tons of CO</a:t>
                </a:r>
                <a:r>
                  <a:rPr lang="en-US" sz="2800" b="1" baseline="-25000">
                    <a:solidFill>
                      <a:sysClr val="windowText" lastClr="000000"/>
                    </a:solidFill>
                  </a:rPr>
                  <a:t>2</a:t>
                </a:r>
                <a:r>
                  <a:rPr lang="en-US" sz="2800" b="1" baseline="0">
                    <a:solidFill>
                      <a:sysClr val="windowText" lastClr="000000"/>
                    </a:solidFill>
                  </a:rPr>
                  <a:t>e</a:t>
                </a:r>
                <a:endParaRPr lang="en-US" sz="2800" b="1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2.1191272391084693E-2"/>
              <c:y val="0.1367507537613650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out"/>
        <c:minorTickMark val="none"/>
        <c:tickLblPos val="nextTo"/>
        <c:spPr>
          <a:noFill/>
          <a:ln w="2540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737168"/>
        <c:crosses val="autoZero"/>
        <c:crossBetween val="between"/>
        <c:majorUnit val="200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3514409618329457"/>
          <c:y val="9.7771692291869258E-2"/>
          <c:w val="0.25931335580197235"/>
          <c:h val="0.6486230796282264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710754731077608"/>
          <c:y val="3.97533205382486E-2"/>
          <c:w val="0.58472334812896987"/>
          <c:h val="0.8269067806314787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'N Combined'!$B$19</c:f>
              <c:strCache>
                <c:ptCount val="1"/>
                <c:pt idx="0">
                  <c:v>Wastewater</c:v>
                </c:pt>
              </c:strCache>
            </c:strRef>
          </c:tx>
          <c:spPr>
            <a:solidFill>
              <a:srgbClr val="092844"/>
            </a:solidFill>
            <a:ln>
              <a:noFill/>
            </a:ln>
            <a:effectLst/>
          </c:spPr>
          <c:invertIfNegative val="0"/>
          <c:cat>
            <c:numRef>
              <c:f>'N Combined'!$C$18:$D$18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'N Combined'!$C$19:$D$19</c:f>
              <c:numCache>
                <c:formatCode>General</c:formatCode>
                <c:ptCount val="2"/>
                <c:pt idx="0">
                  <c:v>34.49</c:v>
                </c:pt>
                <c:pt idx="1">
                  <c:v>34.49</c:v>
                </c:pt>
              </c:numCache>
            </c:numRef>
          </c:val>
        </c:ser>
        <c:ser>
          <c:idx val="1"/>
          <c:order val="1"/>
          <c:tx>
            <c:strRef>
              <c:f>'N Combined'!$B$20</c:f>
              <c:strCache>
                <c:ptCount val="1"/>
                <c:pt idx="0">
                  <c:v>Food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'N Combined'!$C$18:$D$18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'N Combined'!$C$20:$D$20</c:f>
              <c:numCache>
                <c:formatCode>General</c:formatCode>
                <c:ptCount val="2"/>
                <c:pt idx="0">
                  <c:v>1.51</c:v>
                </c:pt>
                <c:pt idx="1">
                  <c:v>3.45</c:v>
                </c:pt>
              </c:numCache>
            </c:numRef>
          </c:val>
        </c:ser>
        <c:ser>
          <c:idx val="2"/>
          <c:order val="2"/>
          <c:tx>
            <c:strRef>
              <c:f>'N Combined'!$B$21</c:f>
              <c:strCache>
                <c:ptCount val="1"/>
                <c:pt idx="0">
                  <c:v>Municipal Fleet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'N Combined'!$C$18:$D$18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'N Combined'!$C$21:$D$21</c:f>
              <c:numCache>
                <c:formatCode>General</c:formatCode>
                <c:ptCount val="2"/>
                <c:pt idx="0">
                  <c:v>1</c:v>
                </c:pt>
                <c:pt idx="1">
                  <c:v>1.06</c:v>
                </c:pt>
              </c:numCache>
            </c:numRef>
          </c:val>
        </c:ser>
        <c:ser>
          <c:idx val="3"/>
          <c:order val="3"/>
          <c:tx>
            <c:strRef>
              <c:f>'N Combined'!$B$22</c:f>
              <c:strCache>
                <c:ptCount val="1"/>
                <c:pt idx="0">
                  <c:v>Purchased Electricity</c:v>
                </c:pt>
              </c:strCache>
            </c:strRef>
          </c:tx>
          <c:spPr>
            <a:solidFill>
              <a:srgbClr val="9DD164"/>
            </a:solidFill>
            <a:ln>
              <a:noFill/>
            </a:ln>
            <a:effectLst/>
          </c:spPr>
          <c:invertIfNegative val="0"/>
          <c:cat>
            <c:numRef>
              <c:f>'N Combined'!$C$18:$D$18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'N Combined'!$C$22:$D$22</c:f>
              <c:numCache>
                <c:formatCode>General</c:formatCode>
                <c:ptCount val="2"/>
                <c:pt idx="0">
                  <c:v>0.99</c:v>
                </c:pt>
                <c:pt idx="1">
                  <c:v>0.96</c:v>
                </c:pt>
              </c:numCache>
            </c:numRef>
          </c:val>
        </c:ser>
        <c:ser>
          <c:idx val="4"/>
          <c:order val="4"/>
          <c:tx>
            <c:strRef>
              <c:f>'N Combined'!$B$23</c:f>
              <c:strCache>
                <c:ptCount val="1"/>
                <c:pt idx="0">
                  <c:v>Fertilizer &amp; Animals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'N Combined'!$C$18:$D$18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'N Combined'!$C$23:$D$23</c:f>
              <c:numCache>
                <c:formatCode>General</c:formatCode>
                <c:ptCount val="2"/>
                <c:pt idx="0">
                  <c:v>0.68</c:v>
                </c:pt>
                <c:pt idx="1">
                  <c:v>0.96</c:v>
                </c:pt>
              </c:numCache>
            </c:numRef>
          </c:val>
        </c:ser>
        <c:ser>
          <c:idx val="5"/>
          <c:order val="5"/>
          <c:tx>
            <c:strRef>
              <c:f>'N Combined'!$B$24</c:f>
              <c:strCache>
                <c:ptCount val="1"/>
                <c:pt idx="0">
                  <c:v>Employee Commuting 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'N Combined'!$C$18:$D$18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'N Combined'!$C$24:$D$24</c:f>
              <c:numCache>
                <c:formatCode>General</c:formatCode>
                <c:ptCount val="2"/>
                <c:pt idx="0">
                  <c:v>0.73</c:v>
                </c:pt>
                <c:pt idx="1">
                  <c:v>0.73</c:v>
                </c:pt>
              </c:numCache>
            </c:numRef>
          </c:val>
        </c:ser>
        <c:ser>
          <c:idx val="6"/>
          <c:order val="6"/>
          <c:tx>
            <c:strRef>
              <c:f>'N Combined'!$B$25</c:f>
              <c:strCache>
                <c:ptCount val="1"/>
                <c:pt idx="0">
                  <c:v>Stationary Fuels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cat>
            <c:numRef>
              <c:f>'N Combined'!$C$18:$D$18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'N Combined'!$C$25:$D$25</c:f>
              <c:numCache>
                <c:formatCode>General</c:formatCode>
                <c:ptCount val="2"/>
                <c:pt idx="0">
                  <c:v>0.56000000000000005</c:v>
                </c:pt>
                <c:pt idx="1">
                  <c:v>0.54</c:v>
                </c:pt>
              </c:numCache>
            </c:numRef>
          </c:val>
        </c:ser>
        <c:ser>
          <c:idx val="7"/>
          <c:order val="7"/>
          <c:tx>
            <c:strRef>
              <c:f>'N Combined'!$B$26</c:f>
              <c:strCache>
                <c:ptCount val="1"/>
                <c:pt idx="0">
                  <c:v>T&amp;D Losses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'N Combined'!$C$18:$D$18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'N Combined'!$C$26:$D$26</c:f>
              <c:numCache>
                <c:formatCode>General</c:formatCode>
                <c:ptCount val="2"/>
                <c:pt idx="0">
                  <c:v>0.05</c:v>
                </c:pt>
                <c:pt idx="1">
                  <c:v>0.05</c:v>
                </c:pt>
              </c:numCache>
            </c:numRef>
          </c:val>
        </c:ser>
        <c:ser>
          <c:idx val="8"/>
          <c:order val="8"/>
          <c:tx>
            <c:strRef>
              <c:f>'N Combined'!$B$27</c:f>
              <c:strCache>
                <c:ptCount val="1"/>
                <c:pt idx="0">
                  <c:v>Business Travel 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'N Combined'!$C$18:$D$18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'N Combined'!$C$27:$D$27</c:f>
              <c:numCache>
                <c:formatCode>General</c:formatCode>
                <c:ptCount val="2"/>
                <c:pt idx="0">
                  <c:v>0.02</c:v>
                </c:pt>
                <c:pt idx="1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3742656"/>
        <c:axId val="103743048"/>
      </c:barChart>
      <c:catAx>
        <c:axId val="103742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381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743048"/>
        <c:crosses val="autoZero"/>
        <c:auto val="1"/>
        <c:lblAlgn val="ctr"/>
        <c:lblOffset val="100"/>
        <c:noMultiLvlLbl val="0"/>
      </c:catAx>
      <c:valAx>
        <c:axId val="103743048"/>
        <c:scaling>
          <c:orientation val="minMax"/>
          <c:min val="15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800" b="1">
                    <a:solidFill>
                      <a:sysClr val="windowText" lastClr="000000"/>
                    </a:solidFill>
                  </a:rPr>
                  <a:t>Metric</a:t>
                </a:r>
                <a:r>
                  <a:rPr lang="en-US" sz="2800" b="1" baseline="0">
                    <a:solidFill>
                      <a:sysClr val="windowText" lastClr="000000"/>
                    </a:solidFill>
                  </a:rPr>
                  <a:t> Tons of Nitrogen </a:t>
                </a:r>
                <a:endParaRPr lang="en-US" sz="2800" b="1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7.3479030903259995E-2"/>
              <c:y val="0.1080739962042266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742656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219467329153688"/>
          <c:y val="7.9756282646170115E-2"/>
          <c:w val="0.25780532670846312"/>
          <c:h val="0.7125501382571506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0.75736</cdr:x>
      <cdr:y>0.35692</cdr:y>
    </cdr:from>
    <cdr:to>
      <cdr:x>0.98027</cdr:x>
      <cdr:y>0.60692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865545" y="1905676"/>
          <a:ext cx="1432042" cy="13348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800" b="1" dirty="0"/>
            <a:t>Scope</a:t>
          </a:r>
          <a:r>
            <a:rPr lang="en-US" sz="2800" b="1" baseline="0" dirty="0"/>
            <a:t> 1 </a:t>
          </a:r>
          <a:endParaRPr lang="en-US" sz="2800" b="1" dirty="0"/>
        </a:p>
      </cdr:txBody>
    </cdr:sp>
  </cdr:relSizeAnchor>
  <cdr:relSizeAnchor xmlns:cdr="http://schemas.openxmlformats.org/drawingml/2006/chartDrawing">
    <cdr:from>
      <cdr:x>0.11748</cdr:x>
      <cdr:y>0.84696</cdr:y>
    </cdr:from>
    <cdr:to>
      <cdr:x>0.35783</cdr:x>
      <cdr:y>0.97464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54724" y="4522077"/>
          <a:ext cx="1544082" cy="6817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800" b="1" dirty="0"/>
            <a:t>Scope 2</a:t>
          </a:r>
        </a:p>
      </cdr:txBody>
    </cdr:sp>
  </cdr:relSizeAnchor>
  <cdr:relSizeAnchor xmlns:cdr="http://schemas.openxmlformats.org/drawingml/2006/chartDrawing">
    <cdr:from>
      <cdr:x>0.16575</cdr:x>
      <cdr:y>0.11813</cdr:y>
    </cdr:from>
    <cdr:to>
      <cdr:x>0.38034</cdr:x>
      <cdr:y>0.29868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064798" y="630704"/>
          <a:ext cx="1378593" cy="9639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800" b="1" dirty="0"/>
            <a:t>Scope</a:t>
          </a:r>
          <a:r>
            <a:rPr lang="en-US" sz="2800" b="1" baseline="0" dirty="0"/>
            <a:t> 3</a:t>
          </a:r>
          <a:endParaRPr lang="en-US" sz="2800" b="1" dirty="0"/>
        </a:p>
      </cdr:txBody>
    </cdr:sp>
  </cdr:relSizeAnchor>
  <cdr:relSizeAnchor xmlns:cdr="http://schemas.openxmlformats.org/drawingml/2006/chartDrawing">
    <cdr:from>
      <cdr:x>0.74583</cdr:x>
      <cdr:y>0.07639</cdr:y>
    </cdr:from>
    <cdr:to>
      <cdr:x>0.96875</cdr:x>
      <cdr:y>0.375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409950" y="209550"/>
          <a:ext cx="1019175" cy="8191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0.67154</cdr:x>
      <cdr:y>0.06171</cdr:y>
    </cdr:from>
    <cdr:to>
      <cdr:x>1</cdr:x>
      <cdr:y>0.29586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314180" y="329499"/>
          <a:ext cx="2110128" cy="12501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500" b="1" dirty="0">
              <a:solidFill>
                <a:srgbClr val="002060"/>
              </a:solidFill>
            </a:rPr>
            <a:t>2016 (Inner)</a:t>
          </a:r>
        </a:p>
        <a:p xmlns:a="http://schemas.openxmlformats.org/drawingml/2006/main">
          <a:r>
            <a:rPr lang="en-US" sz="2500" b="1" dirty="0" smtClean="0">
              <a:solidFill>
                <a:schemeClr val="accent6">
                  <a:lumMod val="50000"/>
                </a:schemeClr>
              </a:solidFill>
            </a:rPr>
            <a:t>2017</a:t>
          </a:r>
          <a:r>
            <a:rPr lang="en-US" sz="2500" b="1" baseline="0" dirty="0" smtClean="0">
              <a:solidFill>
                <a:srgbClr val="002060"/>
              </a:solidFill>
            </a:rPr>
            <a:t> </a:t>
          </a:r>
          <a:r>
            <a:rPr lang="en-US" sz="2500" b="1" baseline="0" dirty="0">
              <a:solidFill>
                <a:schemeClr val="accent6">
                  <a:lumMod val="50000"/>
                </a:schemeClr>
              </a:solidFill>
            </a:rPr>
            <a:t>(Outer)</a:t>
          </a:r>
          <a:endParaRPr lang="en-US" sz="2500" b="1" dirty="0">
            <a:solidFill>
              <a:schemeClr val="accent6">
                <a:lumMod val="50000"/>
              </a:schemeClr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0.3038</cdr:x>
      <cdr:y>0.08563</cdr:y>
    </cdr:from>
    <cdr:to>
      <cdr:x>0.53273</cdr:x>
      <cdr:y>0.19009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52885" y="457253"/>
          <a:ext cx="1471615" cy="5578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800" b="1" dirty="0"/>
            <a:t>Scope 1</a:t>
          </a:r>
        </a:p>
      </cdr:txBody>
    </cdr:sp>
  </cdr:relSizeAnchor>
  <cdr:relSizeAnchor xmlns:cdr="http://schemas.openxmlformats.org/drawingml/2006/chartDrawing">
    <cdr:from>
      <cdr:x>0.69825</cdr:x>
      <cdr:y>0.22162</cdr:y>
    </cdr:from>
    <cdr:to>
      <cdr:x>0.91427</cdr:x>
      <cdr:y>0.41196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488496" y="1183450"/>
          <a:ext cx="1388637" cy="10164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800" b="1" dirty="0"/>
            <a:t>Scope 2</a:t>
          </a:r>
        </a:p>
      </cdr:txBody>
    </cdr:sp>
  </cdr:relSizeAnchor>
  <cdr:relSizeAnchor xmlns:cdr="http://schemas.openxmlformats.org/drawingml/2006/chartDrawing">
    <cdr:from>
      <cdr:x>0.12213</cdr:x>
      <cdr:y>0.8322</cdr:y>
    </cdr:from>
    <cdr:to>
      <cdr:x>0.34263</cdr:x>
      <cdr:y>0.9428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785052" y="4444037"/>
          <a:ext cx="1417425" cy="5906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800" b="1" dirty="0"/>
            <a:t>Scope 3</a:t>
          </a:r>
        </a:p>
      </cdr:txBody>
    </cdr:sp>
  </cdr:relSizeAnchor>
  <cdr:relSizeAnchor xmlns:cdr="http://schemas.openxmlformats.org/drawingml/2006/chartDrawing">
    <cdr:from>
      <cdr:x>0.70151</cdr:x>
      <cdr:y>0.05777</cdr:y>
    </cdr:from>
    <cdr:to>
      <cdr:x>0.99939</cdr:x>
      <cdr:y>0.34901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509490" y="308502"/>
          <a:ext cx="1914818" cy="15552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500" b="1" dirty="0">
              <a:solidFill>
                <a:srgbClr val="002060"/>
              </a:solidFill>
            </a:rPr>
            <a:t>2016 (Inner)</a:t>
          </a:r>
        </a:p>
        <a:p xmlns:a="http://schemas.openxmlformats.org/drawingml/2006/main">
          <a:r>
            <a:rPr lang="en-US" sz="2500" b="1" dirty="0" smtClean="0">
              <a:solidFill>
                <a:schemeClr val="accent6">
                  <a:lumMod val="50000"/>
                </a:schemeClr>
              </a:solidFill>
            </a:rPr>
            <a:t>2017</a:t>
          </a:r>
          <a:r>
            <a:rPr lang="en-US" sz="2500" b="1" baseline="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en-US" sz="2500" b="1" baseline="0" dirty="0">
              <a:solidFill>
                <a:schemeClr val="accent6">
                  <a:lumMod val="50000"/>
                </a:schemeClr>
              </a:solidFill>
            </a:rPr>
            <a:t>(Outer)</a:t>
          </a:r>
          <a:endParaRPr lang="en-US" sz="2500" b="1" dirty="0">
            <a:solidFill>
              <a:schemeClr val="accent6">
                <a:lumMod val="50000"/>
              </a:schemeClr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0.28309</cdr:x>
      <cdr:y>0</cdr:y>
    </cdr:from>
    <cdr:to>
      <cdr:x>0.39752</cdr:x>
      <cdr:y>0.06149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43284" y="-17135295"/>
          <a:ext cx="1311007" cy="3222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200" b="1" dirty="0" smtClean="0"/>
            <a:t>9,895</a:t>
          </a:r>
          <a:endParaRPr lang="en-US" sz="2200" b="1" dirty="0"/>
        </a:p>
      </cdr:txBody>
    </cdr:sp>
  </cdr:relSizeAnchor>
  <cdr:relSizeAnchor xmlns:cdr="http://schemas.openxmlformats.org/drawingml/2006/chartDrawing">
    <cdr:from>
      <cdr:x>0.40787</cdr:x>
      <cdr:y>0.11467</cdr:y>
    </cdr:from>
    <cdr:to>
      <cdr:x>0.53272</cdr:x>
      <cdr:y>0.3017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672845" y="619926"/>
          <a:ext cx="1430447" cy="10110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2200" b="1" dirty="0" smtClean="0"/>
            <a:t>3.4%</a:t>
          </a:r>
        </a:p>
        <a:p xmlns:a="http://schemas.openxmlformats.org/drawingml/2006/main">
          <a:pPr algn="ctr"/>
          <a:r>
            <a:rPr lang="en-US" sz="2200" b="1" dirty="0" smtClean="0"/>
            <a:t>Reduction </a:t>
          </a:r>
          <a:endParaRPr lang="en-US" sz="2200" b="1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0.31246</cdr:x>
      <cdr:y>0</cdr:y>
    </cdr:from>
    <cdr:to>
      <cdr:x>0.37492</cdr:x>
      <cdr:y>0.08864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9950" y="-22896106"/>
          <a:ext cx="715696" cy="4644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200" b="1" dirty="0" smtClean="0"/>
            <a:t>40</a:t>
          </a:r>
          <a:endParaRPr lang="en-US" sz="2200" b="1" dirty="0"/>
        </a:p>
      </cdr:txBody>
    </cdr:sp>
  </cdr:relSizeAnchor>
  <cdr:relSizeAnchor xmlns:cdr="http://schemas.openxmlformats.org/drawingml/2006/chartDrawing">
    <cdr:from>
      <cdr:x>0.6019</cdr:x>
      <cdr:y>0</cdr:y>
    </cdr:from>
    <cdr:to>
      <cdr:x>0.68894</cdr:x>
      <cdr:y>0.0989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896260" y="0"/>
          <a:ext cx="997261" cy="5181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200" b="1" dirty="0" smtClean="0"/>
            <a:t>42</a:t>
          </a:r>
          <a:endParaRPr lang="en-US" sz="2200" b="1" dirty="0"/>
        </a:p>
      </cdr:txBody>
    </cdr:sp>
  </cdr:relSizeAnchor>
  <cdr:relSizeAnchor xmlns:cdr="http://schemas.openxmlformats.org/drawingml/2006/chartDrawing">
    <cdr:from>
      <cdr:x>0.41935</cdr:x>
      <cdr:y>0.18463</cdr:y>
    </cdr:from>
    <cdr:to>
      <cdr:x>0.54051</cdr:x>
      <cdr:y>0.51648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804695" y="967368"/>
          <a:ext cx="1388125" cy="17387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2200" b="1" dirty="0" smtClean="0"/>
            <a:t>5% </a:t>
          </a:r>
        </a:p>
        <a:p xmlns:a="http://schemas.openxmlformats.org/drawingml/2006/main">
          <a:pPr algn="ctr"/>
          <a:r>
            <a:rPr lang="en-US" sz="2200" b="1" dirty="0" smtClean="0"/>
            <a:t>Increase </a:t>
          </a:r>
          <a:endParaRPr lang="en-US" sz="22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CF7A15-90BA-4580-BF7F-EDAE5F8DAF2A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2143A2-5EE6-4FD1-BD72-2E8B48E36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474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143A2-5EE6-4FD1-BD72-2E8B48E3624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20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chart" Target="../charts/chart3.xml"/><Relationship Id="rId3" Type="http://schemas.openxmlformats.org/officeDocument/2006/relationships/chart" Target="../charts/chart1.xml"/><Relationship Id="rId7" Type="http://schemas.openxmlformats.org/officeDocument/2006/relationships/image" Target="../media/image3.jpe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emf"/><Relationship Id="rId10" Type="http://schemas.openxmlformats.org/officeDocument/2006/relationships/image" Target="../media/image6.png"/><Relationship Id="rId4" Type="http://schemas.openxmlformats.org/officeDocument/2006/relationships/chart" Target="../charts/chart2.xml"/><Relationship Id="rId9" Type="http://schemas.openxmlformats.org/officeDocument/2006/relationships/image" Target="../media/image5.png"/><Relationship Id="rId14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Chart 5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3717012"/>
              </p:ext>
            </p:extLst>
          </p:nvPr>
        </p:nvGraphicFramePr>
        <p:xfrm>
          <a:off x="24200649" y="6096667"/>
          <a:ext cx="6424308" cy="5339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6" name="Chart 55"/>
          <p:cNvGraphicFramePr/>
          <p:nvPr>
            <p:extLst>
              <p:ext uri="{D42A27DB-BD31-4B8C-83A1-F6EECF244321}">
                <p14:modId xmlns:p14="http://schemas.microsoft.com/office/powerpoint/2010/main" val="2881952368"/>
              </p:ext>
            </p:extLst>
          </p:nvPr>
        </p:nvGraphicFramePr>
        <p:xfrm>
          <a:off x="29777960" y="6116053"/>
          <a:ext cx="6428232" cy="5340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10109" y="27561645"/>
            <a:ext cx="10057867" cy="153848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30432" y="5374389"/>
            <a:ext cx="11341232" cy="1108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>
                <a:solidFill>
                  <a:schemeClr val="bg1"/>
                </a:solidFill>
                <a:latin typeface="+mn-lt"/>
              </a:rPr>
              <a:t>Introduction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30431" y="295710"/>
            <a:ext cx="35575761" cy="4030982"/>
            <a:chOff x="630431" y="905310"/>
            <a:chExt cx="35575761" cy="4030982"/>
          </a:xfrm>
        </p:grpSpPr>
        <p:sp>
          <p:nvSpPr>
            <p:cNvPr id="4" name="Rectangle 3">
              <a:extLst>
                <a:ext uri="{FF2B5EF4-FFF2-40B4-BE49-F238E27FC236}">
                  <a16:creationId xmlns="" xmlns:a16="http://schemas.microsoft.com/office/drawing/2014/main" id="{954543CD-AA25-3740-9E19-68330D32C41E}"/>
                </a:ext>
              </a:extLst>
            </p:cNvPr>
            <p:cNvSpPr/>
            <p:nvPr/>
          </p:nvSpPr>
          <p:spPr>
            <a:xfrm>
              <a:off x="630431" y="905310"/>
              <a:ext cx="35464711" cy="4030982"/>
            </a:xfrm>
            <a:prstGeom prst="rect">
              <a:avLst/>
            </a:prstGeom>
            <a:solidFill>
              <a:srgbClr val="0928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500" b="1" dirty="0" smtClean="0">
                  <a:solidFill>
                    <a:schemeClr val="bg1"/>
                  </a:solidFill>
                  <a:latin typeface="Source Sans Pro" panose="020B0503030403020204"/>
                  <a:ea typeface="Tahoma" panose="020B0604030504040204" pitchFamily="34" charset="0"/>
                  <a:cs typeface="Tahoma" panose="020B0604030504040204" pitchFamily="34" charset="0"/>
                </a:rPr>
                <a:t>Measuring Municipal Carbon and Nitrogen Footprints</a:t>
              </a:r>
              <a:endParaRPr lang="en-US" sz="8500" b="1" dirty="0">
                <a:solidFill>
                  <a:schemeClr val="bg1"/>
                </a:solidFill>
                <a:latin typeface="Source Sans Pro" panose="020B0503030403020204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/>
              <a:r>
                <a:rPr lang="en-US" sz="6600" b="1" dirty="0" smtClean="0">
                  <a:solidFill>
                    <a:srgbClr val="9DD164"/>
                  </a:solidFill>
                  <a:latin typeface="Minion Pro" panose="02040703060201020203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Jackson Kaspari, </a:t>
              </a:r>
              <a:r>
                <a:rPr lang="en-US" sz="6600" b="1" dirty="0">
                  <a:solidFill>
                    <a:srgbClr val="9DD164"/>
                  </a:solidFill>
                  <a:latin typeface="Minion Pro" panose="02040703060201020203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UNH Sustainability </a:t>
              </a:r>
              <a:r>
                <a:rPr lang="en-US" sz="6600" b="1" dirty="0" smtClean="0">
                  <a:solidFill>
                    <a:srgbClr val="9DD164"/>
                  </a:solidFill>
                  <a:latin typeface="Minion Pro" panose="02040703060201020203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Fellow, Summer 2018</a:t>
              </a:r>
              <a:endParaRPr lang="en-US" sz="6600" b="1" dirty="0">
                <a:solidFill>
                  <a:srgbClr val="9DD164"/>
                </a:solidFill>
                <a:latin typeface="Minion Pro" panose="02040703060201020203" pitchFamily="18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/>
              <a:r>
                <a:rPr lang="en-US" sz="6600" b="1" dirty="0" smtClean="0">
                  <a:solidFill>
                    <a:srgbClr val="9DD164"/>
                  </a:solidFill>
                  <a:latin typeface="Minion Pro" panose="02040703060201020203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Mentor: Elena Piekut, City of Dover, NH Planning Department</a:t>
              </a:r>
              <a:endParaRPr lang="en-US" sz="6600" dirty="0">
                <a:solidFill>
                  <a:srgbClr val="9DD164"/>
                </a:solidFill>
                <a:latin typeface="Minion Pro" panose="02040703060201020203" pitchFamily="18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31" name="Picture 30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630432" y="1125656"/>
              <a:ext cx="4461510" cy="3590290"/>
            </a:xfrm>
            <a:prstGeom prst="rect">
              <a:avLst/>
            </a:prstGeom>
          </p:spPr>
        </p:pic>
        <p:pic>
          <p:nvPicPr>
            <p:cNvPr id="32" name="Picture 31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31744682" y="1125656"/>
              <a:ext cx="4461510" cy="3590290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630432" y="6621913"/>
            <a:ext cx="114567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Carbon Footprint: </a:t>
            </a:r>
            <a:r>
              <a:rPr lang="en-US" sz="2800" dirty="0" smtClean="0"/>
              <a:t>Total amount of greenhouse gases (GHGs) produced to directly and indirectly support human activities.</a:t>
            </a:r>
            <a:r>
              <a:rPr lang="en-US" sz="2800" baseline="30000" dirty="0" smtClean="0"/>
              <a:t>1</a:t>
            </a:r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Nitrogen Footprint: </a:t>
            </a:r>
            <a:r>
              <a:rPr lang="en-US" sz="2800" dirty="0" smtClean="0"/>
              <a:t>The amount of reactive nitrogen released to the environment as a result of an organization’s resource consumptions.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Footprint Baseline: </a:t>
            </a:r>
            <a:r>
              <a:rPr lang="en-US" sz="2800" dirty="0" smtClean="0"/>
              <a:t>A selected time period to which future footprints are compared.</a:t>
            </a:r>
            <a:r>
              <a:rPr lang="en-US" sz="2800" baseline="30000" dirty="0" smtClean="0"/>
              <a:t>3</a:t>
            </a:r>
            <a:r>
              <a:rPr lang="en-US" sz="2800" dirty="0" smtClean="0"/>
              <a:t>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5610026" y="9483602"/>
            <a:ext cx="6477197" cy="3527651"/>
            <a:chOff x="6103550" y="9271464"/>
            <a:chExt cx="6288228" cy="3527651"/>
          </a:xfrm>
        </p:grpSpPr>
        <p:pic>
          <p:nvPicPr>
            <p:cNvPr id="1026" name="Picture 2" descr="Image result for greenhouse gas emissions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3970" y="9271464"/>
              <a:ext cx="6267808" cy="3527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6103550" y="12316420"/>
              <a:ext cx="45216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bg1"/>
                  </a:solidFill>
                </a:rPr>
                <a:t>https://www.cbc.ca/news/canada/how-canada-s-provinces-are-tackling-greenhouse-gas-emissions-1.3030535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630432" y="9368320"/>
            <a:ext cx="4769537" cy="397031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 smtClean="0"/>
              <a:t>LGO Baseline Benefits </a:t>
            </a:r>
            <a:r>
              <a:rPr lang="en-US" sz="2800" b="1" u="sng" baseline="30000" dirty="0" smtClean="0"/>
              <a:t>3</a:t>
            </a:r>
            <a:endParaRPr lang="en-US" sz="2800" b="1" u="sng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Leads to the identification of opportunities to improve energy efficiency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Demonstrates climate change leadership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Allows reduction targets to be set and executed in a cost effective manner </a:t>
            </a:r>
            <a:endParaRPr 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630432" y="17367369"/>
            <a:ext cx="11341232" cy="446276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 smtClean="0"/>
              <a:t>Goals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Completed EPA Portfolio Manager</a:t>
            </a:r>
            <a:r>
              <a:rPr lang="en-US" sz="2800" dirty="0" smtClean="0"/>
              <a:t> profile for City and School facilities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Baseline carbon and nitrogen footprint calculations </a:t>
            </a:r>
            <a:r>
              <a:rPr lang="en-US" sz="2800" dirty="0" smtClean="0"/>
              <a:t>for the City of Dover’s municipal operations via Portfolio Manager and the SIMAP tool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Reports</a:t>
            </a:r>
            <a:r>
              <a:rPr lang="en-US" sz="2800" dirty="0" smtClean="0"/>
              <a:t>, including recommended goals, to be presented to City leaders, staff and the general public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Recommendations for adaptations to SIMAP </a:t>
            </a:r>
            <a:r>
              <a:rPr lang="en-US" sz="2800" dirty="0" smtClean="0"/>
              <a:t>methodologies</a:t>
            </a:r>
            <a:r>
              <a:rPr lang="en-US" sz="2800" b="1" dirty="0" smtClean="0"/>
              <a:t> </a:t>
            </a:r>
            <a:r>
              <a:rPr lang="en-US" sz="2800" dirty="0" smtClean="0"/>
              <a:t>and the user interface to allow a version that can support municipal calculations while being aligned with the Greenhouse Gas Protocol best practices for LGOs.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324564"/>
              </p:ext>
            </p:extLst>
          </p:nvPr>
        </p:nvGraphicFramePr>
        <p:xfrm>
          <a:off x="630432" y="13617535"/>
          <a:ext cx="11267823" cy="3529488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638962"/>
                <a:gridCol w="9628861"/>
              </a:tblGrid>
              <a:tr h="66346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</a:rPr>
                        <a:t>Scope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800" baseline="30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96057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Emissions from sources that are directly owned or controlled by the organization. Example:</a:t>
                      </a:r>
                      <a:r>
                        <a:rPr lang="en-US" sz="2800" baseline="0" dirty="0" smtClean="0">
                          <a:solidFill>
                            <a:sysClr val="windowText" lastClr="000000"/>
                          </a:solidFill>
                        </a:rPr>
                        <a:t> Fossil fuel combustion 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3023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2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Indirect emission</a:t>
                      </a:r>
                      <a:r>
                        <a:rPr lang="en-US" sz="2800" baseline="0" dirty="0" smtClean="0">
                          <a:solidFill>
                            <a:sysClr val="windowText" lastClr="000000"/>
                          </a:solidFill>
                        </a:rPr>
                        <a:t>s such as those produced from the consumption of electricity 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6057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Emissions</a:t>
                      </a:r>
                      <a:r>
                        <a:rPr lang="en-US" sz="2800" baseline="0" dirty="0" smtClean="0">
                          <a:solidFill>
                            <a:sysClr val="windowText" lastClr="000000"/>
                          </a:solidFill>
                        </a:rPr>
                        <a:t> that are a consequence of the organization’s operations. </a:t>
                      </a:r>
                      <a:r>
                        <a:rPr lang="en-US" sz="2800" baseline="0" smtClean="0">
                          <a:solidFill>
                            <a:sysClr val="windowText" lastClr="000000"/>
                          </a:solidFill>
                        </a:rPr>
                        <a:t>Example: </a:t>
                      </a:r>
                      <a:r>
                        <a:rPr lang="en-US" sz="2800" baseline="0" dirty="0" smtClean="0">
                          <a:solidFill>
                            <a:sysClr val="windowText" lastClr="000000"/>
                          </a:solidFill>
                        </a:rPr>
                        <a:t>Employee commuting or business travel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630432" y="21995541"/>
            <a:ext cx="11341232" cy="1108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 smtClean="0">
                <a:solidFill>
                  <a:schemeClr val="bg1"/>
                </a:solidFill>
                <a:latin typeface="+mn-lt"/>
              </a:rPr>
              <a:t>Methodology 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34" name="Picture 33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229" y="22996767"/>
            <a:ext cx="6200857" cy="52167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53780" y="26156648"/>
            <a:ext cx="5458055" cy="150775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53112" y="23817445"/>
            <a:ext cx="5458723" cy="1260771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sp>
        <p:nvSpPr>
          <p:cNvPr id="37" name="Text Box 4"/>
          <p:cNvSpPr txBox="1"/>
          <p:nvPr/>
        </p:nvSpPr>
        <p:spPr>
          <a:xfrm>
            <a:off x="291642" y="28043796"/>
            <a:ext cx="6640745" cy="1154162"/>
          </a:xfrm>
          <a:prstGeom prst="rect">
            <a:avLst/>
          </a:prstGeom>
          <a:solidFill>
            <a:prstClr val="white"/>
          </a:solidFill>
          <a:ln>
            <a:noFill/>
          </a:ln>
          <a:effectLst/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>
              <a:spcBef>
                <a:spcPts val="0"/>
              </a:spcBef>
              <a:spcAft>
                <a:spcPts val="1000"/>
              </a:spcAft>
            </a:pPr>
            <a:r>
              <a:rPr lang="en-US" sz="2500" b="1" i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Figure 1.</a:t>
            </a:r>
            <a:r>
              <a:rPr lang="en-US" sz="2500" i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i="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GHG</a:t>
            </a:r>
            <a:r>
              <a:rPr lang="en-US" sz="2500" i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i="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Protocol’s </a:t>
            </a:r>
            <a:r>
              <a:rPr lang="en-US" sz="2500" i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five major steps for conducting a local government operations inventory</a:t>
            </a:r>
            <a:r>
              <a:rPr lang="en-US" sz="2500" i="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500" i="0" baseline="300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500" i="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5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2787002" y="5350719"/>
            <a:ext cx="11456792" cy="10496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</a:rPr>
              <a:t> Emissions Sectors 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4932106" y="24695302"/>
            <a:ext cx="11037346" cy="1108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 smtClean="0">
                <a:solidFill>
                  <a:schemeClr val="bg1"/>
                </a:solidFill>
                <a:latin typeface="+mn-lt"/>
              </a:rPr>
              <a:t>References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92703" y="4468488"/>
            <a:ext cx="332352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As a result of this project, Dover will become the first </a:t>
            </a:r>
            <a:r>
              <a:rPr lang="en-US" sz="4000" b="1" dirty="0"/>
              <a:t>c</a:t>
            </a:r>
            <a:r>
              <a:rPr lang="en-US" sz="4000" b="1" dirty="0" smtClean="0"/>
              <a:t>ity to establish a combined GHG and nitrogen </a:t>
            </a:r>
            <a:r>
              <a:rPr lang="en-US" sz="4000" b="1" dirty="0"/>
              <a:t>i</a:t>
            </a:r>
            <a:r>
              <a:rPr lang="en-US" sz="4000" b="1" dirty="0" smtClean="0"/>
              <a:t>nventory for its local government operations (LGO)  </a:t>
            </a:r>
            <a:endParaRPr lang="en-US" sz="4000" b="1" dirty="0"/>
          </a:p>
        </p:txBody>
      </p:sp>
      <p:sp>
        <p:nvSpPr>
          <p:cNvPr id="10" name="Half Frame 9"/>
          <p:cNvSpPr/>
          <p:nvPr/>
        </p:nvSpPr>
        <p:spPr>
          <a:xfrm>
            <a:off x="630432" y="4308484"/>
            <a:ext cx="866111" cy="1028700"/>
          </a:xfrm>
          <a:prstGeom prst="halfFram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6" name="Half Frame 45"/>
          <p:cNvSpPr/>
          <p:nvPr/>
        </p:nvSpPr>
        <p:spPr>
          <a:xfrm flipH="1">
            <a:off x="35229032" y="4323501"/>
            <a:ext cx="866111" cy="1028700"/>
          </a:xfrm>
          <a:prstGeom prst="halfFram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044006" y="5318170"/>
            <a:ext cx="11038012" cy="110799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 smtClean="0">
                <a:solidFill>
                  <a:schemeClr val="bg1"/>
                </a:solidFill>
              </a:rPr>
              <a:t>Scope Contributions 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63" name="Picture 2" descr="Forest of NH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6342" y="13696786"/>
            <a:ext cx="3370858" cy="6035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TextBox 1024"/>
          <p:cNvSpPr txBox="1"/>
          <p:nvPr/>
        </p:nvSpPr>
        <p:spPr>
          <a:xfrm>
            <a:off x="28436342" y="19196547"/>
            <a:ext cx="3362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https://www.nrcs.usda.gov/wps/portal/nrcs/main/nh/technical/landuse/forestry/</a:t>
            </a:r>
          </a:p>
        </p:txBody>
      </p:sp>
      <p:sp>
        <p:nvSpPr>
          <p:cNvPr id="1027" name="TextBox 1026"/>
          <p:cNvSpPr txBox="1"/>
          <p:nvPr/>
        </p:nvSpPr>
        <p:spPr>
          <a:xfrm>
            <a:off x="24947968" y="13696786"/>
            <a:ext cx="3308338" cy="2677656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11,260 acres of fully developed forest were required to sequester Dover’s 2017 LGO GHG emissions </a:t>
            </a:r>
            <a:r>
              <a:rPr lang="en-US" sz="2800" b="1" baseline="30000" dirty="0" smtClean="0"/>
              <a:t>7</a:t>
            </a:r>
            <a:endParaRPr lang="en-US" sz="2800" b="1" dirty="0"/>
          </a:p>
        </p:txBody>
      </p:sp>
      <p:sp>
        <p:nvSpPr>
          <p:cNvPr id="1029" name="Down Arrow 1028"/>
          <p:cNvSpPr/>
          <p:nvPr/>
        </p:nvSpPr>
        <p:spPr>
          <a:xfrm>
            <a:off x="26174434" y="16394088"/>
            <a:ext cx="855406" cy="1467789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TextBox 69"/>
          <p:cNvSpPr txBox="1"/>
          <p:nvPr/>
        </p:nvSpPr>
        <p:spPr>
          <a:xfrm>
            <a:off x="24947968" y="17889194"/>
            <a:ext cx="3308338" cy="181588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11,260 acres of forest is equivalent to ~66% of Dover’s total land area </a:t>
            </a:r>
            <a:r>
              <a:rPr lang="en-US" sz="2800" b="1" baseline="30000" dirty="0" smtClean="0"/>
              <a:t>8</a:t>
            </a:r>
            <a:endParaRPr lang="en-US" sz="28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4943573" y="25807319"/>
            <a:ext cx="110137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en-US" sz="1200" dirty="0" smtClean="0"/>
              <a:t>Time for Change. What is a carbon </a:t>
            </a:r>
            <a:r>
              <a:rPr lang="en-US" sz="1200" dirty="0"/>
              <a:t>footprint – definition. https://</a:t>
            </a:r>
            <a:r>
              <a:rPr lang="en-US" sz="1200" dirty="0" smtClean="0"/>
              <a:t>timeforchange.org/what-is-a-carbon-footprint-definition (accessed June 15, 2018)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Galloway, J. N.; </a:t>
            </a:r>
            <a:r>
              <a:rPr lang="en-US" sz="1200" dirty="0" err="1" smtClean="0"/>
              <a:t>Winiwarter</a:t>
            </a:r>
            <a:r>
              <a:rPr lang="en-US" sz="1200" dirty="0" smtClean="0"/>
              <a:t>, W.; </a:t>
            </a:r>
            <a:r>
              <a:rPr lang="en-US" sz="1200" dirty="0" err="1" smtClean="0"/>
              <a:t>Leip</a:t>
            </a:r>
            <a:r>
              <a:rPr lang="en-US" sz="1200" dirty="0" smtClean="0"/>
              <a:t>, A.; Leach, A. M.; </a:t>
            </a:r>
            <a:r>
              <a:rPr lang="en-US" sz="1200" dirty="0" err="1" smtClean="0"/>
              <a:t>Bleeker</a:t>
            </a:r>
            <a:r>
              <a:rPr lang="en-US" sz="1200" dirty="0" smtClean="0"/>
              <a:t>, A.; </a:t>
            </a:r>
            <a:r>
              <a:rPr lang="en-US" sz="1200" dirty="0" err="1" smtClean="0"/>
              <a:t>Erisman</a:t>
            </a:r>
            <a:r>
              <a:rPr lang="en-US" sz="1200" dirty="0" smtClean="0"/>
              <a:t>, J. W.; Nitrogen footprints: past, present and future.</a:t>
            </a:r>
            <a:r>
              <a:rPr lang="en-US" sz="1200" i="1" dirty="0" smtClean="0"/>
              <a:t> Environ. Res. Lett. </a:t>
            </a:r>
            <a:r>
              <a:rPr lang="en-US" sz="1200" b="1" dirty="0" smtClean="0"/>
              <a:t>2014, </a:t>
            </a:r>
            <a:r>
              <a:rPr lang="en-US" sz="1200" dirty="0" smtClean="0"/>
              <a:t>9. 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Fong, W. K.; </a:t>
            </a:r>
            <a:r>
              <a:rPr lang="en-US" sz="1200" dirty="0" err="1" smtClean="0"/>
              <a:t>Sotos</a:t>
            </a:r>
            <a:r>
              <a:rPr lang="en-US" sz="1200" dirty="0" smtClean="0"/>
              <a:t>, M.; </a:t>
            </a:r>
            <a:r>
              <a:rPr lang="en-US" sz="1200" dirty="0" err="1" smtClean="0"/>
              <a:t>Doust</a:t>
            </a:r>
            <a:r>
              <a:rPr lang="en-US" sz="1200" dirty="0" smtClean="0"/>
              <a:t>, M.; Schultz, S.; Marques, A.; Deng-Beck, C.; </a:t>
            </a:r>
            <a:r>
              <a:rPr lang="en-US" sz="1200" i="1" dirty="0" smtClean="0"/>
              <a:t>Global Protocol for Community-Scale Greenhouse Gas Emission Inventories.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Energy </a:t>
            </a:r>
            <a:r>
              <a:rPr lang="en-US" sz="1200" dirty="0"/>
              <a:t>Star Portfolio Manager. https://</a:t>
            </a:r>
            <a:r>
              <a:rPr lang="en-US" sz="1200" dirty="0" smtClean="0"/>
              <a:t>www.energystar.gov/buildings/facility-owners-and-managers/existing-buildings/use-portfolio-manager (accessed June 8, 2018). 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Sustainability Indicator Management </a:t>
            </a:r>
            <a:r>
              <a:rPr lang="en-US" sz="1200" dirty="0"/>
              <a:t>&amp; Analysis Platform. https://unhsimap.org</a:t>
            </a:r>
            <a:r>
              <a:rPr lang="en-US" sz="1200" dirty="0" smtClean="0"/>
              <a:t>/ (accessed June 27, 2018)</a:t>
            </a:r>
          </a:p>
          <a:p>
            <a:pPr marL="228600" indent="-228600">
              <a:buAutoNum type="arabicPeriod"/>
            </a:pPr>
            <a:r>
              <a:rPr lang="en-US" sz="1200" dirty="0" err="1" smtClean="0"/>
              <a:t>Weatherdatadepot</a:t>
            </a:r>
            <a:r>
              <a:rPr lang="en-US" sz="1200" dirty="0"/>
              <a:t>. https://www.weatherdatadepot.com</a:t>
            </a:r>
            <a:r>
              <a:rPr lang="en-US" sz="1200" dirty="0" smtClean="0"/>
              <a:t>/ (accessed August 1, 2018)</a:t>
            </a:r>
            <a:r>
              <a:rPr lang="en-US" sz="1200" b="1" dirty="0" smtClean="0"/>
              <a:t> </a:t>
            </a:r>
          </a:p>
          <a:p>
            <a:pPr marL="228600" indent="-228600">
              <a:buFontTx/>
              <a:buAutoNum type="arabicPeriod"/>
            </a:pPr>
            <a:r>
              <a:rPr lang="en-US" sz="1200" dirty="0" smtClean="0"/>
              <a:t>Greenhouse Gas </a:t>
            </a:r>
            <a:r>
              <a:rPr lang="en-US" sz="1200" dirty="0"/>
              <a:t>Equivalencies Calculator. https://</a:t>
            </a:r>
            <a:r>
              <a:rPr lang="en-US" sz="1200" dirty="0" smtClean="0"/>
              <a:t>www.epa.gov/energy/greenhouse-gas-equivalencies-calculator. (accessed July 6, 2018) </a:t>
            </a:r>
          </a:p>
          <a:p>
            <a:pPr marL="228600" indent="-228600">
              <a:buFontTx/>
              <a:buAutoNum type="arabicPeriod"/>
            </a:pPr>
            <a:r>
              <a:rPr lang="en-US" sz="1200" dirty="0" smtClean="0"/>
              <a:t>Economic + Labor Market </a:t>
            </a:r>
            <a:r>
              <a:rPr lang="en-US" sz="1200" dirty="0"/>
              <a:t>Information Bureau. https://</a:t>
            </a:r>
            <a:r>
              <a:rPr lang="en-US" sz="1200" dirty="0" smtClean="0"/>
              <a:t>www.nhes.nh.gov/elmi/products/cp/profiles-htm/dover.htm</a:t>
            </a:r>
            <a:r>
              <a:rPr lang="en-US" sz="1200" dirty="0"/>
              <a:t> </a:t>
            </a:r>
            <a:r>
              <a:rPr lang="en-US" sz="1200" dirty="0" smtClean="0"/>
              <a:t>(accessed July 31, 2018)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Galloway, J. N. Department of Environmental Sciences, University of Virginia, Charlottesville, VA. Personal communication, August 2018.  </a:t>
            </a:r>
            <a:endParaRPr 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11921234" y="23580684"/>
            <a:ext cx="365760" cy="328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aseline="30000" dirty="0" smtClean="0"/>
              <a:t>4</a:t>
            </a:r>
            <a:endParaRPr lang="en-US" sz="2300" baseline="30000" dirty="0"/>
          </a:p>
        </p:txBody>
      </p:sp>
      <p:sp>
        <p:nvSpPr>
          <p:cNvPr id="68" name="TextBox 67"/>
          <p:cNvSpPr txBox="1"/>
          <p:nvPr/>
        </p:nvSpPr>
        <p:spPr>
          <a:xfrm>
            <a:off x="11965786" y="25857950"/>
            <a:ext cx="365760" cy="328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aseline="30000" dirty="0" smtClean="0"/>
              <a:t>5</a:t>
            </a:r>
            <a:endParaRPr lang="en-US" sz="2300" baseline="30000" dirty="0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77998"/>
              </p:ext>
            </p:extLst>
          </p:nvPr>
        </p:nvGraphicFramePr>
        <p:xfrm>
          <a:off x="12787002" y="6522381"/>
          <a:ext cx="11462692" cy="5652839"/>
        </p:xfrm>
        <a:graphic>
          <a:graphicData uri="http://schemas.openxmlformats.org/drawingml/2006/table">
            <a:tbl>
              <a:tblPr firstRow="1" firstCol="1" bandRow="1"/>
              <a:tblGrid>
                <a:gridCol w="5924868"/>
                <a:gridCol w="2104203"/>
                <a:gridCol w="1707759"/>
                <a:gridCol w="1725862"/>
              </a:tblGrid>
              <a:tr h="70415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Sectors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Scope 1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Direct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Emissions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Scope 2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Indirect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Emissions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Scope 3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Indirect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Emissions</a:t>
                      </a:r>
                      <a:endParaRPr lang="en-US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Stationary Fuels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Municipal Fleet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Fertilizer and Animals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Purchased Electricity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Transmission </a:t>
                      </a:r>
                      <a:r>
                        <a:rPr lang="en-US" sz="25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&amp; </a:t>
                      </a:r>
                      <a:r>
                        <a:rPr lang="en-US" sz="25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Distribution </a:t>
                      </a:r>
                      <a:r>
                        <a:rPr lang="en-US" sz="25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Losses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29184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Employee Commuting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Employee Travel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Solid Waste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School Food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</a:tr>
              <a:tr h="2347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Wastewater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5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</a:tr>
            </a:tbl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12787003" y="12475128"/>
            <a:ext cx="11456792" cy="10496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</a:rPr>
              <a:t>Weather  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025391"/>
              </p:ext>
            </p:extLst>
          </p:nvPr>
        </p:nvGraphicFramePr>
        <p:xfrm>
          <a:off x="12787002" y="13708489"/>
          <a:ext cx="11456792" cy="1558292"/>
        </p:xfrm>
        <a:graphic>
          <a:graphicData uri="http://schemas.openxmlformats.org/drawingml/2006/table">
            <a:tbl>
              <a:tblPr firstRow="1" firstCol="1" bandRow="1"/>
              <a:tblGrid>
                <a:gridCol w="2863585"/>
                <a:gridCol w="2863585"/>
                <a:gridCol w="2864811"/>
                <a:gridCol w="2864811"/>
              </a:tblGrid>
              <a:tr h="3308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en-US" sz="2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en-US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Change</a:t>
                      </a:r>
                      <a:endParaRPr lang="en-US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308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HDD </a:t>
                      </a:r>
                      <a:r>
                        <a:rPr lang="en-US" sz="2500" b="1" baseline="30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5,976</a:t>
                      </a:r>
                      <a:endParaRPr lang="en-US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6,147</a:t>
                      </a:r>
                      <a:endParaRPr lang="en-US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8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CDD </a:t>
                      </a:r>
                      <a:r>
                        <a:rPr lang="en-US" sz="2500" b="1" baseline="30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</a:t>
                      </a:r>
                      <a:endParaRPr lang="en-US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-9</a:t>
                      </a:r>
                      <a:endParaRPr lang="en-US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86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</a:t>
                      </a:r>
                      <a:r>
                        <a:rPr lang="en-US" sz="25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TDD   </a:t>
                      </a:r>
                      <a:endParaRPr lang="en-US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6,661</a:t>
                      </a:r>
                      <a:endParaRPr lang="en-US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6,770</a:t>
                      </a:r>
                      <a:endParaRPr lang="en-US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12787002" y="15494262"/>
            <a:ext cx="11456792" cy="10496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</a:rPr>
              <a:t>  C &amp; N Footprints 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4931440" y="12474351"/>
            <a:ext cx="11038012" cy="10496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</a:rPr>
              <a:t>Equivalencies 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0800000" flipV="1">
            <a:off x="32110750" y="13711337"/>
            <a:ext cx="3879840" cy="2066015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32115260" y="15886868"/>
            <a:ext cx="3879840" cy="2246769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The amount of nitrogen emitted by Dover’s 2017 LGO equated to enough food to feed ~8,600 people for one year </a:t>
            </a:r>
            <a:r>
              <a:rPr lang="en-US" sz="2800" b="1" baseline="30000" dirty="0"/>
              <a:t>9</a:t>
            </a:r>
            <a:endParaRPr lang="en-US" sz="2800" b="1" dirty="0"/>
          </a:p>
        </p:txBody>
      </p:sp>
      <p:sp>
        <p:nvSpPr>
          <p:cNvPr id="59" name="Down Arrow 58"/>
          <p:cNvSpPr/>
          <p:nvPr/>
        </p:nvSpPr>
        <p:spPr>
          <a:xfrm>
            <a:off x="33627477" y="18146626"/>
            <a:ext cx="855406" cy="612725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32115260" y="18741723"/>
            <a:ext cx="3879840" cy="954107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8,600 people = ~28% of Dover’s population </a:t>
            </a:r>
            <a:r>
              <a:rPr lang="en-US" sz="2800" b="1" baseline="30000" dirty="0" smtClean="0"/>
              <a:t>8</a:t>
            </a:r>
            <a:endParaRPr lang="en-US" sz="28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32094973" y="15658540"/>
            <a:ext cx="43689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https://foodrevolution.org/blog/best-worst-foods-to-eat/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4931440" y="19866403"/>
            <a:ext cx="11038012" cy="10496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</a:rPr>
              <a:t>Discussion 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931440" y="20907557"/>
            <a:ext cx="10947013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dirty="0" smtClean="0"/>
              <a:t>Now that a baseline is established for 2017 </a:t>
            </a:r>
            <a:r>
              <a:rPr lang="en-US" sz="2700" b="1" dirty="0" smtClean="0"/>
              <a:t>Dover can compare its LGO footprints for years to come.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b="1" dirty="0" smtClean="0"/>
              <a:t>Upcoming solar projects </a:t>
            </a:r>
            <a:r>
              <a:rPr lang="en-US" sz="2700" dirty="0" smtClean="0"/>
              <a:t>will reduce LGO carbon footprint.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dirty="0" smtClean="0"/>
              <a:t>Large contribution of wastewater to the LGO nitrogen footprint highlights </a:t>
            </a:r>
            <a:r>
              <a:rPr lang="en-US" sz="2700" b="1" dirty="0" smtClean="0"/>
              <a:t>the importance of wastewater treatment and management.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b="1" dirty="0" smtClean="0"/>
              <a:t>What I’ve learned: </a:t>
            </a:r>
            <a:r>
              <a:rPr lang="en-US" sz="2700" dirty="0" smtClean="0"/>
              <a:t>The process of conduction a LGO GHG and nitrogen inventory as well as insight into how municipalities operate.</a:t>
            </a:r>
            <a:endParaRPr lang="en-US" sz="27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700" dirty="0" smtClean="0"/>
              <a:t>Next steps include </a:t>
            </a:r>
            <a:r>
              <a:rPr lang="en-US" sz="2700" b="1" dirty="0" smtClean="0"/>
              <a:t>analyzing reduction scenarios and working with City leaders to establish targets.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r>
              <a:rPr lang="en-US" sz="2800" dirty="0" smtClean="0"/>
              <a:t> </a:t>
            </a:r>
            <a:endParaRPr lang="en-US" sz="2800" dirty="0"/>
          </a:p>
        </p:txBody>
      </p:sp>
      <p:grpSp>
        <p:nvGrpSpPr>
          <p:cNvPr id="81" name="Group 80"/>
          <p:cNvGrpSpPr/>
          <p:nvPr/>
        </p:nvGrpSpPr>
        <p:grpSpPr>
          <a:xfrm>
            <a:off x="12991048" y="16676124"/>
            <a:ext cx="11456792" cy="5405941"/>
            <a:chOff x="12974717" y="16970071"/>
            <a:chExt cx="11456792" cy="5405941"/>
          </a:xfrm>
        </p:grpSpPr>
        <p:graphicFrame>
          <p:nvGraphicFramePr>
            <p:cNvPr id="53" name="Chart 52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693349424"/>
                </p:ext>
              </p:extLst>
            </p:nvPr>
          </p:nvGraphicFramePr>
          <p:xfrm>
            <a:off x="12974717" y="16970071"/>
            <a:ext cx="11456792" cy="54059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3"/>
            </a:graphicData>
          </a:graphic>
        </p:graphicFrame>
        <p:cxnSp>
          <p:nvCxnSpPr>
            <p:cNvPr id="27" name="Straight Connector 26"/>
            <p:cNvCxnSpPr/>
            <p:nvPr/>
          </p:nvCxnSpPr>
          <p:spPr>
            <a:xfrm flipV="1">
              <a:off x="16618857" y="17377982"/>
              <a:ext cx="0" cy="125738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618857" y="17377982"/>
              <a:ext cx="3367314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19986171" y="17364398"/>
              <a:ext cx="0" cy="278643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3" name="TextBox 72"/>
          <p:cNvSpPr txBox="1"/>
          <p:nvPr/>
        </p:nvSpPr>
        <p:spPr>
          <a:xfrm>
            <a:off x="19566425" y="16669721"/>
            <a:ext cx="12493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/>
              <a:t>9,560</a:t>
            </a:r>
            <a:endParaRPr lang="en-US" sz="2200" b="1" dirty="0"/>
          </a:p>
        </p:txBody>
      </p:sp>
      <p:grpSp>
        <p:nvGrpSpPr>
          <p:cNvPr id="80" name="Group 79"/>
          <p:cNvGrpSpPr/>
          <p:nvPr/>
        </p:nvGrpSpPr>
        <p:grpSpPr>
          <a:xfrm>
            <a:off x="12830767" y="22896106"/>
            <a:ext cx="11457432" cy="5239512"/>
            <a:chOff x="12819465" y="22804284"/>
            <a:chExt cx="11457432" cy="5239512"/>
          </a:xfrm>
        </p:grpSpPr>
        <p:graphicFrame>
          <p:nvGraphicFramePr>
            <p:cNvPr id="55" name="Chart 5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206926086"/>
                </p:ext>
              </p:extLst>
            </p:nvPr>
          </p:nvGraphicFramePr>
          <p:xfrm>
            <a:off x="12819465" y="22804284"/>
            <a:ext cx="11457432" cy="52395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4"/>
            </a:graphicData>
          </a:graphic>
        </p:graphicFrame>
        <p:cxnSp>
          <p:nvCxnSpPr>
            <p:cNvPr id="77" name="Straight Connector 76"/>
            <p:cNvCxnSpPr/>
            <p:nvPr/>
          </p:nvCxnSpPr>
          <p:spPr>
            <a:xfrm>
              <a:off x="16640324" y="23226033"/>
              <a:ext cx="3350876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>
              <a:off x="19986171" y="23226033"/>
              <a:ext cx="0" cy="155094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3" name="TextBox 82"/>
          <p:cNvSpPr txBox="1"/>
          <p:nvPr/>
        </p:nvSpPr>
        <p:spPr>
          <a:xfrm>
            <a:off x="14564992" y="22028706"/>
            <a:ext cx="75077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/>
              <a:t>Figure 2. </a:t>
            </a:r>
            <a:r>
              <a:rPr lang="en-US" sz="2500" dirty="0" smtClean="0"/>
              <a:t>A comparison of the total carbon footprints as a result of Dover’s LGO between 2016 and 2017. </a:t>
            </a:r>
            <a:r>
              <a:rPr lang="en-US" sz="2500" b="1" dirty="0" smtClean="0"/>
              <a:t>  </a:t>
            </a:r>
            <a:endParaRPr lang="en-US" sz="2500" b="1" dirty="0"/>
          </a:p>
        </p:txBody>
      </p:sp>
      <p:sp>
        <p:nvSpPr>
          <p:cNvPr id="88" name="TextBox 87"/>
          <p:cNvSpPr txBox="1"/>
          <p:nvPr/>
        </p:nvSpPr>
        <p:spPr>
          <a:xfrm>
            <a:off x="14608933" y="28146871"/>
            <a:ext cx="75077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/>
              <a:t>Figure 3. </a:t>
            </a:r>
            <a:r>
              <a:rPr lang="en-US" sz="2500" dirty="0" smtClean="0"/>
              <a:t>A comparison of the total nitrogen footprints as a result of Dover’s LGO between 2016 and 2017. </a:t>
            </a:r>
            <a:r>
              <a:rPr lang="en-US" sz="2500" b="1" dirty="0" smtClean="0"/>
              <a:t>  </a:t>
            </a:r>
            <a:endParaRPr lang="en-US" sz="2500" b="1" dirty="0"/>
          </a:p>
        </p:txBody>
      </p:sp>
      <p:cxnSp>
        <p:nvCxnSpPr>
          <p:cNvPr id="90" name="Straight Connector 89"/>
          <p:cNvCxnSpPr/>
          <p:nvPr/>
        </p:nvCxnSpPr>
        <p:spPr>
          <a:xfrm>
            <a:off x="16651626" y="23317855"/>
            <a:ext cx="0" cy="52565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24940644" y="11807454"/>
            <a:ext cx="114165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/>
              <a:t>Figure 4. </a:t>
            </a:r>
            <a:r>
              <a:rPr lang="en-US" sz="2500" dirty="0"/>
              <a:t>A</a:t>
            </a:r>
            <a:r>
              <a:rPr lang="en-US" sz="2500" dirty="0" smtClean="0"/>
              <a:t> breakdown of the total </a:t>
            </a:r>
            <a:r>
              <a:rPr lang="en-US" sz="2500" b="1" dirty="0" smtClean="0"/>
              <a:t>carbon (A)</a:t>
            </a:r>
            <a:r>
              <a:rPr lang="en-US" sz="2500" dirty="0" smtClean="0"/>
              <a:t> and </a:t>
            </a:r>
            <a:r>
              <a:rPr lang="en-US" sz="2500" b="1" dirty="0" smtClean="0"/>
              <a:t>nitrogen (B)</a:t>
            </a:r>
            <a:r>
              <a:rPr lang="en-US" sz="2500" dirty="0"/>
              <a:t> </a:t>
            </a:r>
            <a:r>
              <a:rPr lang="en-US" sz="2500" dirty="0" smtClean="0"/>
              <a:t>footprints by scope.</a:t>
            </a:r>
            <a:endParaRPr lang="en-US" sz="2500" b="1" dirty="0"/>
          </a:p>
        </p:txBody>
      </p:sp>
      <p:sp>
        <p:nvSpPr>
          <p:cNvPr id="93" name="TextBox 92"/>
          <p:cNvSpPr txBox="1"/>
          <p:nvPr/>
        </p:nvSpPr>
        <p:spPr>
          <a:xfrm>
            <a:off x="27011428" y="11165568"/>
            <a:ext cx="548640" cy="523220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A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2715771" y="11165116"/>
            <a:ext cx="552609" cy="523220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2992</TotalTime>
  <Words>866</Words>
  <Application>Microsoft Office PowerPoint</Application>
  <PresentationFormat>Custom</PresentationFormat>
  <Paragraphs>162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Minion Pro</vt:lpstr>
      <vt:lpstr>Tahoma</vt:lpstr>
      <vt:lpstr>Calibri</vt:lpstr>
      <vt:lpstr>Times New Roman</vt:lpstr>
      <vt:lpstr>Calibri Light</vt:lpstr>
      <vt:lpstr>Arial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Kaspari, Jackson</cp:lastModifiedBy>
  <cp:revision>154</cp:revision>
  <dcterms:created xsi:type="dcterms:W3CDTF">2018-06-22T15:17:21Z</dcterms:created>
  <dcterms:modified xsi:type="dcterms:W3CDTF">2018-08-07T19:22:01Z</dcterms:modified>
</cp:coreProperties>
</file>