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drawings/drawing3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36576000" cy="29260800"/>
  <p:notesSz cx="6858000" cy="9144000"/>
  <p:defaultTextStyle>
    <a:defPPr>
      <a:defRPr lang="en-US"/>
    </a:defPPr>
    <a:lvl1pPr marL="0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1pPr>
    <a:lvl2pPr marL="1580004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2pPr>
    <a:lvl3pPr marL="3160009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3pPr>
    <a:lvl4pPr marL="4740012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4pPr>
    <a:lvl5pPr marL="6320017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5pPr>
    <a:lvl6pPr marL="7900021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6pPr>
    <a:lvl7pPr marL="9480025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7pPr>
    <a:lvl8pPr marL="11060030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8pPr>
    <a:lvl9pPr marL="12640033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594"/>
    <a:srgbClr val="D36122"/>
    <a:srgbClr val="003591"/>
    <a:srgbClr val="9DD164"/>
    <a:srgbClr val="D6D2C4"/>
    <a:srgbClr val="092844"/>
    <a:srgbClr val="A2AA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4431"/>
    <p:restoredTop sz="99876" autoAdjust="0"/>
  </p:normalViewPr>
  <p:slideViewPr>
    <p:cSldViewPr snapToGrid="0" snapToObjects="1">
      <p:cViewPr>
        <p:scale>
          <a:sx n="30" d="100"/>
          <a:sy n="30" d="100"/>
        </p:scale>
        <p:origin x="-294" y="150"/>
      </p:cViewPr>
      <p:guideLst>
        <p:guide orient="horz" pos="9216"/>
        <p:guide pos="115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\\ariel\userdata\pwcommon\FUEL%20and%20Utilities\GHG%202018%20Inventory\GHG%20and%20Nitrogen%20Footprints.xlsx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\\ariel\userdata\pwcommon\FUEL%20and%20Utilities\GHG%202018%20Inventory\Forecasting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\\ariel\userdata\pwcommon\FUEL%20and%20Utilities\GHG%202018%20Inventory\GHG%20and%20Nitrogen%20Footprints.xlsx" TargetMode="Externa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file:///C:\Users\mott\Downloads\All%20properties%20-%20Total%20energy%20(Btu)%20and%20Emissions%20%20(17)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400"/>
            </a:pPr>
            <a:r>
              <a:rPr lang="en-US" sz="3200" dirty="0"/>
              <a:t>Municipal Emissions  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5132413648119789"/>
          <c:y val="0.15602285761561888"/>
          <c:w val="0.54799741640589372"/>
          <c:h val="0.73791903239770917"/>
        </c:manualLayout>
      </c:layout>
      <c:barChart>
        <c:barDir val="col"/>
        <c:grouping val="stacked"/>
        <c:varyColors val="0"/>
        <c:ser>
          <c:idx val="1"/>
          <c:order val="0"/>
          <c:tx>
            <c:strRef>
              <c:f>Sheet4!$B$61</c:f>
              <c:strCache>
                <c:ptCount val="1"/>
                <c:pt idx="0">
                  <c:v>Direct Transportation</c:v>
                </c:pt>
              </c:strCache>
            </c:strRef>
          </c:tx>
          <c:invertIfNegative val="0"/>
          <c:cat>
            <c:strRef>
              <c:f>Sheet4!$C$59:$D$59</c:f>
              <c:strCache>
                <c:ptCount val="2"/>
                <c:pt idx="0">
                  <c:v>FY14</c:v>
                </c:pt>
                <c:pt idx="1">
                  <c:v>FY17</c:v>
                </c:pt>
              </c:strCache>
            </c:strRef>
          </c:cat>
          <c:val>
            <c:numRef>
              <c:f>Sheet4!$C$61:$D$61</c:f>
              <c:numCache>
                <c:formatCode>#,##0</c:formatCode>
                <c:ptCount val="2"/>
                <c:pt idx="0">
                  <c:v>982.26000000000022</c:v>
                </c:pt>
                <c:pt idx="1">
                  <c:v>1049.1199999999999</c:v>
                </c:pt>
              </c:numCache>
            </c:numRef>
          </c:val>
        </c:ser>
        <c:ser>
          <c:idx val="8"/>
          <c:order val="1"/>
          <c:tx>
            <c:strRef>
              <c:f>Sheet4!$B$62</c:f>
              <c:strCache>
                <c:ptCount val="1"/>
                <c:pt idx="0">
                  <c:v>School Buses</c:v>
                </c:pt>
              </c:strCache>
            </c:strRef>
          </c:tx>
          <c:spPr>
            <a:pattFill prst="ltDnDiag">
              <a:fgClr>
                <a:schemeClr val="bg1"/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</c:spPr>
          <c:invertIfNegative val="0"/>
          <c:cat>
            <c:strRef>
              <c:f>Sheet4!$C$59:$D$59</c:f>
              <c:strCache>
                <c:ptCount val="2"/>
                <c:pt idx="0">
                  <c:v>FY14</c:v>
                </c:pt>
                <c:pt idx="1">
                  <c:v>FY17</c:v>
                </c:pt>
              </c:strCache>
            </c:strRef>
          </c:cat>
          <c:val>
            <c:numRef>
              <c:f>Sheet4!$C$62:$D$62</c:f>
              <c:numCache>
                <c:formatCode>#,##0</c:formatCode>
                <c:ptCount val="2"/>
                <c:pt idx="0">
                  <c:v>1099.56</c:v>
                </c:pt>
                <c:pt idx="1">
                  <c:v>1099.56</c:v>
                </c:pt>
              </c:numCache>
            </c:numRef>
          </c:val>
        </c:ser>
        <c:ser>
          <c:idx val="3"/>
          <c:order val="2"/>
          <c:tx>
            <c:strRef>
              <c:f>Sheet4!$B$64</c:f>
              <c:strCache>
                <c:ptCount val="1"/>
                <c:pt idx="0">
                  <c:v>Purchased Electricity</c:v>
                </c:pt>
              </c:strCache>
            </c:strRef>
          </c:tx>
          <c:invertIfNegative val="0"/>
          <c:cat>
            <c:strRef>
              <c:f>Sheet4!$C$59:$D$59</c:f>
              <c:strCache>
                <c:ptCount val="2"/>
                <c:pt idx="0">
                  <c:v>FY14</c:v>
                </c:pt>
                <c:pt idx="1">
                  <c:v>FY17</c:v>
                </c:pt>
              </c:strCache>
            </c:strRef>
          </c:cat>
          <c:val>
            <c:numRef>
              <c:f>Sheet4!$C$64:$D$64</c:f>
              <c:numCache>
                <c:formatCode>#,##0</c:formatCode>
                <c:ptCount val="2"/>
                <c:pt idx="0">
                  <c:v>2178.5404753649173</c:v>
                </c:pt>
                <c:pt idx="1">
                  <c:v>1930.8000000000002</c:v>
                </c:pt>
              </c:numCache>
            </c:numRef>
          </c:val>
        </c:ser>
        <c:ser>
          <c:idx val="9"/>
          <c:order val="3"/>
          <c:tx>
            <c:strRef>
              <c:f>Sheet4!$B$65</c:f>
              <c:strCache>
                <c:ptCount val="1"/>
                <c:pt idx="0">
                  <c:v>School Electricity</c:v>
                </c:pt>
              </c:strCache>
            </c:strRef>
          </c:tx>
          <c:spPr>
            <a:pattFill prst="ltDnDiag">
              <a:fgClr>
                <a:schemeClr val="bg1"/>
              </a:fgClr>
              <a:bgClr>
                <a:schemeClr val="accent4">
                  <a:lumMod val="75000"/>
                </a:schemeClr>
              </a:bgClr>
            </a:pattFill>
          </c:spPr>
          <c:invertIfNegative val="0"/>
          <c:cat>
            <c:strRef>
              <c:f>Sheet4!$C$59:$D$59</c:f>
              <c:strCache>
                <c:ptCount val="2"/>
                <c:pt idx="0">
                  <c:v>FY14</c:v>
                </c:pt>
                <c:pt idx="1">
                  <c:v>FY17</c:v>
                </c:pt>
              </c:strCache>
            </c:strRef>
          </c:cat>
          <c:val>
            <c:numRef>
              <c:f>Sheet4!$C$65:$D$65</c:f>
              <c:numCache>
                <c:formatCode>#,##0</c:formatCode>
                <c:ptCount val="2"/>
                <c:pt idx="0">
                  <c:v>1442.0695246350826</c:v>
                </c:pt>
                <c:pt idx="1">
                  <c:v>2092.14</c:v>
                </c:pt>
              </c:numCache>
            </c:numRef>
          </c:val>
        </c:ser>
        <c:ser>
          <c:idx val="0"/>
          <c:order val="4"/>
          <c:tx>
            <c:strRef>
              <c:f>Sheet4!$B$60</c:f>
              <c:strCache>
                <c:ptCount val="1"/>
                <c:pt idx="0">
                  <c:v>Stationary Fuels</c:v>
                </c:pt>
              </c:strCache>
            </c:strRef>
          </c:tx>
          <c:invertIfNegative val="0"/>
          <c:cat>
            <c:strRef>
              <c:f>Sheet4!$C$59:$D$59</c:f>
              <c:strCache>
                <c:ptCount val="2"/>
                <c:pt idx="0">
                  <c:v>FY14</c:v>
                </c:pt>
                <c:pt idx="1">
                  <c:v>FY17</c:v>
                </c:pt>
              </c:strCache>
            </c:strRef>
          </c:cat>
          <c:val>
            <c:numRef>
              <c:f>Sheet4!$C$60:$D$60</c:f>
              <c:numCache>
                <c:formatCode>#,##0</c:formatCode>
                <c:ptCount val="2"/>
                <c:pt idx="0">
                  <c:v>1289.1850199162113</c:v>
                </c:pt>
                <c:pt idx="1">
                  <c:v>1272.75</c:v>
                </c:pt>
              </c:numCache>
            </c:numRef>
          </c:val>
        </c:ser>
        <c:ser>
          <c:idx val="7"/>
          <c:order val="5"/>
          <c:tx>
            <c:strRef>
              <c:f>Sheet4!$B$69</c:f>
              <c:strCache>
                <c:ptCount val="1"/>
                <c:pt idx="0">
                  <c:v>School Stationary Fuel</c:v>
                </c:pt>
              </c:strCache>
            </c:strRef>
          </c:tx>
          <c:spPr>
            <a:pattFill prst="ltDnDiag">
              <a:fgClr>
                <a:schemeClr val="bg1"/>
              </a:fgClr>
              <a:bgClr>
                <a:schemeClr val="accent1">
                  <a:lumMod val="75000"/>
                </a:schemeClr>
              </a:bgClr>
            </a:pattFill>
          </c:spPr>
          <c:invertIfNegative val="0"/>
          <c:cat>
            <c:strRef>
              <c:f>Sheet4!$C$59:$D$59</c:f>
              <c:strCache>
                <c:ptCount val="2"/>
                <c:pt idx="0">
                  <c:v>FY14</c:v>
                </c:pt>
                <c:pt idx="1">
                  <c:v>FY17</c:v>
                </c:pt>
              </c:strCache>
            </c:strRef>
          </c:cat>
          <c:val>
            <c:numRef>
              <c:f>Sheet4!$C$69:$D$69</c:f>
              <c:numCache>
                <c:formatCode>#,##0</c:formatCode>
                <c:ptCount val="2"/>
                <c:pt idx="0">
                  <c:v>2878.7149800837883</c:v>
                </c:pt>
                <c:pt idx="1">
                  <c:v>1374.4099999999999</c:v>
                </c:pt>
              </c:numCache>
            </c:numRef>
          </c:val>
        </c:ser>
        <c:ser>
          <c:idx val="4"/>
          <c:order val="6"/>
          <c:tx>
            <c:strRef>
              <c:f>Sheet4!$B$66</c:f>
              <c:strCache>
                <c:ptCount val="1"/>
                <c:pt idx="0">
                  <c:v>Commuting</c:v>
                </c:pt>
              </c:strCache>
            </c:strRef>
          </c:tx>
          <c:invertIfNegative val="0"/>
          <c:cat>
            <c:strRef>
              <c:f>Sheet4!$C$59:$D$59</c:f>
              <c:strCache>
                <c:ptCount val="2"/>
                <c:pt idx="0">
                  <c:v>FY14</c:v>
                </c:pt>
                <c:pt idx="1">
                  <c:v>FY17</c:v>
                </c:pt>
              </c:strCache>
            </c:strRef>
          </c:cat>
          <c:val>
            <c:numRef>
              <c:f>Sheet4!$C$66:$D$66</c:f>
              <c:numCache>
                <c:formatCode>#,##0</c:formatCode>
                <c:ptCount val="2"/>
                <c:pt idx="0">
                  <c:v>2624.8799999999997</c:v>
                </c:pt>
                <c:pt idx="1">
                  <c:v>2705.18</c:v>
                </c:pt>
              </c:numCache>
            </c:numRef>
          </c:val>
        </c:ser>
        <c:ser>
          <c:idx val="2"/>
          <c:order val="7"/>
          <c:tx>
            <c:strRef>
              <c:f>Sheet4!$B$63</c:f>
              <c:strCache>
                <c:ptCount val="1"/>
                <c:pt idx="0">
                  <c:v>Fertilizer</c:v>
                </c:pt>
              </c:strCache>
            </c:strRef>
          </c:tx>
          <c:spPr>
            <a:solidFill>
              <a:schemeClr val="tx1"/>
            </a:solidFill>
          </c:spPr>
          <c:invertIfNegative val="0"/>
          <c:cat>
            <c:strRef>
              <c:f>Sheet4!$C$59:$D$59</c:f>
              <c:strCache>
                <c:ptCount val="2"/>
                <c:pt idx="0">
                  <c:v>FY14</c:v>
                </c:pt>
                <c:pt idx="1">
                  <c:v>FY17</c:v>
                </c:pt>
              </c:strCache>
            </c:strRef>
          </c:cat>
          <c:val>
            <c:numRef>
              <c:f>Sheet4!$C$63:$D$63</c:f>
              <c:numCache>
                <c:formatCode>#,##0</c:formatCode>
                <c:ptCount val="2"/>
                <c:pt idx="0">
                  <c:v>16.25</c:v>
                </c:pt>
                <c:pt idx="1">
                  <c:v>16.25</c:v>
                </c:pt>
              </c:numCache>
            </c:numRef>
          </c:val>
        </c:ser>
        <c:ser>
          <c:idx val="5"/>
          <c:order val="8"/>
          <c:tx>
            <c:strRef>
              <c:f>Sheet4!$B$67</c:f>
              <c:strCache>
                <c:ptCount val="1"/>
                <c:pt idx="0">
                  <c:v>Wastewater</c:v>
                </c:pt>
              </c:strCache>
            </c:strRef>
          </c:tx>
          <c:invertIfNegative val="0"/>
          <c:cat>
            <c:strRef>
              <c:f>Sheet4!$C$59:$D$59</c:f>
              <c:strCache>
                <c:ptCount val="2"/>
                <c:pt idx="0">
                  <c:v>FY14</c:v>
                </c:pt>
                <c:pt idx="1">
                  <c:v>FY17</c:v>
                </c:pt>
              </c:strCache>
            </c:strRef>
          </c:cat>
          <c:val>
            <c:numRef>
              <c:f>Sheet4!$C$67:$D$67</c:f>
              <c:numCache>
                <c:formatCode>#,##0</c:formatCode>
                <c:ptCount val="2"/>
                <c:pt idx="0">
                  <c:v>554.08000000000004</c:v>
                </c:pt>
                <c:pt idx="1">
                  <c:v>574.97</c:v>
                </c:pt>
              </c:numCache>
            </c:numRef>
          </c:val>
        </c:ser>
        <c:ser>
          <c:idx val="6"/>
          <c:order val="9"/>
          <c:tx>
            <c:strRef>
              <c:f>Sheet4!$B$68</c:f>
              <c:strCache>
                <c:ptCount val="1"/>
                <c:pt idx="0">
                  <c:v>T&amp;D Losses</c:v>
                </c:pt>
              </c:strCache>
            </c:strRef>
          </c:tx>
          <c:spPr>
            <a:solidFill>
              <a:srgbClr val="7030A0"/>
            </a:solidFill>
          </c:spPr>
          <c:invertIfNegative val="0"/>
          <c:cat>
            <c:strRef>
              <c:f>Sheet4!$C$59:$D$59</c:f>
              <c:strCache>
                <c:ptCount val="2"/>
                <c:pt idx="0">
                  <c:v>FY14</c:v>
                </c:pt>
                <c:pt idx="1">
                  <c:v>FY17</c:v>
                </c:pt>
              </c:strCache>
            </c:strRef>
          </c:cat>
          <c:val>
            <c:numRef>
              <c:f>Sheet4!$C$68:$D$68</c:f>
              <c:numCache>
                <c:formatCode>#,##0</c:formatCode>
                <c:ptCount val="2"/>
                <c:pt idx="0">
                  <c:v>189.36</c:v>
                </c:pt>
                <c:pt idx="1">
                  <c:v>210.4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3086976"/>
        <c:axId val="23088512"/>
      </c:barChart>
      <c:catAx>
        <c:axId val="2308697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2400"/>
            </a:pPr>
            <a:endParaRPr lang="en-US"/>
          </a:p>
        </c:txPr>
        <c:crossAx val="23088512"/>
        <c:crosses val="autoZero"/>
        <c:auto val="1"/>
        <c:lblAlgn val="ctr"/>
        <c:lblOffset val="100"/>
        <c:noMultiLvlLbl val="0"/>
      </c:catAx>
      <c:valAx>
        <c:axId val="23088512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 sz="2400"/>
                </a:pPr>
                <a:r>
                  <a:rPr lang="en-US" sz="2400" dirty="0"/>
                  <a:t>Emissions (MTCO</a:t>
                </a:r>
                <a:r>
                  <a:rPr lang="en-US" sz="1800" dirty="0"/>
                  <a:t>2</a:t>
                </a:r>
                <a:r>
                  <a:rPr lang="en-US" sz="2400" dirty="0"/>
                  <a:t>e)</a:t>
                </a:r>
              </a:p>
            </c:rich>
          </c:tx>
          <c:layout/>
          <c:overlay val="0"/>
        </c:title>
        <c:numFmt formatCode="#,##0" sourceLinked="1"/>
        <c:majorTickMark val="out"/>
        <c:minorTickMark val="none"/>
        <c:tickLblPos val="nextTo"/>
        <c:txPr>
          <a:bodyPr/>
          <a:lstStyle/>
          <a:p>
            <a:pPr>
              <a:defRPr sz="2400"/>
            </a:pPr>
            <a:endParaRPr lang="en-US"/>
          </a:p>
        </c:txPr>
        <c:crossAx val="2308697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0384293157649891"/>
          <c:y val="0.2057087990994384"/>
          <c:w val="0.28146258768292781"/>
          <c:h val="0.73588795954094532"/>
        </c:manualLayout>
      </c:layout>
      <c:overlay val="0"/>
      <c:txPr>
        <a:bodyPr/>
        <a:lstStyle/>
        <a:p>
          <a:pPr>
            <a:defRPr sz="2400"/>
          </a:pPr>
          <a:endParaRPr lang="en-US"/>
        </a:p>
      </c:txPr>
    </c:legend>
    <c:plotVisOnly val="1"/>
    <c:dispBlanksAs val="gap"/>
    <c:showDLblsOverMax val="0"/>
  </c:chart>
  <c:spPr>
    <a:ln>
      <a:noFill/>
    </a:ln>
  </c:sp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3200"/>
            </a:pPr>
            <a:r>
              <a:rPr lang="en-US" sz="3200" dirty="0"/>
              <a:t>Recommended GHG Reduction Strategies</a:t>
            </a:r>
          </a:p>
        </c:rich>
      </c:tx>
      <c:layout>
        <c:manualLayout>
          <c:xMode val="edge"/>
          <c:yMode val="edge"/>
          <c:x val="0.16748341356126206"/>
          <c:y val="2.9514215520268915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4420004791744911"/>
          <c:y val="0.23954648931366646"/>
          <c:w val="0.8534692297393931"/>
          <c:h val="0.42425085133202889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'SUMMARY '!$B$22</c:f>
              <c:strCache>
                <c:ptCount val="1"/>
                <c:pt idx="0">
                  <c:v>Stationary Fuels</c:v>
                </c:pt>
              </c:strCache>
            </c:strRef>
          </c:tx>
          <c:invertIfNegative val="0"/>
          <c:cat>
            <c:strRef>
              <c:f>'SUMMARY '!$C$21:$J$21</c:f>
              <c:strCache>
                <c:ptCount val="8"/>
                <c:pt idx="0">
                  <c:v>Baseline (FY 2017)</c:v>
                </c:pt>
                <c:pt idx="1">
                  <c:v>20% Employee Carpool</c:v>
                </c:pt>
                <c:pt idx="2">
                  <c:v>Fuel Oil to Natural Gas</c:v>
                </c:pt>
                <c:pt idx="3">
                  <c:v>1 GW Solar Installed</c:v>
                </c:pt>
                <c:pt idx="4">
                  <c:v>20% More Efficient Buildings</c:v>
                </c:pt>
                <c:pt idx="5">
                  <c:v>100% Gas Vehicles to EV</c:v>
                </c:pt>
                <c:pt idx="6">
                  <c:v>100% Renewable Energy </c:v>
                </c:pt>
                <c:pt idx="7">
                  <c:v>Combined</c:v>
                </c:pt>
              </c:strCache>
            </c:strRef>
          </c:cat>
          <c:val>
            <c:numRef>
              <c:f>'SUMMARY '!$C$22:$J$22</c:f>
              <c:numCache>
                <c:formatCode>#,##0.00</c:formatCode>
                <c:ptCount val="8"/>
                <c:pt idx="0">
                  <c:v>2647.16</c:v>
                </c:pt>
                <c:pt idx="1">
                  <c:v>2645.7</c:v>
                </c:pt>
                <c:pt idx="2">
                  <c:v>1947.56</c:v>
                </c:pt>
                <c:pt idx="3">
                  <c:v>2647.16</c:v>
                </c:pt>
                <c:pt idx="4">
                  <c:v>2116.5700000000002</c:v>
                </c:pt>
                <c:pt idx="5">
                  <c:v>2647.16</c:v>
                </c:pt>
                <c:pt idx="6">
                  <c:v>2647.16</c:v>
                </c:pt>
                <c:pt idx="7">
                  <c:v>1947.56</c:v>
                </c:pt>
              </c:numCache>
            </c:numRef>
          </c:val>
        </c:ser>
        <c:ser>
          <c:idx val="1"/>
          <c:order val="1"/>
          <c:tx>
            <c:strRef>
              <c:f>'SUMMARY '!$B$23</c:f>
              <c:strCache>
                <c:ptCount val="1"/>
                <c:pt idx="0">
                  <c:v>Direct Transportation</c:v>
                </c:pt>
              </c:strCache>
            </c:strRef>
          </c:tx>
          <c:invertIfNegative val="0"/>
          <c:cat>
            <c:strRef>
              <c:f>'SUMMARY '!$C$21:$J$21</c:f>
              <c:strCache>
                <c:ptCount val="8"/>
                <c:pt idx="0">
                  <c:v>Baseline (FY 2017)</c:v>
                </c:pt>
                <c:pt idx="1">
                  <c:v>20% Employee Carpool</c:v>
                </c:pt>
                <c:pt idx="2">
                  <c:v>Fuel Oil to Natural Gas</c:v>
                </c:pt>
                <c:pt idx="3">
                  <c:v>1 GW Solar Installed</c:v>
                </c:pt>
                <c:pt idx="4">
                  <c:v>20% More Efficient Buildings</c:v>
                </c:pt>
                <c:pt idx="5">
                  <c:v>100% Gas Vehicles to EV</c:v>
                </c:pt>
                <c:pt idx="6">
                  <c:v>100% Renewable Energy </c:v>
                </c:pt>
                <c:pt idx="7">
                  <c:v>Combined</c:v>
                </c:pt>
              </c:strCache>
            </c:strRef>
          </c:cat>
          <c:val>
            <c:numRef>
              <c:f>'SUMMARY '!$C$23:$J$23</c:f>
              <c:numCache>
                <c:formatCode>#,##0.00</c:formatCode>
                <c:ptCount val="8"/>
                <c:pt idx="0">
                  <c:v>2148.6799999999998</c:v>
                </c:pt>
                <c:pt idx="1">
                  <c:v>2148.6799999999998</c:v>
                </c:pt>
                <c:pt idx="2">
                  <c:v>2148.6799999999998</c:v>
                </c:pt>
                <c:pt idx="3">
                  <c:v>2148.6799999999998</c:v>
                </c:pt>
                <c:pt idx="4">
                  <c:v>2148.6799999999998</c:v>
                </c:pt>
                <c:pt idx="5">
                  <c:v>1545.6799999999998</c:v>
                </c:pt>
                <c:pt idx="6">
                  <c:v>2148.6799999999998</c:v>
                </c:pt>
                <c:pt idx="7">
                  <c:v>1545.6799999999998</c:v>
                </c:pt>
              </c:numCache>
            </c:numRef>
          </c:val>
        </c:ser>
        <c:ser>
          <c:idx val="2"/>
          <c:order val="2"/>
          <c:tx>
            <c:strRef>
              <c:f>'SUMMARY '!$B$24</c:f>
              <c:strCache>
                <c:ptCount val="1"/>
                <c:pt idx="0">
                  <c:v>Fertilizer </c:v>
                </c:pt>
              </c:strCache>
            </c:strRef>
          </c:tx>
          <c:invertIfNegative val="0"/>
          <c:cat>
            <c:strRef>
              <c:f>'SUMMARY '!$C$21:$J$21</c:f>
              <c:strCache>
                <c:ptCount val="8"/>
                <c:pt idx="0">
                  <c:v>Baseline (FY 2017)</c:v>
                </c:pt>
                <c:pt idx="1">
                  <c:v>20% Employee Carpool</c:v>
                </c:pt>
                <c:pt idx="2">
                  <c:v>Fuel Oil to Natural Gas</c:v>
                </c:pt>
                <c:pt idx="3">
                  <c:v>1 GW Solar Installed</c:v>
                </c:pt>
                <c:pt idx="4">
                  <c:v>20% More Efficient Buildings</c:v>
                </c:pt>
                <c:pt idx="5">
                  <c:v>100% Gas Vehicles to EV</c:v>
                </c:pt>
                <c:pt idx="6">
                  <c:v>100% Renewable Energy </c:v>
                </c:pt>
                <c:pt idx="7">
                  <c:v>Combined</c:v>
                </c:pt>
              </c:strCache>
            </c:strRef>
          </c:cat>
          <c:val>
            <c:numRef>
              <c:f>'SUMMARY '!$C$24:$J$24</c:f>
              <c:numCache>
                <c:formatCode>General</c:formatCode>
                <c:ptCount val="8"/>
                <c:pt idx="0">
                  <c:v>16.25</c:v>
                </c:pt>
                <c:pt idx="1">
                  <c:v>16.25</c:v>
                </c:pt>
                <c:pt idx="2">
                  <c:v>16.25</c:v>
                </c:pt>
                <c:pt idx="3">
                  <c:v>16.25</c:v>
                </c:pt>
                <c:pt idx="4">
                  <c:v>16.25</c:v>
                </c:pt>
                <c:pt idx="5">
                  <c:v>16.25</c:v>
                </c:pt>
                <c:pt idx="6">
                  <c:v>16.25</c:v>
                </c:pt>
                <c:pt idx="7">
                  <c:v>16.25</c:v>
                </c:pt>
              </c:numCache>
            </c:numRef>
          </c:val>
        </c:ser>
        <c:ser>
          <c:idx val="3"/>
          <c:order val="3"/>
          <c:tx>
            <c:strRef>
              <c:f>'SUMMARY '!$B$25</c:f>
              <c:strCache>
                <c:ptCount val="1"/>
                <c:pt idx="0">
                  <c:v>Purchased Electricity</c:v>
                </c:pt>
              </c:strCache>
            </c:strRef>
          </c:tx>
          <c:invertIfNegative val="0"/>
          <c:cat>
            <c:strRef>
              <c:f>'SUMMARY '!$C$21:$J$21</c:f>
              <c:strCache>
                <c:ptCount val="8"/>
                <c:pt idx="0">
                  <c:v>Baseline (FY 2017)</c:v>
                </c:pt>
                <c:pt idx="1">
                  <c:v>20% Employee Carpool</c:v>
                </c:pt>
                <c:pt idx="2">
                  <c:v>Fuel Oil to Natural Gas</c:v>
                </c:pt>
                <c:pt idx="3">
                  <c:v>1 GW Solar Installed</c:v>
                </c:pt>
                <c:pt idx="4">
                  <c:v>20% More Efficient Buildings</c:v>
                </c:pt>
                <c:pt idx="5">
                  <c:v>100% Gas Vehicles to EV</c:v>
                </c:pt>
                <c:pt idx="6">
                  <c:v>100% Renewable Energy </c:v>
                </c:pt>
                <c:pt idx="7">
                  <c:v>Combined</c:v>
                </c:pt>
              </c:strCache>
            </c:strRef>
          </c:cat>
          <c:val>
            <c:numRef>
              <c:f>'SUMMARY '!$C$25:$J$25</c:f>
              <c:numCache>
                <c:formatCode>#,##0.00</c:formatCode>
                <c:ptCount val="8"/>
                <c:pt idx="0">
                  <c:v>4022.94</c:v>
                </c:pt>
                <c:pt idx="1">
                  <c:v>4022.94</c:v>
                </c:pt>
                <c:pt idx="2">
                  <c:v>4022.94</c:v>
                </c:pt>
                <c:pt idx="3">
                  <c:v>3523.37</c:v>
                </c:pt>
                <c:pt idx="4" formatCode="General">
                  <c:v>3218.3520000000003</c:v>
                </c:pt>
                <c:pt idx="5">
                  <c:v>4022.94</c:v>
                </c:pt>
                <c:pt idx="6">
                  <c:v>0</c:v>
                </c:pt>
                <c:pt idx="7">
                  <c:v>0</c:v>
                </c:pt>
              </c:numCache>
            </c:numRef>
          </c:val>
        </c:ser>
        <c:ser>
          <c:idx val="4"/>
          <c:order val="4"/>
          <c:tx>
            <c:strRef>
              <c:f>'SUMMARY '!$B$26</c:f>
              <c:strCache>
                <c:ptCount val="1"/>
                <c:pt idx="0">
                  <c:v>Commuting</c:v>
                </c:pt>
              </c:strCache>
            </c:strRef>
          </c:tx>
          <c:invertIfNegative val="0"/>
          <c:cat>
            <c:strRef>
              <c:f>'SUMMARY '!$C$21:$J$21</c:f>
              <c:strCache>
                <c:ptCount val="8"/>
                <c:pt idx="0">
                  <c:v>Baseline (FY 2017)</c:v>
                </c:pt>
                <c:pt idx="1">
                  <c:v>20% Employee Carpool</c:v>
                </c:pt>
                <c:pt idx="2">
                  <c:v>Fuel Oil to Natural Gas</c:v>
                </c:pt>
                <c:pt idx="3">
                  <c:v>1 GW Solar Installed</c:v>
                </c:pt>
                <c:pt idx="4">
                  <c:v>20% More Efficient Buildings</c:v>
                </c:pt>
                <c:pt idx="5">
                  <c:v>100% Gas Vehicles to EV</c:v>
                </c:pt>
                <c:pt idx="6">
                  <c:v>100% Renewable Energy </c:v>
                </c:pt>
                <c:pt idx="7">
                  <c:v>Combined</c:v>
                </c:pt>
              </c:strCache>
            </c:strRef>
          </c:cat>
          <c:val>
            <c:numRef>
              <c:f>'SUMMARY '!$C$26:$J$26</c:f>
              <c:numCache>
                <c:formatCode>#,##0.00</c:formatCode>
                <c:ptCount val="8"/>
                <c:pt idx="0">
                  <c:v>2705.1800000000003</c:v>
                </c:pt>
                <c:pt idx="1">
                  <c:v>2343.8399999999997</c:v>
                </c:pt>
                <c:pt idx="2">
                  <c:v>2705.1800000000003</c:v>
                </c:pt>
                <c:pt idx="3">
                  <c:v>2705.1800000000003</c:v>
                </c:pt>
                <c:pt idx="4">
                  <c:v>2705.1800000000003</c:v>
                </c:pt>
                <c:pt idx="5">
                  <c:v>2343.8399999999997</c:v>
                </c:pt>
                <c:pt idx="6">
                  <c:v>2705.1800000000003</c:v>
                </c:pt>
                <c:pt idx="7">
                  <c:v>2343.8399999999997</c:v>
                </c:pt>
              </c:numCache>
            </c:numRef>
          </c:val>
        </c:ser>
        <c:ser>
          <c:idx val="5"/>
          <c:order val="5"/>
          <c:tx>
            <c:strRef>
              <c:f>'SUMMARY '!$B$27</c:f>
              <c:strCache>
                <c:ptCount val="1"/>
                <c:pt idx="0">
                  <c:v>Community Wastewater</c:v>
                </c:pt>
              </c:strCache>
            </c:strRef>
          </c:tx>
          <c:invertIfNegative val="0"/>
          <c:cat>
            <c:strRef>
              <c:f>'SUMMARY '!$C$21:$J$21</c:f>
              <c:strCache>
                <c:ptCount val="8"/>
                <c:pt idx="0">
                  <c:v>Baseline (FY 2017)</c:v>
                </c:pt>
                <c:pt idx="1">
                  <c:v>20% Employee Carpool</c:v>
                </c:pt>
                <c:pt idx="2">
                  <c:v>Fuel Oil to Natural Gas</c:v>
                </c:pt>
                <c:pt idx="3">
                  <c:v>1 GW Solar Installed</c:v>
                </c:pt>
                <c:pt idx="4">
                  <c:v>20% More Efficient Buildings</c:v>
                </c:pt>
                <c:pt idx="5">
                  <c:v>100% Gas Vehicles to EV</c:v>
                </c:pt>
                <c:pt idx="6">
                  <c:v>100% Renewable Energy </c:v>
                </c:pt>
                <c:pt idx="7">
                  <c:v>Combined</c:v>
                </c:pt>
              </c:strCache>
            </c:strRef>
          </c:cat>
          <c:val>
            <c:numRef>
              <c:f>'SUMMARY '!$C$27:$J$27</c:f>
              <c:numCache>
                <c:formatCode>General</c:formatCode>
                <c:ptCount val="8"/>
                <c:pt idx="0">
                  <c:v>574.97</c:v>
                </c:pt>
                <c:pt idx="1">
                  <c:v>574.97</c:v>
                </c:pt>
                <c:pt idx="2">
                  <c:v>574.97</c:v>
                </c:pt>
                <c:pt idx="3">
                  <c:v>574.97</c:v>
                </c:pt>
                <c:pt idx="4">
                  <c:v>574.97</c:v>
                </c:pt>
                <c:pt idx="5">
                  <c:v>574.97</c:v>
                </c:pt>
                <c:pt idx="6">
                  <c:v>574.97</c:v>
                </c:pt>
                <c:pt idx="7">
                  <c:v>574.97</c:v>
                </c:pt>
              </c:numCache>
            </c:numRef>
          </c:val>
        </c:ser>
        <c:ser>
          <c:idx val="6"/>
          <c:order val="6"/>
          <c:tx>
            <c:strRef>
              <c:f>'SUMMARY '!$B$28</c:f>
              <c:strCache>
                <c:ptCount val="1"/>
                <c:pt idx="0">
                  <c:v>T&amp;D Losses</c:v>
                </c:pt>
              </c:strCache>
            </c:strRef>
          </c:tx>
          <c:invertIfNegative val="0"/>
          <c:cat>
            <c:strRef>
              <c:f>'SUMMARY '!$C$21:$J$21</c:f>
              <c:strCache>
                <c:ptCount val="8"/>
                <c:pt idx="0">
                  <c:v>Baseline (FY 2017)</c:v>
                </c:pt>
                <c:pt idx="1">
                  <c:v>20% Employee Carpool</c:v>
                </c:pt>
                <c:pt idx="2">
                  <c:v>Fuel Oil to Natural Gas</c:v>
                </c:pt>
                <c:pt idx="3">
                  <c:v>1 GW Solar Installed</c:v>
                </c:pt>
                <c:pt idx="4">
                  <c:v>20% More Efficient Buildings</c:v>
                </c:pt>
                <c:pt idx="5">
                  <c:v>100% Gas Vehicles to EV</c:v>
                </c:pt>
                <c:pt idx="6">
                  <c:v>100% Renewable Energy </c:v>
                </c:pt>
                <c:pt idx="7">
                  <c:v>Combined</c:v>
                </c:pt>
              </c:strCache>
            </c:strRef>
          </c:cat>
          <c:val>
            <c:numRef>
              <c:f>'SUMMARY '!$C$28:$J$28</c:f>
              <c:numCache>
                <c:formatCode>General</c:formatCode>
                <c:ptCount val="8"/>
                <c:pt idx="0">
                  <c:v>210.4</c:v>
                </c:pt>
                <c:pt idx="1">
                  <c:v>210.4</c:v>
                </c:pt>
                <c:pt idx="2">
                  <c:v>210.4</c:v>
                </c:pt>
                <c:pt idx="3">
                  <c:v>197.33</c:v>
                </c:pt>
                <c:pt idx="4">
                  <c:v>64.504000000000005</c:v>
                </c:pt>
                <c:pt idx="5">
                  <c:v>210.4</c:v>
                </c:pt>
                <c:pt idx="6" formatCode="#,##0.00">
                  <c:v>0</c:v>
                </c:pt>
                <c:pt idx="7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8972160"/>
        <c:axId val="28973696"/>
      </c:barChart>
      <c:catAx>
        <c:axId val="2897216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 rot="-2700000" vert="horz"/>
          <a:lstStyle/>
          <a:p>
            <a:pPr>
              <a:defRPr sz="2400"/>
            </a:pPr>
            <a:endParaRPr lang="en-US"/>
          </a:p>
        </c:txPr>
        <c:crossAx val="28973696"/>
        <c:crosses val="autoZero"/>
        <c:auto val="1"/>
        <c:lblAlgn val="ctr"/>
        <c:lblOffset val="100"/>
        <c:noMultiLvlLbl val="0"/>
      </c:catAx>
      <c:valAx>
        <c:axId val="28973696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 sz="2400"/>
                </a:pPr>
                <a:r>
                  <a:rPr lang="en-US" sz="2400" dirty="0"/>
                  <a:t>Emissions (MTCO</a:t>
                </a:r>
                <a:r>
                  <a:rPr lang="en-US" sz="1800" dirty="0"/>
                  <a:t>2</a:t>
                </a:r>
                <a:r>
                  <a:rPr lang="en-US" sz="2400" dirty="0"/>
                  <a:t>e)</a:t>
                </a:r>
              </a:p>
            </c:rich>
          </c:tx>
          <c:layout>
            <c:manualLayout>
              <c:xMode val="edge"/>
              <c:yMode val="edge"/>
              <c:x val="4.5208291271283396E-3"/>
              <c:y val="0.28170089805526144"/>
            </c:manualLayout>
          </c:layout>
          <c:overlay val="0"/>
        </c:title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sz="2400"/>
            </a:pPr>
            <a:endParaRPr lang="en-US"/>
          </a:p>
        </c:txPr>
        <c:crossAx val="2897216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"/>
          <c:y val="0.10431541459713024"/>
          <c:w val="0.98617211797235593"/>
          <c:h val="0.10068887354290339"/>
        </c:manualLayout>
      </c:layout>
      <c:overlay val="0"/>
      <c:txPr>
        <a:bodyPr/>
        <a:lstStyle/>
        <a:p>
          <a:pPr>
            <a:defRPr sz="2400"/>
          </a:pPr>
          <a:endParaRPr lang="en-US"/>
        </a:p>
      </c:txPr>
    </c:legend>
    <c:plotVisOnly val="1"/>
    <c:dispBlanksAs val="gap"/>
    <c:showDLblsOverMax val="0"/>
  </c:chart>
  <c:spPr>
    <a:ln>
      <a:noFill/>
    </a:ln>
  </c:sp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3200"/>
            </a:pPr>
            <a:r>
              <a:rPr lang="en-US" sz="3200" dirty="0" smtClean="0"/>
              <a:t>GHG Emissions </a:t>
            </a:r>
            <a:r>
              <a:rPr lang="en-US" sz="3200" dirty="0"/>
              <a:t>by </a:t>
            </a:r>
            <a:r>
              <a:rPr lang="en-US" sz="3200" dirty="0" smtClean="0"/>
              <a:t>Fuel</a:t>
            </a:r>
            <a:r>
              <a:rPr lang="en-US" sz="3200" baseline="0" dirty="0" smtClean="0"/>
              <a:t> </a:t>
            </a:r>
            <a:r>
              <a:rPr lang="en-US" sz="3200" dirty="0" smtClean="0"/>
              <a:t>Source</a:t>
            </a:r>
            <a:r>
              <a:rPr lang="en-US" sz="3200" baseline="0" dirty="0" smtClean="0"/>
              <a:t> </a:t>
            </a:r>
            <a:endParaRPr lang="en-US" sz="3200" dirty="0"/>
          </a:p>
        </c:rich>
      </c:tx>
      <c:layout>
        <c:manualLayout>
          <c:xMode val="edge"/>
          <c:yMode val="edge"/>
          <c:x val="0.18466488050444424"/>
          <c:y val="0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35203808493748973"/>
          <c:y val="0.19132711808206834"/>
          <c:w val="0.53284411662457221"/>
          <c:h val="0.60613117108328796"/>
        </c:manualLayout>
      </c:layout>
      <c:pieChart>
        <c:varyColors val="1"/>
        <c:ser>
          <c:idx val="0"/>
          <c:order val="0"/>
          <c:dLbls>
            <c:txPr>
              <a:bodyPr/>
              <a:lstStyle/>
              <a:p>
                <a:pPr>
                  <a:defRPr sz="2400"/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Sheet2!$J$3:$O$3</c:f>
              <c:strCache>
                <c:ptCount val="6"/>
                <c:pt idx="0">
                  <c:v>Electricity</c:v>
                </c:pt>
                <c:pt idx="1">
                  <c:v>Fuel Oil</c:v>
                </c:pt>
                <c:pt idx="2">
                  <c:v>Propane</c:v>
                </c:pt>
                <c:pt idx="3">
                  <c:v>Natural Gas</c:v>
                </c:pt>
                <c:pt idx="4">
                  <c:v>Diesel</c:v>
                </c:pt>
                <c:pt idx="5">
                  <c:v>Gasoline</c:v>
                </c:pt>
              </c:strCache>
            </c:strRef>
          </c:cat>
          <c:val>
            <c:numRef>
              <c:f>Sheet2!$J$8:$O$8</c:f>
              <c:numCache>
                <c:formatCode>_(* #,##0.00_);_(* \(#,##0.00\);_(* "-"??_);_(@_)</c:formatCode>
                <c:ptCount val="6"/>
                <c:pt idx="0">
                  <c:v>4233.3399999999992</c:v>
                </c:pt>
                <c:pt idx="1">
                  <c:v>2413.75</c:v>
                </c:pt>
                <c:pt idx="2">
                  <c:v>95.43</c:v>
                </c:pt>
                <c:pt idx="3">
                  <c:v>137.99</c:v>
                </c:pt>
                <c:pt idx="4">
                  <c:v>1482.98</c:v>
                </c:pt>
                <c:pt idx="5">
                  <c:v>665.7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</c:plotArea>
    <c:legend>
      <c:legendPos val="t"/>
      <c:layout>
        <c:manualLayout>
          <c:xMode val="edge"/>
          <c:yMode val="edge"/>
          <c:x val="0.31317424172263358"/>
          <c:y val="0.81387351232518168"/>
          <c:w val="0.61155284264909859"/>
          <c:h val="0.15179096257455468"/>
        </c:manualLayout>
      </c:layout>
      <c:overlay val="0"/>
      <c:txPr>
        <a:bodyPr/>
        <a:lstStyle/>
        <a:p>
          <a:pPr rtl="0">
            <a:defRPr sz="2000"/>
          </a:pPr>
          <a:endParaRPr lang="en-US"/>
        </a:p>
      </c:txPr>
    </c:legend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3200"/>
            </a:pPr>
            <a:r>
              <a:rPr lang="en-US" sz="3200" dirty="0" smtClean="0"/>
              <a:t> </a:t>
            </a:r>
            <a:r>
              <a:rPr lang="en-US" sz="3200" dirty="0" smtClean="0"/>
              <a:t>Town Building</a:t>
            </a:r>
            <a:r>
              <a:rPr lang="en-US" sz="3200" baseline="0" dirty="0" smtClean="0"/>
              <a:t> Energy </a:t>
            </a:r>
            <a:r>
              <a:rPr lang="en-US" sz="3200" baseline="0" dirty="0" smtClean="0"/>
              <a:t>by Dept.</a:t>
            </a:r>
            <a:endParaRPr lang="en-US" sz="3200" dirty="0"/>
          </a:p>
        </c:rich>
      </c:tx>
      <c:layout>
        <c:manualLayout>
          <c:xMode val="edge"/>
          <c:yMode val="edge"/>
          <c:x val="8.6400070289762959E-2"/>
          <c:y val="0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8206872921198253"/>
          <c:y val="0.35857089055746122"/>
          <c:w val="0.47125455297830066"/>
          <c:h val="0.5740479296783394"/>
        </c:manualLayout>
      </c:layout>
      <c:pieChart>
        <c:varyColors val="1"/>
        <c:ser>
          <c:idx val="0"/>
          <c:order val="0"/>
          <c:dLbls>
            <c:txPr>
              <a:bodyPr/>
              <a:lstStyle/>
              <a:p>
                <a:pPr>
                  <a:defRPr sz="2400"/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'[All properties - Total energy (Btu) and Emissions  (17).xlsx]Sheet2'!$B$20:$B$25</c:f>
              <c:strCache>
                <c:ptCount val="6"/>
                <c:pt idx="0">
                  <c:v>Public Schools</c:v>
                </c:pt>
                <c:pt idx="1">
                  <c:v>Fire Stations</c:v>
                </c:pt>
                <c:pt idx="2">
                  <c:v>Parks and Rec</c:v>
                </c:pt>
                <c:pt idx="3">
                  <c:v>Town Offices</c:v>
                </c:pt>
                <c:pt idx="4">
                  <c:v>Street/Traffic Lights</c:v>
                </c:pt>
                <c:pt idx="5">
                  <c:v>WPCF and Pump Stations</c:v>
                </c:pt>
              </c:strCache>
            </c:strRef>
          </c:cat>
          <c:val>
            <c:numRef>
              <c:f>'[All properties - Total energy (Btu) and Emissions  (17).xlsx]Sheet2'!$C$20:$C$25</c:f>
              <c:numCache>
                <c:formatCode>_(* #,##0_);_(* \(#,##0\);_(* "-"??_);_(@_)</c:formatCode>
                <c:ptCount val="6"/>
                <c:pt idx="0">
                  <c:v>45679470.799999997</c:v>
                </c:pt>
                <c:pt idx="1">
                  <c:v>16745090.399999999</c:v>
                </c:pt>
                <c:pt idx="2">
                  <c:v>356130.30000000005</c:v>
                </c:pt>
                <c:pt idx="3">
                  <c:v>19312142.299999997</c:v>
                </c:pt>
                <c:pt idx="4">
                  <c:v>1742319.7000000002</c:v>
                </c:pt>
                <c:pt idx="5" formatCode="General">
                  <c:v>17109784.300000001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t"/>
      <c:layout>
        <c:manualLayout>
          <c:xMode val="edge"/>
          <c:yMode val="edge"/>
          <c:x val="6.2457113369588937E-2"/>
          <c:y val="0.1692237639457157"/>
          <c:w val="0.74649855191947267"/>
          <c:h val="0.19045062280817615"/>
        </c:manualLayout>
      </c:layout>
      <c:overlay val="0"/>
      <c:txPr>
        <a:bodyPr/>
        <a:lstStyle/>
        <a:p>
          <a:pPr rtl="0">
            <a:defRPr sz="2000"/>
          </a:pPr>
          <a:endParaRPr lang="en-US"/>
        </a:p>
      </c:txPr>
    </c:legend>
    <c:plotVisOnly val="1"/>
    <c:dispBlanksAs val="gap"/>
    <c:showDLblsOverMax val="0"/>
  </c:chart>
  <c:spPr>
    <a:ln>
      <a:noFill/>
    </a:ln>
  </c:spPr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745E96A-0251-4E01-9E7D-C5A750365F4A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E2A2B5C-D317-47F5-9428-3A2C0DEE6E07}">
      <dgm:prSet phldrT="[Text]" custT="1"/>
      <dgm:spPr/>
      <dgm:t>
        <a:bodyPr/>
        <a:lstStyle/>
        <a:p>
          <a:r>
            <a:rPr lang="en-US" sz="2400" dirty="0"/>
            <a:t>Obtain building utility data </a:t>
          </a:r>
        </a:p>
      </dgm:t>
    </dgm:pt>
    <dgm:pt modelId="{4E7B7967-D587-493B-A785-9DC9DB8B2A29}" type="parTrans" cxnId="{079C810D-DADF-493B-9236-704D1A7C7D22}">
      <dgm:prSet/>
      <dgm:spPr/>
      <dgm:t>
        <a:bodyPr/>
        <a:lstStyle/>
        <a:p>
          <a:endParaRPr lang="en-US"/>
        </a:p>
      </dgm:t>
    </dgm:pt>
    <dgm:pt modelId="{6CA0F177-8719-4844-B05B-36A5C5D759A8}" type="sibTrans" cxnId="{079C810D-DADF-493B-9236-704D1A7C7D22}">
      <dgm:prSet/>
      <dgm:spPr/>
      <dgm:t>
        <a:bodyPr/>
        <a:lstStyle/>
        <a:p>
          <a:endParaRPr lang="en-US" dirty="0"/>
        </a:p>
      </dgm:t>
    </dgm:pt>
    <dgm:pt modelId="{9338E38D-9D75-4758-BA25-C26A51A8218A}">
      <dgm:prSet custT="1"/>
      <dgm:spPr/>
      <dgm:t>
        <a:bodyPr/>
        <a:lstStyle/>
        <a:p>
          <a:r>
            <a:rPr lang="en-US" sz="2400" dirty="0"/>
            <a:t>Enter total energy data into SIMAP</a:t>
          </a:r>
        </a:p>
      </dgm:t>
    </dgm:pt>
    <dgm:pt modelId="{023AF3F2-58C6-4D01-9BBA-4D3E3FF8FC4A}" type="parTrans" cxnId="{0827856D-F7DB-4EEC-A45D-F9659E9B05F0}">
      <dgm:prSet/>
      <dgm:spPr/>
      <dgm:t>
        <a:bodyPr/>
        <a:lstStyle/>
        <a:p>
          <a:endParaRPr lang="en-US"/>
        </a:p>
      </dgm:t>
    </dgm:pt>
    <dgm:pt modelId="{C64462E4-6C27-4A70-8599-A92F032614AB}" type="sibTrans" cxnId="{0827856D-F7DB-4EEC-A45D-F9659E9B05F0}">
      <dgm:prSet/>
      <dgm:spPr/>
      <dgm:t>
        <a:bodyPr/>
        <a:lstStyle/>
        <a:p>
          <a:endParaRPr lang="en-US" dirty="0"/>
        </a:p>
      </dgm:t>
    </dgm:pt>
    <dgm:pt modelId="{7851A9DE-2FF1-4020-8408-9AECA87A2454}">
      <dgm:prSet phldrT="[Text]" custT="1"/>
      <dgm:spPr/>
      <dgm:t>
        <a:bodyPr/>
        <a:lstStyle/>
        <a:p>
          <a:r>
            <a:rPr lang="en-US" sz="2400" dirty="0"/>
            <a:t>Enter energy data into Portfolio </a:t>
          </a:r>
          <a:r>
            <a:rPr lang="en-US" sz="2400" dirty="0" smtClean="0"/>
            <a:t>Manager by building</a:t>
          </a:r>
          <a:endParaRPr lang="en-US" sz="2400" dirty="0"/>
        </a:p>
      </dgm:t>
    </dgm:pt>
    <dgm:pt modelId="{24470262-27B0-4ECC-8BB7-7253A0197DB7}" type="parTrans" cxnId="{DFAE6C3A-6856-48CF-80DE-26DF42EC0A7E}">
      <dgm:prSet/>
      <dgm:spPr/>
      <dgm:t>
        <a:bodyPr/>
        <a:lstStyle/>
        <a:p>
          <a:endParaRPr lang="en-US"/>
        </a:p>
      </dgm:t>
    </dgm:pt>
    <dgm:pt modelId="{65DA9BC4-9F39-4DFA-8418-C7697480F2C7}" type="sibTrans" cxnId="{DFAE6C3A-6856-48CF-80DE-26DF42EC0A7E}">
      <dgm:prSet/>
      <dgm:spPr/>
      <dgm:t>
        <a:bodyPr/>
        <a:lstStyle/>
        <a:p>
          <a:endParaRPr lang="en-US" dirty="0"/>
        </a:p>
      </dgm:t>
    </dgm:pt>
    <dgm:pt modelId="{C9E41F2A-2A8F-4489-88CE-401F876C6C36}">
      <dgm:prSet custT="1"/>
      <dgm:spPr>
        <a:solidFill>
          <a:srgbClr val="003594"/>
        </a:solidFill>
        <a:ln>
          <a:solidFill>
            <a:srgbClr val="9DD164"/>
          </a:solidFill>
        </a:ln>
      </dgm:spPr>
      <dgm:t>
        <a:bodyPr/>
        <a:lstStyle/>
        <a:p>
          <a:r>
            <a:rPr lang="en-US" sz="2400" dirty="0" smtClean="0"/>
            <a:t>Generate Town GHG </a:t>
          </a:r>
          <a:r>
            <a:rPr lang="en-US" sz="2400" dirty="0"/>
            <a:t>report</a:t>
          </a:r>
        </a:p>
      </dgm:t>
    </dgm:pt>
    <dgm:pt modelId="{C92501B8-3F52-4095-9EF9-41BF136CB884}" type="sibTrans" cxnId="{457CBE7F-1480-4C5D-AEDB-D76F6C332A16}">
      <dgm:prSet/>
      <dgm:spPr/>
      <dgm:t>
        <a:bodyPr/>
        <a:lstStyle/>
        <a:p>
          <a:endParaRPr lang="en-US"/>
        </a:p>
      </dgm:t>
    </dgm:pt>
    <dgm:pt modelId="{872BE190-E056-4CB8-8974-0F1164237BD2}" type="parTrans" cxnId="{457CBE7F-1480-4C5D-AEDB-D76F6C332A16}">
      <dgm:prSet/>
      <dgm:spPr/>
      <dgm:t>
        <a:bodyPr/>
        <a:lstStyle/>
        <a:p>
          <a:endParaRPr lang="en-US"/>
        </a:p>
      </dgm:t>
    </dgm:pt>
    <dgm:pt modelId="{004B4F85-0C25-4251-BCB6-5279FADE1031}" type="pres">
      <dgm:prSet presAssocID="{8745E96A-0251-4E01-9E7D-C5A750365F4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55C1EA5-2D2C-479D-801E-9709F1A5A9BD}" type="pres">
      <dgm:prSet presAssocID="{0E2A2B5C-D317-47F5-9428-3A2C0DEE6E07}" presName="node" presStyleLbl="node1" presStyleIdx="0" presStyleCnt="4" custLinFactNeighborX="2927" custLinFactNeighborY="183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526FFA-D970-4E68-B1A6-394FAB555320}" type="pres">
      <dgm:prSet presAssocID="{6CA0F177-8719-4844-B05B-36A5C5D759A8}" presName="sibTrans" presStyleLbl="sibTrans2D1" presStyleIdx="0" presStyleCnt="3"/>
      <dgm:spPr/>
      <dgm:t>
        <a:bodyPr/>
        <a:lstStyle/>
        <a:p>
          <a:endParaRPr lang="en-US"/>
        </a:p>
      </dgm:t>
    </dgm:pt>
    <dgm:pt modelId="{1CA48A26-76F3-4567-B9E4-AE620701CB40}" type="pres">
      <dgm:prSet presAssocID="{6CA0F177-8719-4844-B05B-36A5C5D759A8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27BB7D2C-028D-4644-A1C8-D576DE605BB2}" type="pres">
      <dgm:prSet presAssocID="{7851A9DE-2FF1-4020-8408-9AECA87A2454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51570C1-019E-4BAD-9637-4507749B5249}" type="pres">
      <dgm:prSet presAssocID="{65DA9BC4-9F39-4DFA-8418-C7697480F2C7}" presName="sibTrans" presStyleLbl="sibTrans2D1" presStyleIdx="1" presStyleCnt="3"/>
      <dgm:spPr/>
      <dgm:t>
        <a:bodyPr/>
        <a:lstStyle/>
        <a:p>
          <a:endParaRPr lang="en-US"/>
        </a:p>
      </dgm:t>
    </dgm:pt>
    <dgm:pt modelId="{59553F75-4724-4FEC-82A9-4846EB08F34E}" type="pres">
      <dgm:prSet presAssocID="{65DA9BC4-9F39-4DFA-8418-C7697480F2C7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4BC8DE9C-B3F8-44ED-915B-08B3919503DF}" type="pres">
      <dgm:prSet presAssocID="{9338E38D-9D75-4758-BA25-C26A51A8218A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A3A305E-9118-4096-B55C-1EDB56BC28A3}" type="pres">
      <dgm:prSet presAssocID="{C64462E4-6C27-4A70-8599-A92F032614AB}" presName="sibTrans" presStyleLbl="sibTrans2D1" presStyleIdx="2" presStyleCnt="3"/>
      <dgm:spPr/>
      <dgm:t>
        <a:bodyPr/>
        <a:lstStyle/>
        <a:p>
          <a:endParaRPr lang="en-US"/>
        </a:p>
      </dgm:t>
    </dgm:pt>
    <dgm:pt modelId="{6E5D300A-76E9-4FAD-A3D2-B8C504925927}" type="pres">
      <dgm:prSet presAssocID="{C64462E4-6C27-4A70-8599-A92F032614AB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44B70998-071F-482A-A463-16F802029A0C}" type="pres">
      <dgm:prSet presAssocID="{C9E41F2A-2A8F-4489-88CE-401F876C6C36}" presName="node" presStyleLbl="node1" presStyleIdx="3" presStyleCnt="4" custLinFactNeighborX="-21472" custLinFactNeighborY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FAE6C3A-6856-48CF-80DE-26DF42EC0A7E}" srcId="{8745E96A-0251-4E01-9E7D-C5A750365F4A}" destId="{7851A9DE-2FF1-4020-8408-9AECA87A2454}" srcOrd="1" destOrd="0" parTransId="{24470262-27B0-4ECC-8BB7-7253A0197DB7}" sibTransId="{65DA9BC4-9F39-4DFA-8418-C7697480F2C7}"/>
    <dgm:cxn modelId="{D61B6B0F-1488-41DF-B2EF-1E319ACE6CFC}" type="presOf" srcId="{65DA9BC4-9F39-4DFA-8418-C7697480F2C7}" destId="{59553F75-4724-4FEC-82A9-4846EB08F34E}" srcOrd="1" destOrd="0" presId="urn:microsoft.com/office/officeart/2005/8/layout/process1"/>
    <dgm:cxn modelId="{8F798E2E-1283-4F6A-A5F3-C6F352C63466}" type="presOf" srcId="{65DA9BC4-9F39-4DFA-8418-C7697480F2C7}" destId="{F51570C1-019E-4BAD-9637-4507749B5249}" srcOrd="0" destOrd="0" presId="urn:microsoft.com/office/officeart/2005/8/layout/process1"/>
    <dgm:cxn modelId="{49F8B630-BD4B-473B-B795-64FAD34C4DF3}" type="presOf" srcId="{6CA0F177-8719-4844-B05B-36A5C5D759A8}" destId="{1CA48A26-76F3-4567-B9E4-AE620701CB40}" srcOrd="1" destOrd="0" presId="urn:microsoft.com/office/officeart/2005/8/layout/process1"/>
    <dgm:cxn modelId="{092B6D54-6502-425F-A2CE-C49E22C053EC}" type="presOf" srcId="{C64462E4-6C27-4A70-8599-A92F032614AB}" destId="{6E5D300A-76E9-4FAD-A3D2-B8C504925927}" srcOrd="1" destOrd="0" presId="urn:microsoft.com/office/officeart/2005/8/layout/process1"/>
    <dgm:cxn modelId="{5BA1D0DB-5668-4980-A373-1B6700215CC2}" type="presOf" srcId="{9338E38D-9D75-4758-BA25-C26A51A8218A}" destId="{4BC8DE9C-B3F8-44ED-915B-08B3919503DF}" srcOrd="0" destOrd="0" presId="urn:microsoft.com/office/officeart/2005/8/layout/process1"/>
    <dgm:cxn modelId="{898FB482-44D7-43CE-A9BA-1D594DADCB78}" type="presOf" srcId="{8745E96A-0251-4E01-9E7D-C5A750365F4A}" destId="{004B4F85-0C25-4251-BCB6-5279FADE1031}" srcOrd="0" destOrd="0" presId="urn:microsoft.com/office/officeart/2005/8/layout/process1"/>
    <dgm:cxn modelId="{0827856D-F7DB-4EEC-A45D-F9659E9B05F0}" srcId="{8745E96A-0251-4E01-9E7D-C5A750365F4A}" destId="{9338E38D-9D75-4758-BA25-C26A51A8218A}" srcOrd="2" destOrd="0" parTransId="{023AF3F2-58C6-4D01-9BBA-4D3E3FF8FC4A}" sibTransId="{C64462E4-6C27-4A70-8599-A92F032614AB}"/>
    <dgm:cxn modelId="{079C810D-DADF-493B-9236-704D1A7C7D22}" srcId="{8745E96A-0251-4E01-9E7D-C5A750365F4A}" destId="{0E2A2B5C-D317-47F5-9428-3A2C0DEE6E07}" srcOrd="0" destOrd="0" parTransId="{4E7B7967-D587-493B-A785-9DC9DB8B2A29}" sibTransId="{6CA0F177-8719-4844-B05B-36A5C5D759A8}"/>
    <dgm:cxn modelId="{675B761F-768E-4E4F-91C5-14C0A4A88675}" type="presOf" srcId="{7851A9DE-2FF1-4020-8408-9AECA87A2454}" destId="{27BB7D2C-028D-4644-A1C8-D576DE605BB2}" srcOrd="0" destOrd="0" presId="urn:microsoft.com/office/officeart/2005/8/layout/process1"/>
    <dgm:cxn modelId="{F4BE3B5A-56C7-47EA-9FEF-272A93F19913}" type="presOf" srcId="{C64462E4-6C27-4A70-8599-A92F032614AB}" destId="{CA3A305E-9118-4096-B55C-1EDB56BC28A3}" srcOrd="0" destOrd="0" presId="urn:microsoft.com/office/officeart/2005/8/layout/process1"/>
    <dgm:cxn modelId="{7927FADF-9B85-4F87-9D58-B7FB0DC126C4}" type="presOf" srcId="{6CA0F177-8719-4844-B05B-36A5C5D759A8}" destId="{AB526FFA-D970-4E68-B1A6-394FAB555320}" srcOrd="0" destOrd="0" presId="urn:microsoft.com/office/officeart/2005/8/layout/process1"/>
    <dgm:cxn modelId="{7F1FD1DE-2A6B-40E6-BBFE-67E0383375F8}" type="presOf" srcId="{C9E41F2A-2A8F-4489-88CE-401F876C6C36}" destId="{44B70998-071F-482A-A463-16F802029A0C}" srcOrd="0" destOrd="0" presId="urn:microsoft.com/office/officeart/2005/8/layout/process1"/>
    <dgm:cxn modelId="{457CBE7F-1480-4C5D-AEDB-D76F6C332A16}" srcId="{8745E96A-0251-4E01-9E7D-C5A750365F4A}" destId="{C9E41F2A-2A8F-4489-88CE-401F876C6C36}" srcOrd="3" destOrd="0" parTransId="{872BE190-E056-4CB8-8974-0F1164237BD2}" sibTransId="{C92501B8-3F52-4095-9EF9-41BF136CB884}"/>
    <dgm:cxn modelId="{5569C0FE-2A23-4B02-9FF0-4DE830B42988}" type="presOf" srcId="{0E2A2B5C-D317-47F5-9428-3A2C0DEE6E07}" destId="{155C1EA5-2D2C-479D-801E-9709F1A5A9BD}" srcOrd="0" destOrd="0" presId="urn:microsoft.com/office/officeart/2005/8/layout/process1"/>
    <dgm:cxn modelId="{2B31D814-72E0-44B9-A725-5AE40716DDFF}" type="presParOf" srcId="{004B4F85-0C25-4251-BCB6-5279FADE1031}" destId="{155C1EA5-2D2C-479D-801E-9709F1A5A9BD}" srcOrd="0" destOrd="0" presId="urn:microsoft.com/office/officeart/2005/8/layout/process1"/>
    <dgm:cxn modelId="{283DF309-F633-4FF8-9D4F-AE0E34383B47}" type="presParOf" srcId="{004B4F85-0C25-4251-BCB6-5279FADE1031}" destId="{AB526FFA-D970-4E68-B1A6-394FAB555320}" srcOrd="1" destOrd="0" presId="urn:microsoft.com/office/officeart/2005/8/layout/process1"/>
    <dgm:cxn modelId="{F475808F-C6FB-4417-AB5F-0BE1AE021B0F}" type="presParOf" srcId="{AB526FFA-D970-4E68-B1A6-394FAB555320}" destId="{1CA48A26-76F3-4567-B9E4-AE620701CB40}" srcOrd="0" destOrd="0" presId="urn:microsoft.com/office/officeart/2005/8/layout/process1"/>
    <dgm:cxn modelId="{A39C66B9-779E-4A69-8E02-8DAD48AE8D4E}" type="presParOf" srcId="{004B4F85-0C25-4251-BCB6-5279FADE1031}" destId="{27BB7D2C-028D-4644-A1C8-D576DE605BB2}" srcOrd="2" destOrd="0" presId="urn:microsoft.com/office/officeart/2005/8/layout/process1"/>
    <dgm:cxn modelId="{8FB8E0EA-6460-4F30-8C93-D53278945D1F}" type="presParOf" srcId="{004B4F85-0C25-4251-BCB6-5279FADE1031}" destId="{F51570C1-019E-4BAD-9637-4507749B5249}" srcOrd="3" destOrd="0" presId="urn:microsoft.com/office/officeart/2005/8/layout/process1"/>
    <dgm:cxn modelId="{D4CFCAEC-A0B0-4E95-BF53-05D6FFBF5E81}" type="presParOf" srcId="{F51570C1-019E-4BAD-9637-4507749B5249}" destId="{59553F75-4724-4FEC-82A9-4846EB08F34E}" srcOrd="0" destOrd="0" presId="urn:microsoft.com/office/officeart/2005/8/layout/process1"/>
    <dgm:cxn modelId="{1E266BA6-E974-4260-B356-6BA4F9917B7B}" type="presParOf" srcId="{004B4F85-0C25-4251-BCB6-5279FADE1031}" destId="{4BC8DE9C-B3F8-44ED-915B-08B3919503DF}" srcOrd="4" destOrd="0" presId="urn:microsoft.com/office/officeart/2005/8/layout/process1"/>
    <dgm:cxn modelId="{3BBF6562-2642-441C-9E6E-2CE8E4C0EF2E}" type="presParOf" srcId="{004B4F85-0C25-4251-BCB6-5279FADE1031}" destId="{CA3A305E-9118-4096-B55C-1EDB56BC28A3}" srcOrd="5" destOrd="0" presId="urn:microsoft.com/office/officeart/2005/8/layout/process1"/>
    <dgm:cxn modelId="{F5819E45-5BCF-4F4E-A3B5-C1ED08590CF1}" type="presParOf" srcId="{CA3A305E-9118-4096-B55C-1EDB56BC28A3}" destId="{6E5D300A-76E9-4FAD-A3D2-B8C504925927}" srcOrd="0" destOrd="0" presId="urn:microsoft.com/office/officeart/2005/8/layout/process1"/>
    <dgm:cxn modelId="{1168C843-E405-40E8-8203-D40B93C0E968}" type="presParOf" srcId="{004B4F85-0C25-4251-BCB6-5279FADE1031}" destId="{44B70998-071F-482A-A463-16F802029A0C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745E96A-0251-4E01-9E7D-C5A750365F4A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E2A2B5C-D317-47F5-9428-3A2C0DEE6E07}">
      <dgm:prSet phldrT="[Text]" custT="1"/>
      <dgm:spPr>
        <a:solidFill>
          <a:srgbClr val="D36122"/>
        </a:solidFill>
      </dgm:spPr>
      <dgm:t>
        <a:bodyPr/>
        <a:lstStyle/>
        <a:p>
          <a:r>
            <a:rPr lang="en-US" sz="2400" dirty="0"/>
            <a:t>Obtain </a:t>
          </a:r>
          <a:r>
            <a:rPr lang="en-US" sz="2400" dirty="0" smtClean="0"/>
            <a:t>waste and transportation data</a:t>
          </a:r>
          <a:endParaRPr lang="en-US" sz="2400" dirty="0"/>
        </a:p>
      </dgm:t>
    </dgm:pt>
    <dgm:pt modelId="{4E7B7967-D587-493B-A785-9DC9DB8B2A29}" type="parTrans" cxnId="{079C810D-DADF-493B-9236-704D1A7C7D22}">
      <dgm:prSet/>
      <dgm:spPr/>
      <dgm:t>
        <a:bodyPr/>
        <a:lstStyle/>
        <a:p>
          <a:endParaRPr lang="en-US"/>
        </a:p>
      </dgm:t>
    </dgm:pt>
    <dgm:pt modelId="{6CA0F177-8719-4844-B05B-36A5C5D759A8}" type="sibTrans" cxnId="{079C810D-DADF-493B-9236-704D1A7C7D22}">
      <dgm:prSet/>
      <dgm:spPr/>
      <dgm:t>
        <a:bodyPr/>
        <a:lstStyle/>
        <a:p>
          <a:endParaRPr lang="en-US" dirty="0"/>
        </a:p>
      </dgm:t>
    </dgm:pt>
    <dgm:pt modelId="{9338E38D-9D75-4758-BA25-C26A51A8218A}">
      <dgm:prSet custT="1"/>
      <dgm:spPr>
        <a:solidFill>
          <a:srgbClr val="D36122"/>
        </a:solidFill>
      </dgm:spPr>
      <dgm:t>
        <a:bodyPr/>
        <a:lstStyle/>
        <a:p>
          <a:r>
            <a:rPr lang="en-US" sz="2400" dirty="0"/>
            <a:t>Enter total </a:t>
          </a:r>
          <a:r>
            <a:rPr lang="en-US" sz="2400" dirty="0" smtClean="0"/>
            <a:t>waste and transportation data </a:t>
          </a:r>
          <a:r>
            <a:rPr lang="en-US" sz="2400" dirty="0"/>
            <a:t>into SIMAP</a:t>
          </a:r>
        </a:p>
      </dgm:t>
    </dgm:pt>
    <dgm:pt modelId="{023AF3F2-58C6-4D01-9BBA-4D3E3FF8FC4A}" type="parTrans" cxnId="{0827856D-F7DB-4EEC-A45D-F9659E9B05F0}">
      <dgm:prSet/>
      <dgm:spPr/>
      <dgm:t>
        <a:bodyPr/>
        <a:lstStyle/>
        <a:p>
          <a:endParaRPr lang="en-US"/>
        </a:p>
      </dgm:t>
    </dgm:pt>
    <dgm:pt modelId="{C64462E4-6C27-4A70-8599-A92F032614AB}" type="sibTrans" cxnId="{0827856D-F7DB-4EEC-A45D-F9659E9B05F0}">
      <dgm:prSet/>
      <dgm:spPr/>
      <dgm:t>
        <a:bodyPr/>
        <a:lstStyle/>
        <a:p>
          <a:endParaRPr lang="en-US"/>
        </a:p>
      </dgm:t>
    </dgm:pt>
    <dgm:pt modelId="{004B4F85-0C25-4251-BCB6-5279FADE1031}" type="pres">
      <dgm:prSet presAssocID="{8745E96A-0251-4E01-9E7D-C5A750365F4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55C1EA5-2D2C-479D-801E-9709F1A5A9BD}" type="pres">
      <dgm:prSet presAssocID="{0E2A2B5C-D317-47F5-9428-3A2C0DEE6E07}" presName="node" presStyleLbl="node1" presStyleIdx="0" presStyleCnt="2" custScaleX="123941" custScaleY="841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526FFA-D970-4E68-B1A6-394FAB555320}" type="pres">
      <dgm:prSet presAssocID="{6CA0F177-8719-4844-B05B-36A5C5D759A8}" presName="sibTrans" presStyleLbl="sibTrans2D1" presStyleIdx="0" presStyleCnt="1"/>
      <dgm:spPr/>
      <dgm:t>
        <a:bodyPr/>
        <a:lstStyle/>
        <a:p>
          <a:endParaRPr lang="en-US"/>
        </a:p>
      </dgm:t>
    </dgm:pt>
    <dgm:pt modelId="{1CA48A26-76F3-4567-B9E4-AE620701CB40}" type="pres">
      <dgm:prSet presAssocID="{6CA0F177-8719-4844-B05B-36A5C5D759A8}" presName="connectorText" presStyleLbl="sibTrans2D1" presStyleIdx="0" presStyleCnt="1"/>
      <dgm:spPr/>
      <dgm:t>
        <a:bodyPr/>
        <a:lstStyle/>
        <a:p>
          <a:endParaRPr lang="en-US"/>
        </a:p>
      </dgm:t>
    </dgm:pt>
    <dgm:pt modelId="{4BC8DE9C-B3F8-44ED-915B-08B3919503DF}" type="pres">
      <dgm:prSet presAssocID="{9338E38D-9D75-4758-BA25-C26A51A8218A}" presName="node" presStyleLbl="node1" presStyleIdx="1" presStyleCnt="2" custLinFactNeighborX="1225" custLinFactNeighborY="533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FA8D514-73CA-4921-91FA-0DE543709132}" type="presOf" srcId="{9338E38D-9D75-4758-BA25-C26A51A8218A}" destId="{4BC8DE9C-B3F8-44ED-915B-08B3919503DF}" srcOrd="0" destOrd="0" presId="urn:microsoft.com/office/officeart/2005/8/layout/process1"/>
    <dgm:cxn modelId="{B0DAAA90-547F-40EC-95DA-0F94D3EB4952}" type="presOf" srcId="{0E2A2B5C-D317-47F5-9428-3A2C0DEE6E07}" destId="{155C1EA5-2D2C-479D-801E-9709F1A5A9BD}" srcOrd="0" destOrd="0" presId="urn:microsoft.com/office/officeart/2005/8/layout/process1"/>
    <dgm:cxn modelId="{079C810D-DADF-493B-9236-704D1A7C7D22}" srcId="{8745E96A-0251-4E01-9E7D-C5A750365F4A}" destId="{0E2A2B5C-D317-47F5-9428-3A2C0DEE6E07}" srcOrd="0" destOrd="0" parTransId="{4E7B7967-D587-493B-A785-9DC9DB8B2A29}" sibTransId="{6CA0F177-8719-4844-B05B-36A5C5D759A8}"/>
    <dgm:cxn modelId="{FEB5D9F9-3177-4F92-A26C-44578791E7BE}" type="presOf" srcId="{6CA0F177-8719-4844-B05B-36A5C5D759A8}" destId="{1CA48A26-76F3-4567-B9E4-AE620701CB40}" srcOrd="1" destOrd="0" presId="urn:microsoft.com/office/officeart/2005/8/layout/process1"/>
    <dgm:cxn modelId="{F8AF35D8-489B-4581-9912-40C72F11B400}" type="presOf" srcId="{8745E96A-0251-4E01-9E7D-C5A750365F4A}" destId="{004B4F85-0C25-4251-BCB6-5279FADE1031}" srcOrd="0" destOrd="0" presId="urn:microsoft.com/office/officeart/2005/8/layout/process1"/>
    <dgm:cxn modelId="{BA8B21B3-C7AA-49CD-959D-D2CD3359CECE}" type="presOf" srcId="{6CA0F177-8719-4844-B05B-36A5C5D759A8}" destId="{AB526FFA-D970-4E68-B1A6-394FAB555320}" srcOrd="0" destOrd="0" presId="urn:microsoft.com/office/officeart/2005/8/layout/process1"/>
    <dgm:cxn modelId="{0827856D-F7DB-4EEC-A45D-F9659E9B05F0}" srcId="{8745E96A-0251-4E01-9E7D-C5A750365F4A}" destId="{9338E38D-9D75-4758-BA25-C26A51A8218A}" srcOrd="1" destOrd="0" parTransId="{023AF3F2-58C6-4D01-9BBA-4D3E3FF8FC4A}" sibTransId="{C64462E4-6C27-4A70-8599-A92F032614AB}"/>
    <dgm:cxn modelId="{56C3738B-9F29-4CE4-84A1-3546BF3BADD5}" type="presParOf" srcId="{004B4F85-0C25-4251-BCB6-5279FADE1031}" destId="{155C1EA5-2D2C-479D-801E-9709F1A5A9BD}" srcOrd="0" destOrd="0" presId="urn:microsoft.com/office/officeart/2005/8/layout/process1"/>
    <dgm:cxn modelId="{C0A0D7AE-6C33-4187-A821-52B0DCF2E3A1}" type="presParOf" srcId="{004B4F85-0C25-4251-BCB6-5279FADE1031}" destId="{AB526FFA-D970-4E68-B1A6-394FAB555320}" srcOrd="1" destOrd="0" presId="urn:microsoft.com/office/officeart/2005/8/layout/process1"/>
    <dgm:cxn modelId="{D5D4214F-D2D9-4800-8CBB-E6952DACC502}" type="presParOf" srcId="{AB526FFA-D970-4E68-B1A6-394FAB555320}" destId="{1CA48A26-76F3-4567-B9E4-AE620701CB40}" srcOrd="0" destOrd="0" presId="urn:microsoft.com/office/officeart/2005/8/layout/process1"/>
    <dgm:cxn modelId="{B55743C6-067F-4BE0-B781-EC623FF263C2}" type="presParOf" srcId="{004B4F85-0C25-4251-BCB6-5279FADE1031}" destId="{4BC8DE9C-B3F8-44ED-915B-08B3919503DF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5C1EA5-2D2C-479D-801E-9709F1A5A9BD}">
      <dsp:nvSpPr>
        <dsp:cNvPr id="0" name=""/>
        <dsp:cNvSpPr/>
      </dsp:nvSpPr>
      <dsp:spPr>
        <a:xfrm>
          <a:off x="35468" y="0"/>
          <a:ext cx="2144520" cy="167050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Obtain building utility data </a:t>
          </a:r>
        </a:p>
      </dsp:txBody>
      <dsp:txXfrm>
        <a:off x="84396" y="48928"/>
        <a:ext cx="2046664" cy="1572653"/>
      </dsp:txXfrm>
    </dsp:sp>
    <dsp:sp modelId="{AB526FFA-D970-4E68-B1A6-394FAB555320}">
      <dsp:nvSpPr>
        <dsp:cNvPr id="0" name=""/>
        <dsp:cNvSpPr/>
      </dsp:nvSpPr>
      <dsp:spPr>
        <a:xfrm>
          <a:off x="2388163" y="569334"/>
          <a:ext cx="441331" cy="53184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 dirty="0"/>
        </a:p>
      </dsp:txBody>
      <dsp:txXfrm>
        <a:off x="2388163" y="675702"/>
        <a:ext cx="308932" cy="319105"/>
      </dsp:txXfrm>
    </dsp:sp>
    <dsp:sp modelId="{27BB7D2C-028D-4644-A1C8-D576DE605BB2}">
      <dsp:nvSpPr>
        <dsp:cNvPr id="0" name=""/>
        <dsp:cNvSpPr/>
      </dsp:nvSpPr>
      <dsp:spPr>
        <a:xfrm>
          <a:off x="3012689" y="0"/>
          <a:ext cx="2144520" cy="167050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Enter energy data into Portfolio </a:t>
          </a:r>
          <a:r>
            <a:rPr lang="en-US" sz="2400" kern="1200" dirty="0" smtClean="0"/>
            <a:t>Manager by building</a:t>
          </a:r>
          <a:endParaRPr lang="en-US" sz="2400" kern="1200" dirty="0"/>
        </a:p>
      </dsp:txBody>
      <dsp:txXfrm>
        <a:off x="3061617" y="48928"/>
        <a:ext cx="2046664" cy="1572653"/>
      </dsp:txXfrm>
    </dsp:sp>
    <dsp:sp modelId="{F51570C1-019E-4BAD-9637-4507749B5249}">
      <dsp:nvSpPr>
        <dsp:cNvPr id="0" name=""/>
        <dsp:cNvSpPr/>
      </dsp:nvSpPr>
      <dsp:spPr>
        <a:xfrm>
          <a:off x="5371661" y="569334"/>
          <a:ext cx="454638" cy="53184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 dirty="0"/>
        </a:p>
      </dsp:txBody>
      <dsp:txXfrm>
        <a:off x="5371661" y="675702"/>
        <a:ext cx="318247" cy="319105"/>
      </dsp:txXfrm>
    </dsp:sp>
    <dsp:sp modelId="{4BC8DE9C-B3F8-44ED-915B-08B3919503DF}">
      <dsp:nvSpPr>
        <dsp:cNvPr id="0" name=""/>
        <dsp:cNvSpPr/>
      </dsp:nvSpPr>
      <dsp:spPr>
        <a:xfrm>
          <a:off x="6015018" y="0"/>
          <a:ext cx="2144520" cy="167050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Enter total energy data into SIMAP</a:t>
          </a:r>
        </a:p>
      </dsp:txBody>
      <dsp:txXfrm>
        <a:off x="6063946" y="48928"/>
        <a:ext cx="2046664" cy="1572653"/>
      </dsp:txXfrm>
    </dsp:sp>
    <dsp:sp modelId="{CA3A305E-9118-4096-B55C-1EDB56BC28A3}">
      <dsp:nvSpPr>
        <dsp:cNvPr id="0" name=""/>
        <dsp:cNvSpPr/>
      </dsp:nvSpPr>
      <dsp:spPr>
        <a:xfrm>
          <a:off x="8327943" y="569334"/>
          <a:ext cx="357018" cy="53184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 dirty="0"/>
        </a:p>
      </dsp:txBody>
      <dsp:txXfrm>
        <a:off x="8327943" y="675702"/>
        <a:ext cx="249913" cy="319105"/>
      </dsp:txXfrm>
    </dsp:sp>
    <dsp:sp modelId="{44B70998-071F-482A-A463-16F802029A0C}">
      <dsp:nvSpPr>
        <dsp:cNvPr id="0" name=""/>
        <dsp:cNvSpPr/>
      </dsp:nvSpPr>
      <dsp:spPr>
        <a:xfrm>
          <a:off x="8833158" y="0"/>
          <a:ext cx="2144520" cy="1670509"/>
        </a:xfrm>
        <a:prstGeom prst="roundRect">
          <a:avLst>
            <a:gd name="adj" fmla="val 10000"/>
          </a:avLst>
        </a:prstGeom>
        <a:solidFill>
          <a:srgbClr val="003594"/>
        </a:solidFill>
        <a:ln w="12700" cap="flat" cmpd="sng" algn="ctr">
          <a:solidFill>
            <a:srgbClr val="9DD16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Generate Town GHG </a:t>
          </a:r>
          <a:r>
            <a:rPr lang="en-US" sz="2400" kern="1200" dirty="0"/>
            <a:t>report</a:t>
          </a:r>
        </a:p>
      </dsp:txBody>
      <dsp:txXfrm>
        <a:off x="8882086" y="48928"/>
        <a:ext cx="2046664" cy="157265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5C1EA5-2D2C-479D-801E-9709F1A5A9BD}">
      <dsp:nvSpPr>
        <dsp:cNvPr id="0" name=""/>
        <dsp:cNvSpPr/>
      </dsp:nvSpPr>
      <dsp:spPr>
        <a:xfrm>
          <a:off x="7713" y="54382"/>
          <a:ext cx="3323239" cy="1353148"/>
        </a:xfrm>
        <a:prstGeom prst="roundRect">
          <a:avLst>
            <a:gd name="adj" fmla="val 10000"/>
          </a:avLst>
        </a:prstGeom>
        <a:solidFill>
          <a:srgbClr val="D3612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Obtain </a:t>
          </a:r>
          <a:r>
            <a:rPr lang="en-US" sz="2400" kern="1200" dirty="0" smtClean="0"/>
            <a:t>waste and transportation data</a:t>
          </a:r>
          <a:endParaRPr lang="en-US" sz="2400" kern="1200" dirty="0"/>
        </a:p>
      </dsp:txBody>
      <dsp:txXfrm>
        <a:off x="47345" y="94014"/>
        <a:ext cx="3243975" cy="1273884"/>
      </dsp:txXfrm>
    </dsp:sp>
    <dsp:sp modelId="{AB526FFA-D970-4E68-B1A6-394FAB555320}">
      <dsp:nvSpPr>
        <dsp:cNvPr id="0" name=""/>
        <dsp:cNvSpPr/>
      </dsp:nvSpPr>
      <dsp:spPr>
        <a:xfrm>
          <a:off x="3601012" y="398474"/>
          <a:ext cx="572525" cy="66496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 dirty="0"/>
        </a:p>
      </dsp:txBody>
      <dsp:txXfrm>
        <a:off x="3601012" y="531467"/>
        <a:ext cx="400768" cy="398978"/>
      </dsp:txXfrm>
    </dsp:sp>
    <dsp:sp modelId="{4BC8DE9C-B3F8-44ED-915B-08B3919503DF}">
      <dsp:nvSpPr>
        <dsp:cNvPr id="0" name=""/>
        <dsp:cNvSpPr/>
      </dsp:nvSpPr>
      <dsp:spPr>
        <a:xfrm>
          <a:off x="4411190" y="-73435"/>
          <a:ext cx="2681307" cy="1608784"/>
        </a:xfrm>
        <a:prstGeom prst="roundRect">
          <a:avLst>
            <a:gd name="adj" fmla="val 10000"/>
          </a:avLst>
        </a:prstGeom>
        <a:solidFill>
          <a:srgbClr val="D3612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Enter total </a:t>
          </a:r>
          <a:r>
            <a:rPr lang="en-US" sz="2400" kern="1200" dirty="0" smtClean="0"/>
            <a:t>waste and transportation data </a:t>
          </a:r>
          <a:r>
            <a:rPr lang="en-US" sz="2400" kern="1200" dirty="0"/>
            <a:t>into SIMAP</a:t>
          </a:r>
        </a:p>
      </dsp:txBody>
      <dsp:txXfrm>
        <a:off x="4458310" y="-26315"/>
        <a:ext cx="2587067" cy="15145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0.70452</cdr:x>
      <cdr:y>0.05677</cdr:y>
    </cdr:from>
    <cdr:to>
      <cdr:x>1</cdr:x>
      <cdr:y>0.18042</cdr:y>
    </cdr:to>
    <cdr:sp macro="" textlink="">
      <cdr:nvSpPr>
        <cdr:cNvPr id="2" name="TextBox 17"/>
        <cdr:cNvSpPr txBox="1"/>
      </cdr:nvSpPr>
      <cdr:spPr>
        <a:xfrm xmlns:a="http://schemas.openxmlformats.org/drawingml/2006/main">
          <a:off x="7915679" y="324996"/>
          <a:ext cx="3319831" cy="70788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3160009" rtl="0" eaLnBrk="1" latinLnBrk="0" hangingPunct="1">
            <a:defRPr sz="622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1580004" algn="l" defTabSz="3160009" rtl="0" eaLnBrk="1" latinLnBrk="0" hangingPunct="1">
            <a:defRPr sz="622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3160009" algn="l" defTabSz="3160009" rtl="0" eaLnBrk="1" latinLnBrk="0" hangingPunct="1">
            <a:defRPr sz="622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4740012" algn="l" defTabSz="3160009" rtl="0" eaLnBrk="1" latinLnBrk="0" hangingPunct="1">
            <a:defRPr sz="622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6320017" algn="l" defTabSz="3160009" rtl="0" eaLnBrk="1" latinLnBrk="0" hangingPunct="1">
            <a:defRPr sz="622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7900021" algn="l" defTabSz="3160009" rtl="0" eaLnBrk="1" latinLnBrk="0" hangingPunct="1">
            <a:defRPr sz="622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9480025" algn="l" defTabSz="3160009" rtl="0" eaLnBrk="1" latinLnBrk="0" hangingPunct="1">
            <a:defRPr sz="622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11060030" algn="l" defTabSz="3160009" rtl="0" eaLnBrk="1" latinLnBrk="0" hangingPunct="1">
            <a:defRPr sz="622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12640033" algn="l" defTabSz="3160009" rtl="0" eaLnBrk="1" latinLnBrk="0" hangingPunct="1">
            <a:defRPr sz="622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4000" b="1" dirty="0">
              <a:solidFill>
                <a:srgbClr val="003594"/>
              </a:solidFill>
            </a:rPr>
            <a:t>7</a:t>
          </a:r>
          <a:r>
            <a:rPr lang="en-US" sz="4000" b="1" dirty="0" smtClean="0">
              <a:solidFill>
                <a:srgbClr val="003594"/>
              </a:solidFill>
            </a:rPr>
            <a:t>% </a:t>
          </a:r>
          <a:r>
            <a:rPr lang="en-US" sz="4000" b="1" dirty="0" smtClean="0">
              <a:solidFill>
                <a:srgbClr val="003594"/>
              </a:solidFill>
            </a:rPr>
            <a:t>Reduction</a:t>
          </a:r>
          <a:endParaRPr lang="en-US" sz="4000" b="1" dirty="0">
            <a:solidFill>
              <a:srgbClr val="003594"/>
            </a:solidFill>
          </a:endParaRPr>
        </a:p>
      </cdr:txBody>
    </cdr:sp>
  </cdr:relSizeAnchor>
  <cdr:relSizeAnchor xmlns:cdr="http://schemas.openxmlformats.org/drawingml/2006/chartDrawing">
    <cdr:from>
      <cdr:x>0.23675</cdr:x>
      <cdr:y>0.12087</cdr:y>
    </cdr:from>
    <cdr:to>
      <cdr:x>0.43135</cdr:x>
      <cdr:y>0.1973</cdr:y>
    </cdr:to>
    <cdr:sp macro="" textlink="">
      <cdr:nvSpPr>
        <cdr:cNvPr id="3" name="TextBox 8"/>
        <cdr:cNvSpPr txBox="1"/>
      </cdr:nvSpPr>
      <cdr:spPr>
        <a:xfrm xmlns:a="http://schemas.openxmlformats.org/drawingml/2006/main">
          <a:off x="2659953" y="730164"/>
          <a:ext cx="2186532" cy="46166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3160009" rtl="0" eaLnBrk="1" latinLnBrk="0" hangingPunct="1">
            <a:defRPr sz="622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1580004" algn="l" defTabSz="3160009" rtl="0" eaLnBrk="1" latinLnBrk="0" hangingPunct="1">
            <a:defRPr sz="622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3160009" algn="l" defTabSz="3160009" rtl="0" eaLnBrk="1" latinLnBrk="0" hangingPunct="1">
            <a:defRPr sz="622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4740012" algn="l" defTabSz="3160009" rtl="0" eaLnBrk="1" latinLnBrk="0" hangingPunct="1">
            <a:defRPr sz="622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6320017" algn="l" defTabSz="3160009" rtl="0" eaLnBrk="1" latinLnBrk="0" hangingPunct="1">
            <a:defRPr sz="622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7900021" algn="l" defTabSz="3160009" rtl="0" eaLnBrk="1" latinLnBrk="0" hangingPunct="1">
            <a:defRPr sz="622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9480025" algn="l" defTabSz="3160009" rtl="0" eaLnBrk="1" latinLnBrk="0" hangingPunct="1">
            <a:defRPr sz="622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11060030" algn="l" defTabSz="3160009" rtl="0" eaLnBrk="1" latinLnBrk="0" hangingPunct="1">
            <a:defRPr sz="622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12640033" algn="l" defTabSz="3160009" rtl="0" eaLnBrk="1" latinLnBrk="0" hangingPunct="1">
            <a:defRPr sz="622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2400" dirty="0" smtClean="0"/>
            <a:t>13,254</a:t>
          </a:r>
          <a:endParaRPr lang="en-US" sz="24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0.23961</cdr:x>
      <cdr:y>0.25458</cdr:y>
    </cdr:from>
    <cdr:to>
      <cdr:x>0.23961</cdr:x>
      <cdr:y>0.66085</cdr:y>
    </cdr:to>
    <cdr:cxnSp macro="">
      <cdr:nvCxnSpPr>
        <cdr:cNvPr id="2" name="Straight Connector 2"/>
        <cdr:cNvCxnSpPr/>
      </cdr:nvCxnSpPr>
      <cdr:spPr>
        <a:xfrm xmlns:a="http://schemas.openxmlformats.org/drawingml/2006/main">
          <a:off x="2611221" y="2598001"/>
          <a:ext cx="0" cy="4146115"/>
        </a:xfrm>
        <a:prstGeom xmlns:a="http://schemas.openxmlformats.org/drawingml/2006/main" prst="line">
          <a:avLst/>
        </a:prstGeom>
        <a:ln xmlns:a="http://schemas.openxmlformats.org/drawingml/2006/main" w="57150">
          <a:solidFill>
            <a:schemeClr val="tx1"/>
          </a:solidFill>
          <a:prstDash val="dashDot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0.28096</cdr:x>
      <cdr:y>0.24941</cdr:y>
    </cdr:from>
    <cdr:to>
      <cdr:x>0.35736</cdr:x>
      <cdr:y>0.29465</cdr:y>
    </cdr:to>
    <cdr:sp macro="" textlink="">
      <cdr:nvSpPr>
        <cdr:cNvPr id="3" name="TextBox 5"/>
        <cdr:cNvSpPr txBox="1"/>
      </cdr:nvSpPr>
      <cdr:spPr>
        <a:xfrm xmlns:a="http://schemas.openxmlformats.org/drawingml/2006/main">
          <a:off x="3061859" y="2545253"/>
          <a:ext cx="832664" cy="46166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3160009" rtl="0" eaLnBrk="1" latinLnBrk="0" hangingPunct="1">
            <a:defRPr sz="622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1580004" algn="l" defTabSz="3160009" rtl="0" eaLnBrk="1" latinLnBrk="0" hangingPunct="1">
            <a:defRPr sz="622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3160009" algn="l" defTabSz="3160009" rtl="0" eaLnBrk="1" latinLnBrk="0" hangingPunct="1">
            <a:defRPr sz="622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4740012" algn="l" defTabSz="3160009" rtl="0" eaLnBrk="1" latinLnBrk="0" hangingPunct="1">
            <a:defRPr sz="622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6320017" algn="l" defTabSz="3160009" rtl="0" eaLnBrk="1" latinLnBrk="0" hangingPunct="1">
            <a:defRPr sz="622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7900021" algn="l" defTabSz="3160009" rtl="0" eaLnBrk="1" latinLnBrk="0" hangingPunct="1">
            <a:defRPr sz="622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9480025" algn="l" defTabSz="3160009" rtl="0" eaLnBrk="1" latinLnBrk="0" hangingPunct="1">
            <a:defRPr sz="622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11060030" algn="l" defTabSz="3160009" rtl="0" eaLnBrk="1" latinLnBrk="0" hangingPunct="1">
            <a:defRPr sz="622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12640033" algn="l" defTabSz="3160009" rtl="0" eaLnBrk="1" latinLnBrk="0" hangingPunct="1">
            <a:defRPr sz="622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2400" dirty="0" smtClean="0">
              <a:solidFill>
                <a:srgbClr val="003594"/>
              </a:solidFill>
            </a:rPr>
            <a:t>-3%</a:t>
          </a:r>
          <a:endParaRPr lang="en-US" sz="2400" dirty="0">
            <a:solidFill>
              <a:srgbClr val="003594"/>
            </a:solidFill>
          </a:endParaRPr>
        </a:p>
      </cdr:txBody>
    </cdr:sp>
  </cdr:relSizeAnchor>
  <cdr:relSizeAnchor xmlns:cdr="http://schemas.openxmlformats.org/drawingml/2006/chartDrawing">
    <cdr:from>
      <cdr:x>0.3821</cdr:x>
      <cdr:y>0.26116</cdr:y>
    </cdr:from>
    <cdr:to>
      <cdr:x>0.4427</cdr:x>
      <cdr:y>0.30611</cdr:y>
    </cdr:to>
    <cdr:sp macro="" textlink="">
      <cdr:nvSpPr>
        <cdr:cNvPr id="4" name="TextBox 5"/>
        <cdr:cNvSpPr txBox="1"/>
      </cdr:nvSpPr>
      <cdr:spPr>
        <a:xfrm xmlns:a="http://schemas.openxmlformats.org/drawingml/2006/main">
          <a:off x="4164056" y="2665184"/>
          <a:ext cx="660453" cy="45877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2400" dirty="0" smtClean="0">
              <a:solidFill>
                <a:srgbClr val="003594"/>
              </a:solidFill>
            </a:rPr>
            <a:t>-6%</a:t>
          </a:r>
          <a:endParaRPr lang="en-US" sz="2400" dirty="0">
            <a:solidFill>
              <a:srgbClr val="003594"/>
            </a:solidFill>
          </a:endParaRPr>
        </a:p>
      </cdr:txBody>
    </cdr:sp>
  </cdr:relSizeAnchor>
  <cdr:relSizeAnchor xmlns:cdr="http://schemas.openxmlformats.org/drawingml/2006/chartDrawing">
    <cdr:from>
      <cdr:x>0.48816</cdr:x>
      <cdr:y>0.26116</cdr:y>
    </cdr:from>
    <cdr:to>
      <cdr:x>0.54876</cdr:x>
      <cdr:y>0.30611</cdr:y>
    </cdr:to>
    <cdr:sp macro="" textlink="">
      <cdr:nvSpPr>
        <cdr:cNvPr id="5" name="TextBox 5"/>
        <cdr:cNvSpPr txBox="1"/>
      </cdr:nvSpPr>
      <cdr:spPr>
        <a:xfrm xmlns:a="http://schemas.openxmlformats.org/drawingml/2006/main">
          <a:off x="5319909" y="2665184"/>
          <a:ext cx="660453" cy="45877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2400" dirty="0" smtClean="0">
              <a:solidFill>
                <a:srgbClr val="003594"/>
              </a:solidFill>
            </a:rPr>
            <a:t>-4%</a:t>
          </a:r>
          <a:endParaRPr lang="en-US" sz="2400" dirty="0">
            <a:solidFill>
              <a:srgbClr val="003594"/>
            </a:solidFill>
          </a:endParaRPr>
        </a:p>
      </cdr:txBody>
    </cdr:sp>
  </cdr:relSizeAnchor>
  <cdr:relSizeAnchor xmlns:cdr="http://schemas.openxmlformats.org/drawingml/2006/chartDrawing">
    <cdr:from>
      <cdr:x>0.58303</cdr:x>
      <cdr:y>0.29251</cdr:y>
    </cdr:from>
    <cdr:to>
      <cdr:x>0.66246</cdr:x>
      <cdr:y>0.33775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6353821" y="2985142"/>
          <a:ext cx="865625" cy="46166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2400" dirty="0" smtClean="0">
              <a:solidFill>
                <a:srgbClr val="003594"/>
              </a:solidFill>
            </a:rPr>
            <a:t>-12%</a:t>
          </a:r>
          <a:endParaRPr lang="en-US" sz="2400" dirty="0">
            <a:solidFill>
              <a:srgbClr val="003594"/>
            </a:solidFill>
          </a:endParaRPr>
        </a:p>
      </cdr:txBody>
    </cdr:sp>
  </cdr:relSizeAnchor>
  <cdr:relSizeAnchor xmlns:cdr="http://schemas.openxmlformats.org/drawingml/2006/chartDrawing">
    <cdr:from>
      <cdr:x>0.69978</cdr:x>
      <cdr:y>0.26122</cdr:y>
    </cdr:from>
    <cdr:to>
      <cdr:x>0.77235</cdr:x>
      <cdr:y>0.30646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7626171" y="2665845"/>
          <a:ext cx="790798" cy="46166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2400" dirty="0" smtClean="0">
              <a:solidFill>
                <a:srgbClr val="003594"/>
              </a:solidFill>
            </a:rPr>
            <a:t>-8%</a:t>
          </a:r>
          <a:endParaRPr lang="en-US" sz="2400" dirty="0">
            <a:solidFill>
              <a:srgbClr val="003594"/>
            </a:solidFill>
          </a:endParaRPr>
        </a:p>
      </cdr:txBody>
    </cdr:sp>
  </cdr:relSizeAnchor>
  <cdr:relSizeAnchor xmlns:cdr="http://schemas.openxmlformats.org/drawingml/2006/chartDrawing">
    <cdr:from>
      <cdr:x>0.79625</cdr:x>
      <cdr:y>0.37245</cdr:y>
    </cdr:from>
    <cdr:to>
      <cdr:x>0.87523</cdr:x>
      <cdr:y>0.41769</cdr:y>
    </cdr:to>
    <cdr:sp macro="" textlink="">
      <cdr:nvSpPr>
        <cdr:cNvPr id="8" name="TextBox 1"/>
        <cdr:cNvSpPr txBox="1"/>
      </cdr:nvSpPr>
      <cdr:spPr>
        <a:xfrm xmlns:a="http://schemas.openxmlformats.org/drawingml/2006/main">
          <a:off x="8677421" y="3800891"/>
          <a:ext cx="860714" cy="46166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2400" dirty="0" smtClean="0">
              <a:solidFill>
                <a:srgbClr val="003594"/>
              </a:solidFill>
            </a:rPr>
            <a:t>-34%</a:t>
          </a:r>
          <a:endParaRPr lang="en-US" sz="2400" dirty="0">
            <a:solidFill>
              <a:srgbClr val="003594"/>
            </a:solidFill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0.1831</cdr:x>
      <cdr:y>0.08341</cdr:y>
    </cdr:from>
    <cdr:to>
      <cdr:x>0.57654</cdr:x>
      <cdr:y>0.17699</cdr:y>
    </cdr:to>
    <cdr:sp macro="" textlink="">
      <cdr:nvSpPr>
        <cdr:cNvPr id="2" name="Text Box 1"/>
        <cdr:cNvSpPr txBox="1"/>
      </cdr:nvSpPr>
      <cdr:spPr>
        <a:xfrm xmlns:a="http://schemas.openxmlformats.org/drawingml/2006/main">
          <a:off x="1446226" y="508537"/>
          <a:ext cx="3107728" cy="57045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2400" b="0" i="1" u="none" strike="noStrike" dirty="0" smtClean="0">
              <a:effectLst/>
            </a:rPr>
            <a:t>Total: 100,944mmBtu</a:t>
          </a:r>
          <a:r>
            <a:rPr lang="en-US" sz="2400" b="0" i="1" dirty="0" smtClean="0"/>
            <a:t> </a:t>
          </a:r>
          <a:endParaRPr lang="en-US" sz="2400" b="0" i="1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F5402E1-77D7-0941-AD67-8AC36C13CE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00" y="4788749"/>
            <a:ext cx="27432000" cy="10187093"/>
          </a:xfrm>
        </p:spPr>
        <p:txBody>
          <a:bodyPr anchor="b"/>
          <a:lstStyle>
            <a:lvl1pPr algn="ctr"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C07CB7C-3102-F143-AD93-8215C1036B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0" y="15368695"/>
            <a:ext cx="27432000" cy="7064585"/>
          </a:xfrm>
        </p:spPr>
        <p:txBody>
          <a:bodyPr/>
          <a:lstStyle>
            <a:lvl1pPr marL="0" indent="0" algn="ctr">
              <a:buNone/>
              <a:defRPr sz="8640"/>
            </a:lvl1pPr>
            <a:lvl2pPr marL="1645920" indent="0" algn="ctr">
              <a:buNone/>
              <a:defRPr sz="7200"/>
            </a:lvl2pPr>
            <a:lvl3pPr marL="3291840" indent="0" algn="ctr">
              <a:buNone/>
              <a:defRPr sz="6480"/>
            </a:lvl3pPr>
            <a:lvl4pPr marL="4937760" indent="0" algn="ctr">
              <a:buNone/>
              <a:defRPr sz="5760"/>
            </a:lvl4pPr>
            <a:lvl5pPr marL="6583680" indent="0" algn="ctr">
              <a:buNone/>
              <a:defRPr sz="5760"/>
            </a:lvl5pPr>
            <a:lvl6pPr marL="8229600" indent="0" algn="ctr">
              <a:buNone/>
              <a:defRPr sz="5760"/>
            </a:lvl6pPr>
            <a:lvl7pPr marL="9875520" indent="0" algn="ctr">
              <a:buNone/>
              <a:defRPr sz="5760"/>
            </a:lvl7pPr>
            <a:lvl8pPr marL="11521440" indent="0" algn="ctr">
              <a:buNone/>
              <a:defRPr sz="5760"/>
            </a:lvl8pPr>
            <a:lvl9pPr marL="13167360" indent="0" algn="ctr">
              <a:buNone/>
              <a:defRPr sz="576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BA303FC-662E-C048-A4F4-28056905C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8/7/2018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BD9DFC9-98CF-EB4D-8F79-EA35EEB85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4AF74CC-01A0-8F48-BD13-636B82909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3297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249F99F-0ACE-964A-AEFA-91695FB22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3F9CC66-30B0-054C-93E8-5B9A19D960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7C40B88-4C8A-0F44-B856-3FC7643F6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8/7/2018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78A3689-87BB-0644-BE1D-080166DC2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EB2BB2F-D77A-0441-9B7A-ED7569AD75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8789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C08D6D5-F58D-864C-A2B1-F8731174C3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5550" y="7294885"/>
            <a:ext cx="31546800" cy="12171678"/>
          </a:xfrm>
        </p:spPr>
        <p:txBody>
          <a:bodyPr anchor="b"/>
          <a:lstStyle>
            <a:lvl1pPr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AA8E6C6D-38C5-3F4B-9263-A77432EDCF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95550" y="19581711"/>
            <a:ext cx="31546800" cy="6400798"/>
          </a:xfrm>
        </p:spPr>
        <p:txBody>
          <a:bodyPr/>
          <a:lstStyle>
            <a:lvl1pPr marL="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1pPr>
            <a:lvl2pPr marL="164592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2pPr>
            <a:lvl3pPr marL="3291840" indent="0">
              <a:buNone/>
              <a:defRPr sz="6480">
                <a:solidFill>
                  <a:schemeClr val="tx1">
                    <a:tint val="75000"/>
                  </a:schemeClr>
                </a:solidFill>
              </a:defRPr>
            </a:lvl3pPr>
            <a:lvl4pPr marL="49377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4pPr>
            <a:lvl5pPr marL="658368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5pPr>
            <a:lvl6pPr marL="822960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6pPr>
            <a:lvl7pPr marL="987552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7pPr>
            <a:lvl8pPr marL="1152144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8pPr>
            <a:lvl9pPr marL="131673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68458CB-19A6-2E41-9AD5-2771DAF18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8/7/2018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C5BDE2F-658B-5D4C-9D30-5B874F165B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49E8E69-C6D5-B444-B5C7-38E17B979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7100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9EA2FE4-76FC-CD48-AC9E-382FBB5E5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1BC115D-6C15-5149-AB75-6B84A8BF75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14600" y="7789334"/>
            <a:ext cx="15544800" cy="185657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DF48798-0935-0740-B7F1-B0B22D842B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8516600" y="7789334"/>
            <a:ext cx="15544800" cy="185657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311783C-A844-5D40-88FE-6CBA8FDBC4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8/7/2018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795F7A1-AF20-DA42-8E81-176A7EBE7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AA4E18A3-E56C-7444-8BC3-DB2064D63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421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F650C80-88F9-DB44-B141-1F6A935A4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4" y="1557869"/>
            <a:ext cx="31546800" cy="565573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1FCBC8F-AC15-4D4F-BE35-C1612E3539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19366" y="7172962"/>
            <a:ext cx="15473361" cy="351535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7A7244B-F06A-ED48-964C-FD6E0036C0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519366" y="10688320"/>
            <a:ext cx="15473361" cy="157209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DB68366-F910-BE4D-81F4-6240713063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18516601" y="7172962"/>
            <a:ext cx="15549564" cy="351535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8D2DC67F-2E83-B047-8F21-60282158361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18516601" y="10688320"/>
            <a:ext cx="15549564" cy="157209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6C7F603C-2477-4345-90FE-349CD29AB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8/7/2018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B002DEA0-3D6C-0B40-9AA1-6CF38C401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D7CE89A-CE07-4B4C-B783-99E00F454F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8021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2B523D8-78D0-0344-88F2-228168DD9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23CDF720-6ABB-5840-96E7-8B96FA18F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8/7/2018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3A20131A-1506-0145-B9BF-662FE306B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3156B0DE-4A9E-C248-965B-A97E409B7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2070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B4007739-5C1A-0545-970C-A4260BD2E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8/7/2018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91740AE8-E0D7-1944-B1F7-61BCD0466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55B9C6C8-F6D1-1A4E-A5FB-4F2664B42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2413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8027485-A5D2-3C43-8114-A963D7FBD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6" y="1950720"/>
            <a:ext cx="11796711" cy="682752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9CE8FF9-4231-B643-BDBF-4AB6BE2AEF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549564" y="4213015"/>
            <a:ext cx="18516600" cy="20794133"/>
          </a:xfrm>
        </p:spPr>
        <p:txBody>
          <a:bodyPr/>
          <a:lstStyle>
            <a:lvl1pPr>
              <a:defRPr sz="11520"/>
            </a:lvl1pPr>
            <a:lvl2pPr>
              <a:defRPr sz="10080"/>
            </a:lvl2pPr>
            <a:lvl3pPr>
              <a:defRPr sz="864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2B303F3A-EB6B-1640-8649-5DF78679A0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19366" y="8778240"/>
            <a:ext cx="11796711" cy="16262775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A7B5E39-FA53-FA4A-B7E9-E8CE0D58C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8/7/2018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FF7FB744-A34B-EC49-8205-FF16F102F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2EE0F2E-3318-424E-AA18-894EBD013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2293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A719243-FFB7-3B4C-8385-EE0FA8B65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6" y="1950720"/>
            <a:ext cx="11796711" cy="682752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DFBB63A1-75C0-8240-BAD9-F38582AF71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15549564" y="4213015"/>
            <a:ext cx="18516600" cy="20794133"/>
          </a:xfrm>
        </p:spPr>
        <p:txBody>
          <a:bodyPr/>
          <a:lstStyle>
            <a:lvl1pPr marL="0" indent="0">
              <a:buNone/>
              <a:defRPr sz="11520"/>
            </a:lvl1pPr>
            <a:lvl2pPr marL="1645920" indent="0">
              <a:buNone/>
              <a:defRPr sz="10080"/>
            </a:lvl2pPr>
            <a:lvl3pPr marL="3291840" indent="0">
              <a:buNone/>
              <a:defRPr sz="8640"/>
            </a:lvl3pPr>
            <a:lvl4pPr marL="4937760" indent="0">
              <a:buNone/>
              <a:defRPr sz="7200"/>
            </a:lvl4pPr>
            <a:lvl5pPr marL="6583680" indent="0">
              <a:buNone/>
              <a:defRPr sz="7200"/>
            </a:lvl5pPr>
            <a:lvl6pPr marL="8229600" indent="0">
              <a:buNone/>
              <a:defRPr sz="7200"/>
            </a:lvl6pPr>
            <a:lvl7pPr marL="9875520" indent="0">
              <a:buNone/>
              <a:defRPr sz="7200"/>
            </a:lvl7pPr>
            <a:lvl8pPr marL="11521440" indent="0">
              <a:buNone/>
              <a:defRPr sz="7200"/>
            </a:lvl8pPr>
            <a:lvl9pPr marL="13167360" indent="0">
              <a:buNone/>
              <a:defRPr sz="72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33F30ACC-1CBA-FE45-BD9E-CAAF78BADF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19366" y="8778240"/>
            <a:ext cx="11796711" cy="16262775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ADD216B-B10E-CE4C-A123-BF0713B8B6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8/7/2018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0525C5A-B17C-0843-B8EC-F039450AA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A07CEC81-1A6C-7E49-BDCD-173E9F7FF3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00807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19E9F3B-AC31-CC40-AD4A-D61974B60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BF561990-8AF8-D949-85AF-217F7C3D6A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1887667-35D9-794C-972D-6F6F3EC31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8/7/2018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592CF9F-198E-C945-9EDE-7555A2F33A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1D0053E-9FFA-1242-9811-A8715500C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3876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964E430B-1839-D74B-B5C4-619BF8057F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26174700" y="1557867"/>
            <a:ext cx="7886700" cy="247971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45461986-86E3-1C40-AEE2-13B05C0089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2514600" y="1557867"/>
            <a:ext cx="23202900" cy="247971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E186D6-1550-934A-9BEB-B458E78E7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8/7/2018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90C7CBB-C209-3949-8B08-92421A5B1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601BFE0-D99C-DF4B-8493-2B87C9B55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9070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4FF160A-0F59-E744-94CF-A3E88A0CD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4600" y="1557869"/>
            <a:ext cx="31546800" cy="56557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FC53C9F-4481-F446-A2FE-A5A9D202DB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14600" y="7789334"/>
            <a:ext cx="31546800" cy="185657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FB37B0F-AC79-4549-A975-17A5F49322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14600" y="27120428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A9C1F4-1501-7A45-8124-3749621B668D}" type="datetimeFigureOut">
              <a:rPr lang="en-US" smtClean="0"/>
              <a:t>8/7/2018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50B1AEC-8E51-5642-8C32-48910F8A1E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2115800" y="27120428"/>
            <a:ext cx="123444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50A6F01-F5F5-FA46-B379-FB9764087F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5831800" y="27120428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3B6600-84E5-904E-94C7-0D9ECF907B5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3714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3291840" rtl="0" eaLnBrk="1" latinLnBrk="0" hangingPunct="1">
        <a:lnSpc>
          <a:spcPct val="90000"/>
        </a:lnSpc>
        <a:spcBef>
          <a:spcPct val="0"/>
        </a:spcBef>
        <a:buNone/>
        <a:defRPr sz="15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22960" indent="-822960" algn="l" defTabSz="3291840" rtl="0" eaLnBrk="1" latinLnBrk="0" hangingPunct="1">
        <a:lnSpc>
          <a:spcPct val="90000"/>
        </a:lnSpc>
        <a:spcBef>
          <a:spcPts val="3600"/>
        </a:spcBef>
        <a:buFont typeface="Arial" panose="020B0604020202020204" pitchFamily="34" charset="0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1pPr>
      <a:lvl2pPr marL="24688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1148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7607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740664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905256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23444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9903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18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77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2960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55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14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73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image" Target="../media/image2.png"/><Relationship Id="rId18" Type="http://schemas.openxmlformats.org/officeDocument/2006/relationships/image" Target="../media/image5.png"/><Relationship Id="rId26" Type="http://schemas.openxmlformats.org/officeDocument/2006/relationships/image" Target="../media/image11.png"/><Relationship Id="rId3" Type="http://schemas.openxmlformats.org/officeDocument/2006/relationships/diagramLayout" Target="../diagrams/layout1.xml"/><Relationship Id="rId21" Type="http://schemas.openxmlformats.org/officeDocument/2006/relationships/chart" Target="../charts/chart3.xml"/><Relationship Id="rId7" Type="http://schemas.openxmlformats.org/officeDocument/2006/relationships/diagramData" Target="../diagrams/data2.xml"/><Relationship Id="rId12" Type="http://schemas.openxmlformats.org/officeDocument/2006/relationships/image" Target="../media/image1.png"/><Relationship Id="rId17" Type="http://schemas.openxmlformats.org/officeDocument/2006/relationships/image" Target="../media/image4.png"/><Relationship Id="rId25" Type="http://schemas.openxmlformats.org/officeDocument/2006/relationships/image" Target="../media/image10.png"/><Relationship Id="rId2" Type="http://schemas.openxmlformats.org/officeDocument/2006/relationships/diagramData" Target="../diagrams/data1.xml"/><Relationship Id="rId16" Type="http://schemas.openxmlformats.org/officeDocument/2006/relationships/chart" Target="../charts/chart2.xml"/><Relationship Id="rId20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24" Type="http://schemas.openxmlformats.org/officeDocument/2006/relationships/image" Target="../media/image9.png"/><Relationship Id="rId5" Type="http://schemas.openxmlformats.org/officeDocument/2006/relationships/diagramColors" Target="../diagrams/colors1.xml"/><Relationship Id="rId15" Type="http://schemas.openxmlformats.org/officeDocument/2006/relationships/chart" Target="../charts/chart1.xml"/><Relationship Id="rId23" Type="http://schemas.openxmlformats.org/officeDocument/2006/relationships/image" Target="../media/image8.png"/><Relationship Id="rId10" Type="http://schemas.openxmlformats.org/officeDocument/2006/relationships/diagramColors" Target="../diagrams/colors2.xml"/><Relationship Id="rId19" Type="http://schemas.openxmlformats.org/officeDocument/2006/relationships/image" Target="../media/image6.png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image" Target="../media/image3.emf"/><Relationship Id="rId22" Type="http://schemas.openxmlformats.org/officeDocument/2006/relationships/chart" Target="../charts/chart4.xml"/><Relationship Id="rId27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960054" y="10558011"/>
            <a:ext cx="11410719" cy="11016114"/>
            <a:chOff x="1091824" y="9125578"/>
            <a:chExt cx="11250343" cy="12160636"/>
          </a:xfrm>
        </p:grpSpPr>
        <p:sp>
          <p:nvSpPr>
            <p:cNvPr id="32" name="TextBox 31"/>
            <p:cNvSpPr txBox="1"/>
            <p:nvPr/>
          </p:nvSpPr>
          <p:spPr>
            <a:xfrm>
              <a:off x="1091824" y="9125578"/>
              <a:ext cx="11250343" cy="12160636"/>
            </a:xfrm>
            <a:prstGeom prst="rect">
              <a:avLst/>
            </a:prstGeom>
            <a:noFill/>
            <a:ln w="38100">
              <a:solidFill>
                <a:srgbClr val="9DD164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4400" b="1" dirty="0">
                  <a:solidFill>
                    <a:srgbClr val="003591"/>
                  </a:solidFill>
                  <a:latin typeface="+mj-lt"/>
                </a:rPr>
                <a:t>Methodology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3200" b="1" dirty="0" smtClean="0">
                  <a:latin typeface="+mj-lt"/>
                </a:rPr>
                <a:t>Programs Used:</a:t>
              </a:r>
            </a:p>
            <a:p>
              <a:pPr marL="3617209" lvl="2" indent="-457200">
                <a:buFont typeface="Arial" panose="020B0604020202020204" pitchFamily="34" charset="0"/>
                <a:buChar char="•"/>
              </a:pPr>
              <a:r>
                <a:rPr lang="en-US" sz="3200" b="1" dirty="0">
                  <a:latin typeface="+mj-lt"/>
                </a:rPr>
                <a:t>EPA’s Portfolio Manager </a:t>
              </a:r>
              <a:r>
                <a:rPr lang="en-US" sz="2800" dirty="0">
                  <a:latin typeface="Minion Pro" panose="02040503050306020203" pitchFamily="18" charset="0"/>
                </a:rPr>
                <a:t>– </a:t>
              </a:r>
              <a:r>
                <a:rPr lang="en-US" sz="2800" dirty="0">
                  <a:latin typeface="+mj-lt"/>
                </a:rPr>
                <a:t>used for benchmarking building’s energy </a:t>
              </a:r>
              <a:r>
                <a:rPr lang="en-US" sz="2800" dirty="0" smtClean="0">
                  <a:latin typeface="+mj-lt"/>
                </a:rPr>
                <a:t>usage</a:t>
              </a:r>
              <a:endParaRPr lang="en-US" sz="2800" dirty="0">
                <a:latin typeface="+mj-lt"/>
              </a:endParaRPr>
            </a:p>
            <a:p>
              <a:pPr marL="3617209" lvl="2" indent="-457200">
                <a:buFont typeface="Arial" panose="020B0604020202020204" pitchFamily="34" charset="0"/>
                <a:buChar char="•"/>
              </a:pPr>
              <a:r>
                <a:rPr lang="en-US" sz="3200" b="1" dirty="0">
                  <a:latin typeface="+mj-lt"/>
                </a:rPr>
                <a:t>UNH’s SIMAP </a:t>
              </a:r>
              <a:r>
                <a:rPr lang="en-US" sz="2800" dirty="0">
                  <a:latin typeface="Minion Pro" panose="02040503050306020203" pitchFamily="18" charset="0"/>
                </a:rPr>
                <a:t>(</a:t>
              </a:r>
              <a:r>
                <a:rPr lang="en-US" sz="2800" i="1" dirty="0">
                  <a:latin typeface="+mj-lt"/>
                </a:rPr>
                <a:t>Sustainability Indicator Management and Analysis Program</a:t>
              </a:r>
              <a:r>
                <a:rPr lang="en-US" sz="2800" dirty="0">
                  <a:latin typeface="+mj-lt"/>
                </a:rPr>
                <a:t>)</a:t>
              </a:r>
              <a:r>
                <a:rPr lang="en-US" sz="3200" dirty="0">
                  <a:latin typeface="+mj-lt"/>
                </a:rPr>
                <a:t> </a:t>
              </a:r>
              <a:r>
                <a:rPr lang="en-US" sz="2800" dirty="0">
                  <a:latin typeface="+mj-lt"/>
                </a:rPr>
                <a:t>– built for calculating GHG emissions for college </a:t>
              </a:r>
              <a:r>
                <a:rPr lang="en-US" sz="2800" dirty="0" smtClean="0">
                  <a:latin typeface="+mj-lt"/>
                </a:rPr>
                <a:t>campuses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3200" b="1" dirty="0" smtClean="0">
                  <a:latin typeface="+mj-lt"/>
                </a:rPr>
                <a:t>Process</a:t>
              </a:r>
              <a:r>
                <a:rPr lang="en-US" sz="3200" b="1" dirty="0" smtClean="0">
                  <a:latin typeface="+mj-lt"/>
                </a:rPr>
                <a:t>: </a:t>
              </a:r>
              <a:r>
                <a:rPr lang="en-US" sz="2800" dirty="0" smtClean="0">
                  <a:latin typeface="+mj-lt"/>
                </a:rPr>
                <a:t>generate Town GHG report and identify reduction strategies</a:t>
              </a:r>
              <a:endParaRPr lang="en-US" sz="2400" b="1" dirty="0" smtClean="0">
                <a:latin typeface="Minion Pro" panose="02040503050306020203" pitchFamily="18" charset="0"/>
              </a:endParaRPr>
            </a:p>
            <a:p>
              <a:endParaRPr lang="en-US" sz="2800" b="1" dirty="0" smtClean="0">
                <a:latin typeface="Minion Pro" panose="02040503050306020203" pitchFamily="18" charset="0"/>
              </a:endParaRPr>
            </a:p>
            <a:p>
              <a:endParaRPr lang="en-US" sz="2800" b="1" dirty="0" smtClean="0">
                <a:latin typeface="Minion Pro" panose="02040503050306020203" pitchFamily="18" charset="0"/>
              </a:endParaRPr>
            </a:p>
            <a:p>
              <a:pPr marL="457200" indent="-457200">
                <a:buFont typeface="Arial" panose="020B0604020202020204" pitchFamily="34" charset="0"/>
                <a:buChar char="•"/>
              </a:pPr>
              <a:endParaRPr lang="en-US" sz="2800" b="1" dirty="0" smtClean="0">
                <a:latin typeface="Minion Pro" panose="02040503050306020203" pitchFamily="18" charset="0"/>
              </a:endParaRPr>
            </a:p>
            <a:p>
              <a:pPr marL="457200" indent="-457200">
                <a:buFont typeface="Arial" panose="020B0604020202020204" pitchFamily="34" charset="0"/>
                <a:buChar char="•"/>
              </a:pPr>
              <a:endParaRPr lang="en-US" sz="2800" b="1" dirty="0">
                <a:latin typeface="Minion Pro" panose="02040503050306020203" pitchFamily="18" charset="0"/>
              </a:endParaRPr>
            </a:p>
            <a:p>
              <a:pPr marL="457200" indent="-457200">
                <a:buFont typeface="Arial" panose="020B0604020202020204" pitchFamily="34" charset="0"/>
                <a:buChar char="•"/>
              </a:pPr>
              <a:endParaRPr lang="en-US" sz="2800" b="1" dirty="0" smtClean="0">
                <a:latin typeface="Minion Pro" panose="02040503050306020203" pitchFamily="18" charset="0"/>
              </a:endParaRPr>
            </a:p>
            <a:p>
              <a:pPr marL="457200" indent="-457200">
                <a:buFont typeface="Arial" panose="020B0604020202020204" pitchFamily="34" charset="0"/>
                <a:buChar char="•"/>
              </a:pPr>
              <a:endParaRPr lang="en-US" sz="2800" b="1" dirty="0" smtClean="0">
                <a:latin typeface="Minion Pro" panose="02040503050306020203" pitchFamily="18" charset="0"/>
              </a:endParaRPr>
            </a:p>
            <a:p>
              <a:endParaRPr lang="en-US" sz="2800" b="1" dirty="0">
                <a:latin typeface="Minion Pro" panose="02040503050306020203" pitchFamily="18" charset="0"/>
              </a:endParaRPr>
            </a:p>
            <a:p>
              <a:endParaRPr lang="en-US" sz="1400" b="1" dirty="0">
                <a:latin typeface="Minion Pro" panose="02040503050306020203" pitchFamily="18" charset="0"/>
              </a:endParaRPr>
            </a:p>
            <a:p>
              <a:endParaRPr lang="en-US" sz="1400" b="1" dirty="0">
                <a:latin typeface="Minion Pro" panose="02040503050306020203" pitchFamily="18" charset="0"/>
              </a:endParaRP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3200" b="1" dirty="0">
                  <a:latin typeface="+mj-lt"/>
                </a:rPr>
                <a:t>Data </a:t>
              </a:r>
              <a:r>
                <a:rPr lang="en-US" sz="3200" b="1" dirty="0" smtClean="0">
                  <a:latin typeface="+mj-lt"/>
                </a:rPr>
                <a:t>collected:</a:t>
              </a:r>
              <a:endParaRPr lang="en-US" sz="3200" b="1" dirty="0">
                <a:latin typeface="+mj-lt"/>
              </a:endParaRPr>
            </a:p>
            <a:p>
              <a:pPr marL="2037204" lvl="1" indent="-457200">
                <a:buFont typeface="Arial" panose="020B0604020202020204" pitchFamily="34" charset="0"/>
                <a:buChar char="•"/>
              </a:pPr>
              <a:r>
                <a:rPr lang="en-US" sz="3200" b="1" dirty="0">
                  <a:latin typeface="+mj-lt"/>
                </a:rPr>
                <a:t>Energy</a:t>
              </a:r>
              <a:r>
                <a:rPr lang="en-US" sz="2800" dirty="0">
                  <a:latin typeface="+mj-lt"/>
                </a:rPr>
                <a:t>: 68 buildings </a:t>
              </a:r>
              <a:r>
                <a:rPr lang="en-US" sz="2800" dirty="0" smtClean="0">
                  <a:latin typeface="+mj-lt"/>
                </a:rPr>
                <a:t>tracked</a:t>
              </a:r>
            </a:p>
            <a:p>
              <a:pPr marL="3617209" lvl="2" indent="-457200">
                <a:buFont typeface="Arial" panose="020B0604020202020204" pitchFamily="34" charset="0"/>
                <a:buChar char="•"/>
              </a:pPr>
              <a:r>
                <a:rPr lang="en-US" sz="2400" dirty="0" smtClean="0">
                  <a:latin typeface="+mj-lt"/>
                </a:rPr>
                <a:t>Town offices, public schools, police/fire stations, parks and rec, streetlights, water pollution control facility (WPCF)</a:t>
              </a:r>
              <a:endParaRPr lang="en-US" sz="2400" dirty="0">
                <a:latin typeface="+mj-lt"/>
              </a:endParaRPr>
            </a:p>
            <a:p>
              <a:pPr marL="2037204" lvl="1" indent="-457200">
                <a:buFont typeface="Arial" panose="020B0604020202020204" pitchFamily="34" charset="0"/>
                <a:buChar char="•"/>
              </a:pPr>
              <a:r>
                <a:rPr lang="en-US" sz="3200" b="1" dirty="0" smtClean="0">
                  <a:latin typeface="+mj-lt"/>
                </a:rPr>
                <a:t>Waste </a:t>
              </a:r>
              <a:r>
                <a:rPr lang="en-US" sz="2400" dirty="0" smtClean="0">
                  <a:latin typeface="+mj-lt"/>
                </a:rPr>
                <a:t>from municipality and </a:t>
              </a:r>
              <a:r>
                <a:rPr lang="en-US" sz="3200" b="1" dirty="0" smtClean="0">
                  <a:latin typeface="+mj-lt"/>
                </a:rPr>
                <a:t>wastewater</a:t>
              </a:r>
              <a:r>
                <a:rPr lang="en-US" sz="2800" dirty="0" smtClean="0">
                  <a:latin typeface="+mj-lt"/>
                </a:rPr>
                <a:t> </a:t>
              </a:r>
              <a:r>
                <a:rPr lang="en-US" sz="2400" dirty="0" smtClean="0">
                  <a:latin typeface="+mj-lt"/>
                </a:rPr>
                <a:t>treated at WPCF</a:t>
              </a:r>
              <a:endParaRPr lang="en-US" sz="2800" dirty="0">
                <a:latin typeface="+mj-lt"/>
              </a:endParaRPr>
            </a:p>
            <a:p>
              <a:pPr marL="2037204" lvl="1" indent="-457200">
                <a:buFont typeface="Arial" panose="020B0604020202020204" pitchFamily="34" charset="0"/>
                <a:buChar char="•"/>
              </a:pPr>
              <a:r>
                <a:rPr lang="en-US" sz="3200" b="1" dirty="0" smtClean="0">
                  <a:latin typeface="+mj-lt"/>
                </a:rPr>
                <a:t>Transportation: </a:t>
              </a:r>
              <a:r>
                <a:rPr lang="en-US" sz="2800" dirty="0">
                  <a:latin typeface="+mj-lt"/>
                </a:rPr>
                <a:t>fleets and commutes </a:t>
              </a:r>
            </a:p>
            <a:p>
              <a:pPr marL="3617209" lvl="2" indent="-457200">
                <a:buFont typeface="Arial" panose="020B0604020202020204" pitchFamily="34" charset="0"/>
                <a:buChar char="•"/>
              </a:pPr>
              <a:r>
                <a:rPr lang="en-US" sz="2400" dirty="0" smtClean="0">
                  <a:latin typeface="+mj-lt"/>
                </a:rPr>
                <a:t>Municipal diesel and gas fleets, school buses, WPCF sludge transportation, and employee commutes</a:t>
              </a:r>
              <a:endParaRPr lang="en-US" sz="2400" dirty="0">
                <a:latin typeface="+mj-lt"/>
              </a:endParaRPr>
            </a:p>
          </p:txBody>
        </p:sp>
        <p:grpSp>
          <p:nvGrpSpPr>
            <p:cNvPr id="8" name="Group 7"/>
            <p:cNvGrpSpPr/>
            <p:nvPr/>
          </p:nvGrpSpPr>
          <p:grpSpPr>
            <a:xfrm>
              <a:off x="1216823" y="13717855"/>
              <a:ext cx="11015204" cy="3588209"/>
              <a:chOff x="1365077" y="9495985"/>
              <a:chExt cx="10559949" cy="4104354"/>
            </a:xfrm>
          </p:grpSpPr>
          <p:graphicFrame>
            <p:nvGraphicFramePr>
              <p:cNvPr id="40" name="Diagram 39"/>
              <p:cNvGraphicFramePr/>
              <p:nvPr>
                <p:extLst>
                  <p:ext uri="{D42A27DB-BD31-4B8C-83A1-F6EECF244321}">
                    <p14:modId xmlns:p14="http://schemas.microsoft.com/office/powerpoint/2010/main" val="1544954122"/>
                  </p:ext>
                </p:extLst>
              </p:nvPr>
            </p:nvGraphicFramePr>
            <p:xfrm>
              <a:off x="1365077" y="9495985"/>
              <a:ext cx="10559949" cy="2109327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2" r:lo="rId3" r:qs="rId4" r:cs="rId5"/>
              </a:graphicData>
            </a:graphic>
          </p:graphicFrame>
          <p:graphicFrame>
            <p:nvGraphicFramePr>
              <p:cNvPr id="41" name="Diagram 40"/>
              <p:cNvGraphicFramePr/>
              <p:nvPr>
                <p:extLst>
                  <p:ext uri="{D42A27DB-BD31-4B8C-83A1-F6EECF244321}">
                    <p14:modId xmlns:p14="http://schemas.microsoft.com/office/powerpoint/2010/main" val="48476011"/>
                  </p:ext>
                </p:extLst>
              </p:nvPr>
            </p:nvGraphicFramePr>
            <p:xfrm>
              <a:off x="3010345" y="11754402"/>
              <a:ext cx="6703803" cy="1845937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7" r:lo="rId8" r:qs="rId9" r:cs="rId10"/>
              </a:graphicData>
            </a:graphic>
          </p:graphicFrame>
        </p:grpSp>
        <p:pic>
          <p:nvPicPr>
            <p:cNvPr id="1045" name="Picture 21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38621" y="11703865"/>
              <a:ext cx="2788800" cy="577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47" name="Picture 23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25005" y="10419387"/>
              <a:ext cx="1130805" cy="11626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1" name="TextBox 20"/>
          <p:cNvSpPr txBox="1"/>
          <p:nvPr/>
        </p:nvSpPr>
        <p:spPr>
          <a:xfrm>
            <a:off x="975123" y="5271211"/>
            <a:ext cx="11395650" cy="4955203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3591"/>
                </a:solidFill>
                <a:latin typeface="+mj-lt"/>
              </a:rPr>
              <a:t>Introduction</a:t>
            </a:r>
            <a:endParaRPr lang="en-US" sz="4000" dirty="0">
              <a:latin typeface="+mj-l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>
                <a:latin typeface="+mj-lt"/>
              </a:rPr>
              <a:t>GHG inventories </a:t>
            </a:r>
            <a:r>
              <a:rPr lang="en-US" sz="3200" b="1" dirty="0" smtClean="0">
                <a:latin typeface="+mj-lt"/>
              </a:rPr>
              <a:t>track the carbon pollution </a:t>
            </a:r>
            <a:r>
              <a:rPr lang="en-US" sz="2800" dirty="0" smtClean="0">
                <a:latin typeface="+mj-lt"/>
              </a:rPr>
              <a:t>produced </a:t>
            </a:r>
            <a:r>
              <a:rPr lang="en-US" sz="2800" dirty="0">
                <a:latin typeface="+mj-lt"/>
              </a:rPr>
              <a:t>by </a:t>
            </a:r>
            <a:r>
              <a:rPr lang="en-US" sz="2800" dirty="0" smtClean="0">
                <a:latin typeface="+mj-lt"/>
              </a:rPr>
              <a:t>towns.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+mj-lt"/>
              </a:rPr>
              <a:t>Understanding where </a:t>
            </a:r>
            <a:r>
              <a:rPr lang="en-US" sz="2800" dirty="0" smtClean="0">
                <a:latin typeface="+mj-lt"/>
              </a:rPr>
              <a:t>greenhouse gas emissions are produced </a:t>
            </a:r>
            <a:r>
              <a:rPr lang="en-US" sz="2800" dirty="0">
                <a:latin typeface="+mj-lt"/>
              </a:rPr>
              <a:t>allows </a:t>
            </a:r>
            <a:r>
              <a:rPr lang="en-US" sz="2800" dirty="0" smtClean="0">
                <a:latin typeface="+mj-lt"/>
              </a:rPr>
              <a:t>targeting reductions </a:t>
            </a:r>
            <a:r>
              <a:rPr lang="en-US" sz="2800" dirty="0">
                <a:latin typeface="+mj-lt"/>
              </a:rPr>
              <a:t>and determining their effectiveness</a:t>
            </a:r>
            <a:r>
              <a:rPr lang="en-US" sz="2800" dirty="0" smtClean="0">
                <a:latin typeface="+mj-lt"/>
              </a:rPr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+mj-lt"/>
              </a:rPr>
              <a:t>The state of CT has an emission reduction goal of 80% by 2050. The Town of Groton has not formally committed to this goal. </a:t>
            </a:r>
          </a:p>
          <a:p>
            <a:r>
              <a:rPr lang="en-US" sz="4400" b="1" dirty="0">
                <a:solidFill>
                  <a:srgbClr val="003591"/>
                </a:solidFill>
              </a:rPr>
              <a:t>Objectives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Update the Town of Groton’s energy </a:t>
            </a:r>
            <a:r>
              <a:rPr lang="en-US" sz="2800" dirty="0" smtClean="0"/>
              <a:t>benchmarking </a:t>
            </a:r>
            <a:r>
              <a:rPr lang="en-US" sz="2800" dirty="0"/>
              <a:t>of municipal facilities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Create  a greenhouse gas emissions (GHG) Inventory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Make recommendations for reduction </a:t>
            </a:r>
            <a:r>
              <a:rPr lang="en-US" sz="2800" dirty="0" smtClean="0"/>
              <a:t>strategies</a:t>
            </a:r>
            <a:endParaRPr lang="en-US" sz="1800" dirty="0"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62D330CA-02DB-4445-A4D0-A358878DF8D6}"/>
              </a:ext>
            </a:extLst>
          </p:cNvPr>
          <p:cNvSpPr txBox="1"/>
          <p:nvPr/>
        </p:nvSpPr>
        <p:spPr>
          <a:xfrm>
            <a:off x="12629125" y="5280768"/>
            <a:ext cx="11835228" cy="23591520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endParaRPr lang="en-US" sz="4000" b="1" dirty="0" smtClean="0">
              <a:solidFill>
                <a:srgbClr val="003591"/>
              </a:solidFill>
              <a:latin typeface="+mj-lt"/>
            </a:endParaRPr>
          </a:p>
          <a:p>
            <a:endParaRPr lang="en-US" sz="4000" b="1" dirty="0">
              <a:solidFill>
                <a:srgbClr val="003591"/>
              </a:solidFill>
              <a:latin typeface="+mj-lt"/>
            </a:endParaRPr>
          </a:p>
          <a:p>
            <a:endParaRPr lang="en-US" sz="4000" b="1" dirty="0" smtClean="0">
              <a:solidFill>
                <a:srgbClr val="003591"/>
              </a:solidFill>
              <a:latin typeface="+mj-lt"/>
            </a:endParaRPr>
          </a:p>
          <a:p>
            <a:endParaRPr lang="en-US" sz="4000" b="1" dirty="0">
              <a:solidFill>
                <a:srgbClr val="003591"/>
              </a:solidFill>
              <a:latin typeface="+mj-lt"/>
            </a:endParaRPr>
          </a:p>
          <a:p>
            <a:endParaRPr lang="en-US" sz="4000" b="1" dirty="0" smtClean="0">
              <a:solidFill>
                <a:srgbClr val="003591"/>
              </a:solidFill>
              <a:latin typeface="+mj-lt"/>
            </a:endParaRPr>
          </a:p>
          <a:p>
            <a:endParaRPr lang="en-US" sz="4000" b="1" dirty="0">
              <a:solidFill>
                <a:srgbClr val="003591"/>
              </a:solidFill>
              <a:latin typeface="+mj-lt"/>
            </a:endParaRPr>
          </a:p>
          <a:p>
            <a:endParaRPr lang="en-US" sz="4000" b="1" dirty="0" smtClean="0">
              <a:solidFill>
                <a:srgbClr val="003591"/>
              </a:solidFill>
              <a:latin typeface="+mj-lt"/>
            </a:endParaRPr>
          </a:p>
          <a:p>
            <a:endParaRPr lang="en-US" sz="4000" b="1" dirty="0">
              <a:solidFill>
                <a:srgbClr val="003591"/>
              </a:solidFill>
              <a:latin typeface="+mj-lt"/>
            </a:endParaRPr>
          </a:p>
          <a:p>
            <a:endParaRPr lang="en-US" sz="4000" b="1" dirty="0" smtClean="0">
              <a:solidFill>
                <a:srgbClr val="003591"/>
              </a:solidFill>
              <a:latin typeface="+mj-lt"/>
            </a:endParaRPr>
          </a:p>
          <a:p>
            <a:endParaRPr lang="en-US" sz="4000" b="1" dirty="0">
              <a:solidFill>
                <a:srgbClr val="003591"/>
              </a:solidFill>
              <a:latin typeface="+mj-lt"/>
            </a:endParaRPr>
          </a:p>
          <a:p>
            <a:endParaRPr lang="en-US" sz="4000" b="1" dirty="0" smtClean="0">
              <a:solidFill>
                <a:srgbClr val="003591"/>
              </a:solidFill>
              <a:latin typeface="+mj-lt"/>
            </a:endParaRPr>
          </a:p>
          <a:p>
            <a:endParaRPr lang="en-US" sz="4000" b="1" dirty="0">
              <a:solidFill>
                <a:srgbClr val="003591"/>
              </a:solidFill>
              <a:latin typeface="+mj-lt"/>
            </a:endParaRPr>
          </a:p>
          <a:p>
            <a:endParaRPr lang="en-US" sz="4000" b="1" dirty="0" smtClean="0">
              <a:solidFill>
                <a:srgbClr val="003591"/>
              </a:solidFill>
              <a:latin typeface="+mj-lt"/>
            </a:endParaRPr>
          </a:p>
          <a:p>
            <a:endParaRPr lang="en-US" sz="4000" b="1" dirty="0">
              <a:solidFill>
                <a:srgbClr val="003591"/>
              </a:solidFill>
              <a:latin typeface="+mj-lt"/>
            </a:endParaRPr>
          </a:p>
          <a:p>
            <a:endParaRPr lang="en-US" sz="4000" b="1" dirty="0" smtClean="0">
              <a:solidFill>
                <a:srgbClr val="003591"/>
              </a:solidFill>
              <a:latin typeface="+mj-lt"/>
            </a:endParaRPr>
          </a:p>
          <a:p>
            <a:endParaRPr lang="en-US" sz="4000" b="1" dirty="0">
              <a:solidFill>
                <a:srgbClr val="003591"/>
              </a:solidFill>
              <a:latin typeface="+mj-lt"/>
            </a:endParaRPr>
          </a:p>
          <a:p>
            <a:endParaRPr lang="en-US" sz="4000" b="1" dirty="0" smtClean="0">
              <a:solidFill>
                <a:srgbClr val="003591"/>
              </a:solidFill>
              <a:latin typeface="+mj-lt"/>
            </a:endParaRPr>
          </a:p>
          <a:p>
            <a:endParaRPr lang="en-US" sz="4000" b="1" dirty="0">
              <a:solidFill>
                <a:srgbClr val="003591"/>
              </a:solidFill>
              <a:latin typeface="+mj-lt"/>
            </a:endParaRPr>
          </a:p>
          <a:p>
            <a:endParaRPr lang="en-US" sz="4000" b="1" dirty="0" smtClean="0">
              <a:solidFill>
                <a:srgbClr val="003591"/>
              </a:solidFill>
              <a:latin typeface="+mj-lt"/>
            </a:endParaRPr>
          </a:p>
          <a:p>
            <a:endParaRPr lang="en-US" sz="4000" b="1" dirty="0">
              <a:solidFill>
                <a:srgbClr val="003591"/>
              </a:solidFill>
              <a:latin typeface="+mj-lt"/>
            </a:endParaRPr>
          </a:p>
          <a:p>
            <a:endParaRPr lang="en-US" sz="4000" b="1" dirty="0" smtClean="0">
              <a:solidFill>
                <a:srgbClr val="003591"/>
              </a:solidFill>
              <a:latin typeface="+mj-lt"/>
            </a:endParaRPr>
          </a:p>
          <a:p>
            <a:endParaRPr lang="en-US" sz="4000" b="1" dirty="0">
              <a:solidFill>
                <a:srgbClr val="003591"/>
              </a:solidFill>
              <a:latin typeface="+mj-lt"/>
            </a:endParaRPr>
          </a:p>
          <a:p>
            <a:endParaRPr lang="en-US" sz="4000" b="1" dirty="0" smtClean="0">
              <a:solidFill>
                <a:srgbClr val="003591"/>
              </a:solidFill>
              <a:latin typeface="+mj-lt"/>
            </a:endParaRPr>
          </a:p>
          <a:p>
            <a:endParaRPr lang="en-US" sz="4000" b="1" dirty="0">
              <a:solidFill>
                <a:srgbClr val="003591"/>
              </a:solidFill>
              <a:latin typeface="+mj-lt"/>
            </a:endParaRPr>
          </a:p>
          <a:p>
            <a:endParaRPr lang="en-US" sz="4000" b="1" dirty="0" smtClean="0">
              <a:solidFill>
                <a:srgbClr val="003591"/>
              </a:solidFill>
              <a:latin typeface="+mj-lt"/>
            </a:endParaRPr>
          </a:p>
          <a:p>
            <a:endParaRPr lang="en-US" sz="4000" b="1" dirty="0">
              <a:solidFill>
                <a:srgbClr val="003591"/>
              </a:solidFill>
              <a:latin typeface="+mj-lt"/>
            </a:endParaRPr>
          </a:p>
          <a:p>
            <a:endParaRPr lang="en-US" sz="4000" b="1" dirty="0" smtClean="0">
              <a:solidFill>
                <a:srgbClr val="003591"/>
              </a:solidFill>
              <a:latin typeface="+mj-lt"/>
            </a:endParaRPr>
          </a:p>
          <a:p>
            <a:endParaRPr lang="en-US" sz="4000" b="1" dirty="0">
              <a:solidFill>
                <a:srgbClr val="003591"/>
              </a:solidFill>
              <a:latin typeface="+mj-lt"/>
            </a:endParaRPr>
          </a:p>
          <a:p>
            <a:endParaRPr lang="en-US" sz="4000" b="1" dirty="0" smtClean="0">
              <a:solidFill>
                <a:srgbClr val="003591"/>
              </a:solidFill>
              <a:latin typeface="+mj-lt"/>
            </a:endParaRPr>
          </a:p>
          <a:p>
            <a:endParaRPr lang="en-US" sz="4000" b="1" dirty="0">
              <a:solidFill>
                <a:srgbClr val="003591"/>
              </a:solidFill>
              <a:latin typeface="+mj-lt"/>
            </a:endParaRPr>
          </a:p>
          <a:p>
            <a:endParaRPr lang="en-US" sz="4000" b="1" dirty="0" smtClean="0">
              <a:solidFill>
                <a:srgbClr val="003591"/>
              </a:solidFill>
              <a:latin typeface="+mj-lt"/>
            </a:endParaRPr>
          </a:p>
          <a:p>
            <a:endParaRPr lang="en-US" sz="4000" b="1" dirty="0">
              <a:solidFill>
                <a:srgbClr val="003591"/>
              </a:solidFill>
              <a:latin typeface="+mj-lt"/>
            </a:endParaRPr>
          </a:p>
          <a:p>
            <a:endParaRPr lang="en-US" sz="4000" b="1" dirty="0" smtClean="0">
              <a:solidFill>
                <a:srgbClr val="003591"/>
              </a:solidFill>
              <a:latin typeface="+mj-lt"/>
            </a:endParaRPr>
          </a:p>
          <a:p>
            <a:endParaRPr lang="en-US" sz="4000" b="1" dirty="0">
              <a:solidFill>
                <a:srgbClr val="003591"/>
              </a:solidFill>
              <a:latin typeface="+mj-lt"/>
            </a:endParaRPr>
          </a:p>
          <a:p>
            <a:endParaRPr lang="en-US" sz="4000" b="1" dirty="0" smtClean="0">
              <a:solidFill>
                <a:srgbClr val="003591"/>
              </a:solidFill>
              <a:latin typeface="+mj-lt"/>
            </a:endParaRPr>
          </a:p>
          <a:p>
            <a:endParaRPr lang="en-US" sz="4000" b="1" dirty="0">
              <a:solidFill>
                <a:srgbClr val="003591"/>
              </a:solidFill>
              <a:latin typeface="+mj-lt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60054" y="21792653"/>
            <a:ext cx="11410719" cy="7048083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3591"/>
                </a:solidFill>
                <a:latin typeface="+mj-lt"/>
              </a:rPr>
              <a:t>Results</a:t>
            </a:r>
          </a:p>
          <a:p>
            <a:endParaRPr lang="en-US" sz="4000" b="1" dirty="0" smtClean="0">
              <a:solidFill>
                <a:srgbClr val="003591"/>
              </a:solidFill>
              <a:latin typeface="+mj-lt"/>
            </a:endParaRPr>
          </a:p>
          <a:p>
            <a:endParaRPr lang="en-US" sz="4000" b="1" dirty="0">
              <a:solidFill>
                <a:srgbClr val="003591"/>
              </a:solidFill>
              <a:latin typeface="+mj-lt"/>
            </a:endParaRPr>
          </a:p>
          <a:p>
            <a:endParaRPr lang="en-US" sz="4000" b="1" dirty="0" smtClean="0">
              <a:solidFill>
                <a:srgbClr val="003591"/>
              </a:solidFill>
              <a:latin typeface="+mj-lt"/>
            </a:endParaRPr>
          </a:p>
          <a:p>
            <a:endParaRPr lang="en-US" sz="4000" b="1" dirty="0">
              <a:solidFill>
                <a:srgbClr val="003591"/>
              </a:solidFill>
              <a:latin typeface="+mj-lt"/>
            </a:endParaRPr>
          </a:p>
          <a:p>
            <a:endParaRPr lang="en-US" sz="4000" b="1" dirty="0" smtClean="0">
              <a:solidFill>
                <a:srgbClr val="003591"/>
              </a:solidFill>
              <a:latin typeface="+mj-lt"/>
            </a:endParaRPr>
          </a:p>
          <a:p>
            <a:endParaRPr lang="en-US" sz="4000" b="1" dirty="0" smtClean="0">
              <a:solidFill>
                <a:srgbClr val="003591"/>
              </a:solidFill>
              <a:latin typeface="+mj-lt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>
              <a:latin typeface="+mj-lt"/>
            </a:endParaRPr>
          </a:p>
          <a:p>
            <a:endParaRPr lang="en-US" sz="2800" b="1" dirty="0" smtClean="0">
              <a:latin typeface="Minion Pro" panose="02040503050306020203" pitchFamily="18" charset="0"/>
            </a:endParaRPr>
          </a:p>
          <a:p>
            <a:endParaRPr lang="en-US" sz="2800" b="1" dirty="0">
              <a:latin typeface="Minion Pro" panose="02040503050306020203" pitchFamily="18" charset="0"/>
            </a:endParaRPr>
          </a:p>
          <a:p>
            <a:endParaRPr lang="en-US" sz="2800" b="1" dirty="0" smtClean="0">
              <a:latin typeface="Minion Pro" panose="02040503050306020203" pitchFamily="18" charset="0"/>
            </a:endParaRPr>
          </a:p>
          <a:p>
            <a:endParaRPr lang="en-US" sz="2800" b="1" dirty="0">
              <a:latin typeface="Minion Pro" panose="02040503050306020203" pitchFamily="18" charset="0"/>
            </a:endParaRPr>
          </a:p>
          <a:p>
            <a:endParaRPr lang="en-US" sz="2800" b="1" dirty="0">
              <a:latin typeface="Minion Pro" panose="02040503050306020203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E22F2405-AF71-5E4C-A85B-6DDF01322A92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5210512" y="27119539"/>
            <a:ext cx="10057867" cy="153848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954543CD-AA25-3740-9E19-68330D32C41E}"/>
              </a:ext>
            </a:extLst>
          </p:cNvPr>
          <p:cNvSpPr/>
          <p:nvPr/>
        </p:nvSpPr>
        <p:spPr>
          <a:xfrm>
            <a:off x="934986" y="905310"/>
            <a:ext cx="34725278" cy="4030982"/>
          </a:xfrm>
          <a:prstGeom prst="rect">
            <a:avLst/>
          </a:prstGeom>
          <a:solidFill>
            <a:srgbClr val="0928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600" b="1" dirty="0" smtClean="0">
                <a:solidFill>
                  <a:schemeClr val="bg1"/>
                </a:solidFill>
              </a:rPr>
              <a:t>Town Facilities Benchmarking and GHG Emissions Update</a:t>
            </a:r>
          </a:p>
          <a:p>
            <a:pPr algn="ctr"/>
            <a:r>
              <a:rPr lang="en-US" sz="6600" b="1" dirty="0" smtClean="0">
                <a:solidFill>
                  <a:srgbClr val="9DD164"/>
                </a:solidFill>
                <a:latin typeface="Minion Pro" panose="02040503050306020203" pitchFamily="18" charset="0"/>
              </a:rPr>
              <a:t>Andrea Mott, </a:t>
            </a:r>
            <a:r>
              <a:rPr lang="en-US" sz="6600" b="1" dirty="0">
                <a:solidFill>
                  <a:srgbClr val="9DD164"/>
                </a:solidFill>
                <a:latin typeface="Minion Pro" panose="02040503050306020203" pitchFamily="18" charset="0"/>
              </a:rPr>
              <a:t>UNH Sustainability </a:t>
            </a:r>
            <a:r>
              <a:rPr lang="en-US" sz="6600" b="1" dirty="0" smtClean="0">
                <a:solidFill>
                  <a:srgbClr val="9DD164"/>
                </a:solidFill>
                <a:latin typeface="Minion Pro" panose="02040503050306020203" pitchFamily="18" charset="0"/>
              </a:rPr>
              <a:t>Fellow, Summer 2018</a:t>
            </a:r>
            <a:endParaRPr lang="en-US" sz="6600" b="1" dirty="0">
              <a:solidFill>
                <a:srgbClr val="9DD164"/>
              </a:solidFill>
              <a:latin typeface="Minion Pro" panose="02040503050306020203" pitchFamily="18" charset="0"/>
            </a:endParaRPr>
          </a:p>
          <a:p>
            <a:pPr algn="ctr"/>
            <a:r>
              <a:rPr lang="en-US" sz="6600" b="1" dirty="0" smtClean="0">
                <a:solidFill>
                  <a:srgbClr val="9DD164"/>
                </a:solidFill>
                <a:latin typeface="Minion Pro" panose="02040503050306020203" pitchFamily="18" charset="0"/>
              </a:rPr>
              <a:t>Mentor: Rick Norris, Town of Groton, CT </a:t>
            </a:r>
            <a:endParaRPr lang="en-US" sz="6600" dirty="0">
              <a:solidFill>
                <a:srgbClr val="9DD164"/>
              </a:solidFill>
              <a:latin typeface="Minion Pro" panose="02040503050306020203" pitchFamily="18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5D7980A8-217C-0F4C-81D0-140526D34C99}"/>
              </a:ext>
            </a:extLst>
          </p:cNvPr>
          <p:cNvSpPr txBox="1"/>
          <p:nvPr/>
        </p:nvSpPr>
        <p:spPr>
          <a:xfrm>
            <a:off x="24718543" y="5291237"/>
            <a:ext cx="10969252" cy="15696605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r>
              <a:rPr lang="en-US" sz="4400" b="1" dirty="0" smtClean="0">
                <a:solidFill>
                  <a:srgbClr val="003591"/>
                </a:solidFill>
                <a:latin typeface="+mj-lt"/>
              </a:rPr>
              <a:t>Progress to Date</a:t>
            </a:r>
            <a:endParaRPr lang="en-US" sz="4400" b="1" dirty="0">
              <a:solidFill>
                <a:srgbClr val="003591"/>
              </a:solidFill>
              <a:latin typeface="+mj-lt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 smtClean="0"/>
              <a:t>Converted </a:t>
            </a:r>
            <a:r>
              <a:rPr lang="en-US" sz="2800" dirty="0"/>
              <a:t>Town-owned streetlights to LEDs </a:t>
            </a:r>
            <a:endParaRPr lang="en-US" sz="2800" dirty="0" smtClean="0"/>
          </a:p>
          <a:p>
            <a:pPr marL="2151504" lvl="1" indent="-57150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rgbClr val="D36122"/>
                </a:solidFill>
              </a:rPr>
              <a:t>Saving </a:t>
            </a:r>
            <a:r>
              <a:rPr lang="en-US" sz="2400" dirty="0" smtClean="0">
                <a:solidFill>
                  <a:srgbClr val="D36122"/>
                </a:solidFill>
              </a:rPr>
              <a:t>67% </a:t>
            </a:r>
            <a:r>
              <a:rPr lang="en-US" sz="2400" dirty="0">
                <a:solidFill>
                  <a:srgbClr val="D36122"/>
                </a:solidFill>
              </a:rPr>
              <a:t>energy and emissions (85.8 </a:t>
            </a:r>
            <a:r>
              <a:rPr lang="en-US" sz="2400" dirty="0" smtClean="0">
                <a:solidFill>
                  <a:srgbClr val="D36122"/>
                </a:solidFill>
              </a:rPr>
              <a:t>MTCO</a:t>
            </a:r>
            <a:r>
              <a:rPr lang="en-US" sz="1800" dirty="0" smtClean="0">
                <a:solidFill>
                  <a:srgbClr val="D36122"/>
                </a:solidFill>
              </a:rPr>
              <a:t>2</a:t>
            </a:r>
            <a:r>
              <a:rPr lang="en-US" sz="2400" dirty="0" smtClean="0">
                <a:solidFill>
                  <a:srgbClr val="D36122"/>
                </a:solidFill>
              </a:rPr>
              <a:t>e </a:t>
            </a:r>
            <a:r>
              <a:rPr lang="en-US" sz="2400" dirty="0">
                <a:solidFill>
                  <a:srgbClr val="D36122"/>
                </a:solidFill>
              </a:rPr>
              <a:t>annually</a:t>
            </a:r>
            <a:r>
              <a:rPr lang="en-US" sz="2400" dirty="0" smtClean="0">
                <a:solidFill>
                  <a:srgbClr val="D36122"/>
                </a:solidFill>
              </a:rPr>
              <a:t>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 smtClean="0"/>
              <a:t>Switching </a:t>
            </a:r>
            <a:r>
              <a:rPr lang="en-US" sz="2800" dirty="0" smtClean="0"/>
              <a:t>two schools to </a:t>
            </a:r>
            <a:r>
              <a:rPr lang="en-US" sz="2800" dirty="0"/>
              <a:t>natural </a:t>
            </a:r>
            <a:r>
              <a:rPr lang="en-US" sz="2800" dirty="0" smtClean="0"/>
              <a:t>gas</a:t>
            </a:r>
            <a:endParaRPr lang="en-US" sz="2800" dirty="0" smtClean="0"/>
          </a:p>
          <a:p>
            <a:pPr marL="2151504" lvl="1" indent="-57150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rgbClr val="D36122"/>
                </a:solidFill>
              </a:rPr>
              <a:t>Reduced emissions by 27%, saved $</a:t>
            </a:r>
            <a:r>
              <a:rPr lang="en-US" sz="2400" dirty="0">
                <a:solidFill>
                  <a:srgbClr val="D36122"/>
                </a:solidFill>
              </a:rPr>
              <a:t>36,217</a:t>
            </a:r>
            <a:r>
              <a:rPr lang="en-US" sz="2400" dirty="0" smtClean="0">
                <a:solidFill>
                  <a:srgbClr val="D36122"/>
                </a:solidFill>
              </a:rPr>
              <a:t> annually, simple payback of 1.2 and 3.5 </a:t>
            </a:r>
            <a:r>
              <a:rPr lang="en-US" sz="2400" dirty="0" smtClean="0">
                <a:solidFill>
                  <a:srgbClr val="D36122"/>
                </a:solidFill>
              </a:rPr>
              <a:t>years</a:t>
            </a:r>
            <a:endParaRPr lang="en-US" sz="2400" dirty="0">
              <a:solidFill>
                <a:srgbClr val="D36122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 smtClean="0"/>
              <a:t>Energy </a:t>
            </a:r>
            <a:r>
              <a:rPr lang="en-US" sz="2800" dirty="0"/>
              <a:t>audit of </a:t>
            </a:r>
            <a:r>
              <a:rPr lang="en-US" sz="2800" dirty="0" smtClean="0"/>
              <a:t>2013</a:t>
            </a:r>
          </a:p>
          <a:p>
            <a:pPr marL="2151504" lvl="1" indent="-57150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rgbClr val="D36122"/>
                </a:solidFill>
              </a:rPr>
              <a:t>57</a:t>
            </a:r>
            <a:r>
              <a:rPr lang="en-US" sz="2400" dirty="0">
                <a:solidFill>
                  <a:srgbClr val="D36122"/>
                </a:solidFill>
              </a:rPr>
              <a:t>% of town-owned building </a:t>
            </a:r>
            <a:r>
              <a:rPr lang="en-US" sz="2400" dirty="0" smtClean="0">
                <a:solidFill>
                  <a:srgbClr val="D36122"/>
                </a:solidFill>
              </a:rPr>
              <a:t> projects completed, including LED conversions, HVAC scheduling, installing occupancy sensors, replacing boilers</a:t>
            </a:r>
            <a:endParaRPr lang="en-US" sz="2400" dirty="0">
              <a:solidFill>
                <a:srgbClr val="D36122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 smtClean="0"/>
              <a:t>Installed </a:t>
            </a:r>
            <a:r>
              <a:rPr lang="en-US" sz="2800" dirty="0"/>
              <a:t>three electric vehicle (EV) charging stations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Member of NEMS Network and Sustainable </a:t>
            </a:r>
            <a:r>
              <a:rPr lang="en-US" sz="2800" dirty="0" smtClean="0"/>
              <a:t>CT</a:t>
            </a:r>
            <a:endParaRPr lang="en-US" sz="1200" b="1" dirty="0">
              <a:solidFill>
                <a:srgbClr val="003591"/>
              </a:solidFill>
              <a:latin typeface="+mj-lt"/>
            </a:endParaRPr>
          </a:p>
          <a:p>
            <a:endParaRPr lang="en-US" sz="1200" b="1" dirty="0" smtClean="0">
              <a:solidFill>
                <a:srgbClr val="003591"/>
              </a:solidFill>
              <a:latin typeface="+mj-lt"/>
            </a:endParaRPr>
          </a:p>
          <a:p>
            <a:r>
              <a:rPr lang="en-US" sz="4400" b="1" dirty="0" smtClean="0">
                <a:solidFill>
                  <a:srgbClr val="003591"/>
                </a:solidFill>
                <a:latin typeface="+mj-lt"/>
              </a:rPr>
              <a:t>Recommendations</a:t>
            </a:r>
            <a:endParaRPr lang="en-US" sz="4400" b="1" dirty="0">
              <a:solidFill>
                <a:srgbClr val="003591"/>
              </a:solidFill>
              <a:latin typeface="+mj-lt"/>
            </a:endParaRPr>
          </a:p>
          <a:p>
            <a:r>
              <a:rPr lang="en-US" sz="3200" b="1" dirty="0">
                <a:latin typeface="+mj-lt"/>
              </a:rPr>
              <a:t>Action Plan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i="1" dirty="0" smtClean="0"/>
              <a:t>Goal 1</a:t>
            </a:r>
            <a:r>
              <a:rPr lang="en-US" sz="2800" dirty="0" smtClean="0"/>
              <a:t>: Reduce energy usage and increase energy efficiency </a:t>
            </a:r>
            <a:endParaRPr lang="en-US" sz="28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i="1" dirty="0" smtClean="0"/>
              <a:t>Goal 2:</a:t>
            </a:r>
            <a:r>
              <a:rPr lang="en-US" sz="2800" dirty="0" smtClean="0"/>
              <a:t> Implement cost-effective renewable energy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i="1" dirty="0" smtClean="0"/>
              <a:t>Goal 3:</a:t>
            </a:r>
            <a:r>
              <a:rPr lang="en-US" sz="2800" dirty="0" smtClean="0"/>
              <a:t> Invest in electric vehicles to reduce fleet fuel usage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i="1" dirty="0" smtClean="0"/>
              <a:t>Goal 4:</a:t>
            </a:r>
            <a:r>
              <a:rPr lang="en-US" sz="2800" dirty="0" smtClean="0"/>
              <a:t> Make sustainability resources and knowledge easily available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i="1" dirty="0" smtClean="0"/>
              <a:t>Goal 5</a:t>
            </a:r>
            <a:r>
              <a:rPr lang="en-US" sz="2800" dirty="0" smtClean="0"/>
              <a:t>: Create a committed municipal team to reach </a:t>
            </a:r>
            <a:r>
              <a:rPr lang="en-US" sz="2800" dirty="0" smtClean="0"/>
              <a:t>goals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8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800" dirty="0">
              <a:latin typeface="Minion Pro" panose="02040503050306020203" pitchFamily="18" charset="0"/>
            </a:endParaRPr>
          </a:p>
          <a:p>
            <a:endParaRPr lang="en-US" sz="1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400" dirty="0" smtClean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 smtClean="0">
              <a:latin typeface="Minion Pro" panose="02040503050306020203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 smtClean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xmlns="" id="{A6F523CE-878E-804A-ACF5-C4BBB8A5F010}"/>
              </a:ext>
            </a:extLst>
          </p:cNvPr>
          <p:cNvSpPr txBox="1"/>
          <p:nvPr/>
        </p:nvSpPr>
        <p:spPr>
          <a:xfrm>
            <a:off x="1432418" y="28185212"/>
            <a:ext cx="10807781" cy="830997"/>
          </a:xfrm>
          <a:prstGeom prst="rect">
            <a:avLst/>
          </a:prstGeom>
          <a:noFill/>
          <a:ln w="38100">
            <a:noFill/>
          </a:ln>
        </p:spPr>
        <p:txBody>
          <a:bodyPr wrap="square" lIns="457200" tIns="228600" rIns="228600" bIns="228600" rtlCol="0">
            <a:spAutoFit/>
          </a:bodyPr>
          <a:lstStyle/>
          <a:p>
            <a:r>
              <a:rPr lang="en-US" sz="2400" b="1" dirty="0" smtClean="0">
                <a:solidFill>
                  <a:srgbClr val="003594"/>
                </a:solidFill>
                <a:latin typeface="Minion Pro" panose="02040503050306020203" pitchFamily="18" charset="0"/>
              </a:rPr>
              <a:t>Figure </a:t>
            </a:r>
            <a:r>
              <a:rPr lang="en-US" sz="2400" b="1" dirty="0" smtClean="0">
                <a:solidFill>
                  <a:srgbClr val="003594"/>
                </a:solidFill>
                <a:latin typeface="Minion Pro" panose="02040503050306020203" pitchFamily="18" charset="0"/>
              </a:rPr>
              <a:t>1,2</a:t>
            </a:r>
            <a:r>
              <a:rPr lang="en-US" sz="2400" b="1" dirty="0" smtClean="0">
                <a:solidFill>
                  <a:srgbClr val="003594"/>
                </a:solidFill>
                <a:latin typeface="Minion Pro" panose="02040503050306020203" pitchFamily="18" charset="0"/>
              </a:rPr>
              <a:t>:  </a:t>
            </a:r>
            <a:r>
              <a:rPr lang="en-US" sz="2400" dirty="0" smtClean="0">
                <a:latin typeface="Minion Pro" panose="02040503050306020203" pitchFamily="18" charset="0"/>
              </a:rPr>
              <a:t>FY17 </a:t>
            </a:r>
            <a:r>
              <a:rPr lang="en-US" sz="2400" dirty="0" smtClean="0">
                <a:latin typeface="Minion Pro" panose="02040503050306020203" pitchFamily="18" charset="0"/>
              </a:rPr>
              <a:t>energy </a:t>
            </a:r>
            <a:r>
              <a:rPr lang="en-US" sz="2400" dirty="0">
                <a:latin typeface="Minion Pro" panose="02040503050306020203" pitchFamily="18" charset="0"/>
              </a:rPr>
              <a:t>usage by </a:t>
            </a:r>
            <a:r>
              <a:rPr lang="en-US" sz="2400" dirty="0" smtClean="0">
                <a:latin typeface="Minion Pro" panose="02040503050306020203" pitchFamily="18" charset="0"/>
              </a:rPr>
              <a:t>department and emissions by fuel source.</a:t>
            </a:r>
            <a:endParaRPr lang="en-US" sz="2400" dirty="0">
              <a:latin typeface="Minion Pro" panose="02040503050306020203" pitchFamily="18" charset="0"/>
            </a:endParaRPr>
          </a:p>
        </p:txBody>
      </p:sp>
      <p:sp>
        <p:nvSpPr>
          <p:cNvPr id="27" name="Right Arrow 26"/>
          <p:cNvSpPr/>
          <p:nvPr/>
        </p:nvSpPr>
        <p:spPr>
          <a:xfrm rot="19927872">
            <a:off x="10249446" y="16599133"/>
            <a:ext cx="458223" cy="411378"/>
          </a:xfrm>
          <a:prstGeom prst="rightArrow">
            <a:avLst/>
          </a:prstGeom>
          <a:solidFill>
            <a:srgbClr val="A2AAAD"/>
          </a:solidFill>
          <a:ln>
            <a:solidFill>
              <a:srgbClr val="A2AA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D6D2C4"/>
              </a:solidFill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xmlns="" id="{A6F523CE-878E-804A-ACF5-C4BBB8A5F010}"/>
              </a:ext>
            </a:extLst>
          </p:cNvPr>
          <p:cNvSpPr txBox="1"/>
          <p:nvPr/>
        </p:nvSpPr>
        <p:spPr>
          <a:xfrm>
            <a:off x="12818405" y="11373417"/>
            <a:ext cx="11835227" cy="2553891"/>
          </a:xfrm>
          <a:prstGeom prst="roundRect">
            <a:avLst/>
          </a:prstGeom>
          <a:noFill/>
          <a:ln w="38100">
            <a:noFill/>
          </a:ln>
        </p:spPr>
        <p:txBody>
          <a:bodyPr wrap="square" lIns="457200" tIns="228600" rIns="228600" bIns="228600" rtlCol="0">
            <a:spAutoFit/>
          </a:bodyPr>
          <a:lstStyle/>
          <a:p>
            <a:r>
              <a:rPr lang="en-US" sz="2400" b="1" dirty="0" smtClean="0">
                <a:solidFill>
                  <a:srgbClr val="003594"/>
                </a:solidFill>
                <a:latin typeface="Minion Pro" panose="02040503050306020203" pitchFamily="18" charset="0"/>
              </a:rPr>
              <a:t>Figure 3:  </a:t>
            </a:r>
            <a:r>
              <a:rPr lang="en-US" sz="2400" dirty="0" smtClean="0">
                <a:latin typeface="Minion Pro" panose="02040503050306020203" pitchFamily="18" charset="0"/>
              </a:rPr>
              <a:t>Percentage of Groton’s absolute municipal greenhouse gas emissions. </a:t>
            </a:r>
            <a:r>
              <a:rPr lang="en-US" sz="2400" dirty="0" smtClean="0">
                <a:latin typeface="Minion Pro" panose="02040503050306020203" pitchFamily="18" charset="0"/>
              </a:rPr>
              <a:t>When </a:t>
            </a:r>
            <a:r>
              <a:rPr lang="en-US" sz="2400" dirty="0" smtClean="0">
                <a:latin typeface="Minion Pro" panose="02040503050306020203" pitchFamily="18" charset="0"/>
              </a:rPr>
              <a:t>normalized for weather, the reduction is actually 3%. </a:t>
            </a:r>
            <a:r>
              <a:rPr lang="en-US" sz="2400" dirty="0" smtClean="0">
                <a:latin typeface="Minion Pro" panose="02040503050306020203" pitchFamily="18" charset="0"/>
              </a:rPr>
              <a:t>The reduction is due to energy reduction strategies like </a:t>
            </a:r>
            <a:r>
              <a:rPr lang="en-US" sz="2400" dirty="0" smtClean="0">
                <a:latin typeface="Minion Pro" panose="02040503050306020203" pitchFamily="18" charset="0"/>
              </a:rPr>
              <a:t>LEDs and HVAC </a:t>
            </a:r>
            <a:r>
              <a:rPr lang="en-US" sz="2400" dirty="0" smtClean="0">
                <a:latin typeface="Minion Pro" panose="02040503050306020203" pitchFamily="18" charset="0"/>
              </a:rPr>
              <a:t>scheduling. The school fuel oil decreases by 47% due to weather, purchasing additional oil at the end of the fiscal year, or potential recording errors. </a:t>
            </a:r>
            <a:endParaRPr lang="en-US" sz="2400" dirty="0">
              <a:latin typeface="Minion Pro" panose="02040503050306020203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4718544" y="21189234"/>
            <a:ext cx="10969252" cy="5847755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3591"/>
                </a:solidFill>
                <a:latin typeface="+mj-lt"/>
              </a:rPr>
              <a:t>Next Steps</a:t>
            </a:r>
            <a:endParaRPr lang="en-US" sz="4400" b="1" dirty="0">
              <a:solidFill>
                <a:srgbClr val="003591"/>
              </a:solidFill>
              <a:latin typeface="+mj-l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Commitment from the Town to follow the emission reduction </a:t>
            </a:r>
            <a:r>
              <a:rPr lang="en-US" sz="2800" dirty="0" smtClean="0"/>
              <a:t>plan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/>
              <a:t>Explore financing options like C-PACE, ESPCs, and federal grants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/>
              <a:t>Hire an employee to dedicate time solely to tracking energy and identifying savings opportunities</a:t>
            </a:r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600" dirty="0"/>
          </a:p>
          <a:p>
            <a:r>
              <a:rPr lang="en-US" sz="4400" b="1" dirty="0" smtClean="0">
                <a:solidFill>
                  <a:srgbClr val="003591"/>
                </a:solidFill>
                <a:latin typeface="+mj-lt"/>
              </a:rPr>
              <a:t>Discussion</a:t>
            </a:r>
            <a:endParaRPr lang="en-US" sz="28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/>
              <a:t>The Town </a:t>
            </a:r>
            <a:r>
              <a:rPr lang="en-US" sz="2800" dirty="0" smtClean="0"/>
              <a:t>is recommended to seize cost </a:t>
            </a:r>
            <a:r>
              <a:rPr lang="en-US" sz="2800" dirty="0" smtClean="0"/>
              <a:t>savings opportunities to reduce emissions, especially with the  recent budget </a:t>
            </a:r>
            <a:r>
              <a:rPr lang="en-US" sz="2800" dirty="0" smtClean="0"/>
              <a:t>cuts.</a:t>
            </a:r>
            <a:endParaRPr lang="en-US" sz="28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/>
              <a:t>The Town </a:t>
            </a:r>
            <a:r>
              <a:rPr lang="en-US" sz="2800" dirty="0" smtClean="0"/>
              <a:t>is recommended to move </a:t>
            </a:r>
            <a:r>
              <a:rPr lang="en-US" sz="2800" dirty="0" smtClean="0"/>
              <a:t>beyond short-term paybacks to tackle the long-term problems</a:t>
            </a:r>
            <a:r>
              <a:rPr lang="en-US" sz="2800" dirty="0"/>
              <a:t> </a:t>
            </a:r>
            <a:r>
              <a:rPr lang="en-US" sz="2800" dirty="0" smtClean="0"/>
              <a:t> in regards to reduce </a:t>
            </a:r>
            <a:r>
              <a:rPr lang="en-US" sz="2800" dirty="0" smtClean="0"/>
              <a:t>GHG emissions.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/>
              <a:t>The fellow</a:t>
            </a:r>
            <a:r>
              <a:rPr lang="en-US" sz="2800" dirty="0" smtClean="0"/>
              <a:t> learned invaluable </a:t>
            </a:r>
            <a:r>
              <a:rPr lang="en-US" sz="2800" dirty="0"/>
              <a:t>information about </a:t>
            </a:r>
            <a:r>
              <a:rPr lang="en-US" sz="2800" dirty="0" smtClean="0"/>
              <a:t>energy policy and GHG emissions, </a:t>
            </a:r>
            <a:r>
              <a:rPr lang="en-US" sz="2800" dirty="0"/>
              <a:t>molding a </a:t>
            </a:r>
            <a:r>
              <a:rPr lang="en-US" sz="2800" dirty="0" smtClean="0"/>
              <a:t>career </a:t>
            </a:r>
            <a:r>
              <a:rPr lang="en-US" sz="2800" dirty="0"/>
              <a:t>path in renewable energy and policy. 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xmlns="" id="{A6F523CE-878E-804A-ACF5-C4BBB8A5F010}"/>
              </a:ext>
            </a:extLst>
          </p:cNvPr>
          <p:cNvSpPr txBox="1"/>
          <p:nvPr/>
        </p:nvSpPr>
        <p:spPr>
          <a:xfrm>
            <a:off x="13188336" y="27815880"/>
            <a:ext cx="11102711" cy="1200329"/>
          </a:xfrm>
          <a:prstGeom prst="rect">
            <a:avLst/>
          </a:prstGeom>
          <a:noFill/>
          <a:ln w="38100">
            <a:noFill/>
          </a:ln>
        </p:spPr>
        <p:txBody>
          <a:bodyPr wrap="square" lIns="457200" tIns="228600" rIns="228600" bIns="228600" rtlCol="0">
            <a:spAutoFit/>
          </a:bodyPr>
          <a:lstStyle/>
          <a:p>
            <a:r>
              <a:rPr lang="en-US" sz="2400" b="1" dirty="0" smtClean="0">
                <a:solidFill>
                  <a:srgbClr val="003594"/>
                </a:solidFill>
                <a:latin typeface="Minion Pro" panose="02040503050306020203" pitchFamily="18" charset="0"/>
              </a:rPr>
              <a:t>Figure 4:  </a:t>
            </a:r>
            <a:r>
              <a:rPr lang="en-US" sz="2400" dirty="0" smtClean="0">
                <a:latin typeface="Minion Pro" panose="02040503050306020203" pitchFamily="18" charset="0"/>
              </a:rPr>
              <a:t>To </a:t>
            </a:r>
            <a:r>
              <a:rPr lang="en-US" sz="2400" dirty="0" smtClean="0">
                <a:latin typeface="Minion Pro" panose="02040503050306020203" pitchFamily="18" charset="0"/>
              </a:rPr>
              <a:t>reach an 80% reduction goal, additional strategies must be implemented</a:t>
            </a:r>
            <a:r>
              <a:rPr lang="en-US" sz="2400" dirty="0" smtClean="0">
                <a:latin typeface="Minion Pro" panose="02040503050306020203" pitchFamily="18" charset="0"/>
              </a:rPr>
              <a:t>. The combined 48% combines the individual strategies. </a:t>
            </a:r>
            <a:endParaRPr lang="en-US" sz="2400" dirty="0">
              <a:latin typeface="Minion Pro" panose="02040503050306020203" pitchFamily="18" charset="0"/>
            </a:endParaRPr>
          </a:p>
        </p:txBody>
      </p:sp>
      <p:graphicFrame>
        <p:nvGraphicFramePr>
          <p:cNvPr id="51" name="Chart 50"/>
          <p:cNvGraphicFramePr/>
          <p:nvPr>
            <p:extLst>
              <p:ext uri="{D42A27DB-BD31-4B8C-83A1-F6EECF244321}">
                <p14:modId xmlns:p14="http://schemas.microsoft.com/office/powerpoint/2010/main" val="540002980"/>
              </p:ext>
            </p:extLst>
          </p:nvPr>
        </p:nvGraphicFramePr>
        <p:xfrm>
          <a:off x="12980728" y="6005263"/>
          <a:ext cx="11235511" cy="57247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5"/>
          </a:graphicData>
        </a:graphic>
      </p:graphicFrame>
      <p:graphicFrame>
        <p:nvGraphicFramePr>
          <p:cNvPr id="55" name="Chart 54"/>
          <p:cNvGraphicFramePr/>
          <p:nvPr>
            <p:extLst>
              <p:ext uri="{D42A27DB-BD31-4B8C-83A1-F6EECF244321}">
                <p14:modId xmlns:p14="http://schemas.microsoft.com/office/powerpoint/2010/main" val="3431647805"/>
              </p:ext>
            </p:extLst>
          </p:nvPr>
        </p:nvGraphicFramePr>
        <p:xfrm>
          <a:off x="13017402" y="18649957"/>
          <a:ext cx="10897909" cy="97212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6"/>
          </a:graphicData>
        </a:graphic>
      </p:graphicFrame>
      <p:sp>
        <p:nvSpPr>
          <p:cNvPr id="31" name="Rectangle 30">
            <a:extLst>
              <a:ext uri="{FF2B5EF4-FFF2-40B4-BE49-F238E27FC236}">
                <a16:creationId xmlns:a16="http://schemas.microsoft.com/office/drawing/2014/main" xmlns="" id="{A837E5E8-00E4-AB49-9E91-07E21617D01F}"/>
              </a:ext>
            </a:extLst>
          </p:cNvPr>
          <p:cNvSpPr/>
          <p:nvPr/>
        </p:nvSpPr>
        <p:spPr>
          <a:xfrm>
            <a:off x="14497246" y="13874129"/>
            <a:ext cx="7938222" cy="1194112"/>
          </a:xfrm>
          <a:prstGeom prst="rect">
            <a:avLst/>
          </a:prstGeom>
          <a:solidFill>
            <a:srgbClr val="9DD164"/>
          </a:solidFill>
          <a:ln w="38100">
            <a:solidFill>
              <a:srgbClr val="09284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28600" tIns="228600" rIns="228600" bIns="228600" rtlCol="0" anchor="ctr"/>
          <a:lstStyle/>
          <a:p>
            <a:pPr algn="ctr"/>
            <a:r>
              <a:rPr lang="en-US" sz="3600" b="1" dirty="0" smtClean="0">
                <a:solidFill>
                  <a:srgbClr val="092844"/>
                </a:solidFill>
              </a:rPr>
              <a:t>Produced 12,326 MTCO</a:t>
            </a:r>
            <a:r>
              <a:rPr lang="en-US" sz="2400" b="1" dirty="0" smtClean="0">
                <a:solidFill>
                  <a:srgbClr val="092844"/>
                </a:solidFill>
              </a:rPr>
              <a:t>2</a:t>
            </a:r>
            <a:r>
              <a:rPr lang="en-US" sz="3600" b="1" dirty="0" smtClean="0">
                <a:solidFill>
                  <a:srgbClr val="092844"/>
                </a:solidFill>
              </a:rPr>
              <a:t>e in FY17. </a:t>
            </a:r>
            <a:endParaRPr lang="en-US" sz="3600" b="1" dirty="0" smtClean="0">
              <a:solidFill>
                <a:srgbClr val="092844"/>
              </a:solidFill>
            </a:endParaRPr>
          </a:p>
          <a:p>
            <a:pPr algn="ctr"/>
            <a:r>
              <a:rPr lang="en-US" sz="2800" dirty="0" smtClean="0">
                <a:solidFill>
                  <a:srgbClr val="092844"/>
                </a:solidFill>
              </a:rPr>
              <a:t>(7% absolute reduction from FY14)</a:t>
            </a:r>
            <a:endParaRPr lang="en-US" sz="2800" dirty="0" smtClean="0">
              <a:solidFill>
                <a:srgbClr val="092844"/>
              </a:solidFill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13188336" y="15273168"/>
            <a:ext cx="10976159" cy="3578110"/>
            <a:chOff x="24646262" y="17114212"/>
            <a:chExt cx="10342252" cy="3743767"/>
          </a:xfrm>
        </p:grpSpPr>
        <p:grpSp>
          <p:nvGrpSpPr>
            <p:cNvPr id="35" name="Group 34"/>
            <p:cNvGrpSpPr/>
            <p:nvPr/>
          </p:nvGrpSpPr>
          <p:grpSpPr>
            <a:xfrm>
              <a:off x="24783501" y="17812643"/>
              <a:ext cx="10205013" cy="3045336"/>
              <a:chOff x="24783501" y="19356891"/>
              <a:chExt cx="10205013" cy="2889709"/>
            </a:xfrm>
          </p:grpSpPr>
          <p:pic>
            <p:nvPicPr>
              <p:cNvPr id="37" name="Picture 5"/>
              <p:cNvPicPr>
                <a:picLocks noChangeAspect="1" noChangeArrowheads="1"/>
              </p:cNvPicPr>
              <p:nvPr/>
            </p:nvPicPr>
            <p:blipFill>
              <a:blip r:embed="rId1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805096" y="19462358"/>
                <a:ext cx="1978794" cy="9893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8" name="TextBox 37"/>
              <p:cNvSpPr txBox="1"/>
              <p:nvPr/>
            </p:nvSpPr>
            <p:spPr>
              <a:xfrm>
                <a:off x="26650130" y="19544537"/>
                <a:ext cx="3155586" cy="8861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003594"/>
                    </a:solidFill>
                  </a:rPr>
                  <a:t>199</a:t>
                </a:r>
                <a:r>
                  <a:rPr lang="en-US" sz="2800" dirty="0" smtClean="0">
                    <a:solidFill>
                      <a:srgbClr val="003594"/>
                    </a:solidFill>
                  </a:rPr>
                  <a:t> </a:t>
                </a:r>
                <a:r>
                  <a:rPr lang="en-US" sz="2400" dirty="0" smtClean="0"/>
                  <a:t>Passenger vehicles driven for one year </a:t>
                </a:r>
                <a:endParaRPr lang="en-US" sz="2400" dirty="0"/>
              </a:p>
            </p:txBody>
          </p:sp>
          <p:pic>
            <p:nvPicPr>
              <p:cNvPr id="39" name="Picture 6"/>
              <p:cNvPicPr>
                <a:picLocks noChangeAspect="1" noChangeArrowheads="1"/>
              </p:cNvPicPr>
              <p:nvPr/>
            </p:nvPicPr>
            <p:blipFill>
              <a:blip r:embed="rId1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040041" y="19356891"/>
                <a:ext cx="1825928" cy="11716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2" name="TextBox 41"/>
              <p:cNvSpPr txBox="1"/>
              <p:nvPr/>
            </p:nvSpPr>
            <p:spPr>
              <a:xfrm>
                <a:off x="31970928" y="19356891"/>
                <a:ext cx="3017585" cy="12528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003594"/>
                    </a:solidFill>
                  </a:rPr>
                  <a:t>324</a:t>
                </a:r>
                <a:r>
                  <a:rPr lang="en-US" sz="2800" b="1" dirty="0" smtClean="0"/>
                  <a:t> </a:t>
                </a:r>
                <a:r>
                  <a:rPr lang="en-US" sz="2400" dirty="0" smtClean="0"/>
                  <a:t>tons of waste recycled instead of landfilled </a:t>
                </a:r>
                <a:endParaRPr lang="en-US" sz="2400" dirty="0"/>
              </a:p>
            </p:txBody>
          </p:sp>
          <p:pic>
            <p:nvPicPr>
              <p:cNvPr id="43" name="Picture 7"/>
              <p:cNvPicPr>
                <a:picLocks noChangeAspect="1" noChangeArrowheads="1"/>
              </p:cNvPicPr>
              <p:nvPr/>
            </p:nvPicPr>
            <p:blipFill>
              <a:blip r:embed="rId1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783501" y="20353149"/>
                <a:ext cx="1893451" cy="18934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4" name="TextBox 43"/>
              <p:cNvSpPr txBox="1"/>
              <p:nvPr/>
            </p:nvSpPr>
            <p:spPr>
              <a:xfrm>
                <a:off x="26676952" y="20875354"/>
                <a:ext cx="2869598" cy="8861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003594"/>
                    </a:solidFill>
                  </a:rPr>
                  <a:t>100</a:t>
                </a:r>
                <a:r>
                  <a:rPr lang="en-US" sz="2800" dirty="0" smtClean="0">
                    <a:solidFill>
                      <a:srgbClr val="003594"/>
                    </a:solidFill>
                  </a:rPr>
                  <a:t> </a:t>
                </a:r>
                <a:r>
                  <a:rPr lang="en-US" sz="2400" dirty="0" smtClean="0"/>
                  <a:t>homes energy usage for a year</a:t>
                </a:r>
                <a:endParaRPr lang="en-US" sz="2400" dirty="0"/>
              </a:p>
            </p:txBody>
          </p:sp>
          <p:pic>
            <p:nvPicPr>
              <p:cNvPr id="45" name="Picture 8"/>
              <p:cNvPicPr>
                <a:picLocks noChangeAspect="1" noChangeArrowheads="1"/>
              </p:cNvPicPr>
              <p:nvPr/>
            </p:nvPicPr>
            <p:blipFill>
              <a:blip r:embed="rId2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805716" y="20875354"/>
                <a:ext cx="2165213" cy="12917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6" name="TextBox 45"/>
              <p:cNvSpPr txBox="1"/>
              <p:nvPr/>
            </p:nvSpPr>
            <p:spPr>
              <a:xfrm>
                <a:off x="31970929" y="21014413"/>
                <a:ext cx="3017585" cy="8861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003594"/>
                    </a:solidFill>
                  </a:rPr>
                  <a:t>1,094</a:t>
                </a:r>
                <a:r>
                  <a:rPr lang="en-US" sz="2800" b="1" dirty="0" smtClean="0"/>
                  <a:t> </a:t>
                </a:r>
                <a:r>
                  <a:rPr lang="en-US" sz="2400" dirty="0" smtClean="0"/>
                  <a:t>acres of U.S. forests in one year</a:t>
                </a:r>
                <a:endParaRPr lang="en-US" sz="2400" dirty="0"/>
              </a:p>
            </p:txBody>
          </p:sp>
        </p:grpSp>
        <p:sp>
          <p:nvSpPr>
            <p:cNvPr id="36" name="TextBox 35"/>
            <p:cNvSpPr txBox="1"/>
            <p:nvPr/>
          </p:nvSpPr>
          <p:spPr>
            <a:xfrm>
              <a:off x="24646262" y="17114212"/>
              <a:ext cx="10183417" cy="6118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solidFill>
                    <a:srgbClr val="D36122"/>
                  </a:solidFill>
                </a:rPr>
                <a:t>Since FY14, </a:t>
              </a:r>
              <a:r>
                <a:rPr lang="en-US" sz="3200" b="1" dirty="0" smtClean="0">
                  <a:solidFill>
                    <a:srgbClr val="D36122"/>
                  </a:solidFill>
                </a:rPr>
                <a:t>  929 </a:t>
              </a:r>
              <a:r>
                <a:rPr lang="en-US" sz="3200" b="1" dirty="0" smtClean="0">
                  <a:solidFill>
                    <a:srgbClr val="D36122"/>
                  </a:solidFill>
                </a:rPr>
                <a:t>MTCO2e was saved  - which is equivalent to:</a:t>
              </a:r>
              <a:endParaRPr lang="en-US" sz="3200" b="1" dirty="0">
                <a:solidFill>
                  <a:srgbClr val="D36122"/>
                </a:solidFill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22817746" y="22743113"/>
            <a:ext cx="12156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003594"/>
                </a:solidFill>
              </a:rPr>
              <a:t>-</a:t>
            </a:r>
            <a:r>
              <a:rPr lang="en-US" sz="3200" b="1" dirty="0" smtClean="0">
                <a:solidFill>
                  <a:srgbClr val="003594"/>
                </a:solidFill>
              </a:rPr>
              <a:t>48</a:t>
            </a:r>
            <a:r>
              <a:rPr lang="en-US" sz="3200" dirty="0" smtClean="0">
                <a:solidFill>
                  <a:srgbClr val="003594"/>
                </a:solidFill>
              </a:rPr>
              <a:t>%</a:t>
            </a:r>
            <a:endParaRPr lang="en-US" sz="3200" dirty="0">
              <a:solidFill>
                <a:srgbClr val="003594"/>
              </a:solidFill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xmlns="" id="{A837E5E8-00E4-AB49-9E91-07E21617D01F}"/>
              </a:ext>
            </a:extLst>
          </p:cNvPr>
          <p:cNvSpPr/>
          <p:nvPr/>
        </p:nvSpPr>
        <p:spPr>
          <a:xfrm>
            <a:off x="24958351" y="19664249"/>
            <a:ext cx="10489635" cy="1110616"/>
          </a:xfrm>
          <a:prstGeom prst="rect">
            <a:avLst/>
          </a:prstGeom>
          <a:solidFill>
            <a:srgbClr val="9DD164"/>
          </a:solidFill>
          <a:ln w="38100">
            <a:solidFill>
              <a:srgbClr val="09284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28600" tIns="228600" rIns="228600" bIns="228600" rtlCol="0" anchor="ctr"/>
          <a:lstStyle/>
          <a:p>
            <a:pPr algn="ctr"/>
            <a:r>
              <a:rPr lang="en-US" sz="3200" b="1" dirty="0" smtClean="0">
                <a:solidFill>
                  <a:srgbClr val="092844"/>
                </a:solidFill>
              </a:rPr>
              <a:t>Town should  adopt CT’s goal to reduce GHGs 80% by 2050 </a:t>
            </a:r>
          </a:p>
          <a:p>
            <a:pPr algn="ctr"/>
            <a:r>
              <a:rPr lang="en-US" sz="2800" dirty="0" smtClean="0">
                <a:solidFill>
                  <a:srgbClr val="092844"/>
                </a:solidFill>
              </a:rPr>
              <a:t>(</a:t>
            </a:r>
            <a:r>
              <a:rPr lang="en-US" sz="2800" dirty="0" smtClean="0">
                <a:solidFill>
                  <a:srgbClr val="092844"/>
                </a:solidFill>
              </a:rPr>
              <a:t>2.13% </a:t>
            </a:r>
            <a:r>
              <a:rPr lang="en-US" sz="2800" dirty="0" smtClean="0">
                <a:solidFill>
                  <a:srgbClr val="092844"/>
                </a:solidFill>
              </a:rPr>
              <a:t>reduction a year – from </a:t>
            </a:r>
            <a:r>
              <a:rPr lang="en-US" sz="2800" dirty="0" smtClean="0">
                <a:solidFill>
                  <a:srgbClr val="092844"/>
                </a:solidFill>
              </a:rPr>
              <a:t>FY14 13,254 to FY50 2,937 MTCO</a:t>
            </a:r>
            <a:r>
              <a:rPr lang="en-US" sz="2000" dirty="0" smtClean="0">
                <a:solidFill>
                  <a:srgbClr val="092844"/>
                </a:solidFill>
              </a:rPr>
              <a:t>2</a:t>
            </a:r>
            <a:r>
              <a:rPr lang="en-US" sz="2800" dirty="0" smtClean="0">
                <a:solidFill>
                  <a:srgbClr val="092844"/>
                </a:solidFill>
              </a:rPr>
              <a:t>e) </a:t>
            </a:r>
            <a:endParaRPr lang="en-US" sz="2800" dirty="0" smtClean="0">
              <a:solidFill>
                <a:srgbClr val="092844"/>
              </a:solidFill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xmlns="" id="{A6F523CE-878E-804A-ACF5-C4BBB8A5F010}"/>
              </a:ext>
            </a:extLst>
          </p:cNvPr>
          <p:cNvSpPr txBox="1"/>
          <p:nvPr/>
        </p:nvSpPr>
        <p:spPr>
          <a:xfrm>
            <a:off x="24748286" y="17725257"/>
            <a:ext cx="10732290" cy="1938992"/>
          </a:xfrm>
          <a:prstGeom prst="rect">
            <a:avLst/>
          </a:prstGeom>
          <a:noFill/>
          <a:ln w="38100">
            <a:noFill/>
          </a:ln>
        </p:spPr>
        <p:txBody>
          <a:bodyPr wrap="square" lIns="457200" tIns="228600" rIns="228600" bIns="228600" rtlCol="0">
            <a:spAutoFit/>
          </a:bodyPr>
          <a:lstStyle/>
          <a:p>
            <a:r>
              <a:rPr lang="en-US" sz="2400" b="1" dirty="0" smtClean="0">
                <a:solidFill>
                  <a:srgbClr val="003594"/>
                </a:solidFill>
                <a:latin typeface="Minion Pro" panose="02040503050306020203" pitchFamily="18" charset="0"/>
              </a:rPr>
              <a:t>Figure </a:t>
            </a:r>
            <a:r>
              <a:rPr lang="en-US" sz="2400" b="1" dirty="0">
                <a:solidFill>
                  <a:srgbClr val="003594"/>
                </a:solidFill>
                <a:latin typeface="Minion Pro" panose="02040503050306020203" pitchFamily="18" charset="0"/>
              </a:rPr>
              <a:t>5</a:t>
            </a:r>
            <a:r>
              <a:rPr lang="en-US" sz="2400" b="1" dirty="0" smtClean="0">
                <a:solidFill>
                  <a:srgbClr val="003594"/>
                </a:solidFill>
                <a:latin typeface="Minion Pro" panose="02040503050306020203" pitchFamily="18" charset="0"/>
              </a:rPr>
              <a:t> : </a:t>
            </a:r>
            <a:r>
              <a:rPr lang="en-US" sz="2400" dirty="0" smtClean="0">
                <a:latin typeface="Minion Pro" panose="02040503050306020203" pitchFamily="18" charset="0"/>
              </a:rPr>
              <a:t>A savings analysis was completed to determine </a:t>
            </a:r>
            <a:r>
              <a:rPr lang="en-US" sz="2400" dirty="0" smtClean="0">
                <a:latin typeface="Minion Pro" panose="02040503050306020203" pitchFamily="18" charset="0"/>
              </a:rPr>
              <a:t>results of </a:t>
            </a:r>
            <a:r>
              <a:rPr lang="en-US" sz="2400" dirty="0" smtClean="0">
                <a:latin typeface="Minion Pro" panose="02040503050306020203" pitchFamily="18" charset="0"/>
              </a:rPr>
              <a:t>investing </a:t>
            </a:r>
            <a:r>
              <a:rPr lang="en-US" sz="2400" dirty="0" smtClean="0">
                <a:latin typeface="Minion Pro" panose="02040503050306020203" pitchFamily="18" charset="0"/>
              </a:rPr>
              <a:t>in </a:t>
            </a:r>
            <a:r>
              <a:rPr lang="en-US" sz="2400" dirty="0" smtClean="0">
                <a:latin typeface="Minion Pro" panose="02040503050306020203" pitchFamily="18" charset="0"/>
              </a:rPr>
              <a:t>reduction goals</a:t>
            </a:r>
            <a:r>
              <a:rPr lang="en-US" sz="2400" dirty="0" smtClean="0">
                <a:latin typeface="Minion Pro" panose="02040503050306020203" pitchFamily="18" charset="0"/>
              </a:rPr>
              <a:t>. The EV </a:t>
            </a:r>
            <a:r>
              <a:rPr lang="en-US" sz="2400" dirty="0" smtClean="0">
                <a:latin typeface="Minion Pro" panose="02040503050306020203" pitchFamily="18" charset="0"/>
              </a:rPr>
              <a:t>savings are from the difference </a:t>
            </a:r>
            <a:r>
              <a:rPr lang="en-US" sz="2400" dirty="0" smtClean="0">
                <a:latin typeface="Minion Pro" panose="02040503050306020203" pitchFamily="18" charset="0"/>
              </a:rPr>
              <a:t>in </a:t>
            </a:r>
            <a:r>
              <a:rPr lang="en-US" sz="2400" dirty="0" smtClean="0">
                <a:latin typeface="Minion Pro" panose="02040503050306020203" pitchFamily="18" charset="0"/>
              </a:rPr>
              <a:t>gasoline </a:t>
            </a:r>
            <a:r>
              <a:rPr lang="en-US" sz="2400" dirty="0" smtClean="0">
                <a:latin typeface="Minion Pro" panose="02040503050306020203" pitchFamily="18" charset="0"/>
              </a:rPr>
              <a:t>and electricity </a:t>
            </a:r>
            <a:r>
              <a:rPr lang="en-US" sz="2400" dirty="0" smtClean="0">
                <a:latin typeface="Minion Pro" panose="02040503050306020203" pitchFamily="18" charset="0"/>
              </a:rPr>
              <a:t>cost for </a:t>
            </a:r>
            <a:r>
              <a:rPr lang="en-US" sz="2400" dirty="0" smtClean="0">
                <a:latin typeface="Minion Pro" panose="02040503050306020203" pitchFamily="18" charset="0"/>
              </a:rPr>
              <a:t>the </a:t>
            </a:r>
            <a:r>
              <a:rPr lang="en-US" sz="2400" dirty="0" smtClean="0">
                <a:latin typeface="Minion Pro" panose="02040503050306020203" pitchFamily="18" charset="0"/>
              </a:rPr>
              <a:t>miles </a:t>
            </a:r>
            <a:r>
              <a:rPr lang="en-US" sz="2400" dirty="0" smtClean="0">
                <a:latin typeface="Minion Pro" panose="02040503050306020203" pitchFamily="18" charset="0"/>
              </a:rPr>
              <a:t>traveled. The solar savings </a:t>
            </a:r>
            <a:r>
              <a:rPr lang="en-US" sz="2400" dirty="0" smtClean="0">
                <a:latin typeface="Minion Pro" panose="02040503050306020203" pitchFamily="18" charset="0"/>
              </a:rPr>
              <a:t>are from reduced </a:t>
            </a:r>
            <a:r>
              <a:rPr lang="en-US" sz="2400" dirty="0" smtClean="0">
                <a:latin typeface="Minion Pro" panose="02040503050306020203" pitchFamily="18" charset="0"/>
              </a:rPr>
              <a:t>electricity. Further economic analysis is still in process.</a:t>
            </a:r>
          </a:p>
        </p:txBody>
      </p:sp>
      <p:graphicFrame>
        <p:nvGraphicFramePr>
          <p:cNvPr id="54" name="Chart 53"/>
          <p:cNvGraphicFramePr/>
          <p:nvPr>
            <p:extLst>
              <p:ext uri="{D42A27DB-BD31-4B8C-83A1-F6EECF244321}">
                <p14:modId xmlns:p14="http://schemas.microsoft.com/office/powerpoint/2010/main" val="1781334345"/>
              </p:ext>
            </p:extLst>
          </p:nvPr>
        </p:nvGraphicFramePr>
        <p:xfrm>
          <a:off x="5924550" y="22504214"/>
          <a:ext cx="6446223" cy="56668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1"/>
          </a:graphicData>
        </a:graphic>
      </p:graphicFrame>
      <p:graphicFrame>
        <p:nvGraphicFramePr>
          <p:cNvPr id="57" name="Chart 56"/>
          <p:cNvGraphicFramePr/>
          <p:nvPr>
            <p:extLst>
              <p:ext uri="{D42A27DB-BD31-4B8C-83A1-F6EECF244321}">
                <p14:modId xmlns:p14="http://schemas.microsoft.com/office/powerpoint/2010/main" val="3347469704"/>
              </p:ext>
            </p:extLst>
          </p:nvPr>
        </p:nvGraphicFramePr>
        <p:xfrm>
          <a:off x="571500" y="22561528"/>
          <a:ext cx="7898732" cy="6096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2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2818405" y="5387236"/>
            <a:ext cx="566279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3591"/>
                </a:solidFill>
                <a:latin typeface="+mj-lt"/>
              </a:rPr>
              <a:t>GHG Inventory Results</a:t>
            </a:r>
            <a:endParaRPr lang="en-US" sz="4400" b="1" dirty="0">
              <a:solidFill>
                <a:srgbClr val="003591"/>
              </a:solidFill>
              <a:latin typeface="+mj-lt"/>
            </a:endParaRPr>
          </a:p>
        </p:txBody>
      </p:sp>
      <p:pic>
        <p:nvPicPr>
          <p:cNvPr id="61" name="Picture 9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6324" y="18889677"/>
            <a:ext cx="942804" cy="752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11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148" y="19690682"/>
            <a:ext cx="1085063" cy="823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12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802" y="20514110"/>
            <a:ext cx="1085847" cy="57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63"/>
          <p:cNvPicPr/>
          <p:nvPr/>
        </p:nvPicPr>
        <p:blipFill>
          <a:blip r:embed="rId26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1775" y="2038582"/>
            <a:ext cx="3028136" cy="3232629"/>
          </a:xfrm>
          <a:prstGeom prst="rect">
            <a:avLst/>
          </a:prstGeom>
          <a:noFill/>
          <a:ln>
            <a:noFill/>
          </a:ln>
          <a:extLst/>
        </p:spPr>
      </p:pic>
      <p:graphicFrame>
        <p:nvGraphicFramePr>
          <p:cNvPr id="50" name="Table 4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9420869"/>
              </p:ext>
            </p:extLst>
          </p:nvPr>
        </p:nvGraphicFramePr>
        <p:xfrm>
          <a:off x="26034635" y="14260086"/>
          <a:ext cx="8159591" cy="3361216"/>
        </p:xfrm>
        <a:graphic>
          <a:graphicData uri="http://schemas.openxmlformats.org/drawingml/2006/table">
            <a:tbl>
              <a:tblPr/>
              <a:tblGrid>
                <a:gridCol w="1034354"/>
                <a:gridCol w="5395338"/>
                <a:gridCol w="1729899"/>
              </a:tblGrid>
              <a:tr h="887164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3F3F3F"/>
                          </a:solidFill>
                          <a:effectLst/>
                          <a:latin typeface="Calibri"/>
                        </a:rPr>
                        <a:t>Goal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solidFill>
                            <a:srgbClr val="3F3F3F"/>
                          </a:solidFill>
                          <a:effectLst/>
                          <a:latin typeface="Calibri"/>
                        </a:rPr>
                        <a:t>Task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 dirty="0">
                          <a:solidFill>
                            <a:srgbClr val="3F3F3F"/>
                          </a:solidFill>
                          <a:effectLst/>
                          <a:latin typeface="Calibri"/>
                        </a:rPr>
                        <a:t>Annual Cost Savings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</a:tr>
              <a:tr h="502377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Goal 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Switch all properties heating to natural gas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$        92,421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77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Goal 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Install 1 GW of solar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$        68,000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Goal 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Invest in 100% Renewables (</a:t>
                      </a:r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16.1 </a:t>
                      </a: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GW)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$  1,095,192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Goal 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Replace 1 gasoline vehicle with EV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$          1,251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Goal 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Replace all gasoline vehicles with </a:t>
                      </a:r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EVs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$     141,668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8736018" y="6990855"/>
            <a:ext cx="10932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12,326</a:t>
            </a:r>
            <a:endParaRPr lang="en-US" sz="2400" dirty="0"/>
          </a:p>
        </p:txBody>
      </p:sp>
      <p:sp>
        <p:nvSpPr>
          <p:cNvPr id="52" name="Text Box 1"/>
          <p:cNvSpPr txBox="1"/>
          <p:nvPr/>
        </p:nvSpPr>
        <p:spPr>
          <a:xfrm>
            <a:off x="8470232" y="23035500"/>
            <a:ext cx="4243357" cy="547709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0" i="1" u="none" strike="noStrike" dirty="0" smtClean="0">
                <a:effectLst/>
              </a:rPr>
              <a:t>Total: </a:t>
            </a:r>
            <a:r>
              <a:rPr lang="en-US" sz="2400" b="0" i="1" u="none" strike="noStrike" dirty="0" smtClean="0">
                <a:effectLst/>
              </a:rPr>
              <a:t>12,326 MTCO</a:t>
            </a:r>
            <a:r>
              <a:rPr lang="en-US" sz="1800" b="0" i="1" u="none" strike="noStrike" dirty="0" smtClean="0">
                <a:effectLst/>
              </a:rPr>
              <a:t>2</a:t>
            </a:r>
            <a:r>
              <a:rPr lang="en-US" sz="2400" b="0" i="1" u="none" strike="noStrike" dirty="0" smtClean="0">
                <a:effectLst/>
              </a:rPr>
              <a:t>e</a:t>
            </a:r>
            <a:endParaRPr lang="en-US" sz="2400" b="0" i="1" dirty="0"/>
          </a:p>
        </p:txBody>
      </p:sp>
    </p:spTree>
    <p:extLst>
      <p:ext uri="{BB962C8B-B14F-4D97-AF65-F5344CB8AC3E}">
        <p14:creationId xmlns:p14="http://schemas.microsoft.com/office/powerpoint/2010/main" val="8796929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ellows_poster_1" id="{4759A9DF-9B91-9348-93EC-96E587BC7BB8}" vid="{129A80A6-8E2C-A04D-A090-659A8FD1B77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1758</TotalTime>
  <Words>844</Words>
  <Application>Microsoft Office PowerPoint</Application>
  <PresentationFormat>Custom</PresentationFormat>
  <Paragraphs>171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</dc:title>
  <dc:creator>Microsoft Office User</dc:creator>
  <cp:lastModifiedBy>Mott, Andrea</cp:lastModifiedBy>
  <cp:revision>178</cp:revision>
  <dcterms:created xsi:type="dcterms:W3CDTF">2018-06-22T15:17:21Z</dcterms:created>
  <dcterms:modified xsi:type="dcterms:W3CDTF">2018-08-07T19:48:59Z</dcterms:modified>
</cp:coreProperties>
</file>