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36576000" cy="29260800"/>
  <p:notesSz cx="6858000" cy="9144000"/>
  <p:defaultTextStyle>
    <a:defPPr>
      <a:defRPr lang="en-US"/>
    </a:defPPr>
    <a:lvl1pPr marL="0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1pPr>
    <a:lvl2pPr marL="1580004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2pPr>
    <a:lvl3pPr marL="3160009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3pPr>
    <a:lvl4pPr marL="4740012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4pPr>
    <a:lvl5pPr marL="6320017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5pPr>
    <a:lvl6pPr marL="7900021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6pPr>
    <a:lvl7pPr marL="9480025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7pPr>
    <a:lvl8pPr marL="11060030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8pPr>
    <a:lvl9pPr marL="12640033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9216" userDrawn="1">
          <p15:clr>
            <a:srgbClr val="A4A3A4"/>
          </p15:clr>
        </p15:guide>
        <p15:guide id="2" pos="115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36122"/>
    <a:srgbClr val="092844"/>
    <a:srgbClr val="003591"/>
    <a:srgbClr val="9DD164"/>
    <a:srgbClr val="A2AAAD"/>
    <a:srgbClr val="D6D2C4"/>
    <a:srgbClr val="00359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152"/>
    <p:restoredTop sz="94578"/>
  </p:normalViewPr>
  <p:slideViewPr>
    <p:cSldViewPr snapToObjects="1">
      <p:cViewPr>
        <p:scale>
          <a:sx n="50" d="100"/>
          <a:sy n="50" d="100"/>
        </p:scale>
        <p:origin x="144" y="144"/>
      </p:cViewPr>
      <p:guideLst>
        <p:guide orient="horz" pos="9216"/>
        <p:guide pos="115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A8AA59-50E2-064F-BA44-F87F003F81A2}" type="datetimeFigureOut">
              <a:rPr lang="en-US" smtClean="0"/>
              <a:t>8/7/18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500188" y="1143000"/>
            <a:ext cx="38576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A5BA51-B679-4C40-915A-8336118326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70553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A51-B679-4C40-915A-8336118326B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15904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5402E1-77D7-0941-AD67-8AC36C13CE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2000" y="4788749"/>
            <a:ext cx="27432000" cy="10187093"/>
          </a:xfrm>
        </p:spPr>
        <p:txBody>
          <a:bodyPr anchor="b"/>
          <a:lstStyle>
            <a:lvl1pPr algn="ctr">
              <a:defRPr sz="21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07CB7C-3102-F143-AD93-8215C1036B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72000" y="15368695"/>
            <a:ext cx="27432000" cy="7064585"/>
          </a:xfrm>
        </p:spPr>
        <p:txBody>
          <a:bodyPr/>
          <a:lstStyle>
            <a:lvl1pPr marL="0" indent="0" algn="ctr">
              <a:buNone/>
              <a:defRPr sz="8640"/>
            </a:lvl1pPr>
            <a:lvl2pPr marL="1645920" indent="0" algn="ctr">
              <a:buNone/>
              <a:defRPr sz="7200"/>
            </a:lvl2pPr>
            <a:lvl3pPr marL="3291840" indent="0" algn="ctr">
              <a:buNone/>
              <a:defRPr sz="6480"/>
            </a:lvl3pPr>
            <a:lvl4pPr marL="4937760" indent="0" algn="ctr">
              <a:buNone/>
              <a:defRPr sz="5760"/>
            </a:lvl4pPr>
            <a:lvl5pPr marL="6583680" indent="0" algn="ctr">
              <a:buNone/>
              <a:defRPr sz="5760"/>
            </a:lvl5pPr>
            <a:lvl6pPr marL="8229600" indent="0" algn="ctr">
              <a:buNone/>
              <a:defRPr sz="5760"/>
            </a:lvl6pPr>
            <a:lvl7pPr marL="9875520" indent="0" algn="ctr">
              <a:buNone/>
              <a:defRPr sz="5760"/>
            </a:lvl7pPr>
            <a:lvl8pPr marL="11521440" indent="0" algn="ctr">
              <a:buNone/>
              <a:defRPr sz="5760"/>
            </a:lvl8pPr>
            <a:lvl9pPr marL="13167360" indent="0" algn="ctr">
              <a:buNone/>
              <a:defRPr sz="576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A303FC-662E-C048-A4F4-28056905C8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8/7/18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D9DFC9-98CF-EB4D-8F79-EA35EEB858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AF74CC-01A0-8F48-BD13-636B82909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2970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9F99F-0ACE-964A-AEFA-91695FB226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F9CC66-30B0-054C-93E8-5B9A19D960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C40B88-4C8A-0F44-B856-3FC7643F6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8/7/18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8A3689-87BB-0644-BE1D-080166DC21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B2BB2F-D77A-0441-9B7A-ED7569AD75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87896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08D6D5-F58D-864C-A2B1-F8731174C3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5550" y="7294885"/>
            <a:ext cx="31546800" cy="12171678"/>
          </a:xfrm>
        </p:spPr>
        <p:txBody>
          <a:bodyPr anchor="b"/>
          <a:lstStyle>
            <a:lvl1pPr>
              <a:defRPr sz="21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8E6C6D-38C5-3F4B-9263-A77432EDCF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95550" y="19581711"/>
            <a:ext cx="31546800" cy="6400798"/>
          </a:xfrm>
        </p:spPr>
        <p:txBody>
          <a:bodyPr/>
          <a:lstStyle>
            <a:lvl1pPr marL="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1pPr>
            <a:lvl2pPr marL="1645920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2pPr>
            <a:lvl3pPr marL="3291840" indent="0">
              <a:buNone/>
              <a:defRPr sz="6480">
                <a:solidFill>
                  <a:schemeClr val="tx1">
                    <a:tint val="75000"/>
                  </a:schemeClr>
                </a:solidFill>
              </a:defRPr>
            </a:lvl3pPr>
            <a:lvl4pPr marL="49377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4pPr>
            <a:lvl5pPr marL="658368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5pPr>
            <a:lvl6pPr marL="822960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6pPr>
            <a:lvl7pPr marL="987552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7pPr>
            <a:lvl8pPr marL="1152144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8pPr>
            <a:lvl9pPr marL="131673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8458CB-19A6-2E41-9AD5-2771DAF182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8/7/18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5BDE2F-658B-5D4C-9D30-5B874F165B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9E8E69-C6D5-B444-B5C7-38E17B9795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71008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EA2FE4-76FC-CD48-AC9E-382FBB5E58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BC115D-6C15-5149-AB75-6B84A8BF75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14600" y="7789334"/>
            <a:ext cx="15544800" cy="185657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F48798-0935-0740-B7F1-B0B22D842B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8516600" y="7789334"/>
            <a:ext cx="15544800" cy="185657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11783C-A844-5D40-88FE-6CBA8FDBC4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8/7/18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795F7A1-AF20-DA42-8E81-176A7EBE7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4E18A3-E56C-7444-8BC3-DB2064D632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4217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650C80-88F9-DB44-B141-1F6A935A46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9364" y="1557869"/>
            <a:ext cx="31546800" cy="565573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FCBC8F-AC15-4D4F-BE35-C1612E3539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19366" y="7172962"/>
            <a:ext cx="15473361" cy="3515358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A7244B-F06A-ED48-964C-FD6E0036C0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519366" y="10688320"/>
            <a:ext cx="15473361" cy="157209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DB68366-F910-BE4D-81F4-6240713063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18516601" y="7172962"/>
            <a:ext cx="15549564" cy="3515358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D2DC67F-2E83-B047-8F21-60282158361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18516601" y="10688320"/>
            <a:ext cx="15549564" cy="157209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C7F603C-2477-4345-90FE-349CD29AB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8/7/18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002DEA0-3D6C-0B40-9AA1-6CF38C4010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D7CE89A-CE07-4B4C-B783-99E00F454F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80211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B523D8-78D0-0344-88F2-228168DD93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CDF720-6ABB-5840-96E7-8B96FA18F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8/7/18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A20131A-1506-0145-B9BF-662FE306B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56B0DE-4A9E-C248-965B-A97E409B7A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070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4007739-5C1A-0545-970C-A4260BD2E0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8/7/18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1740AE8-E0D7-1944-B1F7-61BCD04662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B9C6C8-F6D1-1A4E-A5FB-4F2664B42F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413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027485-A5D2-3C43-8114-A963D7FBD5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9366" y="1950720"/>
            <a:ext cx="11796711" cy="682752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CE8FF9-4231-B643-BDBF-4AB6BE2AEF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549564" y="4213015"/>
            <a:ext cx="18516600" cy="20794133"/>
          </a:xfrm>
        </p:spPr>
        <p:txBody>
          <a:bodyPr/>
          <a:lstStyle>
            <a:lvl1pPr>
              <a:defRPr sz="11520"/>
            </a:lvl1pPr>
            <a:lvl2pPr>
              <a:defRPr sz="10080"/>
            </a:lvl2pPr>
            <a:lvl3pPr>
              <a:defRPr sz="8640"/>
            </a:lvl3pPr>
            <a:lvl4pPr>
              <a:defRPr sz="7200"/>
            </a:lvl4pPr>
            <a:lvl5pPr>
              <a:defRPr sz="720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B303F3A-EB6B-1640-8649-5DF78679A0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519366" y="8778240"/>
            <a:ext cx="11796711" cy="16262775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7B5E39-FA53-FA4A-B7E9-E8CE0D58C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8/7/18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7FB744-A34B-EC49-8205-FF16F102F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EE0F2E-3318-424E-AA18-894EBD0138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22931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719243-FFB7-3B4C-8385-EE0FA8B65C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9366" y="1950720"/>
            <a:ext cx="11796711" cy="682752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FBB63A1-75C0-8240-BAD9-F38582AF71C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15549564" y="4213015"/>
            <a:ext cx="18516600" cy="20794133"/>
          </a:xfrm>
        </p:spPr>
        <p:txBody>
          <a:bodyPr/>
          <a:lstStyle>
            <a:lvl1pPr marL="0" indent="0">
              <a:buNone/>
              <a:defRPr sz="11520"/>
            </a:lvl1pPr>
            <a:lvl2pPr marL="1645920" indent="0">
              <a:buNone/>
              <a:defRPr sz="10080"/>
            </a:lvl2pPr>
            <a:lvl3pPr marL="3291840" indent="0">
              <a:buNone/>
              <a:defRPr sz="8640"/>
            </a:lvl3pPr>
            <a:lvl4pPr marL="4937760" indent="0">
              <a:buNone/>
              <a:defRPr sz="7200"/>
            </a:lvl4pPr>
            <a:lvl5pPr marL="6583680" indent="0">
              <a:buNone/>
              <a:defRPr sz="7200"/>
            </a:lvl5pPr>
            <a:lvl6pPr marL="8229600" indent="0">
              <a:buNone/>
              <a:defRPr sz="7200"/>
            </a:lvl6pPr>
            <a:lvl7pPr marL="9875520" indent="0">
              <a:buNone/>
              <a:defRPr sz="7200"/>
            </a:lvl7pPr>
            <a:lvl8pPr marL="11521440" indent="0">
              <a:buNone/>
              <a:defRPr sz="7200"/>
            </a:lvl8pPr>
            <a:lvl9pPr marL="13167360" indent="0">
              <a:buNone/>
              <a:defRPr sz="72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3F30ACC-1CBA-FE45-BD9E-CAAF78BADF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519366" y="8778240"/>
            <a:ext cx="11796711" cy="16262775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ADD216B-B10E-CE4C-A123-BF0713B8B6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8/7/18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525C5A-B17C-0843-B8EC-F039450AAF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7CEC81-1A6C-7E49-BDCD-173E9F7FF3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00807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9E9F3B-AC31-CC40-AD4A-D61974B608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561990-8AF8-D949-85AF-217F7C3D6A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887667-35D9-794C-972D-6F6F3EC319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8/7/18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92CF9F-198E-C945-9EDE-7555A2F33A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D0053E-9FFA-1242-9811-A8715500C7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38764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64E430B-1839-D74B-B5C4-619BF8057FB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26174700" y="1557867"/>
            <a:ext cx="7886700" cy="247971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5461986-86E3-1C40-AEE2-13B05C0089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2514600" y="1557867"/>
            <a:ext cx="23202900" cy="247971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E186D6-1550-934A-9BEB-B458E78E79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8/7/18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C7CBB-C209-3949-8B08-92421A5B1A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01BFE0-D99C-DF4B-8493-2B87C9B55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90708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4FF160A-0F59-E744-94CF-A3E88A0CD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4600" y="1557869"/>
            <a:ext cx="31546800" cy="56557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C53C9F-4481-F446-A2FE-A5A9D202DB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14600" y="7789334"/>
            <a:ext cx="31546800" cy="185657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B37B0F-AC79-4549-A975-17A5F493226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14600" y="27120428"/>
            <a:ext cx="82296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A9C1F4-1501-7A45-8124-3749621B668D}" type="datetimeFigureOut">
              <a:rPr lang="en-US" smtClean="0"/>
              <a:t>8/7/18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0B1AEC-8E51-5642-8C32-48910F8A1E0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2115800" y="27120428"/>
            <a:ext cx="123444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0A6F01-F5F5-FA46-B379-FB9764087F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5831800" y="27120428"/>
            <a:ext cx="82296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3714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3291840" rtl="0" eaLnBrk="1" latinLnBrk="0" hangingPunct="1">
        <a:lnSpc>
          <a:spcPct val="90000"/>
        </a:lnSpc>
        <a:spcBef>
          <a:spcPct val="0"/>
        </a:spcBef>
        <a:buNone/>
        <a:defRPr sz="158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22960" indent="-822960" algn="l" defTabSz="3291840" rtl="0" eaLnBrk="1" latinLnBrk="0" hangingPunct="1">
        <a:lnSpc>
          <a:spcPct val="90000"/>
        </a:lnSpc>
        <a:spcBef>
          <a:spcPts val="3600"/>
        </a:spcBef>
        <a:buFont typeface="Arial" panose="020B0604020202020204" pitchFamily="34" charset="0"/>
        <a:buChar char="•"/>
        <a:defRPr sz="10080" kern="1200">
          <a:solidFill>
            <a:schemeClr val="tx1"/>
          </a:solidFill>
          <a:latin typeface="+mn-lt"/>
          <a:ea typeface="+mn-ea"/>
          <a:cs typeface="+mn-cs"/>
        </a:defRPr>
      </a:lvl1pPr>
      <a:lvl2pPr marL="24688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1148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3pPr>
      <a:lvl4pPr marL="57607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740664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905256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23444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9903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1pPr>
      <a:lvl2pPr marL="16459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2pPr>
      <a:lvl3pPr marL="32918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3pPr>
      <a:lvl4pPr marL="49377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658368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822960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98755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15214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1673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13" Type="http://schemas.openxmlformats.org/officeDocument/2006/relationships/image" Target="../media/image11.jpg"/><Relationship Id="rId3" Type="http://schemas.openxmlformats.org/officeDocument/2006/relationships/image" Target="../media/image1.emf"/><Relationship Id="rId7" Type="http://schemas.openxmlformats.org/officeDocument/2006/relationships/image" Target="../media/image5.png"/><Relationship Id="rId12" Type="http://schemas.openxmlformats.org/officeDocument/2006/relationships/image" Target="../media/image1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jpg"/><Relationship Id="rId5" Type="http://schemas.openxmlformats.org/officeDocument/2006/relationships/image" Target="../media/image3.jpg"/><Relationship Id="rId15" Type="http://schemas.openxmlformats.org/officeDocument/2006/relationships/image" Target="../media/image13.JPG"/><Relationship Id="rId10" Type="http://schemas.openxmlformats.org/officeDocument/2006/relationships/image" Target="../media/image8.png"/><Relationship Id="rId4" Type="http://schemas.openxmlformats.org/officeDocument/2006/relationships/image" Target="../media/image2.jpg"/><Relationship Id="rId9" Type="http://schemas.openxmlformats.org/officeDocument/2006/relationships/image" Target="../media/image7.JPG"/><Relationship Id="rId14" Type="http://schemas.openxmlformats.org/officeDocument/2006/relationships/image" Target="../media/image1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22F2405-AF71-5E4C-A85B-6DDF01322A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10512" y="26979839"/>
            <a:ext cx="10057867" cy="153848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54543CD-AA25-3740-9E19-68330D32C41E}"/>
              </a:ext>
            </a:extLst>
          </p:cNvPr>
          <p:cNvSpPr/>
          <p:nvPr/>
        </p:nvSpPr>
        <p:spPr>
          <a:xfrm>
            <a:off x="934986" y="905310"/>
            <a:ext cx="34725278" cy="4030982"/>
          </a:xfrm>
          <a:prstGeom prst="rect">
            <a:avLst/>
          </a:prstGeom>
          <a:solidFill>
            <a:srgbClr val="0928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400" b="1" dirty="0">
                <a:solidFill>
                  <a:schemeClr val="bg1"/>
                </a:solidFill>
                <a:latin typeface="Source Sans Pro" panose="020B0503030403020204" pitchFamily="34" charset="77"/>
              </a:rPr>
              <a:t>Establishing A New Farmers’ Market In South Providence, RI</a:t>
            </a:r>
          </a:p>
          <a:p>
            <a:pPr algn="ctr"/>
            <a:r>
              <a:rPr lang="en-US" sz="6600" b="1" dirty="0">
                <a:solidFill>
                  <a:srgbClr val="9DD164"/>
                </a:solidFill>
                <a:latin typeface="Minion Pro" panose="02040503050306020203" pitchFamily="18" charset="0"/>
              </a:rPr>
              <a:t>Julia Nemy, UNH Sustainability Fellow, Summer 2018</a:t>
            </a:r>
          </a:p>
          <a:p>
            <a:pPr algn="ctr"/>
            <a:r>
              <a:rPr lang="en-US" sz="6600" b="1" dirty="0">
                <a:solidFill>
                  <a:srgbClr val="9DD164"/>
                </a:solidFill>
                <a:latin typeface="Minion Pro" panose="02040503050306020203" pitchFamily="18" charset="0"/>
              </a:rPr>
              <a:t>Mentor: Julius Kolawole, African Alliance of Rhode Island</a:t>
            </a:r>
            <a:endParaRPr lang="en-US" sz="6600" dirty="0">
              <a:solidFill>
                <a:srgbClr val="9DD164"/>
              </a:solidFill>
              <a:latin typeface="Minion Pro" panose="02040503050306020203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167932-7A60-FF4C-8B0C-2709E5B5915E}"/>
              </a:ext>
            </a:extLst>
          </p:cNvPr>
          <p:cNvSpPr txBox="1"/>
          <p:nvPr/>
        </p:nvSpPr>
        <p:spPr>
          <a:xfrm>
            <a:off x="934986" y="5251325"/>
            <a:ext cx="10972800" cy="6973714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noAutofit/>
          </a:bodyPr>
          <a:lstStyle/>
          <a:p>
            <a:pPr>
              <a:spcAft>
                <a:spcPts val="2400"/>
              </a:spcAft>
            </a:pPr>
            <a:r>
              <a:rPr lang="en-US" sz="44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Introduction</a:t>
            </a:r>
          </a:p>
          <a:p>
            <a:pPr>
              <a:spcAft>
                <a:spcPts val="2400"/>
              </a:spcAft>
            </a:pPr>
            <a:r>
              <a:rPr lang="en-US" sz="3200" b="1" i="1" dirty="0">
                <a:solidFill>
                  <a:srgbClr val="D36122"/>
                </a:solidFill>
                <a:latin typeface="Minion Pro" panose="02040503050306020203" pitchFamily="18" charset="0"/>
              </a:rPr>
              <a:t>South Providence as a Food Desert</a:t>
            </a:r>
            <a:endParaRPr lang="en-US" sz="2800" dirty="0">
              <a:latin typeface="Minion Pro" panose="02040503050306020203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Unequal and inadequate access to healthy and nutritious food in South Providence, Rhode Island (SP) — considered a </a:t>
            </a:r>
            <a:r>
              <a:rPr lang="en-US" sz="2800" b="1" dirty="0">
                <a:latin typeface="Minion Pro" panose="02040503050306020203" pitchFamily="18" charset="0"/>
              </a:rPr>
              <a:t>food desert</a:t>
            </a:r>
            <a:r>
              <a:rPr lang="en-US" sz="2800" dirty="0">
                <a:latin typeface="Minion Pro" panose="02040503050306020203" pitchFamily="18" charset="0"/>
              </a:rPr>
              <a:t>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SP lacks a major grocery store and many residents purchase food from convenient local corner stores and fast food restaurants (often heavily processed and unhealthful).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AARI seeks to combine their existing farming program and experience participating in local farmers’ markets to create their own market in SP.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The market will be launched this summer through a series of three pop-up markets at three different locations around SP.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Market will open Friday, August 3, 2018 at Roger Williams Park.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6F523CE-878E-804A-ACF5-C4BBB8A5F010}"/>
              </a:ext>
            </a:extLst>
          </p:cNvPr>
          <p:cNvSpPr txBox="1"/>
          <p:nvPr/>
        </p:nvSpPr>
        <p:spPr>
          <a:xfrm>
            <a:off x="934985" y="19949809"/>
            <a:ext cx="5407443" cy="1938992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 algn="ctr"/>
            <a:r>
              <a:rPr lang="en-US" sz="2400" i="1" dirty="0">
                <a:latin typeface="Minion Pro" panose="02040503050306020203" pitchFamily="18" charset="0"/>
              </a:rPr>
              <a:t>Two women from Burundi and Liberia sell produce they grew themselves. The women have been part of AARI’s farming program since 2011. 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D7980A8-217C-0F4C-81D0-140526D34C99}"/>
              </a:ext>
            </a:extLst>
          </p:cNvPr>
          <p:cNvSpPr txBox="1"/>
          <p:nvPr/>
        </p:nvSpPr>
        <p:spPr>
          <a:xfrm>
            <a:off x="24499614" y="5535177"/>
            <a:ext cx="11146904" cy="10314423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noAutofit/>
          </a:bodyPr>
          <a:lstStyle/>
          <a:p>
            <a:pPr>
              <a:spcAft>
                <a:spcPts val="2400"/>
              </a:spcAft>
            </a:pPr>
            <a:r>
              <a:rPr lang="en-US" sz="44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Results </a:t>
            </a:r>
          </a:p>
          <a:p>
            <a:pPr>
              <a:spcAft>
                <a:spcPts val="2400"/>
              </a:spcAft>
            </a:pPr>
            <a:r>
              <a:rPr lang="en-US" sz="3200" b="1" i="1" dirty="0">
                <a:solidFill>
                  <a:srgbClr val="D36122"/>
                </a:solidFill>
                <a:latin typeface="Minion Pro" panose="02040503050306020203" pitchFamily="18" charset="0"/>
              </a:rPr>
              <a:t>The Creation of a New Market: Launched at Roger Williams Park — August 3, 2018 </a:t>
            </a:r>
            <a:endParaRPr lang="en-US" sz="2800" dirty="0">
              <a:latin typeface="Minion Pro" panose="02040503050306020203" pitchFamily="18" charset="0"/>
            </a:endParaRPr>
          </a:p>
          <a:p>
            <a:pPr marL="457200" indent="-457200" fontAlgn="base">
              <a:buFont typeface="Arial" panose="020B0604020202020204" pitchFamily="34" charset="0"/>
              <a:buChar char="•"/>
            </a:pPr>
            <a:r>
              <a:rPr lang="en-US" sz="2800" dirty="0"/>
              <a:t>Two AARI farmers and New Stop Market sold fresh produce. </a:t>
            </a:r>
          </a:p>
          <a:p>
            <a:pPr marL="457200" indent="-457200" fontAlgn="base">
              <a:buFont typeface="Arial" panose="020B0604020202020204" pitchFamily="34" charset="0"/>
              <a:buChar char="•"/>
            </a:pPr>
            <a:r>
              <a:rPr lang="en-US" sz="2800" dirty="0"/>
              <a:t>Approximately 60 people each hour. </a:t>
            </a:r>
          </a:p>
          <a:p>
            <a:pPr marL="457200" indent="-457200" fontAlgn="base">
              <a:buFont typeface="Arial" panose="020B0604020202020204" pitchFamily="34" charset="0"/>
              <a:buChar char="•"/>
            </a:pPr>
            <a:r>
              <a:rPr lang="en-US" sz="2800" dirty="0"/>
              <a:t>I Am Art, a local Dominican Youth Dance Group performed dances and had a fashion show featuring Dominican and African clothing. </a:t>
            </a:r>
          </a:p>
          <a:p>
            <a:pPr marL="457200" indent="-457200" fontAlgn="base">
              <a:buFont typeface="Arial" panose="020B0604020202020204" pitchFamily="34" charset="0"/>
              <a:buChar char="•"/>
            </a:pPr>
            <a:r>
              <a:rPr lang="en-US" sz="2800" dirty="0"/>
              <a:t>Guatemalan couple performed a traditional folkloric harvest dance. </a:t>
            </a:r>
          </a:p>
          <a:p>
            <a:pPr marL="457200" indent="-457200" fontAlgn="base">
              <a:buFont typeface="Arial" panose="020B0604020202020204" pitchFamily="34" charset="0"/>
              <a:buChar char="•"/>
            </a:pPr>
            <a:r>
              <a:rPr lang="en-US" sz="2800" dirty="0"/>
              <a:t>Plantain peeling and hula hoop contests with prizes that included fresh vegetables and fruit juices for children and adults. </a:t>
            </a:r>
          </a:p>
          <a:p>
            <a:pPr marL="457200" indent="-457200" fontAlgn="base">
              <a:buFont typeface="Arial" panose="020B0604020202020204" pitchFamily="34" charset="0"/>
              <a:buChar char="•"/>
            </a:pPr>
            <a:r>
              <a:rPr lang="en-US" sz="2800" dirty="0"/>
              <a:t>Attended by the RI Lieutenant General, RI State Senator, several other RI elected officials, and those running for office.  </a:t>
            </a:r>
          </a:p>
          <a:p>
            <a:pPr marL="457200" indent="-457200" fontAlgn="base">
              <a:buFont typeface="Arial" panose="020B0604020202020204" pitchFamily="34" charset="0"/>
              <a:buChar char="•"/>
            </a:pPr>
            <a:r>
              <a:rPr lang="en-US" sz="2800" dirty="0"/>
              <a:t>Six customers used SNAP / WIC benefits. </a:t>
            </a:r>
          </a:p>
          <a:p>
            <a:pPr marL="457200" indent="-457200" fontAlgn="base">
              <a:buFont typeface="Arial" panose="020B0604020202020204" pitchFamily="34" charset="0"/>
              <a:buChar char="•"/>
            </a:pPr>
            <a:r>
              <a:rPr lang="en-US" sz="2800" dirty="0"/>
              <a:t>Permit application through the City of Providence Parks Department. </a:t>
            </a:r>
          </a:p>
          <a:p>
            <a:pPr marL="457200" indent="-457200" fontAlgn="base">
              <a:buFont typeface="Arial" panose="020B0604020202020204" pitchFamily="34" charset="0"/>
              <a:buChar char="•"/>
            </a:pPr>
            <a:r>
              <a:rPr lang="en-US" sz="2800" dirty="0"/>
              <a:t>Creation of information cards on African vegetables along with recipes to handed out to customers.  </a:t>
            </a:r>
          </a:p>
          <a:p>
            <a:pPr marL="457200" indent="-457200" fontAlgn="base">
              <a:buFont typeface="Arial" panose="020B0604020202020204" pitchFamily="34" charset="0"/>
              <a:buChar char="•"/>
            </a:pPr>
            <a:r>
              <a:rPr lang="en-US" sz="2800" dirty="0"/>
              <a:t>Informational booths from Urban Ventures, Butler Hospital, and Autism Speaks. </a:t>
            </a:r>
          </a:p>
          <a:p>
            <a:pPr marL="457200" indent="-457200" fontAlgn="base">
              <a:buFont typeface="Arial" panose="020B0604020202020204" pitchFamily="34" charset="0"/>
              <a:buChar char="•"/>
            </a:pPr>
            <a:r>
              <a:rPr lang="en-US" sz="2800" dirty="0"/>
              <a:t>Sampling of AARI’s Carrot Apple Jam (AARI’s value added product). </a:t>
            </a:r>
          </a:p>
          <a:p>
            <a:pPr marL="457200" indent="-457200" fontAlgn="base">
              <a:buFont typeface="Arial" panose="020B0604020202020204" pitchFamily="34" charset="0"/>
              <a:buChar char="•"/>
            </a:pPr>
            <a:r>
              <a:rPr lang="en-US" sz="2800" dirty="0"/>
              <a:t>Received donation of vegetables and gave away </a:t>
            </a:r>
            <a:r>
              <a:rPr lang="en-US" sz="2800" dirty="0" err="1"/>
              <a:t>amuntutu</a:t>
            </a:r>
            <a:r>
              <a:rPr lang="en-US" sz="2800" dirty="0"/>
              <a:t>, </a:t>
            </a:r>
            <a:r>
              <a:rPr lang="en-US" sz="2800" dirty="0" err="1"/>
              <a:t>efo</a:t>
            </a:r>
            <a:r>
              <a:rPr lang="en-US" sz="2800" dirty="0"/>
              <a:t> </a:t>
            </a:r>
            <a:r>
              <a:rPr lang="en-US" sz="2800" dirty="0" err="1"/>
              <a:t>tete</a:t>
            </a:r>
            <a:r>
              <a:rPr lang="en-US" sz="2800" dirty="0"/>
              <a:t>, kale, cucumbers, and jalapenos. </a:t>
            </a:r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01FEED0-5E1C-F84C-AF3D-41088B6918E8}"/>
              </a:ext>
            </a:extLst>
          </p:cNvPr>
          <p:cNvSpPr txBox="1"/>
          <p:nvPr/>
        </p:nvSpPr>
        <p:spPr>
          <a:xfrm>
            <a:off x="934985" y="22317357"/>
            <a:ext cx="10938659" cy="4779081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noAutofit/>
          </a:bodyPr>
          <a:lstStyle/>
          <a:p>
            <a:pPr>
              <a:spcAft>
                <a:spcPts val="2400"/>
              </a:spcAft>
            </a:pPr>
            <a:r>
              <a:rPr lang="en-US" sz="44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Objectives</a:t>
            </a:r>
          </a:p>
          <a:p>
            <a:pPr>
              <a:spcAft>
                <a:spcPts val="2400"/>
              </a:spcAft>
            </a:pPr>
            <a:r>
              <a:rPr lang="en-US" sz="3200" b="1" i="1" dirty="0">
                <a:solidFill>
                  <a:srgbClr val="D36122"/>
                </a:solidFill>
                <a:latin typeface="Minion Pro" panose="02040503050306020203" pitchFamily="18" charset="0"/>
              </a:rPr>
              <a:t>Combatting Food Insecurity through a New Market</a:t>
            </a:r>
            <a:endParaRPr lang="en-US" sz="5400" b="1" dirty="0">
              <a:solidFill>
                <a:srgbClr val="003591"/>
              </a:solidFill>
              <a:latin typeface="Source Sans Pro" panose="020B0503030403020204" pitchFamily="34" charset="77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The pop-up markets aim to cater to the demographics living in each neighborhood by bringing  ”culturally relevant” produce and entertainment to the selected locations.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Promote a culture of healthy and fresh eating in SP.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Accept SNAP and WIC benefits to increase market accessibility.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Local businesses and artists will be invited to participate. </a:t>
            </a: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3805C63-8E52-9C4F-A9DB-82E1D12BFE07}"/>
              </a:ext>
            </a:extLst>
          </p:cNvPr>
          <p:cNvSpPr txBox="1"/>
          <p:nvPr/>
        </p:nvSpPr>
        <p:spPr>
          <a:xfrm>
            <a:off x="12731107" y="5270707"/>
            <a:ext cx="10972800" cy="8236075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noAutofit/>
          </a:bodyPr>
          <a:lstStyle/>
          <a:p>
            <a:pPr>
              <a:spcAft>
                <a:spcPts val="2400"/>
              </a:spcAft>
            </a:pPr>
            <a:r>
              <a:rPr lang="en-US" sz="44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Approach</a:t>
            </a:r>
          </a:p>
          <a:p>
            <a:pPr>
              <a:spcAft>
                <a:spcPts val="2400"/>
              </a:spcAft>
            </a:pPr>
            <a:r>
              <a:rPr lang="en-US" sz="3200" b="1" i="1" dirty="0">
                <a:solidFill>
                  <a:srgbClr val="D36122"/>
                </a:solidFill>
                <a:latin typeface="Minion Pro" panose="02040503050306020203" pitchFamily="18" charset="0"/>
              </a:rPr>
              <a:t>Creating a Market Catered to the Local Neighborhood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Researched demographics of residents of SP.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Selected 3 sites for pop-up markets around SP.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Application for park permit at Roger Williams Park.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Collaboration with The Sowing Place, Urban Ventures, and Spanish outreach team.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Worked with Farm Fresh to be able to accept SNAP / WIC benefits.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Creation of publicity materials in both English and Spanish.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Invitations to local government officials.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Advertisements in Providence newspaper, Spanish radio station, Evite, Facebook, Twitter, and flier distribution around SP.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Secured vendors with help of Spanish outreach team.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Contacted local Latino artists to perform at the market.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Creation of information cards on African vegetables along with recipes to handout to customers. </a:t>
            </a:r>
          </a:p>
          <a:p>
            <a:pPr>
              <a:spcAft>
                <a:spcPts val="2400"/>
              </a:spcAft>
            </a:pPr>
            <a:br>
              <a:rPr lang="en-US" sz="2800" dirty="0"/>
            </a:br>
            <a:br>
              <a:rPr lang="en-US" sz="2800" dirty="0"/>
            </a:br>
            <a:endParaRPr lang="en-US" sz="2800" dirty="0">
              <a:latin typeface="Minion Pro" panose="02040503050306020203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C12A9F5-8694-FC4D-B331-1A97D0B2672F}"/>
              </a:ext>
            </a:extLst>
          </p:cNvPr>
          <p:cNvSpPr txBox="1"/>
          <p:nvPr/>
        </p:nvSpPr>
        <p:spPr>
          <a:xfrm>
            <a:off x="24499615" y="20650200"/>
            <a:ext cx="11146904" cy="5791200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noAutofit/>
          </a:bodyPr>
          <a:lstStyle/>
          <a:p>
            <a:pPr>
              <a:spcAft>
                <a:spcPts val="2400"/>
              </a:spcAft>
            </a:pPr>
            <a:r>
              <a:rPr lang="en-US" sz="44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Discussion and Next Steps</a:t>
            </a:r>
          </a:p>
          <a:p>
            <a:pPr>
              <a:spcAft>
                <a:spcPts val="2400"/>
              </a:spcAft>
            </a:pPr>
            <a:r>
              <a:rPr lang="en-US" sz="3200" b="1" i="1" dirty="0">
                <a:solidFill>
                  <a:srgbClr val="D36122"/>
                </a:solidFill>
                <a:latin typeface="Minion Pro" panose="02040503050306020203" pitchFamily="18" charset="0"/>
              </a:rPr>
              <a:t>How To Effectively Reach the Community?</a:t>
            </a:r>
            <a:endParaRPr lang="en-US" sz="5400" b="1" dirty="0">
              <a:solidFill>
                <a:srgbClr val="003591"/>
              </a:solidFill>
              <a:latin typeface="Source Sans Pro" panose="020B0503030403020204" pitchFamily="34" charset="77"/>
            </a:endParaRPr>
          </a:p>
          <a:p>
            <a:pPr marL="457200" indent="-457200" fontAlgn="base">
              <a:buFont typeface="Arial" panose="020B0604020202020204" pitchFamily="34" charset="0"/>
              <a:buChar char="•"/>
            </a:pPr>
            <a:r>
              <a:rPr lang="en-US" sz="2800" dirty="0"/>
              <a:t>Overall, the market was a large success and met our goals. </a:t>
            </a:r>
          </a:p>
          <a:p>
            <a:pPr marL="457200" indent="-457200" fontAlgn="base">
              <a:buFont typeface="Arial" panose="020B0604020202020204" pitchFamily="34" charset="0"/>
              <a:buChar char="•"/>
            </a:pPr>
            <a:r>
              <a:rPr lang="en-US" sz="2800" dirty="0"/>
              <a:t>Entertainment was positive, but may have detracted from buying vegetables. </a:t>
            </a:r>
          </a:p>
          <a:p>
            <a:pPr marL="457200" indent="-457200" fontAlgn="base">
              <a:buFont typeface="Arial" panose="020B0604020202020204" pitchFamily="34" charset="0"/>
              <a:buChar char="•"/>
            </a:pPr>
            <a:r>
              <a:rPr lang="en-US" sz="2800" dirty="0"/>
              <a:t>Create report detailing how to streamline process to replicate for future markets. </a:t>
            </a:r>
          </a:p>
          <a:p>
            <a:pPr marL="457200" indent="-457200" fontAlgn="base">
              <a:buFont typeface="Arial" panose="020B0604020202020204" pitchFamily="34" charset="0"/>
              <a:buChar char="•"/>
            </a:pPr>
            <a:r>
              <a:rPr lang="en-US" sz="2800" dirty="0"/>
              <a:t>How to work in a new community and create an event that people will be interested in?</a:t>
            </a:r>
          </a:p>
          <a:p>
            <a:pPr marL="457200" indent="-457200" fontAlgn="base">
              <a:buFont typeface="Arial" panose="020B0604020202020204" pitchFamily="34" charset="0"/>
              <a:buChar char="•"/>
            </a:pPr>
            <a:r>
              <a:rPr lang="en-US" sz="2800" dirty="0"/>
              <a:t>Interest in continuing to work in the field of food security in the US. </a:t>
            </a:r>
          </a:p>
          <a:p>
            <a:br>
              <a:rPr lang="en-US" sz="2800" dirty="0"/>
            </a:br>
            <a:br>
              <a:rPr lang="en-US" sz="2800" dirty="0"/>
            </a:br>
            <a:endParaRPr lang="en-US" sz="2800" dirty="0">
              <a:latin typeface="Minion Pro" panose="020405030503060202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592DFC-A2D2-B344-AFED-EC1E0EE152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5663838" y="13429846"/>
            <a:ext cx="7123887" cy="531515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28CE513-10F9-004A-8A92-6F0ED484D2D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76764" y="13383703"/>
            <a:ext cx="7123885" cy="5407443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4FCEF234-F305-124A-A430-41ABEDD34107}"/>
              </a:ext>
            </a:extLst>
          </p:cNvPr>
          <p:cNvSpPr txBox="1"/>
          <p:nvPr/>
        </p:nvSpPr>
        <p:spPr>
          <a:xfrm>
            <a:off x="6558487" y="19949810"/>
            <a:ext cx="5315158" cy="1938992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 algn="ctr"/>
            <a:r>
              <a:rPr lang="en-US" sz="2400" i="1" dirty="0">
                <a:latin typeface="Minion Pro" panose="02040503050306020203" pitchFamily="18" charset="0"/>
              </a:rPr>
              <a:t>Gina Rodriguez, the Cultural Affairs Manager at the Providence Department of Art, Culture + Tourism shops at AARI’s market.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399C6DB-EA2F-0C4B-A012-0556FF77533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4985" y="27260859"/>
            <a:ext cx="3129360" cy="156468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CF2488C-75EB-1340-BE43-9E3ACE5F5BE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14233" y="27411191"/>
            <a:ext cx="4349268" cy="1373453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81E91B8-8700-D94D-B360-46F55ED870F6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r="12534"/>
          <a:stretch/>
        </p:blipFill>
        <p:spPr>
          <a:xfrm rot="5400000">
            <a:off x="12381748" y="14269757"/>
            <a:ext cx="6115862" cy="524424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FB5DD00-334D-8E40-A03B-19F0945F6EB9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r="-14435"/>
          <a:stretch/>
        </p:blipFill>
        <p:spPr>
          <a:xfrm rot="5400000">
            <a:off x="17585621" y="14713562"/>
            <a:ext cx="6992325" cy="5244244"/>
          </a:xfrm>
          <a:prstGeom prst="rect">
            <a:avLst/>
          </a:prstGeom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BDDF63E0-C0DD-544E-9014-3AE7C8880B29}"/>
              </a:ext>
            </a:extLst>
          </p:cNvPr>
          <p:cNvSpPr txBox="1"/>
          <p:nvPr/>
        </p:nvSpPr>
        <p:spPr>
          <a:xfrm>
            <a:off x="12833602" y="20276975"/>
            <a:ext cx="5244244" cy="1569660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 algn="ctr"/>
            <a:r>
              <a:rPr lang="en-US" sz="2400" i="1" dirty="0">
                <a:latin typeface="Minion Pro" panose="02040503050306020203" pitchFamily="18" charset="0"/>
              </a:rPr>
              <a:t>A dancer from ”I Am Art Academy” displays her costume from the Teen Eco Earth Pageant.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56CCD150-9E20-DF41-AC7A-179ED59E0AFA}"/>
              </a:ext>
            </a:extLst>
          </p:cNvPr>
          <p:cNvSpPr txBox="1"/>
          <p:nvPr/>
        </p:nvSpPr>
        <p:spPr>
          <a:xfrm>
            <a:off x="18494756" y="20276975"/>
            <a:ext cx="5244244" cy="1569660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 algn="ctr"/>
            <a:r>
              <a:rPr lang="en-US" sz="2400" i="1" dirty="0">
                <a:latin typeface="Minion Pro" panose="02040503050306020203" pitchFamily="18" charset="0"/>
              </a:rPr>
              <a:t>A Guatemalan couple performs a folkloric dance honoring the harvest and the farmers of Guatemala.  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34D95B95-11AF-8048-A03B-7E2867F3A99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569656" y="27574948"/>
            <a:ext cx="3317686" cy="1045937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65528DBD-63FB-704E-9C56-E8424F61C723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r="1283"/>
          <a:stretch/>
        </p:blipFill>
        <p:spPr>
          <a:xfrm rot="5400000">
            <a:off x="12773274" y="22175737"/>
            <a:ext cx="5364900" cy="5244243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17454C3E-D7A9-194F-95B9-103588321A62}"/>
              </a:ext>
            </a:extLst>
          </p:cNvPr>
          <p:cNvSpPr txBox="1"/>
          <p:nvPr/>
        </p:nvSpPr>
        <p:spPr>
          <a:xfrm>
            <a:off x="12817563" y="27749081"/>
            <a:ext cx="5244244" cy="1200329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 algn="ctr"/>
            <a:r>
              <a:rPr lang="en-US" sz="2400" i="1" dirty="0">
                <a:latin typeface="Minion Pro" panose="02040503050306020203" pitchFamily="18" charset="0"/>
              </a:rPr>
              <a:t>Five participants from the plantain peeling contest. </a:t>
            </a:r>
          </a:p>
        </p:txBody>
      </p:sp>
      <p:pic>
        <p:nvPicPr>
          <p:cNvPr id="45" name="Picture 44">
            <a:extLst>
              <a:ext uri="{FF2B5EF4-FFF2-40B4-BE49-F238E27FC236}">
                <a16:creationId xmlns:a16="http://schemas.microsoft.com/office/drawing/2014/main" id="{837CD2F4-D989-2849-B44C-FCB4F9230E4C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3664" r="1911"/>
          <a:stretch/>
        </p:blipFill>
        <p:spPr>
          <a:xfrm rot="5400000">
            <a:off x="18517234" y="22189426"/>
            <a:ext cx="5288135" cy="5155395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10735C26-3D70-AB47-94B5-B7FBA49DD511}"/>
              </a:ext>
            </a:extLst>
          </p:cNvPr>
          <p:cNvSpPr txBox="1"/>
          <p:nvPr/>
        </p:nvSpPr>
        <p:spPr>
          <a:xfrm>
            <a:off x="18583604" y="27749081"/>
            <a:ext cx="5120302" cy="1200329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 algn="ctr"/>
            <a:r>
              <a:rPr lang="en-US" sz="2400" i="1" dirty="0">
                <a:latin typeface="Minion Pro" panose="02040503050306020203" pitchFamily="18" charset="0"/>
              </a:rPr>
              <a:t>A participant peels a plantain with a plastic knife.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17C0FD4-A277-3847-8797-5725D03B5F14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rot="5400000">
            <a:off x="24020281" y="16764449"/>
            <a:ext cx="4133180" cy="309988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2E44B1D-88A7-A249-8B6E-900DCD92D67E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 rot="5400000">
            <a:off x="28071929" y="16706845"/>
            <a:ext cx="4130342" cy="31242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EF4D96B7-FC45-8F49-97ED-F9D5B398A0C9}"/>
              </a:ext>
            </a:extLst>
          </p:cNvPr>
          <p:cNvPicPr>
            <a:picLocks noChangeAspect="1"/>
          </p:cNvPicPr>
          <p:nvPr/>
        </p:nvPicPr>
        <p:blipFill rotWithShape="1">
          <a:blip r:embed="rId15"/>
          <a:srcRect r="21924"/>
          <a:stretch/>
        </p:blipFill>
        <p:spPr>
          <a:xfrm rot="5400000">
            <a:off x="31965942" y="16672511"/>
            <a:ext cx="4206372" cy="3154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96929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ellows_poster_1" id="{4759A9DF-9B91-9348-93EC-96E587BC7BB8}" vid="{129A80A6-8E2C-A04D-A090-659A8FD1B77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3437</TotalTime>
  <Words>716</Words>
  <Application>Microsoft Macintosh PowerPoint</Application>
  <PresentationFormat>Custom</PresentationFormat>
  <Paragraphs>83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Minion Pro</vt:lpstr>
      <vt:lpstr>Source Sans Pro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16.0015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</dc:title>
  <dc:creator>Microsoft Office User</dc:creator>
  <cp:lastModifiedBy>Julia Nemy</cp:lastModifiedBy>
  <cp:revision>118</cp:revision>
  <dcterms:created xsi:type="dcterms:W3CDTF">2018-06-22T15:17:21Z</dcterms:created>
  <dcterms:modified xsi:type="dcterms:W3CDTF">2018-08-07T19:49:31Z</dcterms:modified>
</cp:coreProperties>
</file>