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36576000" cy="29260800"/>
  <p:notesSz cx="6858000" cy="9144000"/>
  <p:defaultTextStyle>
    <a:defPPr>
      <a:defRPr lang="en-US"/>
    </a:defPPr>
    <a:lvl1pPr marL="0" algn="l" defTabSz="3160009" rtl="0" eaLnBrk="1" latinLnBrk="0" hangingPunct="1">
      <a:defRPr sz="6221" kern="1200">
        <a:solidFill>
          <a:schemeClr val="tx1"/>
        </a:solidFill>
        <a:latin typeface="+mn-lt"/>
        <a:ea typeface="+mn-ea"/>
        <a:cs typeface="+mn-cs"/>
      </a:defRPr>
    </a:lvl1pPr>
    <a:lvl2pPr marL="1580004" algn="l" defTabSz="3160009" rtl="0" eaLnBrk="1" latinLnBrk="0" hangingPunct="1">
      <a:defRPr sz="6221" kern="1200">
        <a:solidFill>
          <a:schemeClr val="tx1"/>
        </a:solidFill>
        <a:latin typeface="+mn-lt"/>
        <a:ea typeface="+mn-ea"/>
        <a:cs typeface="+mn-cs"/>
      </a:defRPr>
    </a:lvl2pPr>
    <a:lvl3pPr marL="3160009" algn="l" defTabSz="3160009" rtl="0" eaLnBrk="1" latinLnBrk="0" hangingPunct="1">
      <a:defRPr sz="6221" kern="1200">
        <a:solidFill>
          <a:schemeClr val="tx1"/>
        </a:solidFill>
        <a:latin typeface="+mn-lt"/>
        <a:ea typeface="+mn-ea"/>
        <a:cs typeface="+mn-cs"/>
      </a:defRPr>
    </a:lvl3pPr>
    <a:lvl4pPr marL="4740012" algn="l" defTabSz="3160009" rtl="0" eaLnBrk="1" latinLnBrk="0" hangingPunct="1">
      <a:defRPr sz="6221" kern="1200">
        <a:solidFill>
          <a:schemeClr val="tx1"/>
        </a:solidFill>
        <a:latin typeface="+mn-lt"/>
        <a:ea typeface="+mn-ea"/>
        <a:cs typeface="+mn-cs"/>
      </a:defRPr>
    </a:lvl4pPr>
    <a:lvl5pPr marL="6320017" algn="l" defTabSz="3160009" rtl="0" eaLnBrk="1" latinLnBrk="0" hangingPunct="1">
      <a:defRPr sz="6221" kern="1200">
        <a:solidFill>
          <a:schemeClr val="tx1"/>
        </a:solidFill>
        <a:latin typeface="+mn-lt"/>
        <a:ea typeface="+mn-ea"/>
        <a:cs typeface="+mn-cs"/>
      </a:defRPr>
    </a:lvl5pPr>
    <a:lvl6pPr marL="7900021" algn="l" defTabSz="3160009" rtl="0" eaLnBrk="1" latinLnBrk="0" hangingPunct="1">
      <a:defRPr sz="6221" kern="1200">
        <a:solidFill>
          <a:schemeClr val="tx1"/>
        </a:solidFill>
        <a:latin typeface="+mn-lt"/>
        <a:ea typeface="+mn-ea"/>
        <a:cs typeface="+mn-cs"/>
      </a:defRPr>
    </a:lvl6pPr>
    <a:lvl7pPr marL="9480025" algn="l" defTabSz="3160009" rtl="0" eaLnBrk="1" latinLnBrk="0" hangingPunct="1">
      <a:defRPr sz="6221" kern="1200">
        <a:solidFill>
          <a:schemeClr val="tx1"/>
        </a:solidFill>
        <a:latin typeface="+mn-lt"/>
        <a:ea typeface="+mn-ea"/>
        <a:cs typeface="+mn-cs"/>
      </a:defRPr>
    </a:lvl7pPr>
    <a:lvl8pPr marL="11060030" algn="l" defTabSz="3160009" rtl="0" eaLnBrk="1" latinLnBrk="0" hangingPunct="1">
      <a:defRPr sz="6221" kern="1200">
        <a:solidFill>
          <a:schemeClr val="tx1"/>
        </a:solidFill>
        <a:latin typeface="+mn-lt"/>
        <a:ea typeface="+mn-ea"/>
        <a:cs typeface="+mn-cs"/>
      </a:defRPr>
    </a:lvl8pPr>
    <a:lvl9pPr marL="12640033" algn="l" defTabSz="3160009"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ates, Abby" initials="GA" lastIdx="1" clrIdx="0">
    <p:extLst>
      <p:ext uri="{19B8F6BF-5375-455C-9EA6-DF929625EA0E}">
        <p15:presenceInfo xmlns:p15="http://schemas.microsoft.com/office/powerpoint/2012/main" userId="1061dc73-6a04-4416-bb66-646b44399ca8" providerId="Windows Live"/>
      </p:ext>
    </p:extLst>
  </p:cmAuthor>
  <p:cmAuthor id="2" name="Gates, Abby" initials="GA [2]" lastIdx="1" clrIdx="1">
    <p:extLst>
      <p:ext uri="{19B8F6BF-5375-455C-9EA6-DF929625EA0E}">
        <p15:presenceInfo xmlns:p15="http://schemas.microsoft.com/office/powerpoint/2012/main" userId="S-1-5-21-515967899-1979792683-839522115-7998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591"/>
    <a:srgbClr val="9DD164"/>
    <a:srgbClr val="EFBA10"/>
    <a:srgbClr val="D36122"/>
    <a:srgbClr val="F57B3A"/>
    <a:srgbClr val="F28346"/>
    <a:srgbClr val="D71921"/>
    <a:srgbClr val="8CC63F"/>
    <a:srgbClr val="13B8E8"/>
    <a:srgbClr val="A2AAA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0" autoAdjust="0"/>
    <p:restoredTop sz="94291" autoAdjust="0"/>
  </p:normalViewPr>
  <p:slideViewPr>
    <p:cSldViewPr snapToGrid="0" snapToObjects="1">
      <p:cViewPr>
        <p:scale>
          <a:sx n="30" d="100"/>
          <a:sy n="30" d="100"/>
        </p:scale>
        <p:origin x="2136" y="1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402E1-77D7-0941-AD67-8AC36C13CEF9}"/>
              </a:ext>
            </a:extLst>
          </p:cNvPr>
          <p:cNvSpPr>
            <a:spLocks noGrp="1"/>
          </p:cNvSpPr>
          <p:nvPr>
            <p:ph type="ctrTitle"/>
          </p:nvPr>
        </p:nvSpPr>
        <p:spPr>
          <a:xfrm>
            <a:off x="4572000" y="4788749"/>
            <a:ext cx="27432000" cy="10187093"/>
          </a:xfrm>
        </p:spPr>
        <p:txBody>
          <a:bodyPr anchor="b"/>
          <a:lstStyle>
            <a:lvl1pPr algn="ctr">
              <a:defRPr sz="21600"/>
            </a:lvl1pPr>
          </a:lstStyle>
          <a:p>
            <a:r>
              <a:rPr lang="en-US"/>
              <a:t>Click to edit Master title style</a:t>
            </a:r>
          </a:p>
        </p:txBody>
      </p:sp>
      <p:sp>
        <p:nvSpPr>
          <p:cNvPr id="3" name="Subtitle 2">
            <a:extLst>
              <a:ext uri="{FF2B5EF4-FFF2-40B4-BE49-F238E27FC236}">
                <a16:creationId xmlns:a16="http://schemas.microsoft.com/office/drawing/2014/main" id="{FC07CB7C-3102-F143-AD93-8215C1036BCE}"/>
              </a:ext>
            </a:extLst>
          </p:cNvPr>
          <p:cNvSpPr>
            <a:spLocks noGrp="1"/>
          </p:cNvSpPr>
          <p:nvPr>
            <p:ph type="subTitle" idx="1"/>
          </p:nvPr>
        </p:nvSpPr>
        <p:spPr>
          <a:xfrm>
            <a:off x="4572000" y="15368695"/>
            <a:ext cx="27432000" cy="7064585"/>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a:extLst>
              <a:ext uri="{FF2B5EF4-FFF2-40B4-BE49-F238E27FC236}">
                <a16:creationId xmlns:a16="http://schemas.microsoft.com/office/drawing/2014/main" id="{8BA303FC-662E-C048-A4F4-28056905C827}"/>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a16="http://schemas.microsoft.com/office/drawing/2014/main" id="{ABD9DFC9-98CF-EB4D-8F79-EA35EEB858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AF74CC-01A0-8F48-BD13-636B82909AFC}"/>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923297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9F99F-0ACE-964A-AEFA-91695FB22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3F9CC66-30B0-054C-93E8-5B9A19D960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C40B88-4C8A-0F44-B856-3FC7643F6580}"/>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a16="http://schemas.microsoft.com/office/drawing/2014/main" id="{378A3689-87BB-0644-BE1D-080166DC21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BB2F-D77A-0441-9B7A-ED7569AD759B}"/>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028789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8D6D5-F58D-864C-A2B1-F8731174C311}"/>
              </a:ext>
            </a:extLst>
          </p:cNvPr>
          <p:cNvSpPr>
            <a:spLocks noGrp="1"/>
          </p:cNvSpPr>
          <p:nvPr>
            <p:ph type="title"/>
          </p:nvPr>
        </p:nvSpPr>
        <p:spPr>
          <a:xfrm>
            <a:off x="2495550" y="7294885"/>
            <a:ext cx="31546800" cy="12171678"/>
          </a:xfrm>
        </p:spPr>
        <p:txBody>
          <a:bodyPr anchor="b"/>
          <a:lstStyle>
            <a:lvl1pPr>
              <a:defRPr sz="21600"/>
            </a:lvl1pPr>
          </a:lstStyle>
          <a:p>
            <a:r>
              <a:rPr lang="en-US"/>
              <a:t>Click to edit Master title style</a:t>
            </a:r>
          </a:p>
        </p:txBody>
      </p:sp>
      <p:sp>
        <p:nvSpPr>
          <p:cNvPr id="3" name="Text Placeholder 2">
            <a:extLst>
              <a:ext uri="{FF2B5EF4-FFF2-40B4-BE49-F238E27FC236}">
                <a16:creationId xmlns:a16="http://schemas.microsoft.com/office/drawing/2014/main" id="{AA8E6C6D-38C5-3F4B-9263-A77432EDCFA1}"/>
              </a:ext>
            </a:extLst>
          </p:cNvPr>
          <p:cNvSpPr>
            <a:spLocks noGrp="1"/>
          </p:cNvSpPr>
          <p:nvPr>
            <p:ph type="body" idx="1"/>
          </p:nvPr>
        </p:nvSpPr>
        <p:spPr>
          <a:xfrm>
            <a:off x="2495550" y="19581711"/>
            <a:ext cx="31546800" cy="64007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68458CB-19A6-2E41-9AD5-2771DAF182FF}"/>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a16="http://schemas.microsoft.com/office/drawing/2014/main" id="{6C5BDE2F-658B-5D4C-9D30-5B874F165B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9E8E69-C6D5-B444-B5C7-38E17B9795B7}"/>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717100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A2FE4-76FC-CD48-AC9E-382FBB5E58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1BC115D-6C15-5149-AB75-6B84A8BF756F}"/>
              </a:ext>
            </a:extLst>
          </p:cNvPr>
          <p:cNvSpPr>
            <a:spLocks noGrp="1"/>
          </p:cNvSpPr>
          <p:nvPr>
            <p:ph sz="half" idx="1"/>
          </p:nvPr>
        </p:nvSpPr>
        <p:spPr>
          <a:xfrm>
            <a:off x="2514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DF48798-0935-0740-B7F1-B0B22D842B1F}"/>
              </a:ext>
            </a:extLst>
          </p:cNvPr>
          <p:cNvSpPr>
            <a:spLocks noGrp="1"/>
          </p:cNvSpPr>
          <p:nvPr>
            <p:ph sz="half" idx="2"/>
          </p:nvPr>
        </p:nvSpPr>
        <p:spPr>
          <a:xfrm>
            <a:off x="18516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311783C-A844-5D40-88FE-6CBA8FDBC44F}"/>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6" name="Footer Placeholder 5">
            <a:extLst>
              <a:ext uri="{FF2B5EF4-FFF2-40B4-BE49-F238E27FC236}">
                <a16:creationId xmlns:a16="http://schemas.microsoft.com/office/drawing/2014/main" id="{C795F7A1-AF20-DA42-8E81-176A7EBE72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4E18A3-E56C-7444-8BC3-DB2064D6329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71421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50C80-88F9-DB44-B141-1F6A935A463E}"/>
              </a:ext>
            </a:extLst>
          </p:cNvPr>
          <p:cNvSpPr>
            <a:spLocks noGrp="1"/>
          </p:cNvSpPr>
          <p:nvPr>
            <p:ph type="title"/>
          </p:nvPr>
        </p:nvSpPr>
        <p:spPr>
          <a:xfrm>
            <a:off x="2519364" y="1557869"/>
            <a:ext cx="31546800" cy="5655735"/>
          </a:xfrm>
        </p:spPr>
        <p:txBody>
          <a:bodyPr/>
          <a:lstStyle/>
          <a:p>
            <a:r>
              <a:rPr lang="en-US"/>
              <a:t>Click to edit Master title style</a:t>
            </a:r>
          </a:p>
        </p:txBody>
      </p:sp>
      <p:sp>
        <p:nvSpPr>
          <p:cNvPr id="3" name="Text Placeholder 2">
            <a:extLst>
              <a:ext uri="{FF2B5EF4-FFF2-40B4-BE49-F238E27FC236}">
                <a16:creationId xmlns:a16="http://schemas.microsoft.com/office/drawing/2014/main" id="{01FCBC8F-AC15-4D4F-BE35-C1612E3539BB}"/>
              </a:ext>
            </a:extLst>
          </p:cNvPr>
          <p:cNvSpPr>
            <a:spLocks noGrp="1"/>
          </p:cNvSpPr>
          <p:nvPr>
            <p:ph type="body" idx="1"/>
          </p:nvPr>
        </p:nvSpPr>
        <p:spPr>
          <a:xfrm>
            <a:off x="2519366" y="7172962"/>
            <a:ext cx="15473361"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a:extLst>
              <a:ext uri="{FF2B5EF4-FFF2-40B4-BE49-F238E27FC236}">
                <a16:creationId xmlns:a16="http://schemas.microsoft.com/office/drawing/2014/main" id="{07A7244B-F06A-ED48-964C-FD6E0036C0B2}"/>
              </a:ext>
            </a:extLst>
          </p:cNvPr>
          <p:cNvSpPr>
            <a:spLocks noGrp="1"/>
          </p:cNvSpPr>
          <p:nvPr>
            <p:ph sz="half" idx="2"/>
          </p:nvPr>
        </p:nvSpPr>
        <p:spPr>
          <a:xfrm>
            <a:off x="2519366" y="10688320"/>
            <a:ext cx="15473361"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B68366-F910-BE4D-81F4-624071306389}"/>
              </a:ext>
            </a:extLst>
          </p:cNvPr>
          <p:cNvSpPr>
            <a:spLocks noGrp="1"/>
          </p:cNvSpPr>
          <p:nvPr>
            <p:ph type="body" sz="quarter" idx="3"/>
          </p:nvPr>
        </p:nvSpPr>
        <p:spPr>
          <a:xfrm>
            <a:off x="18516601" y="7172962"/>
            <a:ext cx="15549564"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a:extLst>
              <a:ext uri="{FF2B5EF4-FFF2-40B4-BE49-F238E27FC236}">
                <a16:creationId xmlns:a16="http://schemas.microsoft.com/office/drawing/2014/main" id="{8D2DC67F-2E83-B047-8F21-60282158361A}"/>
              </a:ext>
            </a:extLst>
          </p:cNvPr>
          <p:cNvSpPr>
            <a:spLocks noGrp="1"/>
          </p:cNvSpPr>
          <p:nvPr>
            <p:ph sz="quarter" idx="4"/>
          </p:nvPr>
        </p:nvSpPr>
        <p:spPr>
          <a:xfrm>
            <a:off x="18516601" y="10688320"/>
            <a:ext cx="15549564"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C7F603C-2477-4345-90FE-349CD29ABA88}"/>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8" name="Footer Placeholder 7">
            <a:extLst>
              <a:ext uri="{FF2B5EF4-FFF2-40B4-BE49-F238E27FC236}">
                <a16:creationId xmlns:a16="http://schemas.microsoft.com/office/drawing/2014/main" id="{B002DEA0-3D6C-0B40-9AA1-6CF38C4010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D7CE89A-CE07-4B4C-B783-99E00F454F46}"/>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328021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523D8-78D0-0344-88F2-228168DD93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3CDF720-6ABB-5840-96E7-8B96FA18F9B8}"/>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4" name="Footer Placeholder 3">
            <a:extLst>
              <a:ext uri="{FF2B5EF4-FFF2-40B4-BE49-F238E27FC236}">
                <a16:creationId xmlns:a16="http://schemas.microsoft.com/office/drawing/2014/main" id="{3A20131A-1506-0145-B9BF-662FE306BFC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156B0DE-4A9E-C248-965B-A97E409B7A59}"/>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732070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007739-5C1A-0545-970C-A4260BD2E0C9}"/>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3" name="Footer Placeholder 2">
            <a:extLst>
              <a:ext uri="{FF2B5EF4-FFF2-40B4-BE49-F238E27FC236}">
                <a16:creationId xmlns:a16="http://schemas.microsoft.com/office/drawing/2014/main" id="{91740AE8-E0D7-1944-B1F7-61BCD04662B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5B9C6C8-F6D1-1A4E-A5FB-4F2664B42F4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852413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27485-A5D2-3C43-8114-A963D7FBD543}"/>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Content Placeholder 2">
            <a:extLst>
              <a:ext uri="{FF2B5EF4-FFF2-40B4-BE49-F238E27FC236}">
                <a16:creationId xmlns:a16="http://schemas.microsoft.com/office/drawing/2014/main" id="{A9CE8FF9-4231-B643-BDBF-4AB6BE2AEFA9}"/>
              </a:ext>
            </a:extLst>
          </p:cNvPr>
          <p:cNvSpPr>
            <a:spLocks noGrp="1"/>
          </p:cNvSpPr>
          <p:nvPr>
            <p:ph idx="1"/>
          </p:nvPr>
        </p:nvSpPr>
        <p:spPr>
          <a:xfrm>
            <a:off x="15549564" y="4213015"/>
            <a:ext cx="18516600" cy="20794133"/>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B303F3A-EB6B-1640-8649-5DF78679A034}"/>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id="{BA7B5E39-FA53-FA4A-B7E9-E8CE0D58C23E}"/>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6" name="Footer Placeholder 5">
            <a:extLst>
              <a:ext uri="{FF2B5EF4-FFF2-40B4-BE49-F238E27FC236}">
                <a16:creationId xmlns:a16="http://schemas.microsoft.com/office/drawing/2014/main" id="{FF7FB744-A34B-EC49-8205-FF16F102F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EE0F2E-3318-424E-AA18-894EBD0138DA}"/>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152293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19243-FFB7-3B4C-8385-EE0FA8B65CE9}"/>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Picture Placeholder 2">
            <a:extLst>
              <a:ext uri="{FF2B5EF4-FFF2-40B4-BE49-F238E27FC236}">
                <a16:creationId xmlns:a16="http://schemas.microsoft.com/office/drawing/2014/main" id="{DFBB63A1-75C0-8240-BAD9-F38582AF71CF}"/>
              </a:ext>
            </a:extLst>
          </p:cNvPr>
          <p:cNvSpPr>
            <a:spLocks noGrp="1"/>
          </p:cNvSpPr>
          <p:nvPr>
            <p:ph type="pic" idx="1"/>
          </p:nvPr>
        </p:nvSpPr>
        <p:spPr>
          <a:xfrm>
            <a:off x="15549564" y="4213015"/>
            <a:ext cx="18516600" cy="20794133"/>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a:extLst>
              <a:ext uri="{FF2B5EF4-FFF2-40B4-BE49-F238E27FC236}">
                <a16:creationId xmlns:a16="http://schemas.microsoft.com/office/drawing/2014/main" id="{33F30ACC-1CBA-FE45-BD9E-CAAF78BADF57}"/>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id="{1ADD216B-B10E-CE4C-A123-BF0713B8B65C}"/>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6" name="Footer Placeholder 5">
            <a:extLst>
              <a:ext uri="{FF2B5EF4-FFF2-40B4-BE49-F238E27FC236}">
                <a16:creationId xmlns:a16="http://schemas.microsoft.com/office/drawing/2014/main" id="{30525C5A-B17C-0843-B8EC-F039450AAF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7CEC81-1A6C-7E49-BDCD-173E9F7FF36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770080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E9F3B-AC31-CC40-AD4A-D61974B608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561990-8AF8-D949-85AF-217F7C3D6AA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887667-35D9-794C-972D-6F6F3EC31937}"/>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a16="http://schemas.microsoft.com/office/drawing/2014/main" id="{E592CF9F-198E-C945-9EDE-7555A2F33A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D0053E-9FFA-1242-9811-A8715500C71E}"/>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263876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4E430B-1839-D74B-B5C4-619BF8057FBB}"/>
              </a:ext>
            </a:extLst>
          </p:cNvPr>
          <p:cNvSpPr>
            <a:spLocks noGrp="1"/>
          </p:cNvSpPr>
          <p:nvPr>
            <p:ph type="title" orient="vert"/>
          </p:nvPr>
        </p:nvSpPr>
        <p:spPr>
          <a:xfrm>
            <a:off x="26174700" y="1557867"/>
            <a:ext cx="7886700" cy="2479717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5461986-86E3-1C40-AEE2-13B05C00890E}"/>
              </a:ext>
            </a:extLst>
          </p:cNvPr>
          <p:cNvSpPr>
            <a:spLocks noGrp="1"/>
          </p:cNvSpPr>
          <p:nvPr>
            <p:ph type="body" orient="vert" idx="1"/>
          </p:nvPr>
        </p:nvSpPr>
        <p:spPr>
          <a:xfrm>
            <a:off x="2514600" y="1557867"/>
            <a:ext cx="23202900" cy="247971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E186D6-1550-934A-9BEB-B458E78E79DE}"/>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a16="http://schemas.microsoft.com/office/drawing/2014/main" id="{490C7CBB-C209-3949-8B08-92421A5B1A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01BFE0-D99C-DF4B-8493-2B87C9B556B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169070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FF160A-0F59-E744-94CF-A3E88A0CDCD0}"/>
              </a:ext>
            </a:extLst>
          </p:cNvPr>
          <p:cNvSpPr>
            <a:spLocks noGrp="1"/>
          </p:cNvSpPr>
          <p:nvPr>
            <p:ph type="title"/>
          </p:nvPr>
        </p:nvSpPr>
        <p:spPr>
          <a:xfrm>
            <a:off x="2514600" y="1557869"/>
            <a:ext cx="31546800" cy="565573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FC53C9F-4481-F446-A2FE-A5A9D202DB3C}"/>
              </a:ext>
            </a:extLst>
          </p:cNvPr>
          <p:cNvSpPr>
            <a:spLocks noGrp="1"/>
          </p:cNvSpPr>
          <p:nvPr>
            <p:ph type="body" idx="1"/>
          </p:nvPr>
        </p:nvSpPr>
        <p:spPr>
          <a:xfrm>
            <a:off x="2514600" y="7789334"/>
            <a:ext cx="31546800" cy="1856570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B37B0F-AC79-4549-A975-17A5F4932269}"/>
              </a:ext>
            </a:extLst>
          </p:cNvPr>
          <p:cNvSpPr>
            <a:spLocks noGrp="1"/>
          </p:cNvSpPr>
          <p:nvPr>
            <p:ph type="dt" sz="half" idx="2"/>
          </p:nvPr>
        </p:nvSpPr>
        <p:spPr>
          <a:xfrm>
            <a:off x="2514600" y="27120428"/>
            <a:ext cx="8229600" cy="1557867"/>
          </a:xfrm>
          <a:prstGeom prst="rect">
            <a:avLst/>
          </a:prstGeom>
        </p:spPr>
        <p:txBody>
          <a:bodyPr vert="horz" lIns="91440" tIns="45720" rIns="91440" bIns="45720" rtlCol="0" anchor="ctr"/>
          <a:lstStyle>
            <a:lvl1pPr algn="l">
              <a:defRPr sz="4320">
                <a:solidFill>
                  <a:schemeClr val="tx1">
                    <a:tint val="75000"/>
                  </a:schemeClr>
                </a:solidFill>
              </a:defRPr>
            </a:lvl1pPr>
          </a:lstStyle>
          <a:p>
            <a:fld id="{7FA9C1F4-1501-7A45-8124-3749621B668D}" type="datetimeFigureOut">
              <a:rPr lang="en-US" smtClean="0"/>
              <a:t>8/7/2018</a:t>
            </a:fld>
            <a:endParaRPr lang="en-US"/>
          </a:p>
        </p:txBody>
      </p:sp>
      <p:sp>
        <p:nvSpPr>
          <p:cNvPr id="5" name="Footer Placeholder 4">
            <a:extLst>
              <a:ext uri="{FF2B5EF4-FFF2-40B4-BE49-F238E27FC236}">
                <a16:creationId xmlns:a16="http://schemas.microsoft.com/office/drawing/2014/main" id="{C50B1AEC-8E51-5642-8C32-48910F8A1E0F}"/>
              </a:ext>
            </a:extLst>
          </p:cNvPr>
          <p:cNvSpPr>
            <a:spLocks noGrp="1"/>
          </p:cNvSpPr>
          <p:nvPr>
            <p:ph type="ftr" sz="quarter" idx="3"/>
          </p:nvPr>
        </p:nvSpPr>
        <p:spPr>
          <a:xfrm>
            <a:off x="12115800" y="27120428"/>
            <a:ext cx="12344400" cy="1557867"/>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0A6F01-F5F5-FA46-B379-FB9764087F73}"/>
              </a:ext>
            </a:extLst>
          </p:cNvPr>
          <p:cNvSpPr>
            <a:spLocks noGrp="1"/>
          </p:cNvSpPr>
          <p:nvPr>
            <p:ph type="sldNum" sz="quarter" idx="4"/>
          </p:nvPr>
        </p:nvSpPr>
        <p:spPr>
          <a:xfrm>
            <a:off x="25831800" y="27120428"/>
            <a:ext cx="8229600" cy="1557867"/>
          </a:xfrm>
          <a:prstGeom prst="rect">
            <a:avLst/>
          </a:prstGeom>
        </p:spPr>
        <p:txBody>
          <a:bodyPr vert="horz" lIns="91440" tIns="45720" rIns="91440" bIns="45720" rtlCol="0" anchor="ctr"/>
          <a:lstStyle>
            <a:lvl1pPr algn="r">
              <a:defRPr sz="4320">
                <a:solidFill>
                  <a:schemeClr val="tx1">
                    <a:tint val="75000"/>
                  </a:schemeClr>
                </a:solidFill>
              </a:defRPr>
            </a:lvl1pPr>
          </a:lstStyle>
          <a:p>
            <a:fld id="{D23B6600-84E5-904E-94C7-0D9ECF907B55}" type="slidenum">
              <a:rPr lang="en-US" smtClean="0"/>
              <a:t>‹#›</a:t>
            </a:fld>
            <a:endParaRPr lang="en-US"/>
          </a:p>
        </p:txBody>
      </p:sp>
    </p:spTree>
    <p:extLst>
      <p:ext uri="{BB962C8B-B14F-4D97-AF65-F5344CB8AC3E}">
        <p14:creationId xmlns:p14="http://schemas.microsoft.com/office/powerpoint/2010/main" val="1533714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1.png"/><Relationship Id="rId18" Type="http://schemas.openxmlformats.org/officeDocument/2006/relationships/image" Target="../media/image16.svg"/><Relationship Id="rId26" Type="http://schemas.openxmlformats.org/officeDocument/2006/relationships/image" Target="../media/image24.svg"/><Relationship Id="rId3" Type="http://schemas.openxmlformats.org/officeDocument/2006/relationships/image" Target="../media/image2.png"/><Relationship Id="rId21" Type="http://schemas.openxmlformats.org/officeDocument/2006/relationships/image" Target="../media/image19.png"/><Relationship Id="rId7" Type="http://schemas.openxmlformats.org/officeDocument/2006/relationships/image" Target="../media/image6.png"/><Relationship Id="rId12" Type="http://schemas.microsoft.com/office/2007/relationships/hdphoto" Target="../media/hdphoto1.wdp"/><Relationship Id="rId17" Type="http://schemas.openxmlformats.org/officeDocument/2006/relationships/image" Target="../media/image15.png"/><Relationship Id="rId25" Type="http://schemas.openxmlformats.org/officeDocument/2006/relationships/image" Target="../media/image23.png"/><Relationship Id="rId2" Type="http://schemas.openxmlformats.org/officeDocument/2006/relationships/image" Target="../media/image1.emf"/><Relationship Id="rId16" Type="http://schemas.openxmlformats.org/officeDocument/2006/relationships/image" Target="../media/image14.svg"/><Relationship Id="rId20" Type="http://schemas.openxmlformats.org/officeDocument/2006/relationships/image" Target="../media/image18.svg"/><Relationship Id="rId1" Type="http://schemas.openxmlformats.org/officeDocument/2006/relationships/slideLayout" Target="../slideLayouts/slideLayout1.xml"/><Relationship Id="rId6" Type="http://schemas.openxmlformats.org/officeDocument/2006/relationships/image" Target="../media/image5.svg"/><Relationship Id="rId11" Type="http://schemas.openxmlformats.org/officeDocument/2006/relationships/image" Target="../media/image10.png"/><Relationship Id="rId24" Type="http://schemas.openxmlformats.org/officeDocument/2006/relationships/image" Target="../media/image22.svg"/><Relationship Id="rId5" Type="http://schemas.openxmlformats.org/officeDocument/2006/relationships/image" Target="../media/image4.png"/><Relationship Id="rId15" Type="http://schemas.openxmlformats.org/officeDocument/2006/relationships/image" Target="../media/image13.png"/><Relationship Id="rId23" Type="http://schemas.openxmlformats.org/officeDocument/2006/relationships/image" Target="../media/image21.png"/><Relationship Id="rId10" Type="http://schemas.openxmlformats.org/officeDocument/2006/relationships/image" Target="../media/image9.svg"/><Relationship Id="rId19" Type="http://schemas.openxmlformats.org/officeDocument/2006/relationships/image" Target="../media/image17.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2.svg"/><Relationship Id="rId22"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22F2405-AF71-5E4C-A85B-6DDF01322A92}"/>
              </a:ext>
            </a:extLst>
          </p:cNvPr>
          <p:cNvPicPr>
            <a:picLocks noChangeAspect="1"/>
          </p:cNvPicPr>
          <p:nvPr/>
        </p:nvPicPr>
        <p:blipFill>
          <a:blip r:embed="rId2"/>
          <a:stretch>
            <a:fillRect/>
          </a:stretch>
        </p:blipFill>
        <p:spPr>
          <a:xfrm>
            <a:off x="25210512" y="26979839"/>
            <a:ext cx="10057867" cy="1538485"/>
          </a:xfrm>
          <a:prstGeom prst="rect">
            <a:avLst/>
          </a:prstGeom>
        </p:spPr>
      </p:pic>
      <p:sp>
        <p:nvSpPr>
          <p:cNvPr id="4" name="Rectangle 3">
            <a:extLst>
              <a:ext uri="{FF2B5EF4-FFF2-40B4-BE49-F238E27FC236}">
                <a16:creationId xmlns:a16="http://schemas.microsoft.com/office/drawing/2014/main" id="{954543CD-AA25-3740-9E19-68330D32C41E}"/>
              </a:ext>
            </a:extLst>
          </p:cNvPr>
          <p:cNvSpPr/>
          <p:nvPr/>
        </p:nvSpPr>
        <p:spPr>
          <a:xfrm>
            <a:off x="915736" y="905310"/>
            <a:ext cx="34744528" cy="3886024"/>
          </a:xfrm>
          <a:prstGeom prst="rect">
            <a:avLst/>
          </a:prstGeom>
          <a:solidFill>
            <a:srgbClr val="0928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b="1" dirty="0">
                <a:solidFill>
                  <a:schemeClr val="bg1"/>
                </a:solidFill>
                <a:latin typeface="Source Sans Pro" panose="020B0503030403020204" pitchFamily="34" charset="77"/>
              </a:rPr>
              <a:t>Promoting Better Health Through Climate Change Mitigation</a:t>
            </a:r>
          </a:p>
          <a:p>
            <a:pPr algn="ctr"/>
            <a:r>
              <a:rPr lang="en-US" sz="6600" b="1" dirty="0">
                <a:solidFill>
                  <a:srgbClr val="9DD164"/>
                </a:solidFill>
                <a:latin typeface="Minion Pro" panose="02040503050306020203" pitchFamily="18" charset="0"/>
              </a:rPr>
              <a:t>Abby Gates, MSPH Candidate, UNH Sustainability Fellow, Summer 2018</a:t>
            </a:r>
          </a:p>
          <a:p>
            <a:pPr algn="ctr"/>
            <a:r>
              <a:rPr lang="en-US" sz="6600" b="1" dirty="0">
                <a:solidFill>
                  <a:srgbClr val="9DD164"/>
                </a:solidFill>
                <a:latin typeface="Minion Pro" panose="02040503050306020203" pitchFamily="18" charset="0"/>
              </a:rPr>
              <a:t>Mentor: Jared Ulmer, MPH, AICP, Vermont Department of Health Climate &amp; Health Program</a:t>
            </a:r>
            <a:endParaRPr lang="en-US" sz="6600" dirty="0">
              <a:solidFill>
                <a:srgbClr val="9DD164"/>
              </a:solidFill>
              <a:latin typeface="Minion Pro" panose="02040503050306020203" pitchFamily="18" charset="0"/>
            </a:endParaRPr>
          </a:p>
        </p:txBody>
      </p:sp>
      <p:sp>
        <p:nvSpPr>
          <p:cNvPr id="6" name="TextBox 5">
            <a:extLst>
              <a:ext uri="{FF2B5EF4-FFF2-40B4-BE49-F238E27FC236}">
                <a16:creationId xmlns:a16="http://schemas.microsoft.com/office/drawing/2014/main" id="{A3167932-7A60-FF4C-8B0C-2709E5B5915E}"/>
              </a:ext>
            </a:extLst>
          </p:cNvPr>
          <p:cNvSpPr txBox="1"/>
          <p:nvPr/>
        </p:nvSpPr>
        <p:spPr>
          <a:xfrm>
            <a:off x="915736" y="5316245"/>
            <a:ext cx="9893778" cy="4185761"/>
          </a:xfrm>
          <a:prstGeom prst="rect">
            <a:avLst/>
          </a:prstGeom>
          <a:noFill/>
          <a:ln w="38100">
            <a:solidFill>
              <a:srgbClr val="9DD164"/>
            </a:solidFill>
          </a:ln>
        </p:spPr>
        <p:txBody>
          <a:bodyPr wrap="square" lIns="457200" tIns="228600" rIns="228600" bIns="228600" rtlCol="0">
            <a:spAutoFit/>
          </a:bodyPr>
          <a:lstStyle/>
          <a:p>
            <a:pPr>
              <a:spcAft>
                <a:spcPts val="2400"/>
              </a:spcAft>
            </a:pPr>
            <a:r>
              <a:rPr lang="en-US" sz="5400" b="1" dirty="0">
                <a:solidFill>
                  <a:srgbClr val="003591"/>
                </a:solidFill>
                <a:latin typeface="Source Sans Pro" panose="020B0503030403020204" pitchFamily="34" charset="77"/>
              </a:rPr>
              <a:t>Objectives</a:t>
            </a:r>
            <a:endParaRPr lang="en-US" sz="2800" dirty="0">
              <a:latin typeface="Minion Pro" panose="02040503050306020203" pitchFamily="18" charset="0"/>
            </a:endParaRPr>
          </a:p>
          <a:p>
            <a:pPr marL="457200" indent="-457200" algn="just">
              <a:buFont typeface="Arial" panose="020B0604020202020204" pitchFamily="34" charset="0"/>
              <a:buChar char="•"/>
            </a:pPr>
            <a:r>
              <a:rPr lang="en-US" sz="2800" dirty="0">
                <a:latin typeface="Minion Pro" panose="02040503050306020203" pitchFamily="18" charset="0"/>
              </a:rPr>
              <a:t>Assess health co-benefits of building weatherization strategies</a:t>
            </a:r>
          </a:p>
          <a:p>
            <a:pPr marL="457200" indent="-457200" algn="just">
              <a:buFont typeface="Arial" panose="020B0604020202020204" pitchFamily="34" charset="0"/>
              <a:buChar char="•"/>
            </a:pPr>
            <a:r>
              <a:rPr lang="en-US" sz="2800" dirty="0">
                <a:latin typeface="Minion Pro" panose="02040503050306020203" pitchFamily="18" charset="0"/>
              </a:rPr>
              <a:t>Estimate potential impacts of weatherization strategies on the health of Vermonters</a:t>
            </a:r>
          </a:p>
          <a:p>
            <a:pPr marL="457200" indent="-457200" algn="just">
              <a:buFont typeface="Arial" panose="020B0604020202020204" pitchFamily="34" charset="0"/>
              <a:buChar char="•"/>
            </a:pPr>
            <a:r>
              <a:rPr lang="en-US" sz="2800" dirty="0">
                <a:latin typeface="Minion Pro" panose="02040503050306020203" pitchFamily="18" charset="0"/>
              </a:rPr>
              <a:t>Communicate health co-benefits of weatherization to key partners and stakeholders </a:t>
            </a:r>
          </a:p>
        </p:txBody>
      </p:sp>
      <p:sp>
        <p:nvSpPr>
          <p:cNvPr id="28" name="TextBox 27">
            <a:extLst>
              <a:ext uri="{FF2B5EF4-FFF2-40B4-BE49-F238E27FC236}">
                <a16:creationId xmlns:a16="http://schemas.microsoft.com/office/drawing/2014/main" id="{44A51FA5-D768-B144-8FD8-46DBA16D3BB7}"/>
              </a:ext>
            </a:extLst>
          </p:cNvPr>
          <p:cNvSpPr txBox="1"/>
          <p:nvPr/>
        </p:nvSpPr>
        <p:spPr>
          <a:xfrm>
            <a:off x="11209111" y="24728181"/>
            <a:ext cx="13005128" cy="1769715"/>
          </a:xfrm>
          <a:prstGeom prst="rect">
            <a:avLst/>
          </a:prstGeom>
          <a:noFill/>
          <a:ln w="38100">
            <a:solidFill>
              <a:srgbClr val="9DD164"/>
            </a:solidFill>
          </a:ln>
        </p:spPr>
        <p:txBody>
          <a:bodyPr wrap="square" lIns="457200" tIns="228600" rIns="228600" bIns="228600" rtlCol="0">
            <a:spAutoFit/>
          </a:bodyPr>
          <a:lstStyle/>
          <a:p>
            <a:pPr>
              <a:spcAft>
                <a:spcPts val="1200"/>
              </a:spcAft>
            </a:pPr>
            <a:r>
              <a:rPr lang="en-US" sz="2400" b="1" dirty="0">
                <a:solidFill>
                  <a:srgbClr val="003591"/>
                </a:solidFill>
                <a:latin typeface="Source Sans Pro" panose="020B0503030403020204" pitchFamily="34" charset="77"/>
              </a:rPr>
              <a:t>References</a:t>
            </a:r>
            <a:endParaRPr lang="en-US" sz="4000" b="1" dirty="0">
              <a:solidFill>
                <a:srgbClr val="003591"/>
              </a:solidFill>
              <a:latin typeface="Source Sans Pro" panose="020B0503030403020204" pitchFamily="34" charset="77"/>
            </a:endParaRPr>
          </a:p>
          <a:p>
            <a:pPr marL="514350" indent="-514350">
              <a:buFont typeface="+mj-lt"/>
              <a:buAutoNum type="arabicPeriod"/>
            </a:pPr>
            <a:r>
              <a:rPr lang="en-US" sz="1700" dirty="0">
                <a:latin typeface="Minion Pro" panose="02040503050306020203" pitchFamily="18" charset="0"/>
              </a:rPr>
              <a:t>Vermont Department of Public Service (2016). </a:t>
            </a:r>
            <a:r>
              <a:rPr lang="en-US" sz="1700" i="1" dirty="0">
                <a:latin typeface="Minion Pro" panose="02040503050306020203" pitchFamily="18" charset="0"/>
              </a:rPr>
              <a:t>Comprehensive Energy Plan 2016.</a:t>
            </a:r>
          </a:p>
          <a:p>
            <a:pPr marL="514350" indent="-514350">
              <a:buFont typeface="+mj-lt"/>
              <a:buAutoNum type="arabicPeriod"/>
            </a:pPr>
            <a:r>
              <a:rPr lang="en-US" sz="1700" dirty="0">
                <a:latin typeface="Minion Pro" panose="02040503050306020203" pitchFamily="18" charset="0"/>
              </a:rPr>
              <a:t>Vermont Climate Action Commission (2018). </a:t>
            </a:r>
            <a:r>
              <a:rPr lang="en-US" sz="1700" i="1" dirty="0">
                <a:latin typeface="Minion Pro" panose="02040503050306020203" pitchFamily="18" charset="0"/>
              </a:rPr>
              <a:t>Executive Order No. 12-17 Report to the Governor.</a:t>
            </a:r>
            <a:endParaRPr lang="en-US" sz="1700" dirty="0">
              <a:latin typeface="Minion Pro" panose="02040503050306020203" pitchFamily="18" charset="0"/>
            </a:endParaRPr>
          </a:p>
          <a:p>
            <a:pPr marL="514350" indent="-514350">
              <a:buFont typeface="+mj-lt"/>
              <a:buAutoNum type="arabicPeriod"/>
            </a:pPr>
            <a:r>
              <a:rPr lang="en-US" sz="1700" dirty="0">
                <a:latin typeface="Minion Pro" panose="02040503050306020203" pitchFamily="18" charset="0"/>
              </a:rPr>
              <a:t>U.S. Department of Energy, Office of Energy Efficiency &amp; Renewable Energy (2018). </a:t>
            </a:r>
            <a:r>
              <a:rPr lang="en-US" sz="1700" i="1" dirty="0">
                <a:latin typeface="Minion Pro" panose="02040503050306020203" pitchFamily="18" charset="0"/>
              </a:rPr>
              <a:t>Weatherization Works!</a:t>
            </a:r>
          </a:p>
        </p:txBody>
      </p:sp>
      <p:sp>
        <p:nvSpPr>
          <p:cNvPr id="26" name="TextBox 25">
            <a:extLst>
              <a:ext uri="{FF2B5EF4-FFF2-40B4-BE49-F238E27FC236}">
                <a16:creationId xmlns:a16="http://schemas.microsoft.com/office/drawing/2014/main" id="{5D7980A8-217C-0F4C-81D0-140526D34C99}"/>
              </a:ext>
            </a:extLst>
          </p:cNvPr>
          <p:cNvSpPr txBox="1"/>
          <p:nvPr/>
        </p:nvSpPr>
        <p:spPr>
          <a:xfrm>
            <a:off x="11204773" y="20210492"/>
            <a:ext cx="13009466" cy="4185761"/>
          </a:xfrm>
          <a:prstGeom prst="rect">
            <a:avLst/>
          </a:prstGeom>
          <a:noFill/>
          <a:ln w="38100">
            <a:solidFill>
              <a:srgbClr val="9DD164"/>
            </a:solidFill>
          </a:ln>
        </p:spPr>
        <p:txBody>
          <a:bodyPr wrap="square" lIns="457200" tIns="228600" rIns="228600" bIns="228600" rtlCol="0">
            <a:spAutoFit/>
          </a:bodyPr>
          <a:lstStyle/>
          <a:p>
            <a:pPr>
              <a:spcAft>
                <a:spcPts val="2400"/>
              </a:spcAft>
            </a:pPr>
            <a:r>
              <a:rPr lang="en-US" sz="5400" b="1" dirty="0">
                <a:solidFill>
                  <a:srgbClr val="003591"/>
                </a:solidFill>
                <a:latin typeface="Source Sans Pro" panose="020B0503030403020204" pitchFamily="34" charset="77"/>
              </a:rPr>
              <a:t>Discussion</a:t>
            </a:r>
            <a:endParaRPr lang="en-US" sz="2800" dirty="0">
              <a:latin typeface="Minion Pro" panose="02040503050306020203" pitchFamily="18" charset="0"/>
            </a:endParaRPr>
          </a:p>
          <a:p>
            <a:pPr marL="457200" indent="-457200">
              <a:buFont typeface="Arial" panose="020B0604020202020204" pitchFamily="34" charset="0"/>
              <a:buChar char="•"/>
            </a:pPr>
            <a:r>
              <a:rPr lang="en-US" sz="2800" dirty="0">
                <a:latin typeface="Minion Pro" panose="02040503050306020203" pitchFamily="18" charset="0"/>
              </a:rPr>
              <a:t>Evidence is growing in support of a positive association between weatherization strategies and health benefits</a:t>
            </a:r>
          </a:p>
          <a:p>
            <a:pPr marL="457200" indent="-457200">
              <a:buFont typeface="Arial" panose="020B0604020202020204" pitchFamily="34" charset="0"/>
              <a:buChar char="•"/>
            </a:pPr>
            <a:r>
              <a:rPr lang="en-US" sz="2800" dirty="0">
                <a:latin typeface="Minion Pro" panose="02040503050306020203" pitchFamily="18" charset="0"/>
              </a:rPr>
              <a:t>Evidence is strongest for certain populations of concern</a:t>
            </a:r>
          </a:p>
          <a:p>
            <a:pPr marL="1273175" lvl="1" indent="-457200">
              <a:buFont typeface="Arial" panose="020B0604020202020204" pitchFamily="34" charset="0"/>
              <a:buChar char="•"/>
            </a:pPr>
            <a:r>
              <a:rPr lang="en-US" sz="2800" dirty="0">
                <a:latin typeface="Minion Pro" panose="02040503050306020203" pitchFamily="18" charset="0"/>
              </a:rPr>
              <a:t>Minority populations</a:t>
            </a:r>
          </a:p>
          <a:p>
            <a:pPr marL="1273175" lvl="1" indent="-457200">
              <a:buFont typeface="Arial" panose="020B0604020202020204" pitchFamily="34" charset="0"/>
              <a:buChar char="•"/>
            </a:pPr>
            <a:r>
              <a:rPr lang="en-US" sz="2800" dirty="0">
                <a:latin typeface="Minion Pro" panose="02040503050306020203" pitchFamily="18" charset="0"/>
              </a:rPr>
              <a:t>Households of low socioeconomic status</a:t>
            </a:r>
          </a:p>
          <a:p>
            <a:pPr marL="1273175" lvl="1" indent="-457200">
              <a:buFont typeface="Arial" panose="020B0604020202020204" pitchFamily="34" charset="0"/>
              <a:buChar char="•"/>
            </a:pPr>
            <a:r>
              <a:rPr lang="en-US" sz="2800" dirty="0">
                <a:latin typeface="Minion Pro" panose="02040503050306020203" pitchFamily="18" charset="0"/>
              </a:rPr>
              <a:t>Residents with preexisting chronic health conditions</a:t>
            </a:r>
          </a:p>
        </p:txBody>
      </p:sp>
      <p:sp>
        <p:nvSpPr>
          <p:cNvPr id="30" name="TextBox 29">
            <a:extLst>
              <a:ext uri="{FF2B5EF4-FFF2-40B4-BE49-F238E27FC236}">
                <a16:creationId xmlns:a16="http://schemas.microsoft.com/office/drawing/2014/main" id="{CF71EDD1-F8DA-42EC-8721-9AB1D0C45864}"/>
              </a:ext>
            </a:extLst>
          </p:cNvPr>
          <p:cNvSpPr txBox="1"/>
          <p:nvPr/>
        </p:nvSpPr>
        <p:spPr>
          <a:xfrm>
            <a:off x="930607" y="9871337"/>
            <a:ext cx="9878907" cy="11510843"/>
          </a:xfrm>
          <a:prstGeom prst="rect">
            <a:avLst/>
          </a:prstGeom>
          <a:noFill/>
          <a:ln w="38100">
            <a:solidFill>
              <a:srgbClr val="9DD164"/>
            </a:solidFill>
          </a:ln>
        </p:spPr>
        <p:txBody>
          <a:bodyPr wrap="square" lIns="457200" tIns="228600" rIns="228600" bIns="228600" rtlCol="0">
            <a:spAutoFit/>
          </a:bodyPr>
          <a:lstStyle/>
          <a:p>
            <a:pPr>
              <a:spcAft>
                <a:spcPts val="2400"/>
              </a:spcAft>
            </a:pPr>
            <a:r>
              <a:rPr lang="en-US" sz="5400" b="1" dirty="0">
                <a:solidFill>
                  <a:srgbClr val="003591"/>
                </a:solidFill>
                <a:latin typeface="Source Sans Pro" panose="020B0503030403020204" pitchFamily="34" charset="77"/>
              </a:rPr>
              <a:t>Introduction</a:t>
            </a:r>
          </a:p>
          <a:p>
            <a:pPr marL="457200" indent="-457200">
              <a:buFont typeface="Arial" panose="020B0604020202020204" pitchFamily="34" charset="0"/>
              <a:buChar char="•"/>
            </a:pPr>
            <a:r>
              <a:rPr lang="en-US" sz="2800" b="1" dirty="0">
                <a:latin typeface="Minion Pro" panose="02040503050306020203" pitchFamily="18" charset="0"/>
              </a:rPr>
              <a:t>Weatherization (Wx)</a:t>
            </a:r>
          </a:p>
          <a:p>
            <a:pPr marL="1257300" lvl="1" indent="-457200">
              <a:buFont typeface="Arial" panose="020B0604020202020204" pitchFamily="34" charset="0"/>
              <a:buChar char="•"/>
            </a:pPr>
            <a:r>
              <a:rPr lang="en-US" sz="2800" dirty="0">
                <a:latin typeface="Minion Pro" panose="02040503050306020203" pitchFamily="18" charset="0"/>
              </a:rPr>
              <a:t>Home performance improvement process that addresses energy efficiency issues by way of           cost-effective building improvements </a:t>
            </a:r>
          </a:p>
          <a:p>
            <a:pPr marL="457200" lvl="1" indent="-457200">
              <a:buFont typeface="Arial" panose="020B0604020202020204" pitchFamily="34" charset="0"/>
              <a:buChar char="•"/>
            </a:pPr>
            <a:r>
              <a:rPr lang="en-US" sz="2800" b="1" dirty="0">
                <a:latin typeface="Minion Pro" panose="02040503050306020203" pitchFamily="18" charset="0"/>
              </a:rPr>
              <a:t>Weatherization + Health (Wx+Health)</a:t>
            </a:r>
          </a:p>
          <a:p>
            <a:pPr marL="1257300" lvl="1" indent="-457200">
              <a:buFont typeface="Arial" panose="020B0604020202020204" pitchFamily="34" charset="0"/>
              <a:buChar char="•"/>
            </a:pPr>
            <a:r>
              <a:rPr lang="en-US" sz="2800" dirty="0">
                <a:latin typeface="Minion Pro" panose="02040503050306020203" pitchFamily="18" charset="0"/>
              </a:rPr>
              <a:t>Prioritizes delivery of health benefits through Wx</a:t>
            </a:r>
          </a:p>
          <a:p>
            <a:pPr marL="457200" indent="-457200">
              <a:buFont typeface="Arial" panose="020B0604020202020204" pitchFamily="34" charset="0"/>
              <a:buChar char="•"/>
            </a:pPr>
            <a:r>
              <a:rPr lang="en-US" sz="2800" b="1" dirty="0">
                <a:latin typeface="Minion Pro" panose="02040503050306020203" pitchFamily="18" charset="0"/>
              </a:rPr>
              <a:t>Wx offers household &amp; societal benefits</a:t>
            </a:r>
          </a:p>
          <a:p>
            <a:pPr marL="1250950" lvl="1" indent="-457200">
              <a:buFont typeface="Arial" panose="020B0604020202020204" pitchFamily="34" charset="0"/>
              <a:buChar char="•"/>
            </a:pPr>
            <a:r>
              <a:rPr lang="en-US" sz="2800" dirty="0">
                <a:latin typeface="Minion Pro" panose="02040503050306020203" pitchFamily="18" charset="0"/>
              </a:rPr>
              <a:t>Household: reduces energy expenditures, improves thermal comfort, improves health outcomes, reduces healthcare costs</a:t>
            </a:r>
          </a:p>
          <a:p>
            <a:pPr marL="1257300" lvl="1" indent="-457200">
              <a:buFont typeface="Arial" panose="020B0604020202020204" pitchFamily="34" charset="0"/>
              <a:buChar char="•"/>
            </a:pPr>
            <a:r>
              <a:rPr lang="en-US" sz="2800" dirty="0">
                <a:latin typeface="Minion Pro" panose="02040503050306020203" pitchFamily="18" charset="0"/>
              </a:rPr>
              <a:t>Societal: reduces healthcare utilization, reduces GHG emissions and pollutants, enhances resiliency against effects of climate change </a:t>
            </a:r>
          </a:p>
          <a:p>
            <a:pPr marL="457200" indent="-457200">
              <a:buFont typeface="Arial" panose="020B0604020202020204" pitchFamily="34" charset="0"/>
              <a:buChar char="•"/>
            </a:pPr>
            <a:r>
              <a:rPr lang="en-US" sz="2800" b="1" dirty="0">
                <a:latin typeface="Minion Pro" panose="02040503050306020203" pitchFamily="18" charset="0"/>
              </a:rPr>
              <a:t>Vermont’s 2016 Comprehensive Energy Plan</a:t>
            </a:r>
            <a:r>
              <a:rPr lang="en-US" sz="2800" baseline="30000" dirty="0">
                <a:latin typeface="Source Sans Pro" panose="020B0503030403020204" pitchFamily="34" charset="77"/>
              </a:rPr>
              <a:t>1</a:t>
            </a:r>
            <a:endParaRPr lang="en-US" sz="2800" dirty="0">
              <a:latin typeface="Minion Pro" panose="02040503050306020203" pitchFamily="18" charset="0"/>
            </a:endParaRPr>
          </a:p>
          <a:p>
            <a:pPr marL="1257300" lvl="1" indent="-457200">
              <a:buFont typeface="Arial" panose="020B0604020202020204" pitchFamily="34" charset="0"/>
              <a:buChar char="•"/>
            </a:pPr>
            <a:r>
              <a:rPr lang="en-US" sz="2800" dirty="0">
                <a:latin typeface="Minion Pro" panose="02040503050306020203" pitchFamily="18" charset="0"/>
              </a:rPr>
              <a:t>Priority: </a:t>
            </a:r>
            <a:r>
              <a:rPr lang="en-US" sz="2800" i="1" dirty="0">
                <a:latin typeface="Minion Pro" panose="02040503050306020203" pitchFamily="18" charset="0"/>
              </a:rPr>
              <a:t>Improve the health </a:t>
            </a:r>
            <a:r>
              <a:rPr lang="en-US" sz="2800" dirty="0">
                <a:latin typeface="Minion Pro" panose="02040503050306020203" pitchFamily="18" charset="0"/>
              </a:rPr>
              <a:t>of indoor environments and reduce energy bills through improved building weatherization</a:t>
            </a:r>
          </a:p>
          <a:p>
            <a:pPr marL="1257300" lvl="1" indent="-457200">
              <a:buFont typeface="Arial" panose="020B0604020202020204" pitchFamily="34" charset="0"/>
              <a:buChar char="•"/>
            </a:pPr>
            <a:r>
              <a:rPr lang="en-US" sz="2800" dirty="0">
                <a:latin typeface="Minion Pro" panose="02040503050306020203" pitchFamily="18" charset="0"/>
              </a:rPr>
              <a:t>Priority: </a:t>
            </a:r>
            <a:r>
              <a:rPr lang="en-US" sz="2800" i="1" dirty="0">
                <a:latin typeface="Minion Pro" panose="02040503050306020203" pitchFamily="18" charset="0"/>
              </a:rPr>
              <a:t>Reduce negative health impacts </a:t>
            </a:r>
            <a:r>
              <a:rPr lang="en-US" sz="2800" dirty="0">
                <a:latin typeface="Minion Pro" panose="02040503050306020203" pitchFamily="18" charset="0"/>
              </a:rPr>
              <a:t>expected to occur as a result of climate change</a:t>
            </a:r>
          </a:p>
          <a:p>
            <a:pPr marL="1257300" lvl="1" indent="-457200">
              <a:buFont typeface="Arial" panose="020B0604020202020204" pitchFamily="34" charset="0"/>
              <a:buChar char="•"/>
            </a:pPr>
            <a:r>
              <a:rPr lang="en-US" sz="2800" dirty="0">
                <a:latin typeface="Minion Pro" panose="02040503050306020203" pitchFamily="18" charset="0"/>
              </a:rPr>
              <a:t>Goal: </a:t>
            </a:r>
            <a:r>
              <a:rPr lang="en-US" sz="2800" i="1" dirty="0">
                <a:latin typeface="Minion Pro" panose="02040503050306020203" pitchFamily="18" charset="0"/>
              </a:rPr>
              <a:t>Weatherize</a:t>
            </a:r>
            <a:r>
              <a:rPr lang="en-US" sz="2800" dirty="0">
                <a:latin typeface="Minion Pro" panose="02040503050306020203" pitchFamily="18" charset="0"/>
              </a:rPr>
              <a:t> </a:t>
            </a:r>
            <a:r>
              <a:rPr lang="en-US" sz="2800" i="1" dirty="0">
                <a:latin typeface="Minion Pro" panose="02040503050306020203" pitchFamily="18" charset="0"/>
              </a:rPr>
              <a:t>25% </a:t>
            </a:r>
            <a:r>
              <a:rPr lang="en-US" sz="2800" dirty="0">
                <a:latin typeface="Minion Pro" panose="02040503050306020203" pitchFamily="18" charset="0"/>
              </a:rPr>
              <a:t>of the state’s housing stock (~80,000 units) by 2020</a:t>
            </a:r>
          </a:p>
          <a:p>
            <a:pPr marL="474663" indent="-474663">
              <a:buFont typeface="Arial" panose="020B0604020202020204" pitchFamily="34" charset="0"/>
              <a:buChar char="•"/>
            </a:pPr>
            <a:r>
              <a:rPr lang="en-US" sz="2800" b="1" dirty="0">
                <a:latin typeface="Minion Pro" panose="02040503050306020203" pitchFamily="18" charset="0"/>
              </a:rPr>
              <a:t>Vermont Climate Action Commission, 2017</a:t>
            </a:r>
            <a:r>
              <a:rPr lang="en-US" sz="2800" b="1" baseline="30000" dirty="0">
                <a:latin typeface="Source Sans Pro" panose="020B0503030403020204" pitchFamily="34" charset="77"/>
              </a:rPr>
              <a:t>2</a:t>
            </a:r>
            <a:endParaRPr lang="en-US" sz="2800" b="1" dirty="0">
              <a:latin typeface="Minion Pro" panose="02040503050306020203" pitchFamily="18" charset="0"/>
            </a:endParaRPr>
          </a:p>
          <a:p>
            <a:pPr marL="1252538" lvl="1" indent="-452438">
              <a:buFont typeface="Arial" panose="020B0604020202020204" pitchFamily="34" charset="0"/>
              <a:buChar char="•"/>
            </a:pPr>
            <a:r>
              <a:rPr lang="en-US" sz="2800" dirty="0">
                <a:latin typeface="Minion Pro" panose="02040503050306020203" pitchFamily="18" charset="0"/>
              </a:rPr>
              <a:t>Goal: </a:t>
            </a:r>
            <a:r>
              <a:rPr lang="en-US" sz="2800" i="1" dirty="0">
                <a:latin typeface="Minion Pro" panose="02040503050306020203" pitchFamily="18" charset="0"/>
              </a:rPr>
              <a:t>Weatherize</a:t>
            </a:r>
            <a:r>
              <a:rPr lang="en-US" sz="2800" dirty="0">
                <a:latin typeface="Minion Pro" panose="02040503050306020203" pitchFamily="18" charset="0"/>
              </a:rPr>
              <a:t> 20,000 low-income homes by 2020</a:t>
            </a:r>
          </a:p>
        </p:txBody>
      </p:sp>
      <p:sp>
        <p:nvSpPr>
          <p:cNvPr id="31" name="TextBox 30">
            <a:extLst>
              <a:ext uri="{FF2B5EF4-FFF2-40B4-BE49-F238E27FC236}">
                <a16:creationId xmlns:a16="http://schemas.microsoft.com/office/drawing/2014/main" id="{DAD1C49D-91D1-4A54-BBE9-AB92BB32C5DB}"/>
              </a:ext>
            </a:extLst>
          </p:cNvPr>
          <p:cNvSpPr txBox="1"/>
          <p:nvPr/>
        </p:nvSpPr>
        <p:spPr>
          <a:xfrm>
            <a:off x="930607" y="21751512"/>
            <a:ext cx="9893778" cy="6771084"/>
          </a:xfrm>
          <a:prstGeom prst="rect">
            <a:avLst/>
          </a:prstGeom>
          <a:noFill/>
          <a:ln w="38100">
            <a:solidFill>
              <a:srgbClr val="9DD164"/>
            </a:solidFill>
          </a:ln>
        </p:spPr>
        <p:txBody>
          <a:bodyPr wrap="square" lIns="457200" tIns="228600" rIns="228600" bIns="228600" rtlCol="0">
            <a:spAutoFit/>
          </a:bodyPr>
          <a:lstStyle/>
          <a:p>
            <a:pPr>
              <a:spcAft>
                <a:spcPts val="2400"/>
              </a:spcAft>
            </a:pPr>
            <a:r>
              <a:rPr lang="en-US" sz="5400" b="1" dirty="0">
                <a:solidFill>
                  <a:srgbClr val="003591"/>
                </a:solidFill>
                <a:latin typeface="Source Sans Pro" panose="020B0503030403020204" pitchFamily="34" charset="77"/>
              </a:rPr>
              <a:t>Methods</a:t>
            </a:r>
          </a:p>
          <a:p>
            <a:pPr marL="457200" indent="-457200">
              <a:buFont typeface="Arial" panose="020B0604020202020204" pitchFamily="34" charset="0"/>
              <a:buChar char="•"/>
            </a:pPr>
            <a:r>
              <a:rPr lang="en-US" sz="2800" b="1" dirty="0">
                <a:latin typeface="Minion Pro" panose="02040503050306020203" pitchFamily="18" charset="0"/>
              </a:rPr>
              <a:t>Conducted a literature review </a:t>
            </a:r>
            <a:r>
              <a:rPr lang="en-US" sz="2800" dirty="0">
                <a:latin typeface="Minion Pro" panose="02040503050306020203" pitchFamily="18" charset="0"/>
              </a:rPr>
              <a:t>of weatherization strategies and associated indoor environmental quality outcomes and health benefits</a:t>
            </a:r>
          </a:p>
          <a:p>
            <a:pPr marL="457200" indent="-457200">
              <a:buFont typeface="Arial" panose="020B0604020202020204" pitchFamily="34" charset="0"/>
              <a:buChar char="•"/>
            </a:pPr>
            <a:r>
              <a:rPr lang="en-US" sz="2800" b="1" dirty="0">
                <a:latin typeface="Minion Pro" panose="02040503050306020203" pitchFamily="18" charset="0"/>
              </a:rPr>
              <a:t>Interviewed </a:t>
            </a:r>
            <a:r>
              <a:rPr lang="en-US" sz="2800" dirty="0">
                <a:latin typeface="Minion Pro" panose="02040503050306020203" pitchFamily="18" charset="0"/>
              </a:rPr>
              <a:t>key partners to investigate local examples where relevant actions are taking place</a:t>
            </a:r>
          </a:p>
          <a:p>
            <a:pPr marL="457200" indent="-457200">
              <a:buFont typeface="Arial" panose="020B0604020202020204" pitchFamily="34" charset="0"/>
              <a:buChar char="•"/>
            </a:pPr>
            <a:r>
              <a:rPr lang="en-US" sz="2800" b="1" dirty="0">
                <a:latin typeface="Minion Pro" panose="02040503050306020203" pitchFamily="18" charset="0"/>
              </a:rPr>
              <a:t>Applied findings</a:t>
            </a:r>
            <a:r>
              <a:rPr lang="en-US" sz="2800" dirty="0">
                <a:latin typeface="Minion Pro" panose="02040503050306020203" pitchFamily="18" charset="0"/>
              </a:rPr>
              <a:t>, where possible, of evidence and assessment methods to estimate possible health impacts of Wx and Wx+Health within the state of Vermont</a:t>
            </a:r>
          </a:p>
          <a:p>
            <a:pPr marL="457200" indent="-457200">
              <a:buFont typeface="Arial" panose="020B0604020202020204" pitchFamily="34" charset="0"/>
              <a:buChar char="•"/>
            </a:pPr>
            <a:r>
              <a:rPr lang="en-US" sz="2800" b="1" dirty="0">
                <a:latin typeface="Minion Pro" panose="02040503050306020203" pitchFamily="18" charset="0"/>
              </a:rPr>
              <a:t>Produced technical documentation </a:t>
            </a:r>
            <a:r>
              <a:rPr lang="en-US" sz="2800" dirty="0">
                <a:latin typeface="Minion Pro" panose="02040503050306020203" pitchFamily="18" charset="0"/>
              </a:rPr>
              <a:t>of the aforementioned findings</a:t>
            </a:r>
          </a:p>
          <a:p>
            <a:pPr marL="457200" indent="-457200">
              <a:buFont typeface="Arial" panose="020B0604020202020204" pitchFamily="34" charset="0"/>
              <a:buChar char="•"/>
            </a:pPr>
            <a:r>
              <a:rPr lang="en-US" sz="2800" b="1" dirty="0">
                <a:latin typeface="Minion Pro" panose="02040503050306020203" pitchFamily="18" charset="0"/>
              </a:rPr>
              <a:t>Produced a clear, concise communication tool </a:t>
            </a:r>
            <a:r>
              <a:rPr lang="en-US" sz="2800" dirty="0">
                <a:latin typeface="Minion Pro" panose="02040503050306020203" pitchFamily="18" charset="0"/>
              </a:rPr>
              <a:t>for key partner and stakeholder communication purposes</a:t>
            </a:r>
          </a:p>
        </p:txBody>
      </p:sp>
      <p:sp>
        <p:nvSpPr>
          <p:cNvPr id="32" name="TextBox 31">
            <a:extLst>
              <a:ext uri="{FF2B5EF4-FFF2-40B4-BE49-F238E27FC236}">
                <a16:creationId xmlns:a16="http://schemas.microsoft.com/office/drawing/2014/main" id="{B30083CA-77E1-432F-AFA7-A95C74982A0C}"/>
              </a:ext>
            </a:extLst>
          </p:cNvPr>
          <p:cNvSpPr txBox="1"/>
          <p:nvPr/>
        </p:nvSpPr>
        <p:spPr>
          <a:xfrm>
            <a:off x="24610595" y="20207529"/>
            <a:ext cx="11030370" cy="6340197"/>
          </a:xfrm>
          <a:prstGeom prst="rect">
            <a:avLst/>
          </a:prstGeom>
          <a:noFill/>
          <a:ln w="38100">
            <a:solidFill>
              <a:srgbClr val="9DD164"/>
            </a:solidFill>
          </a:ln>
        </p:spPr>
        <p:txBody>
          <a:bodyPr wrap="square" lIns="457200" tIns="228600" rIns="228600" bIns="228600" rtlCol="0">
            <a:spAutoFit/>
          </a:bodyPr>
          <a:lstStyle/>
          <a:p>
            <a:pPr>
              <a:spcAft>
                <a:spcPts val="2400"/>
              </a:spcAft>
            </a:pPr>
            <a:r>
              <a:rPr lang="en-US" sz="5400" b="1" dirty="0">
                <a:solidFill>
                  <a:srgbClr val="003591"/>
                </a:solidFill>
                <a:latin typeface="Source Sans Pro" panose="020B0503030403020204" pitchFamily="34" charset="77"/>
              </a:rPr>
              <a:t>Recommendations</a:t>
            </a:r>
          </a:p>
          <a:p>
            <a:pPr marL="457200" indent="-457200">
              <a:buFont typeface="Arial" panose="020B0604020202020204" pitchFamily="34" charset="0"/>
              <a:buChar char="•"/>
            </a:pPr>
            <a:r>
              <a:rPr lang="en-US" sz="2800" dirty="0">
                <a:latin typeface="Minion Pro" panose="02040503050306020203" pitchFamily="18" charset="0"/>
              </a:rPr>
              <a:t>Consider standardizing review approach to include emphasis on specific intervention strategies delivered to the study population</a:t>
            </a:r>
          </a:p>
          <a:p>
            <a:pPr marL="457200" indent="-457200">
              <a:buFont typeface="Arial" panose="020B0604020202020204" pitchFamily="34" charset="0"/>
              <a:buChar char="•"/>
            </a:pPr>
            <a:r>
              <a:rPr lang="en-US" sz="2800" dirty="0">
                <a:latin typeface="Minion Pro" panose="02040503050306020203" pitchFamily="18" charset="0"/>
              </a:rPr>
              <a:t>Limit review of health outcomes of concern to those with the highest confidence for improvement due to weatherization</a:t>
            </a:r>
          </a:p>
          <a:p>
            <a:pPr marL="457200" indent="-457200">
              <a:buFont typeface="Arial" panose="020B0604020202020204" pitchFamily="34" charset="0"/>
              <a:buChar char="•"/>
            </a:pPr>
            <a:r>
              <a:rPr lang="en-US" sz="2800" dirty="0">
                <a:latin typeface="Minion Pro" panose="02040503050306020203" pitchFamily="18" charset="0"/>
              </a:rPr>
              <a:t>As studying the connection between weatherization and health is an emerging field, consider using epidemiological literature to draw tighter connections between IEQ outcomes of Wx to health outcomes of interest, as opposed to limiting to only studies that explore connections specifically between Wx and health outcomes</a:t>
            </a:r>
          </a:p>
          <a:p>
            <a:pPr marL="457200" indent="-457200">
              <a:buFont typeface="Arial" panose="020B0604020202020204" pitchFamily="34" charset="0"/>
              <a:buChar char="•"/>
            </a:pPr>
            <a:r>
              <a:rPr lang="en-US" sz="2800" dirty="0">
                <a:latin typeface="Minion Pro" panose="02040503050306020203" pitchFamily="18" charset="0"/>
              </a:rPr>
              <a:t>Consider growing importance of air conditioning or passive cooling as means to combat extreme heat</a:t>
            </a:r>
          </a:p>
        </p:txBody>
      </p:sp>
      <p:sp>
        <p:nvSpPr>
          <p:cNvPr id="42" name="TextBox 41">
            <a:extLst>
              <a:ext uri="{FF2B5EF4-FFF2-40B4-BE49-F238E27FC236}">
                <a16:creationId xmlns:a16="http://schemas.microsoft.com/office/drawing/2014/main" id="{999C0EAF-DA54-4F41-BDD7-19AB1660D304}"/>
              </a:ext>
            </a:extLst>
          </p:cNvPr>
          <p:cNvSpPr txBox="1"/>
          <p:nvPr/>
        </p:nvSpPr>
        <p:spPr>
          <a:xfrm>
            <a:off x="24610594" y="5316245"/>
            <a:ext cx="11049669" cy="1292662"/>
          </a:xfrm>
          <a:prstGeom prst="rect">
            <a:avLst/>
          </a:prstGeom>
          <a:noFill/>
          <a:ln w="38100">
            <a:solidFill>
              <a:srgbClr val="9DD164"/>
            </a:solidFill>
          </a:ln>
        </p:spPr>
        <p:txBody>
          <a:bodyPr wrap="square" lIns="457200" tIns="228600" rIns="228600" bIns="228600" rtlCol="0">
            <a:spAutoFit/>
          </a:bodyPr>
          <a:lstStyle/>
          <a:p>
            <a:pPr>
              <a:spcAft>
                <a:spcPts val="2400"/>
              </a:spcAft>
            </a:pPr>
            <a:r>
              <a:rPr lang="en-US" sz="5400" b="1" dirty="0">
                <a:solidFill>
                  <a:srgbClr val="003591"/>
                </a:solidFill>
                <a:latin typeface="Source Sans Pro" panose="020B0503030403020204" pitchFamily="34" charset="77"/>
              </a:rPr>
              <a:t>Results</a:t>
            </a:r>
          </a:p>
        </p:txBody>
      </p:sp>
      <p:graphicFrame>
        <p:nvGraphicFramePr>
          <p:cNvPr id="8" name="Table 7">
            <a:extLst>
              <a:ext uri="{FF2B5EF4-FFF2-40B4-BE49-F238E27FC236}">
                <a16:creationId xmlns:a16="http://schemas.microsoft.com/office/drawing/2014/main" id="{A97924BB-D038-406D-BA40-C15DA8DFC694}"/>
              </a:ext>
            </a:extLst>
          </p:cNvPr>
          <p:cNvGraphicFramePr>
            <a:graphicFrameLocks noGrp="1"/>
          </p:cNvGraphicFramePr>
          <p:nvPr>
            <p:extLst>
              <p:ext uri="{D42A27DB-BD31-4B8C-83A1-F6EECF244321}">
                <p14:modId xmlns:p14="http://schemas.microsoft.com/office/powerpoint/2010/main" val="3843039822"/>
              </p:ext>
            </p:extLst>
          </p:nvPr>
        </p:nvGraphicFramePr>
        <p:xfrm>
          <a:off x="24629894" y="7006952"/>
          <a:ext cx="11011071" cy="12079540"/>
        </p:xfrm>
        <a:graphic>
          <a:graphicData uri="http://schemas.openxmlformats.org/drawingml/2006/table">
            <a:tbl>
              <a:tblPr firstRow="1" bandRow="1">
                <a:tableStyleId>{5C22544A-7EE6-4342-B048-85BDC9FD1C3A}</a:tableStyleId>
              </a:tblPr>
              <a:tblGrid>
                <a:gridCol w="3379622">
                  <a:extLst>
                    <a:ext uri="{9D8B030D-6E8A-4147-A177-3AD203B41FA5}">
                      <a16:colId xmlns:a16="http://schemas.microsoft.com/office/drawing/2014/main" val="3654810351"/>
                    </a:ext>
                  </a:extLst>
                </a:gridCol>
                <a:gridCol w="1943210">
                  <a:extLst>
                    <a:ext uri="{9D8B030D-6E8A-4147-A177-3AD203B41FA5}">
                      <a16:colId xmlns:a16="http://schemas.microsoft.com/office/drawing/2014/main" val="775123120"/>
                    </a:ext>
                  </a:extLst>
                </a:gridCol>
                <a:gridCol w="1720971">
                  <a:extLst>
                    <a:ext uri="{9D8B030D-6E8A-4147-A177-3AD203B41FA5}">
                      <a16:colId xmlns:a16="http://schemas.microsoft.com/office/drawing/2014/main" val="341967598"/>
                    </a:ext>
                  </a:extLst>
                </a:gridCol>
                <a:gridCol w="3967268">
                  <a:extLst>
                    <a:ext uri="{9D8B030D-6E8A-4147-A177-3AD203B41FA5}">
                      <a16:colId xmlns:a16="http://schemas.microsoft.com/office/drawing/2014/main" val="4220144663"/>
                    </a:ext>
                  </a:extLst>
                </a:gridCol>
              </a:tblGrid>
              <a:tr h="577694">
                <a:tc gridSpan="4">
                  <a:txBody>
                    <a:bodyPr/>
                    <a:lstStyle/>
                    <a:p>
                      <a:pPr algn="ctr"/>
                      <a:r>
                        <a:rPr lang="en-US" sz="3200" dirty="0">
                          <a:solidFill>
                            <a:srgbClr val="003591"/>
                          </a:solidFill>
                        </a:rPr>
                        <a:t>Table 1. Health Benefits of Wx and Wx+Health</a:t>
                      </a:r>
                    </a:p>
                  </a:txBody>
                  <a:tcPr anchor="ctr">
                    <a:lnL w="38100" cap="flat" cmpd="sng" algn="ctr">
                      <a:solidFill>
                        <a:srgbClr val="9DD164"/>
                      </a:solidFill>
                      <a:prstDash val="solid"/>
                      <a:round/>
                      <a:headEnd type="none" w="med" len="med"/>
                      <a:tailEnd type="none" w="med" len="med"/>
                    </a:lnL>
                    <a:lnR w="38100" cap="flat" cmpd="sng" algn="ctr">
                      <a:solidFill>
                        <a:srgbClr val="9DD164"/>
                      </a:solid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rgbClr val="9DD164"/>
                    </a:solidFill>
                  </a:tcPr>
                </a:tc>
                <a:tc hMerge="1">
                  <a:txBody>
                    <a:bodyPr/>
                    <a:lstStyle/>
                    <a:p>
                      <a:pPr algn="ctr"/>
                      <a:endParaRPr lang="en-US" sz="2800" dirty="0"/>
                    </a:p>
                  </a:txBody>
                  <a:tcPr anchor="ctr"/>
                </a:tc>
                <a:tc hMerge="1">
                  <a:txBody>
                    <a:bodyPr/>
                    <a:lstStyle/>
                    <a:p>
                      <a:pPr algn="ctr"/>
                      <a:endParaRPr lang="en-US" sz="2800" dirty="0"/>
                    </a:p>
                  </a:txBody>
                  <a:tcPr anchor="ctr"/>
                </a:tc>
                <a:tc hMerge="1">
                  <a:txBody>
                    <a:bodyPr/>
                    <a:lstStyle/>
                    <a:p>
                      <a:pPr algn="ctr"/>
                      <a:endParaRPr lang="en-US" sz="2800" dirty="0"/>
                    </a:p>
                  </a:txBody>
                  <a:tcPr anchor="ctr"/>
                </a:tc>
                <a:extLst>
                  <a:ext uri="{0D108BD9-81ED-4DB2-BD59-A6C34878D82A}">
                    <a16:rowId xmlns:a16="http://schemas.microsoft.com/office/drawing/2014/main" val="2495002078"/>
                  </a:ext>
                </a:extLst>
              </a:tr>
              <a:tr h="1368222">
                <a:tc>
                  <a:txBody>
                    <a:bodyPr/>
                    <a:lstStyle/>
                    <a:p>
                      <a:pPr algn="ctr"/>
                      <a:r>
                        <a:rPr lang="en-US" sz="2800" b="1" dirty="0"/>
                        <a:t>Health Outcome</a:t>
                      </a:r>
                    </a:p>
                  </a:txBody>
                  <a:tcPr anchor="ctr">
                    <a:lnL w="38100" cap="flat" cmpd="sng" algn="ctr">
                      <a:solidFill>
                        <a:srgbClr val="9DD164"/>
                      </a:solidFill>
                      <a:prstDash val="solid"/>
                      <a:round/>
                      <a:headEnd type="none" w="med" len="med"/>
                      <a:tailEnd type="none" w="med" len="med"/>
                    </a:lnL>
                    <a:lnR w="12700" cmpd="sng">
                      <a:noFill/>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b="1" dirty="0"/>
                        <a:t>Confidence</a:t>
                      </a:r>
                    </a:p>
                  </a:txBody>
                  <a:tcPr anchor="ctr">
                    <a:lnL w="12700" cmpd="sng">
                      <a:noFill/>
                    </a:lnL>
                    <a:lnR w="12700" cmpd="sng">
                      <a:noFill/>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b="1" dirty="0"/>
                        <a:t>Direction of Effect</a:t>
                      </a:r>
                    </a:p>
                  </a:txBody>
                  <a:tcPr anchor="ctr">
                    <a:lnL w="12700" cmpd="sng">
                      <a:noFill/>
                    </a:lnL>
                    <a:lnR w="12700" cmpd="sng">
                      <a:noFill/>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b="1" dirty="0"/>
                        <a:t>Related Indoor Environmental Quality Outcomes</a:t>
                      </a:r>
                    </a:p>
                  </a:txBody>
                  <a:tcPr anchor="ctr">
                    <a:lnL w="12700" cmpd="sng">
                      <a:noFill/>
                    </a:lnL>
                    <a:lnR w="38100" cap="flat" cmpd="sng" algn="ctr">
                      <a:solidFill>
                        <a:srgbClr val="9DD164"/>
                      </a:solid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23797858"/>
                  </a:ext>
                </a:extLst>
              </a:tr>
              <a:tr h="823906">
                <a:tc>
                  <a:txBody>
                    <a:bodyPr/>
                    <a:lstStyle/>
                    <a:p>
                      <a:pPr algn="ctr"/>
                      <a:r>
                        <a:rPr lang="en-US" sz="2800" dirty="0"/>
                        <a:t>General Health</a:t>
                      </a:r>
                    </a:p>
                  </a:txBody>
                  <a:tcPr anchor="ctr">
                    <a:lnL w="38100" cap="flat" cmpd="sng" algn="ctr">
                      <a:solidFill>
                        <a:srgbClr val="9DD164"/>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t>High</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36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800" dirty="0"/>
                    </a:p>
                  </a:txBody>
                  <a:tcPr>
                    <a:lnL w="12700" cap="flat" cmpd="sng" algn="ctr">
                      <a:noFill/>
                      <a:prstDash val="solid"/>
                      <a:round/>
                      <a:headEnd type="none" w="med" len="med"/>
                      <a:tailEnd type="none" w="med" len="med"/>
                    </a:lnL>
                    <a:lnR w="38100" cap="flat" cmpd="sng" algn="ctr">
                      <a:solidFill>
                        <a:srgbClr val="9DD164"/>
                      </a:solid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549643"/>
                  </a:ext>
                </a:extLst>
              </a:tr>
              <a:tr h="823906">
                <a:tc>
                  <a:txBody>
                    <a:bodyPr/>
                    <a:lstStyle/>
                    <a:p>
                      <a:pPr algn="ctr"/>
                      <a:r>
                        <a:rPr lang="en-US" sz="2800" dirty="0"/>
                        <a:t>Asthma</a:t>
                      </a:r>
                    </a:p>
                  </a:txBody>
                  <a:tcPr anchor="ctr">
                    <a:lnL w="38100" cap="flat" cmpd="sng" algn="ctr">
                      <a:solidFill>
                        <a:srgbClr val="9DD164"/>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t>High</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36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800" dirty="0"/>
                    </a:p>
                  </a:txBody>
                  <a:tcPr>
                    <a:lnL w="12700" cap="flat" cmpd="sng" algn="ctr">
                      <a:noFill/>
                      <a:prstDash val="solid"/>
                      <a:round/>
                      <a:headEnd type="none" w="med" len="med"/>
                      <a:tailEnd type="none" w="med" len="med"/>
                    </a:lnL>
                    <a:lnR w="38100" cap="flat" cmpd="sng" algn="ctr">
                      <a:solidFill>
                        <a:srgbClr val="9DD164"/>
                      </a:solid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78328167"/>
                  </a:ext>
                </a:extLst>
              </a:tr>
              <a:tr h="823906">
                <a:tc>
                  <a:txBody>
                    <a:bodyPr/>
                    <a:lstStyle/>
                    <a:p>
                      <a:pPr algn="ctr"/>
                      <a:r>
                        <a:rPr lang="en-US" sz="2800" dirty="0"/>
                        <a:t>Upper Respiratory </a:t>
                      </a:r>
                    </a:p>
                  </a:txBody>
                  <a:tcPr anchor="ctr">
                    <a:lnL w="38100" cap="flat" cmpd="sng" algn="ctr">
                      <a:solidFill>
                        <a:srgbClr val="9DD164"/>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t>High</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36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800" dirty="0"/>
                    </a:p>
                  </a:txBody>
                  <a:tcPr>
                    <a:lnL w="12700" cap="flat" cmpd="sng" algn="ctr">
                      <a:noFill/>
                      <a:prstDash val="solid"/>
                      <a:round/>
                      <a:headEnd type="none" w="med" len="med"/>
                      <a:tailEnd type="none" w="med" len="med"/>
                    </a:lnL>
                    <a:lnR w="38100" cap="flat" cmpd="sng" algn="ctr">
                      <a:solidFill>
                        <a:srgbClr val="9DD164"/>
                      </a:solid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25585654"/>
                  </a:ext>
                </a:extLst>
              </a:tr>
              <a:tr h="823906">
                <a:tc>
                  <a:txBody>
                    <a:bodyPr/>
                    <a:lstStyle/>
                    <a:p>
                      <a:pPr algn="ctr"/>
                      <a:r>
                        <a:rPr lang="en-US" sz="2800" dirty="0"/>
                        <a:t>Cardiovascular</a:t>
                      </a:r>
                    </a:p>
                  </a:txBody>
                  <a:tcPr anchor="ctr">
                    <a:lnL w="38100" cap="flat" cmpd="sng" algn="ctr">
                      <a:solidFill>
                        <a:srgbClr val="9DD164"/>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t>Medium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36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800" dirty="0"/>
                    </a:p>
                  </a:txBody>
                  <a:tcPr>
                    <a:lnL w="12700" cap="flat" cmpd="sng" algn="ctr">
                      <a:noFill/>
                      <a:prstDash val="solid"/>
                      <a:round/>
                      <a:headEnd type="none" w="med" len="med"/>
                      <a:tailEnd type="none" w="med" len="med"/>
                    </a:lnL>
                    <a:lnR w="38100" cap="flat" cmpd="sng" algn="ctr">
                      <a:solidFill>
                        <a:srgbClr val="9DD164"/>
                      </a:solid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76668361"/>
                  </a:ext>
                </a:extLst>
              </a:tr>
              <a:tr h="823906">
                <a:tc>
                  <a:txBody>
                    <a:bodyPr/>
                    <a:lstStyle/>
                    <a:p>
                      <a:pPr algn="ctr"/>
                      <a:r>
                        <a:rPr lang="en-US" sz="2800" dirty="0"/>
                        <a:t>Neurological</a:t>
                      </a:r>
                    </a:p>
                  </a:txBody>
                  <a:tcPr anchor="ctr">
                    <a:lnL w="38100" cap="flat" cmpd="sng" algn="ctr">
                      <a:solidFill>
                        <a:srgbClr val="9DD164"/>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t>Low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36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800" dirty="0"/>
                    </a:p>
                  </a:txBody>
                  <a:tcPr>
                    <a:lnL w="12700" cap="flat" cmpd="sng" algn="ctr">
                      <a:noFill/>
                      <a:prstDash val="solid"/>
                      <a:round/>
                      <a:headEnd type="none" w="med" len="med"/>
                      <a:tailEnd type="none" w="med" len="med"/>
                    </a:lnL>
                    <a:lnR w="38100" cap="flat" cmpd="sng" algn="ctr">
                      <a:solidFill>
                        <a:srgbClr val="9DD164"/>
                      </a:solid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53574134"/>
                  </a:ext>
                </a:extLst>
              </a:tr>
              <a:tr h="823906">
                <a:tc>
                  <a:txBody>
                    <a:bodyPr/>
                    <a:lstStyle/>
                    <a:p>
                      <a:pPr algn="ctr"/>
                      <a:r>
                        <a:rPr lang="en-US" sz="2800" dirty="0"/>
                        <a:t>Infectious Disease</a:t>
                      </a:r>
                    </a:p>
                  </a:txBody>
                  <a:tcPr anchor="ctr">
                    <a:lnL w="38100" cap="flat" cmpd="sng" algn="ctr">
                      <a:solidFill>
                        <a:srgbClr val="9DD164"/>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t>Low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36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800" dirty="0"/>
                    </a:p>
                  </a:txBody>
                  <a:tcPr>
                    <a:lnL w="12700" cap="flat" cmpd="sng" algn="ctr">
                      <a:noFill/>
                      <a:prstDash val="solid"/>
                      <a:round/>
                      <a:headEnd type="none" w="med" len="med"/>
                      <a:tailEnd type="none" w="med" len="med"/>
                    </a:lnL>
                    <a:lnR w="38100" cap="flat" cmpd="sng" algn="ctr">
                      <a:solidFill>
                        <a:srgbClr val="9DD164"/>
                      </a:solid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41091851"/>
                  </a:ext>
                </a:extLst>
              </a:tr>
              <a:tr h="942553">
                <a:tc>
                  <a:txBody>
                    <a:bodyPr/>
                    <a:lstStyle/>
                    <a:p>
                      <a:pPr algn="ctr"/>
                      <a:r>
                        <a:rPr lang="en-US" sz="2800" dirty="0"/>
                        <a:t>Accidental Injury</a:t>
                      </a:r>
                    </a:p>
                  </a:txBody>
                  <a:tcPr anchor="ctr">
                    <a:lnL w="38100" cap="flat" cmpd="sng" algn="ctr">
                      <a:solidFill>
                        <a:srgbClr val="9DD164"/>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t>Low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36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800" dirty="0"/>
                    </a:p>
                    <a:p>
                      <a:endParaRPr lang="en-US" sz="2800" dirty="0"/>
                    </a:p>
                  </a:txBody>
                  <a:tcPr>
                    <a:lnL w="12700" cap="flat" cmpd="sng" algn="ctr">
                      <a:noFill/>
                      <a:prstDash val="solid"/>
                      <a:round/>
                      <a:headEnd type="none" w="med" len="med"/>
                      <a:tailEnd type="none" w="med" len="med"/>
                    </a:lnL>
                    <a:lnR w="38100" cap="flat" cmpd="sng" algn="ctr">
                      <a:solidFill>
                        <a:srgbClr val="9DD164"/>
                      </a:solid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43699530"/>
                  </a:ext>
                </a:extLst>
              </a:tr>
              <a:tr h="823906">
                <a:tc>
                  <a:txBody>
                    <a:bodyPr/>
                    <a:lstStyle/>
                    <a:p>
                      <a:pPr algn="ctr"/>
                      <a:r>
                        <a:rPr lang="en-US" sz="2800" dirty="0"/>
                        <a:t>Mental Health</a:t>
                      </a:r>
                    </a:p>
                  </a:txBody>
                  <a:tcPr anchor="ctr">
                    <a:lnL w="38100" cap="flat" cmpd="sng" algn="ctr">
                      <a:solidFill>
                        <a:srgbClr val="9DD164"/>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t>High</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36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800" dirty="0"/>
                    </a:p>
                  </a:txBody>
                  <a:tcPr>
                    <a:lnL w="12700" cap="flat" cmpd="sng" algn="ctr">
                      <a:noFill/>
                      <a:prstDash val="solid"/>
                      <a:round/>
                      <a:headEnd type="none" w="med" len="med"/>
                      <a:tailEnd type="none" w="med" len="med"/>
                    </a:lnL>
                    <a:lnR w="38100" cap="flat" cmpd="sng" algn="ctr">
                      <a:solidFill>
                        <a:srgbClr val="9DD164"/>
                      </a:solid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1020338"/>
                  </a:ext>
                </a:extLst>
              </a:tr>
              <a:tr h="823906">
                <a:tc>
                  <a:txBody>
                    <a:bodyPr/>
                    <a:lstStyle/>
                    <a:p>
                      <a:pPr algn="ctr"/>
                      <a:r>
                        <a:rPr lang="en-US" sz="2800" dirty="0"/>
                        <a:t>Productivity</a:t>
                      </a:r>
                    </a:p>
                  </a:txBody>
                  <a:tcPr anchor="ctr">
                    <a:lnL w="38100" cap="flat" cmpd="sng" algn="ctr">
                      <a:solidFill>
                        <a:srgbClr val="9DD164"/>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t>High</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36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800" dirty="0"/>
                    </a:p>
                  </a:txBody>
                  <a:tcPr>
                    <a:lnL w="12700" cap="flat" cmpd="sng" algn="ctr">
                      <a:noFill/>
                      <a:prstDash val="solid"/>
                      <a:round/>
                      <a:headEnd type="none" w="med" len="med"/>
                      <a:tailEnd type="none" w="med" len="med"/>
                    </a:lnL>
                    <a:lnR w="38100" cap="flat" cmpd="sng" algn="ctr">
                      <a:solidFill>
                        <a:srgbClr val="9DD164"/>
                      </a:solid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28976437"/>
                  </a:ext>
                </a:extLst>
              </a:tr>
              <a:tr h="823906">
                <a:tc>
                  <a:txBody>
                    <a:bodyPr/>
                    <a:lstStyle/>
                    <a:p>
                      <a:pPr algn="ctr"/>
                      <a:r>
                        <a:rPr lang="en-US" sz="2800" dirty="0"/>
                        <a:t>Financial Stress</a:t>
                      </a:r>
                    </a:p>
                  </a:txBody>
                  <a:tcPr anchor="ctr">
                    <a:lnL w="38100" cap="flat" cmpd="sng" algn="ctr">
                      <a:solidFill>
                        <a:srgbClr val="9DD164"/>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t>High</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36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800" dirty="0"/>
                    </a:p>
                  </a:txBody>
                  <a:tcPr>
                    <a:lnL w="12700" cap="flat" cmpd="sng" algn="ctr">
                      <a:noFill/>
                      <a:prstDash val="solid"/>
                      <a:round/>
                      <a:headEnd type="none" w="med" len="med"/>
                      <a:tailEnd type="none" w="med" len="med"/>
                    </a:lnL>
                    <a:lnR w="38100" cap="flat" cmpd="sng" algn="ctr">
                      <a:solidFill>
                        <a:srgbClr val="9DD164"/>
                      </a:solid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3906999"/>
                  </a:ext>
                </a:extLst>
              </a:tr>
              <a:tr h="823906">
                <a:tc>
                  <a:txBody>
                    <a:bodyPr/>
                    <a:lstStyle/>
                    <a:p>
                      <a:pPr algn="ctr"/>
                      <a:r>
                        <a:rPr lang="en-US" sz="2800" dirty="0"/>
                        <a:t>Social Health</a:t>
                      </a:r>
                    </a:p>
                  </a:txBody>
                  <a:tcPr anchor="ctr">
                    <a:lnL w="38100" cap="flat" cmpd="sng" algn="ctr">
                      <a:solidFill>
                        <a:srgbClr val="9DD164"/>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t>Medium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36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800" dirty="0"/>
                    </a:p>
                  </a:txBody>
                  <a:tcPr>
                    <a:lnL w="12700" cap="flat" cmpd="sng" algn="ctr">
                      <a:noFill/>
                      <a:prstDash val="solid"/>
                      <a:round/>
                      <a:headEnd type="none" w="med" len="med"/>
                      <a:tailEnd type="none" w="med" len="med"/>
                    </a:lnL>
                    <a:lnR w="38100" cap="flat" cmpd="sng" algn="ctr">
                      <a:solidFill>
                        <a:srgbClr val="9DD164"/>
                      </a:solid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00389774"/>
                  </a:ext>
                </a:extLst>
              </a:tr>
              <a:tr h="942553">
                <a:tc>
                  <a:txBody>
                    <a:bodyPr/>
                    <a:lstStyle/>
                    <a:p>
                      <a:pPr algn="ctr"/>
                      <a:r>
                        <a:rPr lang="en-US" sz="2800" dirty="0"/>
                        <a:t>Healthcare Utilization &amp; Costs</a:t>
                      </a:r>
                    </a:p>
                  </a:txBody>
                  <a:tcPr anchor="ctr">
                    <a:lnL w="38100" cap="flat" cmpd="sng" algn="ctr">
                      <a:solidFill>
                        <a:srgbClr val="9DD164"/>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t>Medium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36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800" dirty="0"/>
                    </a:p>
                  </a:txBody>
                  <a:tcPr>
                    <a:lnL w="12700" cap="flat" cmpd="sng" algn="ctr">
                      <a:noFill/>
                      <a:prstDash val="solid"/>
                      <a:round/>
                      <a:headEnd type="none" w="med" len="med"/>
                      <a:tailEnd type="none" w="med" len="med"/>
                    </a:lnL>
                    <a:lnR w="38100" cap="flat" cmpd="sng" algn="ctr">
                      <a:solidFill>
                        <a:srgbClr val="9DD164"/>
                      </a:solidFill>
                      <a:prstDash val="solid"/>
                      <a:round/>
                      <a:headEnd type="none" w="med" len="med"/>
                      <a:tailEnd type="none" w="med" len="med"/>
                    </a:lnR>
                    <a:lnT w="38100" cap="flat" cmpd="sng" algn="ctr">
                      <a:solidFill>
                        <a:srgbClr val="9DD164"/>
                      </a:solidFill>
                      <a:prstDash val="solid"/>
                      <a:round/>
                      <a:headEnd type="none" w="med" len="med"/>
                      <a:tailEnd type="none" w="med" len="med"/>
                    </a:lnT>
                    <a:lnB w="38100" cap="flat" cmpd="sng" algn="ctr">
                      <a:solidFill>
                        <a:srgbClr val="9DD164"/>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02462019"/>
                  </a:ext>
                </a:extLst>
              </a:tr>
            </a:tbl>
          </a:graphicData>
        </a:graphic>
      </p:graphicFrame>
      <p:grpSp>
        <p:nvGrpSpPr>
          <p:cNvPr id="49" name="Group 48">
            <a:extLst>
              <a:ext uri="{FF2B5EF4-FFF2-40B4-BE49-F238E27FC236}">
                <a16:creationId xmlns:a16="http://schemas.microsoft.com/office/drawing/2014/main" id="{69AD51C3-1CEA-4B9B-8ED2-3376D15C015A}"/>
              </a:ext>
            </a:extLst>
          </p:cNvPr>
          <p:cNvGrpSpPr/>
          <p:nvPr/>
        </p:nvGrpSpPr>
        <p:grpSpPr>
          <a:xfrm>
            <a:off x="11195253" y="5316245"/>
            <a:ext cx="13028796" cy="8956298"/>
            <a:chOff x="11270745" y="5492298"/>
            <a:chExt cx="12954936" cy="8956298"/>
          </a:xfrm>
        </p:grpSpPr>
        <p:pic>
          <p:nvPicPr>
            <p:cNvPr id="298" name="Picture 297">
              <a:extLst>
                <a:ext uri="{FF2B5EF4-FFF2-40B4-BE49-F238E27FC236}">
                  <a16:creationId xmlns:a16="http://schemas.microsoft.com/office/drawing/2014/main" id="{4F885A6D-CE83-49AD-9BEC-3A5F3532F1C7}"/>
                </a:ext>
              </a:extLst>
            </p:cNvPr>
            <p:cNvPicPr>
              <a:picLocks noChangeAspect="1"/>
            </p:cNvPicPr>
            <p:nvPr/>
          </p:nvPicPr>
          <p:blipFill rotWithShape="1">
            <a:blip r:embed="rId3">
              <a:clrChange>
                <a:clrFrom>
                  <a:srgbClr val="FFFFFF"/>
                </a:clrFrom>
                <a:clrTo>
                  <a:srgbClr val="FFFFFF">
                    <a:alpha val="0"/>
                  </a:srgbClr>
                </a:clrTo>
              </a:clrChange>
            </a:blip>
            <a:srcRect l="46348" t="32311" r="31010" b="17028"/>
            <a:stretch/>
          </p:blipFill>
          <p:spPr>
            <a:xfrm>
              <a:off x="18089192" y="5766916"/>
              <a:ext cx="6091279" cy="4977284"/>
            </a:xfrm>
            <a:prstGeom prst="rect">
              <a:avLst/>
            </a:prstGeom>
          </p:spPr>
        </p:pic>
        <p:grpSp>
          <p:nvGrpSpPr>
            <p:cNvPr id="48" name="Group 47">
              <a:extLst>
                <a:ext uri="{FF2B5EF4-FFF2-40B4-BE49-F238E27FC236}">
                  <a16:creationId xmlns:a16="http://schemas.microsoft.com/office/drawing/2014/main" id="{1752A3A1-5311-4255-9505-93C147CD5F2E}"/>
                </a:ext>
              </a:extLst>
            </p:cNvPr>
            <p:cNvGrpSpPr/>
            <p:nvPr/>
          </p:nvGrpSpPr>
          <p:grpSpPr>
            <a:xfrm>
              <a:off x="11270745" y="5492298"/>
              <a:ext cx="12945182" cy="8956298"/>
              <a:chOff x="11270745" y="5492298"/>
              <a:chExt cx="12945182" cy="8956298"/>
            </a:xfrm>
          </p:grpSpPr>
          <p:sp>
            <p:nvSpPr>
              <p:cNvPr id="16" name="TextBox 15">
                <a:extLst>
                  <a:ext uri="{FF2B5EF4-FFF2-40B4-BE49-F238E27FC236}">
                    <a16:creationId xmlns:a16="http://schemas.microsoft.com/office/drawing/2014/main" id="{62D330CA-02DB-4445-A4D0-A358878DF8D6}"/>
                  </a:ext>
                </a:extLst>
              </p:cNvPr>
              <p:cNvSpPr txBox="1"/>
              <p:nvPr/>
            </p:nvSpPr>
            <p:spPr>
              <a:xfrm>
                <a:off x="11270745" y="5492298"/>
                <a:ext cx="12945182" cy="8956298"/>
              </a:xfrm>
              <a:prstGeom prst="rect">
                <a:avLst/>
              </a:prstGeom>
              <a:noFill/>
              <a:ln w="38100">
                <a:solidFill>
                  <a:srgbClr val="9DD164"/>
                </a:solidFill>
              </a:ln>
            </p:spPr>
            <p:txBody>
              <a:bodyPr wrap="square" lIns="457200" tIns="228600" rIns="228600" bIns="228600" rtlCol="0">
                <a:spAutoFit/>
              </a:bodyPr>
              <a:lstStyle/>
              <a:p>
                <a:pPr>
                  <a:spcAft>
                    <a:spcPts val="2400"/>
                  </a:spcAft>
                </a:pPr>
                <a:r>
                  <a:rPr lang="en-US" sz="4000" b="1" dirty="0">
                    <a:solidFill>
                      <a:srgbClr val="003591"/>
                    </a:solidFill>
                    <a:latin typeface="Source Sans Pro" panose="020B0503030403020204" pitchFamily="34" charset="77"/>
                  </a:rPr>
                  <a:t>Weatherization Strategies</a:t>
                </a:r>
              </a:p>
              <a:p>
                <a:r>
                  <a:rPr lang="en-US" sz="2800" b="1" dirty="0">
                    <a:latin typeface="Minion Pro" panose="02040503050306020203" pitchFamily="18" charset="0"/>
                  </a:rPr>
                  <a:t>      Mechanical</a:t>
                </a:r>
              </a:p>
              <a:p>
                <a:r>
                  <a:rPr lang="en-US" sz="2800" dirty="0">
                    <a:latin typeface="Minion Pro" panose="02040503050306020203" pitchFamily="18" charset="0"/>
                  </a:rPr>
                  <a:t>Heating &amp; cooling systems, ducts, </a:t>
                </a:r>
              </a:p>
              <a:p>
                <a:r>
                  <a:rPr lang="en-US" sz="2800" dirty="0">
                    <a:latin typeface="Minion Pro" panose="02040503050306020203" pitchFamily="18" charset="0"/>
                  </a:rPr>
                  <a:t>pipes, water heater</a:t>
                </a:r>
              </a:p>
              <a:p>
                <a:pPr marL="457200" indent="-457200">
                  <a:buFontTx/>
                  <a:buChar char="-"/>
                </a:pPr>
                <a:endParaRPr lang="en-US" sz="1800" dirty="0">
                  <a:latin typeface="Minion Pro" panose="02040503050306020203" pitchFamily="18" charset="0"/>
                </a:endParaRPr>
              </a:p>
              <a:p>
                <a:r>
                  <a:rPr lang="en-US" sz="2800" b="1" dirty="0">
                    <a:latin typeface="Minion Pro" panose="02040503050306020203" pitchFamily="18" charset="0"/>
                  </a:rPr>
                  <a:t>      Building Shell</a:t>
                </a:r>
              </a:p>
              <a:p>
                <a:r>
                  <a:rPr lang="en-US" sz="2800" dirty="0">
                    <a:latin typeface="Minion Pro" panose="02040503050306020203" pitchFamily="18" charset="0"/>
                  </a:rPr>
                  <a:t>Insulation, air sealing, roof/wall leaks,</a:t>
                </a:r>
              </a:p>
              <a:p>
                <a:r>
                  <a:rPr lang="en-US" sz="2800" dirty="0">
                    <a:latin typeface="Minion Pro" panose="02040503050306020203" pitchFamily="18" charset="0"/>
                  </a:rPr>
                  <a:t>windows &amp; doors, solar screens</a:t>
                </a:r>
              </a:p>
              <a:p>
                <a:pPr marL="457200" indent="-457200">
                  <a:buFontTx/>
                  <a:buChar char="-"/>
                </a:pPr>
                <a:endParaRPr lang="en-US" sz="1800" dirty="0">
                  <a:latin typeface="Minion Pro" panose="02040503050306020203" pitchFamily="18" charset="0"/>
                </a:endParaRPr>
              </a:p>
              <a:p>
                <a:r>
                  <a:rPr lang="en-US" sz="2800" b="1" dirty="0">
                    <a:latin typeface="Minion Pro" panose="02040503050306020203" pitchFamily="18" charset="0"/>
                  </a:rPr>
                  <a:t>      Healthy &amp; Safety</a:t>
                </a:r>
              </a:p>
              <a:p>
                <a:r>
                  <a:rPr lang="en-US" sz="2800" dirty="0">
                    <a:latin typeface="Minion Pro" panose="02040503050306020203" pitchFamily="18" charset="0"/>
                  </a:rPr>
                  <a:t>Combustion safety, ventilation systems,</a:t>
                </a:r>
              </a:p>
              <a:p>
                <a:r>
                  <a:rPr lang="en-US" sz="2800" dirty="0">
                    <a:latin typeface="Minion Pro" panose="02040503050306020203" pitchFamily="18" charset="0"/>
                  </a:rPr>
                  <a:t>mold assessment, smoke &amp; carbon monoxide detectors</a:t>
                </a:r>
              </a:p>
              <a:p>
                <a:pPr marL="457200" indent="-457200">
                  <a:buFontTx/>
                  <a:buChar char="-"/>
                </a:pPr>
                <a:endParaRPr lang="en-US" sz="1800" dirty="0">
                  <a:latin typeface="Minion Pro" panose="02040503050306020203" pitchFamily="18" charset="0"/>
                </a:endParaRPr>
              </a:p>
              <a:p>
                <a:r>
                  <a:rPr lang="en-US" sz="2800" b="1" dirty="0">
                    <a:latin typeface="Minion Pro" panose="02040503050306020203" pitchFamily="18" charset="0"/>
                  </a:rPr>
                  <a:t>      Electric &amp; Resident Education</a:t>
                </a:r>
              </a:p>
              <a:p>
                <a:r>
                  <a:rPr lang="en-US" sz="2800" dirty="0">
                    <a:latin typeface="Minion Pro" panose="02040503050306020203" pitchFamily="18" charset="0"/>
                  </a:rPr>
                  <a:t>Energy efficient lighting &amp; appliances, resident education regarding indoor air quality and safe use of any new mechanical equipment</a:t>
                </a:r>
              </a:p>
              <a:p>
                <a:pPr marL="457200" indent="-457200">
                  <a:buFontTx/>
                  <a:buChar char="-"/>
                </a:pPr>
                <a:endParaRPr lang="en-US" sz="1800" dirty="0">
                  <a:latin typeface="Minion Pro" panose="02040503050306020203" pitchFamily="18" charset="0"/>
                </a:endParaRPr>
              </a:p>
              <a:p>
                <a:r>
                  <a:rPr lang="en-US" sz="2800" b="1" dirty="0">
                    <a:latin typeface="Minion Pro" panose="02040503050306020203" pitchFamily="18" charset="0"/>
                  </a:rPr>
                  <a:t>      +Health</a:t>
                </a:r>
                <a:endParaRPr lang="en-US" sz="2800" dirty="0">
                  <a:latin typeface="Minion Pro" panose="02040503050306020203" pitchFamily="18" charset="0"/>
                </a:endParaRPr>
              </a:p>
              <a:p>
                <a:r>
                  <a:rPr lang="en-US" sz="2800" dirty="0">
                    <a:latin typeface="Minion Pro" panose="02040503050306020203" pitchFamily="18" charset="0"/>
                  </a:rPr>
                  <a:t>Mold remediation, advanced ventilation, lead &amp; radon remediation, pest &amp; dust mite remediation, walk-off mats, floor replacement, accessibility, education</a:t>
                </a:r>
                <a:endParaRPr lang="en-US" sz="2800" b="1" dirty="0">
                  <a:latin typeface="Minion Pro" panose="02040503050306020203" pitchFamily="18" charset="0"/>
                </a:endParaRPr>
              </a:p>
            </p:txBody>
          </p:sp>
          <p:sp>
            <p:nvSpPr>
              <p:cNvPr id="3" name="Oval 2">
                <a:extLst>
                  <a:ext uri="{FF2B5EF4-FFF2-40B4-BE49-F238E27FC236}">
                    <a16:creationId xmlns:a16="http://schemas.microsoft.com/office/drawing/2014/main" id="{6079D271-1861-47A6-ABE6-0ADFCBBD8916}"/>
                  </a:ext>
                </a:extLst>
              </p:cNvPr>
              <p:cNvSpPr/>
              <p:nvPr/>
            </p:nvSpPr>
            <p:spPr>
              <a:xfrm>
                <a:off x="11821481" y="6696851"/>
                <a:ext cx="277585" cy="277585"/>
              </a:xfrm>
              <a:prstGeom prst="ellipse">
                <a:avLst/>
              </a:prstGeom>
              <a:solidFill>
                <a:srgbClr val="13B8E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a:extLst>
                  <a:ext uri="{FF2B5EF4-FFF2-40B4-BE49-F238E27FC236}">
                    <a16:creationId xmlns:a16="http://schemas.microsoft.com/office/drawing/2014/main" id="{6FEFBB7E-389E-40A6-A8B2-079C38E77EE2}"/>
                  </a:ext>
                </a:extLst>
              </p:cNvPr>
              <p:cNvSpPr/>
              <p:nvPr/>
            </p:nvSpPr>
            <p:spPr>
              <a:xfrm>
                <a:off x="11822504" y="8247338"/>
                <a:ext cx="277585" cy="277585"/>
              </a:xfrm>
              <a:prstGeom prst="ellipse">
                <a:avLst/>
              </a:prstGeom>
              <a:solidFill>
                <a:srgbClr val="8CC63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a:extLst>
                  <a:ext uri="{FF2B5EF4-FFF2-40B4-BE49-F238E27FC236}">
                    <a16:creationId xmlns:a16="http://schemas.microsoft.com/office/drawing/2014/main" id="{6733D7E1-77DE-4DE6-88FD-4365C3F560C3}"/>
                  </a:ext>
                </a:extLst>
              </p:cNvPr>
              <p:cNvSpPr/>
              <p:nvPr/>
            </p:nvSpPr>
            <p:spPr>
              <a:xfrm>
                <a:off x="11821482" y="9813939"/>
                <a:ext cx="277585" cy="277585"/>
              </a:xfrm>
              <a:prstGeom prst="ellipse">
                <a:avLst/>
              </a:prstGeom>
              <a:solidFill>
                <a:srgbClr val="D7192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Oval 64">
                <a:extLst>
                  <a:ext uri="{FF2B5EF4-FFF2-40B4-BE49-F238E27FC236}">
                    <a16:creationId xmlns:a16="http://schemas.microsoft.com/office/drawing/2014/main" id="{16F3567F-9B7C-4E25-9D95-F94E557966B1}"/>
                  </a:ext>
                </a:extLst>
              </p:cNvPr>
              <p:cNvSpPr/>
              <p:nvPr/>
            </p:nvSpPr>
            <p:spPr>
              <a:xfrm>
                <a:off x="11809452" y="11336184"/>
                <a:ext cx="277585" cy="277585"/>
              </a:xfrm>
              <a:prstGeom prst="ellipse">
                <a:avLst/>
              </a:prstGeom>
              <a:solidFill>
                <a:srgbClr val="EFBA1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1" name="Oval 320">
                <a:extLst>
                  <a:ext uri="{FF2B5EF4-FFF2-40B4-BE49-F238E27FC236}">
                    <a16:creationId xmlns:a16="http://schemas.microsoft.com/office/drawing/2014/main" id="{9D4B4E21-7E0C-4F72-A5D1-D365B81C8832}"/>
                  </a:ext>
                </a:extLst>
              </p:cNvPr>
              <p:cNvSpPr/>
              <p:nvPr/>
            </p:nvSpPr>
            <p:spPr>
              <a:xfrm>
                <a:off x="11821482" y="12914914"/>
                <a:ext cx="277585" cy="277585"/>
              </a:xfrm>
              <a:prstGeom prst="ellipse">
                <a:avLst/>
              </a:prstGeom>
              <a:solidFill>
                <a:srgbClr val="F57B3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4" name="TextBox 33">
              <a:extLst>
                <a:ext uri="{FF2B5EF4-FFF2-40B4-BE49-F238E27FC236}">
                  <a16:creationId xmlns:a16="http://schemas.microsoft.com/office/drawing/2014/main" id="{D0A2E366-18B1-4A48-8A48-4A859427769E}"/>
                </a:ext>
              </a:extLst>
            </p:cNvPr>
            <p:cNvSpPr txBox="1"/>
            <p:nvPr/>
          </p:nvSpPr>
          <p:spPr>
            <a:xfrm>
              <a:off x="21513335" y="9928057"/>
              <a:ext cx="2712346" cy="307777"/>
            </a:xfrm>
            <a:prstGeom prst="rect">
              <a:avLst/>
            </a:prstGeom>
            <a:noFill/>
          </p:spPr>
          <p:txBody>
            <a:bodyPr wrap="none" rtlCol="0">
              <a:spAutoFit/>
            </a:bodyPr>
            <a:lstStyle/>
            <a:p>
              <a:r>
                <a:rPr lang="en-US" sz="1400" dirty="0"/>
                <a:t>Source: U.S. Department of Energy</a:t>
              </a:r>
            </a:p>
          </p:txBody>
        </p:sp>
      </p:grpSp>
      <p:pic>
        <p:nvPicPr>
          <p:cNvPr id="2" name="Picture 2" descr="Image result for vt dept of health logo">
            <a:extLst>
              <a:ext uri="{FF2B5EF4-FFF2-40B4-BE49-F238E27FC236}">
                <a16:creationId xmlns:a16="http://schemas.microsoft.com/office/drawing/2014/main" id="{DCAFC71B-A10F-4620-AAEF-DD2D443F5D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72424" y="27128723"/>
            <a:ext cx="4688479" cy="1393873"/>
          </a:xfrm>
          <a:prstGeom prst="rect">
            <a:avLst/>
          </a:prstGeom>
          <a:noFill/>
          <a:extLst>
            <a:ext uri="{909E8E84-426E-40DD-AFC4-6F175D3DCCD1}">
              <a14:hiddenFill xmlns:a14="http://schemas.microsoft.com/office/drawing/2010/main">
                <a:solidFill>
                  <a:srgbClr val="FFFFFF"/>
                </a:solidFill>
              </a14:hiddenFill>
            </a:ext>
          </a:extLst>
        </p:spPr>
      </p:pic>
      <p:sp>
        <p:nvSpPr>
          <p:cNvPr id="299" name="Rectangle 298">
            <a:extLst>
              <a:ext uri="{FF2B5EF4-FFF2-40B4-BE49-F238E27FC236}">
                <a16:creationId xmlns:a16="http://schemas.microsoft.com/office/drawing/2014/main" id="{C91A51B0-666F-F846-9FCE-1D92030F9D10}"/>
              </a:ext>
            </a:extLst>
          </p:cNvPr>
          <p:cNvSpPr/>
          <p:nvPr/>
        </p:nvSpPr>
        <p:spPr>
          <a:xfrm flipV="1">
            <a:off x="11203543" y="19468058"/>
            <a:ext cx="24460200" cy="365760"/>
          </a:xfrm>
          <a:prstGeom prst="rect">
            <a:avLst/>
          </a:prstGeom>
          <a:solidFill>
            <a:srgbClr val="092844"/>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3160009" rtl="0" eaLnBrk="1" latinLnBrk="0" hangingPunct="1">
              <a:defRPr sz="6221" kern="1200">
                <a:solidFill>
                  <a:schemeClr val="lt1"/>
                </a:solidFill>
                <a:latin typeface="+mn-lt"/>
                <a:ea typeface="+mn-ea"/>
                <a:cs typeface="+mn-cs"/>
              </a:defRPr>
            </a:lvl1pPr>
            <a:lvl2pPr marL="1580004" algn="l" defTabSz="3160009" rtl="0" eaLnBrk="1" latinLnBrk="0" hangingPunct="1">
              <a:defRPr sz="6221" kern="1200">
                <a:solidFill>
                  <a:schemeClr val="lt1"/>
                </a:solidFill>
                <a:latin typeface="+mn-lt"/>
                <a:ea typeface="+mn-ea"/>
                <a:cs typeface="+mn-cs"/>
              </a:defRPr>
            </a:lvl2pPr>
            <a:lvl3pPr marL="3160009" algn="l" defTabSz="3160009" rtl="0" eaLnBrk="1" latinLnBrk="0" hangingPunct="1">
              <a:defRPr sz="6221" kern="1200">
                <a:solidFill>
                  <a:schemeClr val="lt1"/>
                </a:solidFill>
                <a:latin typeface="+mn-lt"/>
                <a:ea typeface="+mn-ea"/>
                <a:cs typeface="+mn-cs"/>
              </a:defRPr>
            </a:lvl3pPr>
            <a:lvl4pPr marL="4740012" algn="l" defTabSz="3160009" rtl="0" eaLnBrk="1" latinLnBrk="0" hangingPunct="1">
              <a:defRPr sz="6221" kern="1200">
                <a:solidFill>
                  <a:schemeClr val="lt1"/>
                </a:solidFill>
                <a:latin typeface="+mn-lt"/>
                <a:ea typeface="+mn-ea"/>
                <a:cs typeface="+mn-cs"/>
              </a:defRPr>
            </a:lvl4pPr>
            <a:lvl5pPr marL="6320017" algn="l" defTabSz="3160009" rtl="0" eaLnBrk="1" latinLnBrk="0" hangingPunct="1">
              <a:defRPr sz="6221" kern="1200">
                <a:solidFill>
                  <a:schemeClr val="lt1"/>
                </a:solidFill>
                <a:latin typeface="+mn-lt"/>
                <a:ea typeface="+mn-ea"/>
                <a:cs typeface="+mn-cs"/>
              </a:defRPr>
            </a:lvl5pPr>
            <a:lvl6pPr marL="7900021" algn="l" defTabSz="3160009" rtl="0" eaLnBrk="1" latinLnBrk="0" hangingPunct="1">
              <a:defRPr sz="6221" kern="1200">
                <a:solidFill>
                  <a:schemeClr val="lt1"/>
                </a:solidFill>
                <a:latin typeface="+mn-lt"/>
                <a:ea typeface="+mn-ea"/>
                <a:cs typeface="+mn-cs"/>
              </a:defRPr>
            </a:lvl6pPr>
            <a:lvl7pPr marL="9480025" algn="l" defTabSz="3160009" rtl="0" eaLnBrk="1" latinLnBrk="0" hangingPunct="1">
              <a:defRPr sz="6221" kern="1200">
                <a:solidFill>
                  <a:schemeClr val="lt1"/>
                </a:solidFill>
                <a:latin typeface="+mn-lt"/>
                <a:ea typeface="+mn-ea"/>
                <a:cs typeface="+mn-cs"/>
              </a:defRPr>
            </a:lvl7pPr>
            <a:lvl8pPr marL="11060030" algn="l" defTabSz="3160009" rtl="0" eaLnBrk="1" latinLnBrk="0" hangingPunct="1">
              <a:defRPr sz="6221" kern="1200">
                <a:solidFill>
                  <a:schemeClr val="lt1"/>
                </a:solidFill>
                <a:latin typeface="+mn-lt"/>
                <a:ea typeface="+mn-ea"/>
                <a:cs typeface="+mn-cs"/>
              </a:defRPr>
            </a:lvl8pPr>
            <a:lvl9pPr marL="12640033" algn="l" defTabSz="3160009" rtl="0" eaLnBrk="1" latinLnBrk="0" hangingPunct="1">
              <a:defRPr sz="6221" kern="1200">
                <a:solidFill>
                  <a:schemeClr val="lt1"/>
                </a:solidFill>
                <a:latin typeface="+mn-lt"/>
                <a:ea typeface="+mn-ea"/>
                <a:cs typeface="+mn-cs"/>
              </a:defRPr>
            </a:lvl9pPr>
          </a:lstStyle>
          <a:p>
            <a:pPr algn="ctr"/>
            <a:endParaRPr lang="en-US" sz="2800" dirty="0">
              <a:solidFill>
                <a:srgbClr val="092844"/>
              </a:solidFill>
              <a:latin typeface="Minion Pro" panose="02040503050306020203" pitchFamily="18" charset="0"/>
            </a:endParaRPr>
          </a:p>
        </p:txBody>
      </p:sp>
      <p:pic>
        <p:nvPicPr>
          <p:cNvPr id="310" name="Graphic 309" descr="Add">
            <a:extLst>
              <a:ext uri="{FF2B5EF4-FFF2-40B4-BE49-F238E27FC236}">
                <a16:creationId xmlns:a16="http://schemas.microsoft.com/office/drawing/2014/main" id="{3B5C78A8-92A8-4DE4-8AB7-2E520EFFC04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485150" y="9054452"/>
            <a:ext cx="636931" cy="636931"/>
          </a:xfrm>
          <a:prstGeom prst="rect">
            <a:avLst/>
          </a:prstGeom>
        </p:spPr>
      </p:pic>
      <p:grpSp>
        <p:nvGrpSpPr>
          <p:cNvPr id="23" name="Group 22">
            <a:extLst>
              <a:ext uri="{FF2B5EF4-FFF2-40B4-BE49-F238E27FC236}">
                <a16:creationId xmlns:a16="http://schemas.microsoft.com/office/drawing/2014/main" id="{13083311-3D3A-4A14-ACFC-BEF6876D2A60}"/>
              </a:ext>
            </a:extLst>
          </p:cNvPr>
          <p:cNvGrpSpPr/>
          <p:nvPr/>
        </p:nvGrpSpPr>
        <p:grpSpPr>
          <a:xfrm>
            <a:off x="31556171" y="9844865"/>
            <a:ext cx="3025715" cy="731682"/>
            <a:chOff x="31556171" y="10023767"/>
            <a:chExt cx="3025715" cy="731682"/>
          </a:xfrm>
        </p:grpSpPr>
        <p:pic>
          <p:nvPicPr>
            <p:cNvPr id="312" name="Graphic 311" descr="Thermometer">
              <a:extLst>
                <a:ext uri="{FF2B5EF4-FFF2-40B4-BE49-F238E27FC236}">
                  <a16:creationId xmlns:a16="http://schemas.microsoft.com/office/drawing/2014/main" id="{2514A93B-5079-4528-9AE3-F47114B87A4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556171" y="10049285"/>
              <a:ext cx="636931" cy="636931"/>
            </a:xfrm>
            <a:prstGeom prst="rect">
              <a:avLst/>
            </a:prstGeom>
          </p:spPr>
        </p:pic>
        <p:pic>
          <p:nvPicPr>
            <p:cNvPr id="313" name="Graphic 312" descr="Rain">
              <a:extLst>
                <a:ext uri="{FF2B5EF4-FFF2-40B4-BE49-F238E27FC236}">
                  <a16:creationId xmlns:a16="http://schemas.microsoft.com/office/drawing/2014/main" id="{63F1BB96-0914-4031-943C-131FE87BAAD8}"/>
                </a:ext>
              </a:extLst>
            </p:cNvPr>
            <p:cNvPicPr>
              <a:picLocks noChangeAspect="1"/>
            </p:cNvPicPr>
            <p:nvPr/>
          </p:nvPicPr>
          <p:blipFill rotWithShape="1">
            <a:blip r:embed="rId9">
              <a:extLst>
                <a:ext uri="{96DAC541-7B7A-43D3-8B79-37D633B846F1}">
                  <asvg:svgBlip xmlns:asvg="http://schemas.microsoft.com/office/drawing/2016/SVG/main" r:embed="rId10"/>
                </a:ext>
              </a:extLst>
            </a:blip>
            <a:srcRect t="58139"/>
            <a:stretch/>
          </p:blipFill>
          <p:spPr>
            <a:xfrm>
              <a:off x="31674827" y="10201878"/>
              <a:ext cx="1322419" cy="553571"/>
            </a:xfrm>
            <a:prstGeom prst="rect">
              <a:avLst/>
            </a:prstGeom>
          </p:spPr>
        </p:pic>
        <p:pic>
          <p:nvPicPr>
            <p:cNvPr id="314" name="Picture 2" descr="Image result for mold icon">
              <a:extLst>
                <a:ext uri="{FF2B5EF4-FFF2-40B4-BE49-F238E27FC236}">
                  <a16:creationId xmlns:a16="http://schemas.microsoft.com/office/drawing/2014/main" id="{09A76B52-C757-43A6-AD0A-A53984F2EF7F}"/>
                </a:ext>
              </a:extLst>
            </p:cNvPr>
            <p:cNvPicPr>
              <a:picLocks noChangeAspect="1" noChangeArrowheads="1"/>
            </p:cNvPicPr>
            <p:nvPr/>
          </p:nvPicPr>
          <p:blipFill>
            <a:blip r:embed="rId11">
              <a:duotone>
                <a:schemeClr val="accent1">
                  <a:shade val="45000"/>
                  <a:satMod val="135000"/>
                </a:schemeClr>
                <a:prstClr val="white"/>
              </a:duotone>
              <a:extLst>
                <a:ext uri="{BEBA8EAE-BF5A-486C-A8C5-ECC9F3942E4B}">
                  <a14:imgProps xmlns:a14="http://schemas.microsoft.com/office/drawing/2010/main">
                    <a14:imgLayer r:embed="rId12">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32654514" y="10089187"/>
              <a:ext cx="553571" cy="553571"/>
            </a:xfrm>
            <a:prstGeom prst="rect">
              <a:avLst/>
            </a:prstGeom>
            <a:noFill/>
            <a:extLst>
              <a:ext uri="{909E8E84-426E-40DD-AFC4-6F175D3DCCD1}">
                <a14:hiddenFill xmlns:a14="http://schemas.microsoft.com/office/drawing/2010/main">
                  <a:solidFill>
                    <a:srgbClr val="FFFFFF"/>
                  </a:solidFill>
                </a14:hiddenFill>
              </a:ext>
            </a:extLst>
          </p:spPr>
        </p:pic>
        <p:grpSp>
          <p:nvGrpSpPr>
            <p:cNvPr id="315" name="Group 314">
              <a:extLst>
                <a:ext uri="{FF2B5EF4-FFF2-40B4-BE49-F238E27FC236}">
                  <a16:creationId xmlns:a16="http://schemas.microsoft.com/office/drawing/2014/main" id="{FA8FD3C5-771C-4CB6-86CE-D32524E01F7A}"/>
                </a:ext>
              </a:extLst>
            </p:cNvPr>
            <p:cNvGrpSpPr/>
            <p:nvPr/>
          </p:nvGrpSpPr>
          <p:grpSpPr>
            <a:xfrm>
              <a:off x="33197295" y="10023767"/>
              <a:ext cx="636931" cy="636931"/>
              <a:chOff x="37886759" y="9801204"/>
              <a:chExt cx="636931" cy="636931"/>
            </a:xfrm>
          </p:grpSpPr>
          <p:pic>
            <p:nvPicPr>
              <p:cNvPr id="322" name="Graphic 321" descr="Home">
                <a:extLst>
                  <a:ext uri="{FF2B5EF4-FFF2-40B4-BE49-F238E27FC236}">
                    <a16:creationId xmlns:a16="http://schemas.microsoft.com/office/drawing/2014/main" id="{0D6FA92A-AC4D-45F8-BB36-32601B80AC3B}"/>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7886759" y="9801204"/>
                <a:ext cx="636931" cy="636931"/>
              </a:xfrm>
              <a:prstGeom prst="rect">
                <a:avLst/>
              </a:prstGeom>
            </p:spPr>
          </p:pic>
          <p:sp>
            <p:nvSpPr>
              <p:cNvPr id="323" name="Freeform: Shape 322">
                <a:extLst>
                  <a:ext uri="{FF2B5EF4-FFF2-40B4-BE49-F238E27FC236}">
                    <a16:creationId xmlns:a16="http://schemas.microsoft.com/office/drawing/2014/main" id="{467ED325-FEAE-47AB-9740-4B976D6A6420}"/>
                  </a:ext>
                </a:extLst>
              </p:cNvPr>
              <p:cNvSpPr/>
              <p:nvPr/>
            </p:nvSpPr>
            <p:spPr>
              <a:xfrm>
                <a:off x="38036329" y="10202535"/>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324" name="Freeform: Shape 323">
                <a:extLst>
                  <a:ext uri="{FF2B5EF4-FFF2-40B4-BE49-F238E27FC236}">
                    <a16:creationId xmlns:a16="http://schemas.microsoft.com/office/drawing/2014/main" id="{5B5F7562-DCFF-4692-B1E3-D1C0930FEE22}"/>
                  </a:ext>
                </a:extLst>
              </p:cNvPr>
              <p:cNvSpPr/>
              <p:nvPr/>
            </p:nvSpPr>
            <p:spPr>
              <a:xfrm>
                <a:off x="38036329" y="10280745"/>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325" name="Freeform: Shape 324">
                <a:extLst>
                  <a:ext uri="{FF2B5EF4-FFF2-40B4-BE49-F238E27FC236}">
                    <a16:creationId xmlns:a16="http://schemas.microsoft.com/office/drawing/2014/main" id="{76FC2A55-DC71-4B5B-A817-6FFCFC0E47AC}"/>
                  </a:ext>
                </a:extLst>
              </p:cNvPr>
              <p:cNvSpPr/>
              <p:nvPr/>
            </p:nvSpPr>
            <p:spPr>
              <a:xfrm>
                <a:off x="38029694" y="10139498"/>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grpSp>
        <p:grpSp>
          <p:nvGrpSpPr>
            <p:cNvPr id="316" name="Group 315">
              <a:extLst>
                <a:ext uri="{FF2B5EF4-FFF2-40B4-BE49-F238E27FC236}">
                  <a16:creationId xmlns:a16="http://schemas.microsoft.com/office/drawing/2014/main" id="{65376142-EBB9-4DDB-A7DF-AE624C40015D}"/>
                </a:ext>
              </a:extLst>
            </p:cNvPr>
            <p:cNvGrpSpPr/>
            <p:nvPr/>
          </p:nvGrpSpPr>
          <p:grpSpPr>
            <a:xfrm>
              <a:off x="33835023" y="10085903"/>
              <a:ext cx="746863" cy="661933"/>
              <a:chOff x="38507733" y="9836806"/>
              <a:chExt cx="746863" cy="661933"/>
            </a:xfrm>
          </p:grpSpPr>
          <p:pic>
            <p:nvPicPr>
              <p:cNvPr id="319" name="Graphic 318" descr="Bug">
                <a:extLst>
                  <a:ext uri="{FF2B5EF4-FFF2-40B4-BE49-F238E27FC236}">
                    <a16:creationId xmlns:a16="http://schemas.microsoft.com/office/drawing/2014/main" id="{E08AF0F1-4950-4E4F-972E-F201ECE4D61C}"/>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8507733" y="9836806"/>
                <a:ext cx="490365" cy="490365"/>
              </a:xfrm>
              <a:prstGeom prst="rect">
                <a:avLst/>
              </a:prstGeom>
            </p:spPr>
          </p:pic>
          <p:pic>
            <p:nvPicPr>
              <p:cNvPr id="320" name="Graphic 319" descr="Rat">
                <a:extLst>
                  <a:ext uri="{FF2B5EF4-FFF2-40B4-BE49-F238E27FC236}">
                    <a16:creationId xmlns:a16="http://schemas.microsoft.com/office/drawing/2014/main" id="{0F14BF12-B86D-402F-AA19-C912E5B07235}"/>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38730819" y="9974962"/>
                <a:ext cx="523777" cy="523777"/>
              </a:xfrm>
              <a:prstGeom prst="rect">
                <a:avLst/>
              </a:prstGeom>
            </p:spPr>
          </p:pic>
        </p:grpSp>
      </p:grpSp>
      <p:pic>
        <p:nvPicPr>
          <p:cNvPr id="318" name="Graphic 317" descr="Add">
            <a:extLst>
              <a:ext uri="{FF2B5EF4-FFF2-40B4-BE49-F238E27FC236}">
                <a16:creationId xmlns:a16="http://schemas.microsoft.com/office/drawing/2014/main" id="{3ADAB983-5CC2-4E6B-8883-7591DF81C44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485150" y="9863552"/>
            <a:ext cx="636931" cy="636931"/>
          </a:xfrm>
          <a:prstGeom prst="rect">
            <a:avLst/>
          </a:prstGeom>
        </p:spPr>
      </p:pic>
      <p:grpSp>
        <p:nvGrpSpPr>
          <p:cNvPr id="19" name="Group 18">
            <a:extLst>
              <a:ext uri="{FF2B5EF4-FFF2-40B4-BE49-F238E27FC236}">
                <a16:creationId xmlns:a16="http://schemas.microsoft.com/office/drawing/2014/main" id="{19F0FA4A-6E42-407C-89C9-4AF82F6C6223}"/>
              </a:ext>
            </a:extLst>
          </p:cNvPr>
          <p:cNvGrpSpPr/>
          <p:nvPr/>
        </p:nvGrpSpPr>
        <p:grpSpPr>
          <a:xfrm>
            <a:off x="31563596" y="10692675"/>
            <a:ext cx="3025715" cy="731682"/>
            <a:chOff x="31863851" y="10857932"/>
            <a:chExt cx="3025715" cy="731682"/>
          </a:xfrm>
        </p:grpSpPr>
        <p:pic>
          <p:nvPicPr>
            <p:cNvPr id="327" name="Graphic 326" descr="Thermometer">
              <a:extLst>
                <a:ext uri="{FF2B5EF4-FFF2-40B4-BE49-F238E27FC236}">
                  <a16:creationId xmlns:a16="http://schemas.microsoft.com/office/drawing/2014/main" id="{59FB5C5A-CBCE-4067-B86A-0B091802E93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863851" y="10883450"/>
              <a:ext cx="636931" cy="636931"/>
            </a:xfrm>
            <a:prstGeom prst="rect">
              <a:avLst/>
            </a:prstGeom>
          </p:spPr>
        </p:pic>
        <p:pic>
          <p:nvPicPr>
            <p:cNvPr id="328" name="Graphic 327" descr="Rain">
              <a:extLst>
                <a:ext uri="{FF2B5EF4-FFF2-40B4-BE49-F238E27FC236}">
                  <a16:creationId xmlns:a16="http://schemas.microsoft.com/office/drawing/2014/main" id="{0741C9E4-853C-4F20-9F4F-026C7ED13D62}"/>
                </a:ext>
              </a:extLst>
            </p:cNvPr>
            <p:cNvPicPr>
              <a:picLocks noChangeAspect="1"/>
            </p:cNvPicPr>
            <p:nvPr/>
          </p:nvPicPr>
          <p:blipFill rotWithShape="1">
            <a:blip r:embed="rId9">
              <a:extLst>
                <a:ext uri="{96DAC541-7B7A-43D3-8B79-37D633B846F1}">
                  <asvg:svgBlip xmlns:asvg="http://schemas.microsoft.com/office/drawing/2016/SVG/main" r:embed="rId10"/>
                </a:ext>
              </a:extLst>
            </a:blip>
            <a:srcRect t="58139"/>
            <a:stretch/>
          </p:blipFill>
          <p:spPr>
            <a:xfrm>
              <a:off x="31982507" y="11036043"/>
              <a:ext cx="1322419" cy="553571"/>
            </a:xfrm>
            <a:prstGeom prst="rect">
              <a:avLst/>
            </a:prstGeom>
          </p:spPr>
        </p:pic>
        <p:pic>
          <p:nvPicPr>
            <p:cNvPr id="329" name="Picture 2" descr="Image result for mold icon">
              <a:extLst>
                <a:ext uri="{FF2B5EF4-FFF2-40B4-BE49-F238E27FC236}">
                  <a16:creationId xmlns:a16="http://schemas.microsoft.com/office/drawing/2014/main" id="{BF556293-0546-4370-B48B-4EDFD6E29658}"/>
                </a:ext>
              </a:extLst>
            </p:cNvPr>
            <p:cNvPicPr>
              <a:picLocks noChangeAspect="1" noChangeArrowheads="1"/>
            </p:cNvPicPr>
            <p:nvPr/>
          </p:nvPicPr>
          <p:blipFill>
            <a:blip r:embed="rId11">
              <a:duotone>
                <a:schemeClr val="accent1">
                  <a:shade val="45000"/>
                  <a:satMod val="135000"/>
                </a:schemeClr>
                <a:prstClr val="white"/>
              </a:duotone>
              <a:extLst>
                <a:ext uri="{BEBA8EAE-BF5A-486C-A8C5-ECC9F3942E4B}">
                  <a14:imgProps xmlns:a14="http://schemas.microsoft.com/office/drawing/2010/main">
                    <a14:imgLayer r:embed="rId12">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32962194" y="10923352"/>
              <a:ext cx="553571" cy="553571"/>
            </a:xfrm>
            <a:prstGeom prst="rect">
              <a:avLst/>
            </a:prstGeom>
            <a:noFill/>
            <a:extLst>
              <a:ext uri="{909E8E84-426E-40DD-AFC4-6F175D3DCCD1}">
                <a14:hiddenFill xmlns:a14="http://schemas.microsoft.com/office/drawing/2010/main">
                  <a:solidFill>
                    <a:srgbClr val="FFFFFF"/>
                  </a:solidFill>
                </a14:hiddenFill>
              </a:ext>
            </a:extLst>
          </p:spPr>
        </p:pic>
        <p:grpSp>
          <p:nvGrpSpPr>
            <p:cNvPr id="330" name="Group 329">
              <a:extLst>
                <a:ext uri="{FF2B5EF4-FFF2-40B4-BE49-F238E27FC236}">
                  <a16:creationId xmlns:a16="http://schemas.microsoft.com/office/drawing/2014/main" id="{89FE062D-0568-4957-B174-2D2D9D5106B4}"/>
                </a:ext>
              </a:extLst>
            </p:cNvPr>
            <p:cNvGrpSpPr/>
            <p:nvPr/>
          </p:nvGrpSpPr>
          <p:grpSpPr>
            <a:xfrm>
              <a:off x="33504975" y="10857932"/>
              <a:ext cx="636931" cy="636931"/>
              <a:chOff x="37886759" y="9801204"/>
              <a:chExt cx="636931" cy="636931"/>
            </a:xfrm>
          </p:grpSpPr>
          <p:pic>
            <p:nvPicPr>
              <p:cNvPr id="336" name="Graphic 335" descr="Home">
                <a:extLst>
                  <a:ext uri="{FF2B5EF4-FFF2-40B4-BE49-F238E27FC236}">
                    <a16:creationId xmlns:a16="http://schemas.microsoft.com/office/drawing/2014/main" id="{DC8FB44A-C331-4E5D-BE88-1534C03D9EC5}"/>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7886759" y="9801204"/>
                <a:ext cx="636931" cy="636931"/>
              </a:xfrm>
              <a:prstGeom prst="rect">
                <a:avLst/>
              </a:prstGeom>
            </p:spPr>
          </p:pic>
          <p:sp>
            <p:nvSpPr>
              <p:cNvPr id="337" name="Freeform: Shape 336">
                <a:extLst>
                  <a:ext uri="{FF2B5EF4-FFF2-40B4-BE49-F238E27FC236}">
                    <a16:creationId xmlns:a16="http://schemas.microsoft.com/office/drawing/2014/main" id="{A4940E4B-2EE7-4B5B-9C43-F17230CCD1CD}"/>
                  </a:ext>
                </a:extLst>
              </p:cNvPr>
              <p:cNvSpPr/>
              <p:nvPr/>
            </p:nvSpPr>
            <p:spPr>
              <a:xfrm>
                <a:off x="38036329" y="10202535"/>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338" name="Freeform: Shape 337">
                <a:extLst>
                  <a:ext uri="{FF2B5EF4-FFF2-40B4-BE49-F238E27FC236}">
                    <a16:creationId xmlns:a16="http://schemas.microsoft.com/office/drawing/2014/main" id="{44ABDB4F-F86D-4B46-957C-281289E6A86C}"/>
                  </a:ext>
                </a:extLst>
              </p:cNvPr>
              <p:cNvSpPr/>
              <p:nvPr/>
            </p:nvSpPr>
            <p:spPr>
              <a:xfrm>
                <a:off x="38036329" y="10280745"/>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339" name="Freeform: Shape 338">
                <a:extLst>
                  <a:ext uri="{FF2B5EF4-FFF2-40B4-BE49-F238E27FC236}">
                    <a16:creationId xmlns:a16="http://schemas.microsoft.com/office/drawing/2014/main" id="{3CA5AD85-28F0-4567-AD07-CF2F9E6A9DD5}"/>
                  </a:ext>
                </a:extLst>
              </p:cNvPr>
              <p:cNvSpPr/>
              <p:nvPr/>
            </p:nvSpPr>
            <p:spPr>
              <a:xfrm>
                <a:off x="38029694" y="10139498"/>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grpSp>
        <p:grpSp>
          <p:nvGrpSpPr>
            <p:cNvPr id="331" name="Group 330">
              <a:extLst>
                <a:ext uri="{FF2B5EF4-FFF2-40B4-BE49-F238E27FC236}">
                  <a16:creationId xmlns:a16="http://schemas.microsoft.com/office/drawing/2014/main" id="{6D706324-F2C3-4ADC-B4E9-C1DA593809F9}"/>
                </a:ext>
              </a:extLst>
            </p:cNvPr>
            <p:cNvGrpSpPr/>
            <p:nvPr/>
          </p:nvGrpSpPr>
          <p:grpSpPr>
            <a:xfrm>
              <a:off x="34142703" y="10920068"/>
              <a:ext cx="746863" cy="661933"/>
              <a:chOff x="38507733" y="9836806"/>
              <a:chExt cx="746863" cy="661933"/>
            </a:xfrm>
          </p:grpSpPr>
          <p:pic>
            <p:nvPicPr>
              <p:cNvPr id="334" name="Graphic 333" descr="Bug">
                <a:extLst>
                  <a:ext uri="{FF2B5EF4-FFF2-40B4-BE49-F238E27FC236}">
                    <a16:creationId xmlns:a16="http://schemas.microsoft.com/office/drawing/2014/main" id="{B06D18DB-641B-4031-8D93-740D248902D4}"/>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8507733" y="9836806"/>
                <a:ext cx="490365" cy="490365"/>
              </a:xfrm>
              <a:prstGeom prst="rect">
                <a:avLst/>
              </a:prstGeom>
            </p:spPr>
          </p:pic>
          <p:pic>
            <p:nvPicPr>
              <p:cNvPr id="335" name="Graphic 334" descr="Rat">
                <a:extLst>
                  <a:ext uri="{FF2B5EF4-FFF2-40B4-BE49-F238E27FC236}">
                    <a16:creationId xmlns:a16="http://schemas.microsoft.com/office/drawing/2014/main" id="{0FEFA09A-BFDC-4476-8240-09744992D2CE}"/>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38730819" y="9974962"/>
                <a:ext cx="523777" cy="523777"/>
              </a:xfrm>
              <a:prstGeom prst="rect">
                <a:avLst/>
              </a:prstGeom>
            </p:spPr>
          </p:pic>
        </p:grpSp>
      </p:grpSp>
      <p:pic>
        <p:nvPicPr>
          <p:cNvPr id="333" name="Graphic 332" descr="Add">
            <a:extLst>
              <a:ext uri="{FF2B5EF4-FFF2-40B4-BE49-F238E27FC236}">
                <a16:creationId xmlns:a16="http://schemas.microsoft.com/office/drawing/2014/main" id="{6897932D-C37E-4E79-A860-38A824ECEB4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476984" y="10698858"/>
            <a:ext cx="636931" cy="636931"/>
          </a:xfrm>
          <a:prstGeom prst="rect">
            <a:avLst/>
          </a:prstGeom>
        </p:spPr>
      </p:pic>
      <p:grpSp>
        <p:nvGrpSpPr>
          <p:cNvPr id="17" name="Group 16">
            <a:extLst>
              <a:ext uri="{FF2B5EF4-FFF2-40B4-BE49-F238E27FC236}">
                <a16:creationId xmlns:a16="http://schemas.microsoft.com/office/drawing/2014/main" id="{FB43621B-058F-44A4-8F07-3D17520833B9}"/>
              </a:ext>
            </a:extLst>
          </p:cNvPr>
          <p:cNvGrpSpPr/>
          <p:nvPr/>
        </p:nvGrpSpPr>
        <p:grpSpPr>
          <a:xfrm>
            <a:off x="31566505" y="11511641"/>
            <a:ext cx="2278055" cy="662449"/>
            <a:chOff x="31866760" y="11676898"/>
            <a:chExt cx="2278055" cy="662449"/>
          </a:xfrm>
        </p:grpSpPr>
        <p:pic>
          <p:nvPicPr>
            <p:cNvPr id="341" name="Graphic 340" descr="Thermometer">
              <a:extLst>
                <a:ext uri="{FF2B5EF4-FFF2-40B4-BE49-F238E27FC236}">
                  <a16:creationId xmlns:a16="http://schemas.microsoft.com/office/drawing/2014/main" id="{4EE721D1-36AA-4158-9C1C-FF14B375D83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866760" y="11702416"/>
              <a:ext cx="636931" cy="636931"/>
            </a:xfrm>
            <a:prstGeom prst="rect">
              <a:avLst/>
            </a:prstGeom>
          </p:spPr>
        </p:pic>
        <p:grpSp>
          <p:nvGrpSpPr>
            <p:cNvPr id="344" name="Group 343">
              <a:extLst>
                <a:ext uri="{FF2B5EF4-FFF2-40B4-BE49-F238E27FC236}">
                  <a16:creationId xmlns:a16="http://schemas.microsoft.com/office/drawing/2014/main" id="{CF651BF1-FCE9-42C7-AF22-10DB56FA75B0}"/>
                </a:ext>
              </a:extLst>
            </p:cNvPr>
            <p:cNvGrpSpPr/>
            <p:nvPr/>
          </p:nvGrpSpPr>
          <p:grpSpPr>
            <a:xfrm>
              <a:off x="33507884" y="11676898"/>
              <a:ext cx="636931" cy="636931"/>
              <a:chOff x="37886759" y="9801204"/>
              <a:chExt cx="636931" cy="636931"/>
            </a:xfrm>
          </p:grpSpPr>
          <p:pic>
            <p:nvPicPr>
              <p:cNvPr id="350" name="Graphic 349" descr="Home">
                <a:extLst>
                  <a:ext uri="{FF2B5EF4-FFF2-40B4-BE49-F238E27FC236}">
                    <a16:creationId xmlns:a16="http://schemas.microsoft.com/office/drawing/2014/main" id="{6E7BB45E-0D62-4CE1-9243-667347F13C9E}"/>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7886759" y="9801204"/>
                <a:ext cx="636931" cy="636931"/>
              </a:xfrm>
              <a:prstGeom prst="rect">
                <a:avLst/>
              </a:prstGeom>
            </p:spPr>
          </p:pic>
          <p:sp>
            <p:nvSpPr>
              <p:cNvPr id="351" name="Freeform: Shape 350">
                <a:extLst>
                  <a:ext uri="{FF2B5EF4-FFF2-40B4-BE49-F238E27FC236}">
                    <a16:creationId xmlns:a16="http://schemas.microsoft.com/office/drawing/2014/main" id="{15EB5C22-E811-442F-9992-E0C5D8C66477}"/>
                  </a:ext>
                </a:extLst>
              </p:cNvPr>
              <p:cNvSpPr/>
              <p:nvPr/>
            </p:nvSpPr>
            <p:spPr>
              <a:xfrm>
                <a:off x="38036329" y="10202535"/>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352" name="Freeform: Shape 351">
                <a:extLst>
                  <a:ext uri="{FF2B5EF4-FFF2-40B4-BE49-F238E27FC236}">
                    <a16:creationId xmlns:a16="http://schemas.microsoft.com/office/drawing/2014/main" id="{6618175F-2B04-4863-A06E-808810DA67B2}"/>
                  </a:ext>
                </a:extLst>
              </p:cNvPr>
              <p:cNvSpPr/>
              <p:nvPr/>
            </p:nvSpPr>
            <p:spPr>
              <a:xfrm>
                <a:off x="38036329" y="10280745"/>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353" name="Freeform: Shape 352">
                <a:extLst>
                  <a:ext uri="{FF2B5EF4-FFF2-40B4-BE49-F238E27FC236}">
                    <a16:creationId xmlns:a16="http://schemas.microsoft.com/office/drawing/2014/main" id="{67DF6C70-AADC-4BFE-A6E7-A8D65AD8E399}"/>
                  </a:ext>
                </a:extLst>
              </p:cNvPr>
              <p:cNvSpPr/>
              <p:nvPr/>
            </p:nvSpPr>
            <p:spPr>
              <a:xfrm>
                <a:off x="38029694" y="10139498"/>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grpSp>
      </p:grpSp>
      <p:pic>
        <p:nvPicPr>
          <p:cNvPr id="347" name="Graphic 346" descr="Add">
            <a:extLst>
              <a:ext uri="{FF2B5EF4-FFF2-40B4-BE49-F238E27FC236}">
                <a16:creationId xmlns:a16="http://schemas.microsoft.com/office/drawing/2014/main" id="{86B46205-A719-4AD3-A49F-72C61C630F3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479893" y="11517824"/>
            <a:ext cx="636931" cy="636931"/>
          </a:xfrm>
          <a:prstGeom prst="rect">
            <a:avLst/>
          </a:prstGeom>
        </p:spPr>
      </p:pic>
      <p:grpSp>
        <p:nvGrpSpPr>
          <p:cNvPr id="15" name="Group 14">
            <a:extLst>
              <a:ext uri="{FF2B5EF4-FFF2-40B4-BE49-F238E27FC236}">
                <a16:creationId xmlns:a16="http://schemas.microsoft.com/office/drawing/2014/main" id="{83B11D30-CC15-45EA-84DD-4F12D90161E7}"/>
              </a:ext>
            </a:extLst>
          </p:cNvPr>
          <p:cNvGrpSpPr/>
          <p:nvPr/>
        </p:nvGrpSpPr>
        <p:grpSpPr>
          <a:xfrm>
            <a:off x="31677285" y="12409548"/>
            <a:ext cx="1533258" cy="666262"/>
            <a:chOff x="31977540" y="12574805"/>
            <a:chExt cx="1533258" cy="666262"/>
          </a:xfrm>
        </p:grpSpPr>
        <p:pic>
          <p:nvPicPr>
            <p:cNvPr id="356" name="Graphic 355" descr="Rain">
              <a:extLst>
                <a:ext uri="{FF2B5EF4-FFF2-40B4-BE49-F238E27FC236}">
                  <a16:creationId xmlns:a16="http://schemas.microsoft.com/office/drawing/2014/main" id="{71E952C3-3C0B-461C-BB9A-A66469078A99}"/>
                </a:ext>
              </a:extLst>
            </p:cNvPr>
            <p:cNvPicPr>
              <a:picLocks noChangeAspect="1"/>
            </p:cNvPicPr>
            <p:nvPr/>
          </p:nvPicPr>
          <p:blipFill rotWithShape="1">
            <a:blip r:embed="rId9">
              <a:extLst>
                <a:ext uri="{96DAC541-7B7A-43D3-8B79-37D633B846F1}">
                  <asvg:svgBlip xmlns:asvg="http://schemas.microsoft.com/office/drawing/2016/SVG/main" r:embed="rId10"/>
                </a:ext>
              </a:extLst>
            </a:blip>
            <a:srcRect t="58139"/>
            <a:stretch/>
          </p:blipFill>
          <p:spPr>
            <a:xfrm>
              <a:off x="31977540" y="12687496"/>
              <a:ext cx="1322419" cy="553571"/>
            </a:xfrm>
            <a:prstGeom prst="rect">
              <a:avLst/>
            </a:prstGeom>
          </p:spPr>
        </p:pic>
        <p:pic>
          <p:nvPicPr>
            <p:cNvPr id="357" name="Picture 2" descr="Image result for mold icon">
              <a:extLst>
                <a:ext uri="{FF2B5EF4-FFF2-40B4-BE49-F238E27FC236}">
                  <a16:creationId xmlns:a16="http://schemas.microsoft.com/office/drawing/2014/main" id="{33ED8089-1594-4728-93A9-185480D0F4A1}"/>
                </a:ext>
              </a:extLst>
            </p:cNvPr>
            <p:cNvPicPr>
              <a:picLocks noChangeAspect="1" noChangeArrowheads="1"/>
            </p:cNvPicPr>
            <p:nvPr/>
          </p:nvPicPr>
          <p:blipFill>
            <a:blip r:embed="rId11">
              <a:duotone>
                <a:schemeClr val="accent1">
                  <a:shade val="45000"/>
                  <a:satMod val="135000"/>
                </a:schemeClr>
                <a:prstClr val="white"/>
              </a:duotone>
              <a:extLst>
                <a:ext uri="{BEBA8EAE-BF5A-486C-A8C5-ECC9F3942E4B}">
                  <a14:imgProps xmlns:a14="http://schemas.microsoft.com/office/drawing/2010/main">
                    <a14:imgLayer r:embed="rId12">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32957227" y="12574805"/>
              <a:ext cx="553571" cy="553571"/>
            </a:xfrm>
            <a:prstGeom prst="rect">
              <a:avLst/>
            </a:prstGeom>
            <a:noFill/>
            <a:extLst>
              <a:ext uri="{909E8E84-426E-40DD-AFC4-6F175D3DCCD1}">
                <a14:hiddenFill xmlns:a14="http://schemas.microsoft.com/office/drawing/2010/main">
                  <a:solidFill>
                    <a:srgbClr val="FFFFFF"/>
                  </a:solidFill>
                </a14:hiddenFill>
              </a:ext>
            </a:extLst>
          </p:spPr>
        </p:pic>
      </p:grpSp>
      <p:pic>
        <p:nvPicPr>
          <p:cNvPr id="361" name="Graphic 360" descr="Add">
            <a:extLst>
              <a:ext uri="{FF2B5EF4-FFF2-40B4-BE49-F238E27FC236}">
                <a16:creationId xmlns:a16="http://schemas.microsoft.com/office/drawing/2014/main" id="{0A705F2C-CAB5-44FC-BD6D-475B0B89BAC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472017" y="12350311"/>
            <a:ext cx="636931" cy="636931"/>
          </a:xfrm>
          <a:prstGeom prst="rect">
            <a:avLst/>
          </a:prstGeom>
        </p:spPr>
      </p:pic>
      <p:grpSp>
        <p:nvGrpSpPr>
          <p:cNvPr id="14" name="Group 13">
            <a:extLst>
              <a:ext uri="{FF2B5EF4-FFF2-40B4-BE49-F238E27FC236}">
                <a16:creationId xmlns:a16="http://schemas.microsoft.com/office/drawing/2014/main" id="{73EFFDAD-3F16-461C-B4ED-02B0AB32AE36}"/>
              </a:ext>
            </a:extLst>
          </p:cNvPr>
          <p:cNvGrpSpPr/>
          <p:nvPr/>
        </p:nvGrpSpPr>
        <p:grpSpPr>
          <a:xfrm>
            <a:off x="31551448" y="13195069"/>
            <a:ext cx="3025715" cy="698551"/>
            <a:chOff x="31851703" y="13360326"/>
            <a:chExt cx="3025715" cy="698551"/>
          </a:xfrm>
        </p:grpSpPr>
        <p:pic>
          <p:nvPicPr>
            <p:cNvPr id="369" name="Graphic 368" descr="Thermometer">
              <a:extLst>
                <a:ext uri="{FF2B5EF4-FFF2-40B4-BE49-F238E27FC236}">
                  <a16:creationId xmlns:a16="http://schemas.microsoft.com/office/drawing/2014/main" id="{082B8E7F-115E-4EB5-9D66-A663FF8CD39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851703" y="13360326"/>
              <a:ext cx="636931" cy="636931"/>
            </a:xfrm>
            <a:prstGeom prst="rect">
              <a:avLst/>
            </a:prstGeom>
          </p:spPr>
        </p:pic>
        <p:grpSp>
          <p:nvGrpSpPr>
            <p:cNvPr id="373" name="Group 372">
              <a:extLst>
                <a:ext uri="{FF2B5EF4-FFF2-40B4-BE49-F238E27FC236}">
                  <a16:creationId xmlns:a16="http://schemas.microsoft.com/office/drawing/2014/main" id="{D1040267-766C-4B60-82B8-01A44CC32DED}"/>
                </a:ext>
              </a:extLst>
            </p:cNvPr>
            <p:cNvGrpSpPr/>
            <p:nvPr/>
          </p:nvGrpSpPr>
          <p:grpSpPr>
            <a:xfrm>
              <a:off x="34130555" y="13396944"/>
              <a:ext cx="746863" cy="661933"/>
              <a:chOff x="38507733" y="9836806"/>
              <a:chExt cx="746863" cy="661933"/>
            </a:xfrm>
          </p:grpSpPr>
          <p:pic>
            <p:nvPicPr>
              <p:cNvPr id="376" name="Graphic 375" descr="Bug">
                <a:extLst>
                  <a:ext uri="{FF2B5EF4-FFF2-40B4-BE49-F238E27FC236}">
                    <a16:creationId xmlns:a16="http://schemas.microsoft.com/office/drawing/2014/main" id="{AF2DADCB-34AF-4628-9DC7-14AFD0C25E8A}"/>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8507733" y="9836806"/>
                <a:ext cx="490365" cy="490365"/>
              </a:xfrm>
              <a:prstGeom prst="rect">
                <a:avLst/>
              </a:prstGeom>
            </p:spPr>
          </p:pic>
          <p:pic>
            <p:nvPicPr>
              <p:cNvPr id="377" name="Graphic 376" descr="Rat">
                <a:extLst>
                  <a:ext uri="{FF2B5EF4-FFF2-40B4-BE49-F238E27FC236}">
                    <a16:creationId xmlns:a16="http://schemas.microsoft.com/office/drawing/2014/main" id="{52C3F159-3FCD-425F-B1DC-38824E42E734}"/>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38730819" y="9974962"/>
                <a:ext cx="523777" cy="523777"/>
              </a:xfrm>
              <a:prstGeom prst="rect">
                <a:avLst/>
              </a:prstGeom>
            </p:spPr>
          </p:pic>
        </p:grpSp>
      </p:grpSp>
      <p:pic>
        <p:nvPicPr>
          <p:cNvPr id="375" name="Graphic 374" descr="Add">
            <a:extLst>
              <a:ext uri="{FF2B5EF4-FFF2-40B4-BE49-F238E27FC236}">
                <a16:creationId xmlns:a16="http://schemas.microsoft.com/office/drawing/2014/main" id="{52A86617-F334-4420-AAC9-C90CC1D1FB9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464836" y="13175734"/>
            <a:ext cx="636931" cy="636931"/>
          </a:xfrm>
          <a:prstGeom prst="rect">
            <a:avLst/>
          </a:prstGeom>
        </p:spPr>
      </p:pic>
      <p:pic>
        <p:nvPicPr>
          <p:cNvPr id="402" name="Graphic 401" descr="Medical">
            <a:extLst>
              <a:ext uri="{FF2B5EF4-FFF2-40B4-BE49-F238E27FC236}">
                <a16:creationId xmlns:a16="http://schemas.microsoft.com/office/drawing/2014/main" id="{16DEE807-75DA-4A3A-ADE0-D2C9056CEFFC}"/>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34468756" y="14068979"/>
            <a:ext cx="625969" cy="625969"/>
          </a:xfrm>
          <a:prstGeom prst="rect">
            <a:avLst/>
          </a:prstGeom>
        </p:spPr>
      </p:pic>
      <p:pic>
        <p:nvPicPr>
          <p:cNvPr id="403" name="Graphic 402" descr="Add">
            <a:extLst>
              <a:ext uri="{FF2B5EF4-FFF2-40B4-BE49-F238E27FC236}">
                <a16:creationId xmlns:a16="http://schemas.microsoft.com/office/drawing/2014/main" id="{8EB7E0D3-5DEB-4476-ABBD-C12632E043D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462463" y="14068163"/>
            <a:ext cx="636931" cy="636931"/>
          </a:xfrm>
          <a:prstGeom prst="rect">
            <a:avLst/>
          </a:prstGeom>
        </p:spPr>
      </p:pic>
      <p:pic>
        <p:nvPicPr>
          <p:cNvPr id="417" name="Graphic 416" descr="Add">
            <a:extLst>
              <a:ext uri="{FF2B5EF4-FFF2-40B4-BE49-F238E27FC236}">
                <a16:creationId xmlns:a16="http://schemas.microsoft.com/office/drawing/2014/main" id="{BBFE1A43-C068-48D7-BE9F-0DEC8E3546A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444359" y="14933702"/>
            <a:ext cx="636931" cy="636931"/>
          </a:xfrm>
          <a:prstGeom prst="rect">
            <a:avLst/>
          </a:prstGeom>
        </p:spPr>
      </p:pic>
      <p:grpSp>
        <p:nvGrpSpPr>
          <p:cNvPr id="13" name="Group 12">
            <a:extLst>
              <a:ext uri="{FF2B5EF4-FFF2-40B4-BE49-F238E27FC236}">
                <a16:creationId xmlns:a16="http://schemas.microsoft.com/office/drawing/2014/main" id="{D574B119-6051-4303-B933-1CBF07BF2689}"/>
              </a:ext>
            </a:extLst>
          </p:cNvPr>
          <p:cNvGrpSpPr/>
          <p:nvPr/>
        </p:nvGrpSpPr>
        <p:grpSpPr>
          <a:xfrm>
            <a:off x="31532365" y="15769311"/>
            <a:ext cx="3545650" cy="731682"/>
            <a:chOff x="31832620" y="15934568"/>
            <a:chExt cx="3545650" cy="731682"/>
          </a:xfrm>
        </p:grpSpPr>
        <p:pic>
          <p:nvPicPr>
            <p:cNvPr id="425" name="Graphic 424" descr="Thermometer">
              <a:extLst>
                <a:ext uri="{FF2B5EF4-FFF2-40B4-BE49-F238E27FC236}">
                  <a16:creationId xmlns:a16="http://schemas.microsoft.com/office/drawing/2014/main" id="{8D347E4B-D4A4-474D-9E90-51FF5AA51B1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832620" y="15960086"/>
              <a:ext cx="636931" cy="636931"/>
            </a:xfrm>
            <a:prstGeom prst="rect">
              <a:avLst/>
            </a:prstGeom>
          </p:spPr>
        </p:pic>
        <p:pic>
          <p:nvPicPr>
            <p:cNvPr id="426" name="Graphic 425" descr="Rain">
              <a:extLst>
                <a:ext uri="{FF2B5EF4-FFF2-40B4-BE49-F238E27FC236}">
                  <a16:creationId xmlns:a16="http://schemas.microsoft.com/office/drawing/2014/main" id="{52B1AF83-6FD0-4942-B7D2-AE46D569476F}"/>
                </a:ext>
              </a:extLst>
            </p:cNvPr>
            <p:cNvPicPr>
              <a:picLocks noChangeAspect="1"/>
            </p:cNvPicPr>
            <p:nvPr/>
          </p:nvPicPr>
          <p:blipFill rotWithShape="1">
            <a:blip r:embed="rId9">
              <a:extLst>
                <a:ext uri="{96DAC541-7B7A-43D3-8B79-37D633B846F1}">
                  <asvg:svgBlip xmlns:asvg="http://schemas.microsoft.com/office/drawing/2016/SVG/main" r:embed="rId10"/>
                </a:ext>
              </a:extLst>
            </a:blip>
            <a:srcRect t="58139"/>
            <a:stretch/>
          </p:blipFill>
          <p:spPr>
            <a:xfrm>
              <a:off x="31951276" y="16112679"/>
              <a:ext cx="1322419" cy="553571"/>
            </a:xfrm>
            <a:prstGeom prst="rect">
              <a:avLst/>
            </a:prstGeom>
          </p:spPr>
        </p:pic>
        <p:pic>
          <p:nvPicPr>
            <p:cNvPr id="427" name="Picture 2" descr="Image result for mold icon">
              <a:extLst>
                <a:ext uri="{FF2B5EF4-FFF2-40B4-BE49-F238E27FC236}">
                  <a16:creationId xmlns:a16="http://schemas.microsoft.com/office/drawing/2014/main" id="{0356FA26-8352-4388-A8C4-9E26898336DC}"/>
                </a:ext>
              </a:extLst>
            </p:cNvPr>
            <p:cNvPicPr>
              <a:picLocks noChangeAspect="1" noChangeArrowheads="1"/>
            </p:cNvPicPr>
            <p:nvPr/>
          </p:nvPicPr>
          <p:blipFill>
            <a:blip r:embed="rId11">
              <a:duotone>
                <a:schemeClr val="accent1">
                  <a:shade val="45000"/>
                  <a:satMod val="135000"/>
                </a:schemeClr>
                <a:prstClr val="white"/>
              </a:duotone>
              <a:extLst>
                <a:ext uri="{BEBA8EAE-BF5A-486C-A8C5-ECC9F3942E4B}">
                  <a14:imgProps xmlns:a14="http://schemas.microsoft.com/office/drawing/2010/main">
                    <a14:imgLayer r:embed="rId12">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32930963" y="15999988"/>
              <a:ext cx="553571" cy="553571"/>
            </a:xfrm>
            <a:prstGeom prst="rect">
              <a:avLst/>
            </a:prstGeom>
            <a:noFill/>
            <a:extLst>
              <a:ext uri="{909E8E84-426E-40DD-AFC4-6F175D3DCCD1}">
                <a14:hiddenFill xmlns:a14="http://schemas.microsoft.com/office/drawing/2010/main">
                  <a:solidFill>
                    <a:srgbClr val="FFFFFF"/>
                  </a:solidFill>
                </a14:hiddenFill>
              </a:ext>
            </a:extLst>
          </p:spPr>
        </p:pic>
        <p:grpSp>
          <p:nvGrpSpPr>
            <p:cNvPr id="428" name="Group 427">
              <a:extLst>
                <a:ext uri="{FF2B5EF4-FFF2-40B4-BE49-F238E27FC236}">
                  <a16:creationId xmlns:a16="http://schemas.microsoft.com/office/drawing/2014/main" id="{4BE49F4E-FD92-4AB0-BA55-FDFB2712715B}"/>
                </a:ext>
              </a:extLst>
            </p:cNvPr>
            <p:cNvGrpSpPr/>
            <p:nvPr/>
          </p:nvGrpSpPr>
          <p:grpSpPr>
            <a:xfrm>
              <a:off x="33473744" y="15934568"/>
              <a:ext cx="636931" cy="636931"/>
              <a:chOff x="37886759" y="9801204"/>
              <a:chExt cx="636931" cy="636931"/>
            </a:xfrm>
          </p:grpSpPr>
          <p:pic>
            <p:nvPicPr>
              <p:cNvPr id="434" name="Graphic 433" descr="Home">
                <a:extLst>
                  <a:ext uri="{FF2B5EF4-FFF2-40B4-BE49-F238E27FC236}">
                    <a16:creationId xmlns:a16="http://schemas.microsoft.com/office/drawing/2014/main" id="{933A7317-C9B5-4548-B663-3313F13D1BCB}"/>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7886759" y="9801204"/>
                <a:ext cx="636931" cy="636931"/>
              </a:xfrm>
              <a:prstGeom prst="rect">
                <a:avLst/>
              </a:prstGeom>
            </p:spPr>
          </p:pic>
          <p:sp>
            <p:nvSpPr>
              <p:cNvPr id="435" name="Freeform: Shape 434">
                <a:extLst>
                  <a:ext uri="{FF2B5EF4-FFF2-40B4-BE49-F238E27FC236}">
                    <a16:creationId xmlns:a16="http://schemas.microsoft.com/office/drawing/2014/main" id="{02555D4D-EE40-4104-930A-53BE4DC04FAD}"/>
                  </a:ext>
                </a:extLst>
              </p:cNvPr>
              <p:cNvSpPr/>
              <p:nvPr/>
            </p:nvSpPr>
            <p:spPr>
              <a:xfrm>
                <a:off x="38036329" y="10202535"/>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436" name="Freeform: Shape 435">
                <a:extLst>
                  <a:ext uri="{FF2B5EF4-FFF2-40B4-BE49-F238E27FC236}">
                    <a16:creationId xmlns:a16="http://schemas.microsoft.com/office/drawing/2014/main" id="{A026F512-62F2-4626-9C52-D53BBAAF6989}"/>
                  </a:ext>
                </a:extLst>
              </p:cNvPr>
              <p:cNvSpPr/>
              <p:nvPr/>
            </p:nvSpPr>
            <p:spPr>
              <a:xfrm>
                <a:off x="38036329" y="10280745"/>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437" name="Freeform: Shape 436">
                <a:extLst>
                  <a:ext uri="{FF2B5EF4-FFF2-40B4-BE49-F238E27FC236}">
                    <a16:creationId xmlns:a16="http://schemas.microsoft.com/office/drawing/2014/main" id="{06D02693-BE0B-4804-9E50-0047542F58AC}"/>
                  </a:ext>
                </a:extLst>
              </p:cNvPr>
              <p:cNvSpPr/>
              <p:nvPr/>
            </p:nvSpPr>
            <p:spPr>
              <a:xfrm>
                <a:off x="38029694" y="10139498"/>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grpSp>
        <p:grpSp>
          <p:nvGrpSpPr>
            <p:cNvPr id="429" name="Group 428">
              <a:extLst>
                <a:ext uri="{FF2B5EF4-FFF2-40B4-BE49-F238E27FC236}">
                  <a16:creationId xmlns:a16="http://schemas.microsoft.com/office/drawing/2014/main" id="{717813B9-3B05-4AE6-B9F4-912ADDEBACEF}"/>
                </a:ext>
              </a:extLst>
            </p:cNvPr>
            <p:cNvGrpSpPr/>
            <p:nvPr/>
          </p:nvGrpSpPr>
          <p:grpSpPr>
            <a:xfrm>
              <a:off x="34111472" y="15996704"/>
              <a:ext cx="746863" cy="661933"/>
              <a:chOff x="38507733" y="9836806"/>
              <a:chExt cx="746863" cy="661933"/>
            </a:xfrm>
          </p:grpSpPr>
          <p:pic>
            <p:nvPicPr>
              <p:cNvPr id="432" name="Graphic 431" descr="Bug">
                <a:extLst>
                  <a:ext uri="{FF2B5EF4-FFF2-40B4-BE49-F238E27FC236}">
                    <a16:creationId xmlns:a16="http://schemas.microsoft.com/office/drawing/2014/main" id="{D00C60AE-FC52-458B-AAF9-4B1E6DD27804}"/>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8507733" y="9836806"/>
                <a:ext cx="490365" cy="490365"/>
              </a:xfrm>
              <a:prstGeom prst="rect">
                <a:avLst/>
              </a:prstGeom>
            </p:spPr>
          </p:pic>
          <p:pic>
            <p:nvPicPr>
              <p:cNvPr id="433" name="Graphic 432" descr="Rat">
                <a:extLst>
                  <a:ext uri="{FF2B5EF4-FFF2-40B4-BE49-F238E27FC236}">
                    <a16:creationId xmlns:a16="http://schemas.microsoft.com/office/drawing/2014/main" id="{CCE50E88-0C01-49DA-AD7B-0F396BAF82B4}"/>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38730819" y="9974962"/>
                <a:ext cx="523777" cy="523777"/>
              </a:xfrm>
              <a:prstGeom prst="rect">
                <a:avLst/>
              </a:prstGeom>
            </p:spPr>
          </p:pic>
        </p:grpSp>
        <p:pic>
          <p:nvPicPr>
            <p:cNvPr id="430" name="Graphic 429" descr="Medical">
              <a:extLst>
                <a:ext uri="{FF2B5EF4-FFF2-40B4-BE49-F238E27FC236}">
                  <a16:creationId xmlns:a16="http://schemas.microsoft.com/office/drawing/2014/main" id="{7E46E689-B86F-4DC9-8496-41A789512BDA}"/>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34752301" y="15941567"/>
              <a:ext cx="625969" cy="625969"/>
            </a:xfrm>
            <a:prstGeom prst="rect">
              <a:avLst/>
            </a:prstGeom>
          </p:spPr>
        </p:pic>
      </p:grpSp>
      <p:pic>
        <p:nvPicPr>
          <p:cNvPr id="431" name="Graphic 430" descr="Add">
            <a:extLst>
              <a:ext uri="{FF2B5EF4-FFF2-40B4-BE49-F238E27FC236}">
                <a16:creationId xmlns:a16="http://schemas.microsoft.com/office/drawing/2014/main" id="{D9D5AC03-4332-4FAC-8487-B831A0B03EC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445753" y="15775494"/>
            <a:ext cx="636931" cy="636931"/>
          </a:xfrm>
          <a:prstGeom prst="rect">
            <a:avLst/>
          </a:prstGeom>
        </p:spPr>
      </p:pic>
      <p:pic>
        <p:nvPicPr>
          <p:cNvPr id="445" name="Graphic 444" descr="Add">
            <a:extLst>
              <a:ext uri="{FF2B5EF4-FFF2-40B4-BE49-F238E27FC236}">
                <a16:creationId xmlns:a16="http://schemas.microsoft.com/office/drawing/2014/main" id="{D7E0F11B-E5B7-41FC-9FCD-1F3E08D0CFC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447295" y="16594032"/>
            <a:ext cx="636931" cy="636931"/>
          </a:xfrm>
          <a:prstGeom prst="rect">
            <a:avLst/>
          </a:prstGeom>
        </p:spPr>
      </p:pic>
      <p:grpSp>
        <p:nvGrpSpPr>
          <p:cNvPr id="11" name="Group 10">
            <a:extLst>
              <a:ext uri="{FF2B5EF4-FFF2-40B4-BE49-F238E27FC236}">
                <a16:creationId xmlns:a16="http://schemas.microsoft.com/office/drawing/2014/main" id="{443ECD26-FF12-4F88-8084-DB7026E8484A}"/>
              </a:ext>
            </a:extLst>
          </p:cNvPr>
          <p:cNvGrpSpPr/>
          <p:nvPr/>
        </p:nvGrpSpPr>
        <p:grpSpPr>
          <a:xfrm>
            <a:off x="31555721" y="17406197"/>
            <a:ext cx="3025715" cy="731682"/>
            <a:chOff x="31855976" y="17571454"/>
            <a:chExt cx="3025715" cy="731682"/>
          </a:xfrm>
        </p:grpSpPr>
        <p:pic>
          <p:nvPicPr>
            <p:cNvPr id="453" name="Graphic 452" descr="Thermometer">
              <a:extLst>
                <a:ext uri="{FF2B5EF4-FFF2-40B4-BE49-F238E27FC236}">
                  <a16:creationId xmlns:a16="http://schemas.microsoft.com/office/drawing/2014/main" id="{D17FAF48-9E43-406E-A66D-404C666D92B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855976" y="17596972"/>
              <a:ext cx="636931" cy="636931"/>
            </a:xfrm>
            <a:prstGeom prst="rect">
              <a:avLst/>
            </a:prstGeom>
          </p:spPr>
        </p:pic>
        <p:pic>
          <p:nvPicPr>
            <p:cNvPr id="454" name="Graphic 453" descr="Rain">
              <a:extLst>
                <a:ext uri="{FF2B5EF4-FFF2-40B4-BE49-F238E27FC236}">
                  <a16:creationId xmlns:a16="http://schemas.microsoft.com/office/drawing/2014/main" id="{B433ECBF-0FB7-4066-8CC3-D39F833AD5FB}"/>
                </a:ext>
              </a:extLst>
            </p:cNvPr>
            <p:cNvPicPr>
              <a:picLocks noChangeAspect="1"/>
            </p:cNvPicPr>
            <p:nvPr/>
          </p:nvPicPr>
          <p:blipFill rotWithShape="1">
            <a:blip r:embed="rId9">
              <a:extLst>
                <a:ext uri="{96DAC541-7B7A-43D3-8B79-37D633B846F1}">
                  <asvg:svgBlip xmlns:asvg="http://schemas.microsoft.com/office/drawing/2016/SVG/main" r:embed="rId10"/>
                </a:ext>
              </a:extLst>
            </a:blip>
            <a:srcRect t="58139"/>
            <a:stretch/>
          </p:blipFill>
          <p:spPr>
            <a:xfrm>
              <a:off x="31974632" y="17749565"/>
              <a:ext cx="1322419" cy="553571"/>
            </a:xfrm>
            <a:prstGeom prst="rect">
              <a:avLst/>
            </a:prstGeom>
          </p:spPr>
        </p:pic>
        <p:pic>
          <p:nvPicPr>
            <p:cNvPr id="455" name="Picture 2" descr="Image result for mold icon">
              <a:extLst>
                <a:ext uri="{FF2B5EF4-FFF2-40B4-BE49-F238E27FC236}">
                  <a16:creationId xmlns:a16="http://schemas.microsoft.com/office/drawing/2014/main" id="{6CD1AE7D-4A6F-4BE5-8E18-71477747F8CD}"/>
                </a:ext>
              </a:extLst>
            </p:cNvPr>
            <p:cNvPicPr>
              <a:picLocks noChangeAspect="1" noChangeArrowheads="1"/>
            </p:cNvPicPr>
            <p:nvPr/>
          </p:nvPicPr>
          <p:blipFill>
            <a:blip r:embed="rId11">
              <a:duotone>
                <a:schemeClr val="accent1">
                  <a:shade val="45000"/>
                  <a:satMod val="135000"/>
                </a:schemeClr>
                <a:prstClr val="white"/>
              </a:duotone>
              <a:extLst>
                <a:ext uri="{BEBA8EAE-BF5A-486C-A8C5-ECC9F3942E4B}">
                  <a14:imgProps xmlns:a14="http://schemas.microsoft.com/office/drawing/2010/main">
                    <a14:imgLayer r:embed="rId12">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32954319" y="17636874"/>
              <a:ext cx="553571" cy="553571"/>
            </a:xfrm>
            <a:prstGeom prst="rect">
              <a:avLst/>
            </a:prstGeom>
            <a:noFill/>
            <a:extLst>
              <a:ext uri="{909E8E84-426E-40DD-AFC4-6F175D3DCCD1}">
                <a14:hiddenFill xmlns:a14="http://schemas.microsoft.com/office/drawing/2010/main">
                  <a:solidFill>
                    <a:srgbClr val="FFFFFF"/>
                  </a:solidFill>
                </a14:hiddenFill>
              </a:ext>
            </a:extLst>
          </p:spPr>
        </p:pic>
        <p:grpSp>
          <p:nvGrpSpPr>
            <p:cNvPr id="456" name="Group 455">
              <a:extLst>
                <a:ext uri="{FF2B5EF4-FFF2-40B4-BE49-F238E27FC236}">
                  <a16:creationId xmlns:a16="http://schemas.microsoft.com/office/drawing/2014/main" id="{52064D3B-CA44-49D8-B834-568212D41954}"/>
                </a:ext>
              </a:extLst>
            </p:cNvPr>
            <p:cNvGrpSpPr/>
            <p:nvPr/>
          </p:nvGrpSpPr>
          <p:grpSpPr>
            <a:xfrm>
              <a:off x="33497100" y="17571454"/>
              <a:ext cx="636931" cy="636931"/>
              <a:chOff x="37886759" y="9801204"/>
              <a:chExt cx="636931" cy="636931"/>
            </a:xfrm>
          </p:grpSpPr>
          <p:pic>
            <p:nvPicPr>
              <p:cNvPr id="462" name="Graphic 461" descr="Home">
                <a:extLst>
                  <a:ext uri="{FF2B5EF4-FFF2-40B4-BE49-F238E27FC236}">
                    <a16:creationId xmlns:a16="http://schemas.microsoft.com/office/drawing/2014/main" id="{3A5F9C21-E640-4B47-95C9-8A5E1936D469}"/>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7886759" y="9801204"/>
                <a:ext cx="636931" cy="636931"/>
              </a:xfrm>
              <a:prstGeom prst="rect">
                <a:avLst/>
              </a:prstGeom>
            </p:spPr>
          </p:pic>
          <p:sp>
            <p:nvSpPr>
              <p:cNvPr id="463" name="Freeform: Shape 462">
                <a:extLst>
                  <a:ext uri="{FF2B5EF4-FFF2-40B4-BE49-F238E27FC236}">
                    <a16:creationId xmlns:a16="http://schemas.microsoft.com/office/drawing/2014/main" id="{BADE812B-3283-45A4-B2F1-5319355314CA}"/>
                  </a:ext>
                </a:extLst>
              </p:cNvPr>
              <p:cNvSpPr/>
              <p:nvPr/>
            </p:nvSpPr>
            <p:spPr>
              <a:xfrm>
                <a:off x="38036329" y="10202535"/>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464" name="Freeform: Shape 463">
                <a:extLst>
                  <a:ext uri="{FF2B5EF4-FFF2-40B4-BE49-F238E27FC236}">
                    <a16:creationId xmlns:a16="http://schemas.microsoft.com/office/drawing/2014/main" id="{54DC400B-8C77-4FA2-A874-83FB5E7FA627}"/>
                  </a:ext>
                </a:extLst>
              </p:cNvPr>
              <p:cNvSpPr/>
              <p:nvPr/>
            </p:nvSpPr>
            <p:spPr>
              <a:xfrm>
                <a:off x="38036329" y="10280745"/>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465" name="Freeform: Shape 464">
                <a:extLst>
                  <a:ext uri="{FF2B5EF4-FFF2-40B4-BE49-F238E27FC236}">
                    <a16:creationId xmlns:a16="http://schemas.microsoft.com/office/drawing/2014/main" id="{80B2CD7A-E42F-4394-82C6-D2B5C7DF2F12}"/>
                  </a:ext>
                </a:extLst>
              </p:cNvPr>
              <p:cNvSpPr/>
              <p:nvPr/>
            </p:nvSpPr>
            <p:spPr>
              <a:xfrm>
                <a:off x="38029694" y="10139498"/>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grpSp>
        <p:grpSp>
          <p:nvGrpSpPr>
            <p:cNvPr id="457" name="Group 456">
              <a:extLst>
                <a:ext uri="{FF2B5EF4-FFF2-40B4-BE49-F238E27FC236}">
                  <a16:creationId xmlns:a16="http://schemas.microsoft.com/office/drawing/2014/main" id="{04C2EE1C-8B87-40CC-AB63-5F73930F5DD1}"/>
                </a:ext>
              </a:extLst>
            </p:cNvPr>
            <p:cNvGrpSpPr/>
            <p:nvPr/>
          </p:nvGrpSpPr>
          <p:grpSpPr>
            <a:xfrm>
              <a:off x="34134828" y="17633590"/>
              <a:ext cx="746863" cy="661933"/>
              <a:chOff x="38507733" y="9836806"/>
              <a:chExt cx="746863" cy="661933"/>
            </a:xfrm>
          </p:grpSpPr>
          <p:pic>
            <p:nvPicPr>
              <p:cNvPr id="460" name="Graphic 459" descr="Bug">
                <a:extLst>
                  <a:ext uri="{FF2B5EF4-FFF2-40B4-BE49-F238E27FC236}">
                    <a16:creationId xmlns:a16="http://schemas.microsoft.com/office/drawing/2014/main" id="{9A71D07B-4C0A-404C-91FF-29C2E8AA0882}"/>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8507733" y="9836806"/>
                <a:ext cx="490365" cy="490365"/>
              </a:xfrm>
              <a:prstGeom prst="rect">
                <a:avLst/>
              </a:prstGeom>
            </p:spPr>
          </p:pic>
          <p:pic>
            <p:nvPicPr>
              <p:cNvPr id="461" name="Graphic 460" descr="Rat">
                <a:extLst>
                  <a:ext uri="{FF2B5EF4-FFF2-40B4-BE49-F238E27FC236}">
                    <a16:creationId xmlns:a16="http://schemas.microsoft.com/office/drawing/2014/main" id="{F26C54F6-B52A-4A91-8239-E15229A5ACC0}"/>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38730819" y="9974962"/>
                <a:ext cx="523777" cy="523777"/>
              </a:xfrm>
              <a:prstGeom prst="rect">
                <a:avLst/>
              </a:prstGeom>
            </p:spPr>
          </p:pic>
        </p:grpSp>
      </p:grpSp>
      <p:pic>
        <p:nvPicPr>
          <p:cNvPr id="459" name="Graphic 458" descr="Add">
            <a:extLst>
              <a:ext uri="{FF2B5EF4-FFF2-40B4-BE49-F238E27FC236}">
                <a16:creationId xmlns:a16="http://schemas.microsoft.com/office/drawing/2014/main" id="{C3BCD7A7-9BD0-4785-9F61-DC0CD28B83A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469109" y="17412380"/>
            <a:ext cx="636931" cy="636931"/>
          </a:xfrm>
          <a:prstGeom prst="rect">
            <a:avLst/>
          </a:prstGeom>
        </p:spPr>
      </p:pic>
      <p:pic>
        <p:nvPicPr>
          <p:cNvPr id="468" name="Graphic 467" descr="Rain">
            <a:extLst>
              <a:ext uri="{FF2B5EF4-FFF2-40B4-BE49-F238E27FC236}">
                <a16:creationId xmlns:a16="http://schemas.microsoft.com/office/drawing/2014/main" id="{A68B5AA4-8B18-4AE6-92C3-1B4DB3272D40}"/>
              </a:ext>
            </a:extLst>
          </p:cNvPr>
          <p:cNvPicPr>
            <a:picLocks noChangeAspect="1"/>
          </p:cNvPicPr>
          <p:nvPr/>
        </p:nvPicPr>
        <p:blipFill rotWithShape="1">
          <a:blip r:embed="rId9">
            <a:extLst>
              <a:ext uri="{96DAC541-7B7A-43D3-8B79-37D633B846F1}">
                <asvg:svgBlip xmlns:asvg="http://schemas.microsoft.com/office/drawing/2016/SVG/main" r:embed="rId10"/>
              </a:ext>
            </a:extLst>
          </a:blip>
          <a:srcRect t="58139"/>
          <a:stretch/>
        </p:blipFill>
        <p:spPr>
          <a:xfrm>
            <a:off x="31648738" y="18447843"/>
            <a:ext cx="1322419" cy="553571"/>
          </a:xfrm>
          <a:prstGeom prst="rect">
            <a:avLst/>
          </a:prstGeom>
        </p:spPr>
      </p:pic>
      <p:grpSp>
        <p:nvGrpSpPr>
          <p:cNvPr id="12" name="Group 11">
            <a:extLst>
              <a:ext uri="{FF2B5EF4-FFF2-40B4-BE49-F238E27FC236}">
                <a16:creationId xmlns:a16="http://schemas.microsoft.com/office/drawing/2014/main" id="{FC283382-2F48-4244-A477-EB4CEDEBBDBE}"/>
              </a:ext>
            </a:extLst>
          </p:cNvPr>
          <p:cNvGrpSpPr/>
          <p:nvPr/>
        </p:nvGrpSpPr>
        <p:grpSpPr>
          <a:xfrm>
            <a:off x="31530971" y="18271736"/>
            <a:ext cx="3545650" cy="724069"/>
            <a:chOff x="31831226" y="18436993"/>
            <a:chExt cx="3545650" cy="724069"/>
          </a:xfrm>
        </p:grpSpPr>
        <p:pic>
          <p:nvPicPr>
            <p:cNvPr id="467" name="Graphic 466" descr="Thermometer">
              <a:extLst>
                <a:ext uri="{FF2B5EF4-FFF2-40B4-BE49-F238E27FC236}">
                  <a16:creationId xmlns:a16="http://schemas.microsoft.com/office/drawing/2014/main" id="{298D0B58-B77A-406C-819A-C64BA3B6518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831226" y="18462511"/>
              <a:ext cx="636931" cy="636931"/>
            </a:xfrm>
            <a:prstGeom prst="rect">
              <a:avLst/>
            </a:prstGeom>
          </p:spPr>
        </p:pic>
        <p:pic>
          <p:nvPicPr>
            <p:cNvPr id="469" name="Picture 2" descr="Image result for mold icon">
              <a:extLst>
                <a:ext uri="{FF2B5EF4-FFF2-40B4-BE49-F238E27FC236}">
                  <a16:creationId xmlns:a16="http://schemas.microsoft.com/office/drawing/2014/main" id="{2B88AB14-8D93-4A8A-8609-57245B47B78D}"/>
                </a:ext>
              </a:extLst>
            </p:cNvPr>
            <p:cNvPicPr>
              <a:picLocks noChangeAspect="1" noChangeArrowheads="1"/>
            </p:cNvPicPr>
            <p:nvPr/>
          </p:nvPicPr>
          <p:blipFill>
            <a:blip r:embed="rId11">
              <a:duotone>
                <a:schemeClr val="accent1">
                  <a:shade val="45000"/>
                  <a:satMod val="135000"/>
                </a:schemeClr>
                <a:prstClr val="white"/>
              </a:duotone>
              <a:extLst>
                <a:ext uri="{BEBA8EAE-BF5A-486C-A8C5-ECC9F3942E4B}">
                  <a14:imgProps xmlns:a14="http://schemas.microsoft.com/office/drawing/2010/main">
                    <a14:imgLayer r:embed="rId12">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32929569" y="18502413"/>
              <a:ext cx="553571" cy="553571"/>
            </a:xfrm>
            <a:prstGeom prst="rect">
              <a:avLst/>
            </a:prstGeom>
            <a:noFill/>
            <a:extLst>
              <a:ext uri="{909E8E84-426E-40DD-AFC4-6F175D3DCCD1}">
                <a14:hiddenFill xmlns:a14="http://schemas.microsoft.com/office/drawing/2010/main">
                  <a:solidFill>
                    <a:srgbClr val="FFFFFF"/>
                  </a:solidFill>
                </a14:hiddenFill>
              </a:ext>
            </a:extLst>
          </p:spPr>
        </p:pic>
        <p:grpSp>
          <p:nvGrpSpPr>
            <p:cNvPr id="470" name="Group 469">
              <a:extLst>
                <a:ext uri="{FF2B5EF4-FFF2-40B4-BE49-F238E27FC236}">
                  <a16:creationId xmlns:a16="http://schemas.microsoft.com/office/drawing/2014/main" id="{6DEBA966-F1EE-4A27-8D48-757786504061}"/>
                </a:ext>
              </a:extLst>
            </p:cNvPr>
            <p:cNvGrpSpPr/>
            <p:nvPr/>
          </p:nvGrpSpPr>
          <p:grpSpPr>
            <a:xfrm>
              <a:off x="33472350" y="18436993"/>
              <a:ext cx="636931" cy="636931"/>
              <a:chOff x="37886759" y="9801204"/>
              <a:chExt cx="636931" cy="636931"/>
            </a:xfrm>
          </p:grpSpPr>
          <p:pic>
            <p:nvPicPr>
              <p:cNvPr id="476" name="Graphic 475" descr="Home">
                <a:extLst>
                  <a:ext uri="{FF2B5EF4-FFF2-40B4-BE49-F238E27FC236}">
                    <a16:creationId xmlns:a16="http://schemas.microsoft.com/office/drawing/2014/main" id="{4E3293AA-4A56-4F60-A683-178423168567}"/>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7886759" y="9801204"/>
                <a:ext cx="636931" cy="636931"/>
              </a:xfrm>
              <a:prstGeom prst="rect">
                <a:avLst/>
              </a:prstGeom>
            </p:spPr>
          </p:pic>
          <p:sp>
            <p:nvSpPr>
              <p:cNvPr id="477" name="Freeform: Shape 476">
                <a:extLst>
                  <a:ext uri="{FF2B5EF4-FFF2-40B4-BE49-F238E27FC236}">
                    <a16:creationId xmlns:a16="http://schemas.microsoft.com/office/drawing/2014/main" id="{2F127B0E-0D23-42EE-93DC-EF78A852987C}"/>
                  </a:ext>
                </a:extLst>
              </p:cNvPr>
              <p:cNvSpPr/>
              <p:nvPr/>
            </p:nvSpPr>
            <p:spPr>
              <a:xfrm>
                <a:off x="38036329" y="10202535"/>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478" name="Freeform: Shape 477">
                <a:extLst>
                  <a:ext uri="{FF2B5EF4-FFF2-40B4-BE49-F238E27FC236}">
                    <a16:creationId xmlns:a16="http://schemas.microsoft.com/office/drawing/2014/main" id="{A6FC2775-23AA-46F6-A2BE-E44B9EFAFD35}"/>
                  </a:ext>
                </a:extLst>
              </p:cNvPr>
              <p:cNvSpPr/>
              <p:nvPr/>
            </p:nvSpPr>
            <p:spPr>
              <a:xfrm>
                <a:off x="38036329" y="10280745"/>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479" name="Freeform: Shape 478">
                <a:extLst>
                  <a:ext uri="{FF2B5EF4-FFF2-40B4-BE49-F238E27FC236}">
                    <a16:creationId xmlns:a16="http://schemas.microsoft.com/office/drawing/2014/main" id="{71BB4CFF-1A54-4F94-887E-204210D03F99}"/>
                  </a:ext>
                </a:extLst>
              </p:cNvPr>
              <p:cNvSpPr/>
              <p:nvPr/>
            </p:nvSpPr>
            <p:spPr>
              <a:xfrm>
                <a:off x="38029694" y="10139498"/>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grpSp>
        <p:grpSp>
          <p:nvGrpSpPr>
            <p:cNvPr id="471" name="Group 470">
              <a:extLst>
                <a:ext uri="{FF2B5EF4-FFF2-40B4-BE49-F238E27FC236}">
                  <a16:creationId xmlns:a16="http://schemas.microsoft.com/office/drawing/2014/main" id="{FB19E405-06D5-4ECF-97AD-C05881A76207}"/>
                </a:ext>
              </a:extLst>
            </p:cNvPr>
            <p:cNvGrpSpPr/>
            <p:nvPr/>
          </p:nvGrpSpPr>
          <p:grpSpPr>
            <a:xfrm>
              <a:off x="34110078" y="18499129"/>
              <a:ext cx="746863" cy="661933"/>
              <a:chOff x="38507733" y="9836806"/>
              <a:chExt cx="746863" cy="661933"/>
            </a:xfrm>
          </p:grpSpPr>
          <p:pic>
            <p:nvPicPr>
              <p:cNvPr id="474" name="Graphic 473" descr="Bug">
                <a:extLst>
                  <a:ext uri="{FF2B5EF4-FFF2-40B4-BE49-F238E27FC236}">
                    <a16:creationId xmlns:a16="http://schemas.microsoft.com/office/drawing/2014/main" id="{A1A18EA8-E946-43EA-93F4-81D1AA5457C5}"/>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8507733" y="9836806"/>
                <a:ext cx="490365" cy="490365"/>
              </a:xfrm>
              <a:prstGeom prst="rect">
                <a:avLst/>
              </a:prstGeom>
            </p:spPr>
          </p:pic>
          <p:pic>
            <p:nvPicPr>
              <p:cNvPr id="475" name="Graphic 474" descr="Rat">
                <a:extLst>
                  <a:ext uri="{FF2B5EF4-FFF2-40B4-BE49-F238E27FC236}">
                    <a16:creationId xmlns:a16="http://schemas.microsoft.com/office/drawing/2014/main" id="{E3821893-3F3A-41F0-9016-90DD16BB2C0B}"/>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38730819" y="9974962"/>
                <a:ext cx="523777" cy="523777"/>
              </a:xfrm>
              <a:prstGeom prst="rect">
                <a:avLst/>
              </a:prstGeom>
            </p:spPr>
          </p:pic>
        </p:grpSp>
        <p:pic>
          <p:nvPicPr>
            <p:cNvPr id="472" name="Graphic 471" descr="Medical">
              <a:extLst>
                <a:ext uri="{FF2B5EF4-FFF2-40B4-BE49-F238E27FC236}">
                  <a16:creationId xmlns:a16="http://schemas.microsoft.com/office/drawing/2014/main" id="{B72DD8FD-3DD0-4B7A-A030-50BBAA0F23A4}"/>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34750907" y="18443992"/>
              <a:ext cx="625969" cy="625969"/>
            </a:xfrm>
            <a:prstGeom prst="rect">
              <a:avLst/>
            </a:prstGeom>
          </p:spPr>
        </p:pic>
      </p:grpSp>
      <p:pic>
        <p:nvPicPr>
          <p:cNvPr id="473" name="Graphic 472" descr="Add">
            <a:extLst>
              <a:ext uri="{FF2B5EF4-FFF2-40B4-BE49-F238E27FC236}">
                <a16:creationId xmlns:a16="http://schemas.microsoft.com/office/drawing/2014/main" id="{5E5223E6-B96A-4949-ACCF-0729EA96476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444359" y="18277919"/>
            <a:ext cx="636931" cy="636931"/>
          </a:xfrm>
          <a:prstGeom prst="rect">
            <a:avLst/>
          </a:prstGeom>
        </p:spPr>
      </p:pic>
      <p:grpSp>
        <p:nvGrpSpPr>
          <p:cNvPr id="22" name="Group 21">
            <a:extLst>
              <a:ext uri="{FF2B5EF4-FFF2-40B4-BE49-F238E27FC236}">
                <a16:creationId xmlns:a16="http://schemas.microsoft.com/office/drawing/2014/main" id="{29BFD35F-EE29-4CF3-BC5B-874A8010E1B4}"/>
              </a:ext>
            </a:extLst>
          </p:cNvPr>
          <p:cNvGrpSpPr/>
          <p:nvPr/>
        </p:nvGrpSpPr>
        <p:grpSpPr>
          <a:xfrm>
            <a:off x="11198087" y="14684385"/>
            <a:ext cx="13025961" cy="4401205"/>
            <a:chOff x="11198087" y="14684385"/>
            <a:chExt cx="13025961" cy="4401205"/>
          </a:xfrm>
        </p:grpSpPr>
        <p:grpSp>
          <p:nvGrpSpPr>
            <p:cNvPr id="47" name="Group 46">
              <a:extLst>
                <a:ext uri="{FF2B5EF4-FFF2-40B4-BE49-F238E27FC236}">
                  <a16:creationId xmlns:a16="http://schemas.microsoft.com/office/drawing/2014/main" id="{08D20B73-1E4D-415F-95E1-BFCCBA5EAD93}"/>
                </a:ext>
              </a:extLst>
            </p:cNvPr>
            <p:cNvGrpSpPr/>
            <p:nvPr/>
          </p:nvGrpSpPr>
          <p:grpSpPr>
            <a:xfrm>
              <a:off x="11198087" y="14684385"/>
              <a:ext cx="13025961" cy="4401205"/>
              <a:chOff x="11326352" y="16743207"/>
              <a:chExt cx="12909312" cy="4401205"/>
            </a:xfrm>
          </p:grpSpPr>
          <p:sp>
            <p:nvSpPr>
              <p:cNvPr id="18" name="TextBox 17">
                <a:extLst>
                  <a:ext uri="{FF2B5EF4-FFF2-40B4-BE49-F238E27FC236}">
                    <a16:creationId xmlns:a16="http://schemas.microsoft.com/office/drawing/2014/main" id="{88C2C5BB-5E72-A84C-884F-E9E061470A73}"/>
                  </a:ext>
                </a:extLst>
              </p:cNvPr>
              <p:cNvSpPr txBox="1"/>
              <p:nvPr/>
            </p:nvSpPr>
            <p:spPr>
              <a:xfrm>
                <a:off x="11326352" y="16743207"/>
                <a:ext cx="12909312" cy="4401205"/>
              </a:xfrm>
              <a:prstGeom prst="rect">
                <a:avLst/>
              </a:prstGeom>
              <a:noFill/>
              <a:ln w="38100">
                <a:solidFill>
                  <a:srgbClr val="9DD164"/>
                </a:solidFill>
              </a:ln>
            </p:spPr>
            <p:txBody>
              <a:bodyPr wrap="square" lIns="457200" tIns="228600" rIns="228600" bIns="228600" rtlCol="0">
                <a:spAutoFit/>
              </a:bodyPr>
              <a:lstStyle/>
              <a:p>
                <a:pPr>
                  <a:spcAft>
                    <a:spcPts val="2400"/>
                  </a:spcAft>
                </a:pPr>
                <a:r>
                  <a:rPr lang="en-US" sz="4000" b="1" dirty="0">
                    <a:solidFill>
                      <a:srgbClr val="003591"/>
                    </a:solidFill>
                    <a:latin typeface="Source Sans Pro" panose="020B0503030403020204" pitchFamily="34" charset="77"/>
                  </a:rPr>
                  <a:t>Wx Impacts on Indoor Environmental Quality</a:t>
                </a:r>
                <a:endParaRPr lang="en-US" sz="2800" dirty="0">
                  <a:latin typeface="Minion Pro" panose="02040503050306020203" pitchFamily="18" charset="0"/>
                </a:endParaRPr>
              </a:p>
              <a:p>
                <a:pPr marL="1044575"/>
                <a:r>
                  <a:rPr lang="en-US" sz="2800" dirty="0">
                    <a:latin typeface="Minion Pro" panose="02040503050306020203" pitchFamily="18" charset="0"/>
                  </a:rPr>
                  <a:t>Reduce relative humidity	Improve temperature control</a:t>
                </a:r>
              </a:p>
              <a:p>
                <a:pPr marL="1044575"/>
                <a:endParaRPr lang="en-US" sz="2800" dirty="0">
                  <a:latin typeface="Minion Pro" panose="02040503050306020203" pitchFamily="18" charset="0"/>
                </a:endParaRPr>
              </a:p>
              <a:p>
                <a:pPr marL="1044575"/>
                <a:r>
                  <a:rPr lang="en-US" sz="2800" dirty="0">
                    <a:latin typeface="Minion Pro" panose="02040503050306020203" pitchFamily="18" charset="0"/>
                  </a:rPr>
                  <a:t>Reduce mold 		Improve indoor air quality</a:t>
                </a:r>
              </a:p>
              <a:p>
                <a:pPr marL="1044575"/>
                <a:r>
                  <a:rPr lang="en-US" sz="2800" dirty="0">
                    <a:latin typeface="Minion Pro" panose="02040503050306020203" pitchFamily="18" charset="0"/>
                  </a:rPr>
                  <a:t>	</a:t>
                </a:r>
              </a:p>
              <a:p>
                <a:pPr marL="1044575"/>
                <a:r>
                  <a:rPr lang="en-US" sz="2800" dirty="0">
                    <a:latin typeface="Minion Pro" panose="02040503050306020203" pitchFamily="18" charset="0"/>
                  </a:rPr>
                  <a:t>Reduce allergens	Enhance safety</a:t>
                </a:r>
              </a:p>
              <a:p>
                <a:pPr marL="1044575"/>
                <a:endParaRPr lang="en-US" sz="2800" dirty="0">
                  <a:latin typeface="Minion Pro" panose="02040503050306020203" pitchFamily="18" charset="0"/>
                </a:endParaRPr>
              </a:p>
              <a:p>
                <a:pPr marL="1044575"/>
                <a:r>
                  <a:rPr lang="en-US" sz="2800" dirty="0">
                    <a:latin typeface="Minion Pro" panose="02040503050306020203" pitchFamily="18" charset="0"/>
                  </a:rPr>
                  <a:t>Eliminate pest intrusion	Energy expenditure savings</a:t>
                </a:r>
                <a:r>
                  <a:rPr lang="en-US" sz="2800" b="1" baseline="30000" dirty="0">
                    <a:latin typeface="Source Sans Pro" panose="020B0503030403020204" pitchFamily="34" charset="77"/>
                  </a:rPr>
                  <a:t>i</a:t>
                </a:r>
                <a:endParaRPr lang="en-US" sz="2800" b="1" dirty="0">
                  <a:latin typeface="Minion Pro" panose="02040503050306020203" pitchFamily="18" charset="0"/>
                </a:endParaRPr>
              </a:p>
            </p:txBody>
          </p:sp>
          <p:grpSp>
            <p:nvGrpSpPr>
              <p:cNvPr id="229" name="Group 228">
                <a:extLst>
                  <a:ext uri="{FF2B5EF4-FFF2-40B4-BE49-F238E27FC236}">
                    <a16:creationId xmlns:a16="http://schemas.microsoft.com/office/drawing/2014/main" id="{B13CD9BF-C90D-4D4E-A604-9B64E081E4F1}"/>
                  </a:ext>
                </a:extLst>
              </p:cNvPr>
              <p:cNvGrpSpPr/>
              <p:nvPr/>
            </p:nvGrpSpPr>
            <p:grpSpPr>
              <a:xfrm>
                <a:off x="17308605" y="19539991"/>
                <a:ext cx="677866" cy="750097"/>
                <a:chOff x="37622677" y="21744065"/>
                <a:chExt cx="1266085" cy="1400994"/>
              </a:xfrm>
            </p:grpSpPr>
            <p:pic>
              <p:nvPicPr>
                <p:cNvPr id="223" name="Graphic 222" descr="Medical">
                  <a:extLst>
                    <a:ext uri="{FF2B5EF4-FFF2-40B4-BE49-F238E27FC236}">
                      <a16:creationId xmlns:a16="http://schemas.microsoft.com/office/drawing/2014/main" id="{DDA0D1A2-41C2-4F11-A9F6-C5075D95CB2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37622677" y="21744065"/>
                  <a:ext cx="1160345" cy="1160345"/>
                </a:xfrm>
                <a:prstGeom prst="rect">
                  <a:avLst/>
                </a:prstGeom>
              </p:spPr>
            </p:pic>
            <p:pic>
              <p:nvPicPr>
                <p:cNvPr id="228" name="Graphic 227" descr="Checkmark">
                  <a:extLst>
                    <a:ext uri="{FF2B5EF4-FFF2-40B4-BE49-F238E27FC236}">
                      <a16:creationId xmlns:a16="http://schemas.microsoft.com/office/drawing/2014/main" id="{0705A8B1-4899-404A-9BE5-EACFF3C98FB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37990161" y="22246458"/>
                  <a:ext cx="898601" cy="898601"/>
                </a:xfrm>
                <a:prstGeom prst="rect">
                  <a:avLst/>
                </a:prstGeom>
              </p:spPr>
            </p:pic>
          </p:grpSp>
          <p:grpSp>
            <p:nvGrpSpPr>
              <p:cNvPr id="45" name="Group 44">
                <a:extLst>
                  <a:ext uri="{FF2B5EF4-FFF2-40B4-BE49-F238E27FC236}">
                    <a16:creationId xmlns:a16="http://schemas.microsoft.com/office/drawing/2014/main" id="{99A55540-BA42-4AF5-973C-FC35385A2C66}"/>
                  </a:ext>
                </a:extLst>
              </p:cNvPr>
              <p:cNvGrpSpPr/>
              <p:nvPr/>
            </p:nvGrpSpPr>
            <p:grpSpPr>
              <a:xfrm>
                <a:off x="17235993" y="18628266"/>
                <a:ext cx="826690" cy="963989"/>
                <a:chOff x="17235993" y="19205780"/>
                <a:chExt cx="826690" cy="963989"/>
              </a:xfrm>
            </p:grpSpPr>
            <p:grpSp>
              <p:nvGrpSpPr>
                <p:cNvPr id="225" name="Group 224">
                  <a:extLst>
                    <a:ext uri="{FF2B5EF4-FFF2-40B4-BE49-F238E27FC236}">
                      <a16:creationId xmlns:a16="http://schemas.microsoft.com/office/drawing/2014/main" id="{71902D27-CE80-4E38-A070-D4E4E8326582}"/>
                    </a:ext>
                  </a:extLst>
                </p:cNvPr>
                <p:cNvGrpSpPr/>
                <p:nvPr/>
              </p:nvGrpSpPr>
              <p:grpSpPr>
                <a:xfrm>
                  <a:off x="17235993" y="19205780"/>
                  <a:ext cx="770200" cy="770201"/>
                  <a:chOff x="41326231" y="21319111"/>
                  <a:chExt cx="1307670" cy="1307670"/>
                </a:xfrm>
              </p:grpSpPr>
              <p:pic>
                <p:nvPicPr>
                  <p:cNvPr id="208" name="Graphic 207" descr="Home">
                    <a:extLst>
                      <a:ext uri="{FF2B5EF4-FFF2-40B4-BE49-F238E27FC236}">
                        <a16:creationId xmlns:a16="http://schemas.microsoft.com/office/drawing/2014/main" id="{B863E15F-B5BE-46CA-9473-0A415805FE18}"/>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1326231" y="21319111"/>
                    <a:ext cx="1307670" cy="1307670"/>
                  </a:xfrm>
                  <a:prstGeom prst="rect">
                    <a:avLst/>
                  </a:prstGeom>
                </p:spPr>
              </p:pic>
              <p:sp>
                <p:nvSpPr>
                  <p:cNvPr id="209" name="Freeform: Shape 208">
                    <a:extLst>
                      <a:ext uri="{FF2B5EF4-FFF2-40B4-BE49-F238E27FC236}">
                        <a16:creationId xmlns:a16="http://schemas.microsoft.com/office/drawing/2014/main" id="{88D35B01-EEEC-4EF3-8503-825F966F69F5}"/>
                      </a:ext>
                    </a:extLst>
                  </p:cNvPr>
                  <p:cNvSpPr/>
                  <p:nvPr/>
                </p:nvSpPr>
                <p:spPr>
                  <a:xfrm>
                    <a:off x="41633310" y="22143075"/>
                    <a:ext cx="693510" cy="122145"/>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210" name="Freeform: Shape 209">
                    <a:extLst>
                      <a:ext uri="{FF2B5EF4-FFF2-40B4-BE49-F238E27FC236}">
                        <a16:creationId xmlns:a16="http://schemas.microsoft.com/office/drawing/2014/main" id="{6D820CCF-3AE7-4A2B-A305-F61BA067152E}"/>
                      </a:ext>
                    </a:extLst>
                  </p:cNvPr>
                  <p:cNvSpPr/>
                  <p:nvPr/>
                </p:nvSpPr>
                <p:spPr>
                  <a:xfrm>
                    <a:off x="41633310" y="22303648"/>
                    <a:ext cx="693510" cy="122145"/>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211" name="Freeform: Shape 210">
                    <a:extLst>
                      <a:ext uri="{FF2B5EF4-FFF2-40B4-BE49-F238E27FC236}">
                        <a16:creationId xmlns:a16="http://schemas.microsoft.com/office/drawing/2014/main" id="{5700DCFB-B212-432D-8DBF-35B58E708C62}"/>
                      </a:ext>
                    </a:extLst>
                  </p:cNvPr>
                  <p:cNvSpPr/>
                  <p:nvPr/>
                </p:nvSpPr>
                <p:spPr>
                  <a:xfrm>
                    <a:off x="41619687" y="22013656"/>
                    <a:ext cx="693510" cy="122145"/>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grpSp>
            <p:pic>
              <p:nvPicPr>
                <p:cNvPr id="230" name="Graphic 229" descr="Checkmark">
                  <a:extLst>
                    <a:ext uri="{FF2B5EF4-FFF2-40B4-BE49-F238E27FC236}">
                      <a16:creationId xmlns:a16="http://schemas.microsoft.com/office/drawing/2014/main" id="{F3315163-3F46-4FA0-A62D-4F38B53D05E0}"/>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17581569" y="19688655"/>
                  <a:ext cx="481114" cy="481114"/>
                </a:xfrm>
                <a:prstGeom prst="rect">
                  <a:avLst/>
                </a:prstGeom>
              </p:spPr>
            </p:pic>
          </p:grpSp>
          <p:grpSp>
            <p:nvGrpSpPr>
              <p:cNvPr id="46" name="Group 45">
                <a:extLst>
                  <a:ext uri="{FF2B5EF4-FFF2-40B4-BE49-F238E27FC236}">
                    <a16:creationId xmlns:a16="http://schemas.microsoft.com/office/drawing/2014/main" id="{F32B5CEA-D1DC-4C23-9B38-E54FBA92C7E0}"/>
                  </a:ext>
                </a:extLst>
              </p:cNvPr>
              <p:cNvGrpSpPr/>
              <p:nvPr/>
            </p:nvGrpSpPr>
            <p:grpSpPr>
              <a:xfrm>
                <a:off x="17179111" y="17718789"/>
                <a:ext cx="852057" cy="1014298"/>
                <a:chOff x="17179111" y="18280259"/>
                <a:chExt cx="852057" cy="1014298"/>
              </a:xfrm>
            </p:grpSpPr>
            <p:pic>
              <p:nvPicPr>
                <p:cNvPr id="196" name="Graphic 195" descr="Thermometer">
                  <a:extLst>
                    <a:ext uri="{FF2B5EF4-FFF2-40B4-BE49-F238E27FC236}">
                      <a16:creationId xmlns:a16="http://schemas.microsoft.com/office/drawing/2014/main" id="{E77EEB28-A765-4AC2-A73C-AA6452E2890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7179111" y="18280259"/>
                  <a:ext cx="852057" cy="852056"/>
                </a:xfrm>
                <a:prstGeom prst="rect">
                  <a:avLst/>
                </a:prstGeom>
              </p:spPr>
            </p:pic>
            <p:pic>
              <p:nvPicPr>
                <p:cNvPr id="231" name="Graphic 230" descr="Checkmark">
                  <a:extLst>
                    <a:ext uri="{FF2B5EF4-FFF2-40B4-BE49-F238E27FC236}">
                      <a16:creationId xmlns:a16="http://schemas.microsoft.com/office/drawing/2014/main" id="{2CBA089A-37F3-4048-8D03-6329D023E2D7}"/>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17505357" y="18813443"/>
                  <a:ext cx="481114" cy="481114"/>
                </a:xfrm>
                <a:prstGeom prst="rect">
                  <a:avLst/>
                </a:prstGeom>
              </p:spPr>
            </p:pic>
          </p:grpSp>
          <p:grpSp>
            <p:nvGrpSpPr>
              <p:cNvPr id="36" name="Group 35">
                <a:extLst>
                  <a:ext uri="{FF2B5EF4-FFF2-40B4-BE49-F238E27FC236}">
                    <a16:creationId xmlns:a16="http://schemas.microsoft.com/office/drawing/2014/main" id="{94B4DF54-1BBB-4250-A30F-390C41CF5F23}"/>
                  </a:ext>
                </a:extLst>
              </p:cNvPr>
              <p:cNvGrpSpPr/>
              <p:nvPr/>
            </p:nvGrpSpPr>
            <p:grpSpPr>
              <a:xfrm>
                <a:off x="11333189" y="17820196"/>
                <a:ext cx="1791899" cy="750097"/>
                <a:chOff x="11333189" y="18381666"/>
                <a:chExt cx="1791899" cy="750097"/>
              </a:xfrm>
            </p:grpSpPr>
            <p:pic>
              <p:nvPicPr>
                <p:cNvPr id="202" name="Graphic 201" descr="Rain">
                  <a:extLst>
                    <a:ext uri="{FF2B5EF4-FFF2-40B4-BE49-F238E27FC236}">
                      <a16:creationId xmlns:a16="http://schemas.microsoft.com/office/drawing/2014/main" id="{C54BB2B0-7839-47F9-8944-D72DFCDC74C5}"/>
                    </a:ext>
                  </a:extLst>
                </p:cNvPr>
                <p:cNvPicPr>
                  <a:picLocks noChangeAspect="1"/>
                </p:cNvPicPr>
                <p:nvPr/>
              </p:nvPicPr>
              <p:blipFill rotWithShape="1">
                <a:blip r:embed="rId9">
                  <a:extLst>
                    <a:ext uri="{96DAC541-7B7A-43D3-8B79-37D633B846F1}">
                      <asvg:svgBlip xmlns:asvg="http://schemas.microsoft.com/office/drawing/2016/SVG/main" r:embed="rId10"/>
                    </a:ext>
                  </a:extLst>
                </a:blip>
                <a:srcRect t="58139"/>
                <a:stretch/>
              </p:blipFill>
              <p:spPr>
                <a:xfrm>
                  <a:off x="11333189" y="18381666"/>
                  <a:ext cx="1791899" cy="750097"/>
                </a:xfrm>
                <a:prstGeom prst="rect">
                  <a:avLst/>
                </a:prstGeom>
              </p:spPr>
            </p:pic>
            <p:grpSp>
              <p:nvGrpSpPr>
                <p:cNvPr id="233" name="Group 232">
                  <a:extLst>
                    <a:ext uri="{FF2B5EF4-FFF2-40B4-BE49-F238E27FC236}">
                      <a16:creationId xmlns:a16="http://schemas.microsoft.com/office/drawing/2014/main" id="{EA8ABF50-CFBB-4FA3-90F8-302CC3816A1F}"/>
                    </a:ext>
                  </a:extLst>
                </p:cNvPr>
                <p:cNvGrpSpPr/>
                <p:nvPr/>
              </p:nvGrpSpPr>
              <p:grpSpPr>
                <a:xfrm>
                  <a:off x="11887687" y="18587909"/>
                  <a:ext cx="352562" cy="352562"/>
                  <a:chOff x="12162742" y="19494310"/>
                  <a:chExt cx="352562" cy="352562"/>
                </a:xfrm>
              </p:grpSpPr>
              <p:cxnSp>
                <p:nvCxnSpPr>
                  <p:cNvPr id="234" name="Straight Connector 233">
                    <a:extLst>
                      <a:ext uri="{FF2B5EF4-FFF2-40B4-BE49-F238E27FC236}">
                        <a16:creationId xmlns:a16="http://schemas.microsoft.com/office/drawing/2014/main" id="{68B09610-E896-4718-A7E8-DE8A025705BF}"/>
                      </a:ext>
                    </a:extLst>
                  </p:cNvPr>
                  <p:cNvCxnSpPr/>
                  <p:nvPr/>
                </p:nvCxnSpPr>
                <p:spPr>
                  <a:xfrm>
                    <a:off x="12162742" y="19494310"/>
                    <a:ext cx="352562" cy="352562"/>
                  </a:xfrm>
                  <a:prstGeom prst="line">
                    <a:avLst/>
                  </a:prstGeom>
                  <a:ln w="76200">
                    <a:solidFill>
                      <a:srgbClr val="D36122"/>
                    </a:solidFill>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84BE5090-F7F4-4FA8-865C-59C56529E396}"/>
                      </a:ext>
                    </a:extLst>
                  </p:cNvPr>
                  <p:cNvCxnSpPr/>
                  <p:nvPr/>
                </p:nvCxnSpPr>
                <p:spPr>
                  <a:xfrm flipV="1">
                    <a:off x="12162742" y="19494310"/>
                    <a:ext cx="352562" cy="352562"/>
                  </a:xfrm>
                  <a:prstGeom prst="line">
                    <a:avLst/>
                  </a:prstGeom>
                  <a:ln w="76200">
                    <a:solidFill>
                      <a:srgbClr val="D36122"/>
                    </a:solidFill>
                  </a:ln>
                </p:spPr>
                <p:style>
                  <a:lnRef idx="1">
                    <a:schemeClr val="accent1"/>
                  </a:lnRef>
                  <a:fillRef idx="0">
                    <a:schemeClr val="accent1"/>
                  </a:fillRef>
                  <a:effectRef idx="0">
                    <a:schemeClr val="accent1"/>
                  </a:effectRef>
                  <a:fontRef idx="minor">
                    <a:schemeClr val="tx1"/>
                  </a:fontRef>
                </p:style>
              </p:cxnSp>
            </p:grpSp>
          </p:grpSp>
          <p:grpSp>
            <p:nvGrpSpPr>
              <p:cNvPr id="35" name="Group 34">
                <a:extLst>
                  <a:ext uri="{FF2B5EF4-FFF2-40B4-BE49-F238E27FC236}">
                    <a16:creationId xmlns:a16="http://schemas.microsoft.com/office/drawing/2014/main" id="{0342470C-9340-4090-A83D-07B947C4B489}"/>
                  </a:ext>
                </a:extLst>
              </p:cNvPr>
              <p:cNvGrpSpPr/>
              <p:nvPr/>
            </p:nvGrpSpPr>
            <p:grpSpPr>
              <a:xfrm>
                <a:off x="11839516" y="18511838"/>
                <a:ext cx="694213" cy="723830"/>
                <a:chOff x="11826099" y="19123042"/>
                <a:chExt cx="694213" cy="723830"/>
              </a:xfrm>
            </p:grpSpPr>
            <p:pic>
              <p:nvPicPr>
                <p:cNvPr id="205" name="Picture 2" descr="Image result for mold icon">
                  <a:extLst>
                    <a:ext uri="{FF2B5EF4-FFF2-40B4-BE49-F238E27FC236}">
                      <a16:creationId xmlns:a16="http://schemas.microsoft.com/office/drawing/2014/main" id="{D467FD51-6CFC-4FE4-A88E-AB34CBC393B5}"/>
                    </a:ext>
                  </a:extLst>
                </p:cNvPr>
                <p:cNvPicPr>
                  <a:picLocks noChangeAspect="1" noChangeArrowheads="1"/>
                </p:cNvPicPr>
                <p:nvPr/>
              </p:nvPicPr>
              <p:blipFill>
                <a:blip r:embed="rId11">
                  <a:duotone>
                    <a:schemeClr val="accent1">
                      <a:shade val="45000"/>
                      <a:satMod val="135000"/>
                    </a:schemeClr>
                    <a:prstClr val="white"/>
                  </a:duotone>
                  <a:extLst>
                    <a:ext uri="{BEBA8EAE-BF5A-486C-A8C5-ECC9F3942E4B}">
                      <a14:imgProps xmlns:a14="http://schemas.microsoft.com/office/drawing/2010/main">
                        <a14:imgLayer r:embed="rId12">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828692" y="19123042"/>
                  <a:ext cx="691620" cy="691620"/>
                </a:xfrm>
                <a:prstGeom prst="rect">
                  <a:avLst/>
                </a:prstGeom>
                <a:noFill/>
                <a:extLst>
                  <a:ext uri="{909E8E84-426E-40DD-AFC4-6F175D3DCCD1}">
                    <a14:hiddenFill xmlns:a14="http://schemas.microsoft.com/office/drawing/2010/main">
                      <a:solidFill>
                        <a:srgbClr val="FFFFFF"/>
                      </a:solidFill>
                    </a14:hiddenFill>
                  </a:ext>
                </a:extLst>
              </p:spPr>
            </p:pic>
            <p:grpSp>
              <p:nvGrpSpPr>
                <p:cNvPr id="236" name="Group 235">
                  <a:extLst>
                    <a:ext uri="{FF2B5EF4-FFF2-40B4-BE49-F238E27FC236}">
                      <a16:creationId xmlns:a16="http://schemas.microsoft.com/office/drawing/2014/main" id="{3DC797A3-2A91-4386-8589-5477B1384891}"/>
                    </a:ext>
                  </a:extLst>
                </p:cNvPr>
                <p:cNvGrpSpPr/>
                <p:nvPr/>
              </p:nvGrpSpPr>
              <p:grpSpPr>
                <a:xfrm>
                  <a:off x="11826099" y="19494310"/>
                  <a:ext cx="352562" cy="352562"/>
                  <a:chOff x="12162742" y="19494310"/>
                  <a:chExt cx="352562" cy="352562"/>
                </a:xfrm>
              </p:grpSpPr>
              <p:cxnSp>
                <p:nvCxnSpPr>
                  <p:cNvPr id="237" name="Straight Connector 236">
                    <a:extLst>
                      <a:ext uri="{FF2B5EF4-FFF2-40B4-BE49-F238E27FC236}">
                        <a16:creationId xmlns:a16="http://schemas.microsoft.com/office/drawing/2014/main" id="{DA818579-D8D8-47CC-8AE1-586881BBF384}"/>
                      </a:ext>
                    </a:extLst>
                  </p:cNvPr>
                  <p:cNvCxnSpPr/>
                  <p:nvPr/>
                </p:nvCxnSpPr>
                <p:spPr>
                  <a:xfrm>
                    <a:off x="12162742" y="19494310"/>
                    <a:ext cx="352562" cy="352562"/>
                  </a:xfrm>
                  <a:prstGeom prst="line">
                    <a:avLst/>
                  </a:prstGeom>
                  <a:ln w="76200">
                    <a:solidFill>
                      <a:srgbClr val="D36122"/>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602CFB0C-76E6-4007-9A5B-AE676FDDE253}"/>
                      </a:ext>
                    </a:extLst>
                  </p:cNvPr>
                  <p:cNvCxnSpPr/>
                  <p:nvPr/>
                </p:nvCxnSpPr>
                <p:spPr>
                  <a:xfrm flipV="1">
                    <a:off x="12162742" y="19494310"/>
                    <a:ext cx="352562" cy="352562"/>
                  </a:xfrm>
                  <a:prstGeom prst="line">
                    <a:avLst/>
                  </a:prstGeom>
                  <a:ln w="76200">
                    <a:solidFill>
                      <a:srgbClr val="D36122"/>
                    </a:solidFill>
                  </a:ln>
                </p:spPr>
                <p:style>
                  <a:lnRef idx="1">
                    <a:schemeClr val="accent1"/>
                  </a:lnRef>
                  <a:fillRef idx="0">
                    <a:schemeClr val="accent1"/>
                  </a:fillRef>
                  <a:effectRef idx="0">
                    <a:schemeClr val="accent1"/>
                  </a:effectRef>
                  <a:fontRef idx="minor">
                    <a:schemeClr val="tx1"/>
                  </a:fontRef>
                </p:style>
              </p:cxnSp>
            </p:grpSp>
          </p:grpSp>
          <p:grpSp>
            <p:nvGrpSpPr>
              <p:cNvPr id="243" name="Group 242">
                <a:extLst>
                  <a:ext uri="{FF2B5EF4-FFF2-40B4-BE49-F238E27FC236}">
                    <a16:creationId xmlns:a16="http://schemas.microsoft.com/office/drawing/2014/main" id="{30118732-50B4-4876-8EA4-94D8DF0D6AD3}"/>
                  </a:ext>
                </a:extLst>
              </p:cNvPr>
              <p:cNvGrpSpPr/>
              <p:nvPr/>
            </p:nvGrpSpPr>
            <p:grpSpPr>
              <a:xfrm>
                <a:off x="11771390" y="19342435"/>
                <a:ext cx="841376" cy="822081"/>
                <a:chOff x="11746819" y="19984410"/>
                <a:chExt cx="841376" cy="822081"/>
              </a:xfrm>
            </p:grpSpPr>
            <p:grpSp>
              <p:nvGrpSpPr>
                <p:cNvPr id="226" name="Group 225">
                  <a:extLst>
                    <a:ext uri="{FF2B5EF4-FFF2-40B4-BE49-F238E27FC236}">
                      <a16:creationId xmlns:a16="http://schemas.microsoft.com/office/drawing/2014/main" id="{3EC43E4C-7BCF-400D-B593-533134DD3787}"/>
                    </a:ext>
                  </a:extLst>
                </p:cNvPr>
                <p:cNvGrpSpPr/>
                <p:nvPr/>
              </p:nvGrpSpPr>
              <p:grpSpPr>
                <a:xfrm>
                  <a:off x="11746819" y="19984410"/>
                  <a:ext cx="841376" cy="795165"/>
                  <a:chOff x="40777773" y="21123004"/>
                  <a:chExt cx="1767872" cy="1670774"/>
                </a:xfrm>
              </p:grpSpPr>
              <p:pic>
                <p:nvPicPr>
                  <p:cNvPr id="215" name="Graphic 214" descr="Flower">
                    <a:extLst>
                      <a:ext uri="{FF2B5EF4-FFF2-40B4-BE49-F238E27FC236}">
                        <a16:creationId xmlns:a16="http://schemas.microsoft.com/office/drawing/2014/main" id="{F826D28B-DA03-4CF8-9477-A8BBA9E7E57E}"/>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41441707" y="21689840"/>
                    <a:ext cx="1103938" cy="1103938"/>
                  </a:xfrm>
                  <a:prstGeom prst="rect">
                    <a:avLst/>
                  </a:prstGeom>
                </p:spPr>
              </p:pic>
              <p:pic>
                <p:nvPicPr>
                  <p:cNvPr id="216" name="Graphic 215" descr="Cat">
                    <a:extLst>
                      <a:ext uri="{FF2B5EF4-FFF2-40B4-BE49-F238E27FC236}">
                        <a16:creationId xmlns:a16="http://schemas.microsoft.com/office/drawing/2014/main" id="{2593CC93-A669-4668-B3FB-D58B98270229}"/>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40777773" y="21123004"/>
                    <a:ext cx="1307670" cy="1307670"/>
                  </a:xfrm>
                  <a:prstGeom prst="rect">
                    <a:avLst/>
                  </a:prstGeom>
                </p:spPr>
              </p:pic>
            </p:grpSp>
            <p:grpSp>
              <p:nvGrpSpPr>
                <p:cNvPr id="232" name="Group 231">
                  <a:extLst>
                    <a:ext uri="{FF2B5EF4-FFF2-40B4-BE49-F238E27FC236}">
                      <a16:creationId xmlns:a16="http://schemas.microsoft.com/office/drawing/2014/main" id="{F67E4856-1B22-4CCA-800E-93A2F0CD2418}"/>
                    </a:ext>
                  </a:extLst>
                </p:cNvPr>
                <p:cNvGrpSpPr/>
                <p:nvPr/>
              </p:nvGrpSpPr>
              <p:grpSpPr>
                <a:xfrm>
                  <a:off x="11907504" y="20453929"/>
                  <a:ext cx="352562" cy="352562"/>
                  <a:chOff x="12162742" y="19494310"/>
                  <a:chExt cx="352562" cy="352562"/>
                </a:xfrm>
              </p:grpSpPr>
              <p:cxnSp>
                <p:nvCxnSpPr>
                  <p:cNvPr id="206" name="Straight Connector 205">
                    <a:extLst>
                      <a:ext uri="{FF2B5EF4-FFF2-40B4-BE49-F238E27FC236}">
                        <a16:creationId xmlns:a16="http://schemas.microsoft.com/office/drawing/2014/main" id="{04F3EC87-9ABC-4F27-8366-6364049A06CD}"/>
                      </a:ext>
                    </a:extLst>
                  </p:cNvPr>
                  <p:cNvCxnSpPr/>
                  <p:nvPr/>
                </p:nvCxnSpPr>
                <p:spPr>
                  <a:xfrm>
                    <a:off x="12162742" y="19494310"/>
                    <a:ext cx="352562" cy="352562"/>
                  </a:xfrm>
                  <a:prstGeom prst="line">
                    <a:avLst/>
                  </a:prstGeom>
                  <a:ln w="76200">
                    <a:solidFill>
                      <a:srgbClr val="D36122"/>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F7EF8AD5-B55D-4876-9F95-C67A9EB3BEB4}"/>
                      </a:ext>
                    </a:extLst>
                  </p:cNvPr>
                  <p:cNvCxnSpPr/>
                  <p:nvPr/>
                </p:nvCxnSpPr>
                <p:spPr>
                  <a:xfrm flipV="1">
                    <a:off x="12162742" y="19494310"/>
                    <a:ext cx="352562" cy="352562"/>
                  </a:xfrm>
                  <a:prstGeom prst="line">
                    <a:avLst/>
                  </a:prstGeom>
                  <a:ln w="76200">
                    <a:solidFill>
                      <a:srgbClr val="D36122"/>
                    </a:solidFill>
                  </a:ln>
                </p:spPr>
                <p:style>
                  <a:lnRef idx="1">
                    <a:schemeClr val="accent1"/>
                  </a:lnRef>
                  <a:fillRef idx="0">
                    <a:schemeClr val="accent1"/>
                  </a:fillRef>
                  <a:effectRef idx="0">
                    <a:schemeClr val="accent1"/>
                  </a:effectRef>
                  <a:fontRef idx="minor">
                    <a:schemeClr val="tx1"/>
                  </a:fontRef>
                </p:style>
              </p:cxnSp>
            </p:grpSp>
          </p:grpSp>
          <p:grpSp>
            <p:nvGrpSpPr>
              <p:cNvPr id="242" name="Group 241">
                <a:extLst>
                  <a:ext uri="{FF2B5EF4-FFF2-40B4-BE49-F238E27FC236}">
                    <a16:creationId xmlns:a16="http://schemas.microsoft.com/office/drawing/2014/main" id="{0C741978-9E1C-4F6D-B864-318B957CC35F}"/>
                  </a:ext>
                </a:extLst>
              </p:cNvPr>
              <p:cNvGrpSpPr/>
              <p:nvPr/>
            </p:nvGrpSpPr>
            <p:grpSpPr>
              <a:xfrm>
                <a:off x="11810129" y="20254927"/>
                <a:ext cx="794761" cy="704384"/>
                <a:chOff x="11789242" y="20879999"/>
                <a:chExt cx="794761" cy="704384"/>
              </a:xfrm>
            </p:grpSpPr>
            <p:grpSp>
              <p:nvGrpSpPr>
                <p:cNvPr id="227" name="Group 226">
                  <a:extLst>
                    <a:ext uri="{FF2B5EF4-FFF2-40B4-BE49-F238E27FC236}">
                      <a16:creationId xmlns:a16="http://schemas.microsoft.com/office/drawing/2014/main" id="{530836E9-B68F-4745-AFFD-4260162243F3}"/>
                    </a:ext>
                  </a:extLst>
                </p:cNvPr>
                <p:cNvGrpSpPr/>
                <p:nvPr/>
              </p:nvGrpSpPr>
              <p:grpSpPr>
                <a:xfrm>
                  <a:off x="11789242" y="20879999"/>
                  <a:ext cx="794761" cy="704384"/>
                  <a:chOff x="41842651" y="21136585"/>
                  <a:chExt cx="1767295" cy="1566325"/>
                </a:xfrm>
              </p:grpSpPr>
              <p:pic>
                <p:nvPicPr>
                  <p:cNvPr id="219" name="Graphic 218" descr="Bug">
                    <a:extLst>
                      <a:ext uri="{FF2B5EF4-FFF2-40B4-BE49-F238E27FC236}">
                        <a16:creationId xmlns:a16="http://schemas.microsoft.com/office/drawing/2014/main" id="{576F0C1E-6D0C-4BD3-9209-108D94A86E88}"/>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41842651" y="21136585"/>
                    <a:ext cx="1160345" cy="1160345"/>
                  </a:xfrm>
                  <a:prstGeom prst="rect">
                    <a:avLst/>
                  </a:prstGeom>
                </p:spPr>
              </p:pic>
              <p:pic>
                <p:nvPicPr>
                  <p:cNvPr id="220" name="Graphic 219" descr="Rat">
                    <a:extLst>
                      <a:ext uri="{FF2B5EF4-FFF2-40B4-BE49-F238E27FC236}">
                        <a16:creationId xmlns:a16="http://schemas.microsoft.com/office/drawing/2014/main" id="{4318D7E6-4888-4BAF-B1F9-6F1097F15532}"/>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42370538" y="21463502"/>
                    <a:ext cx="1239408" cy="1239408"/>
                  </a:xfrm>
                  <a:prstGeom prst="rect">
                    <a:avLst/>
                  </a:prstGeom>
                </p:spPr>
              </p:pic>
            </p:grpSp>
            <p:grpSp>
              <p:nvGrpSpPr>
                <p:cNvPr id="239" name="Group 238">
                  <a:extLst>
                    <a:ext uri="{FF2B5EF4-FFF2-40B4-BE49-F238E27FC236}">
                      <a16:creationId xmlns:a16="http://schemas.microsoft.com/office/drawing/2014/main" id="{D1047489-A7FD-4D5F-8896-97917D71BBDE}"/>
                    </a:ext>
                  </a:extLst>
                </p:cNvPr>
                <p:cNvGrpSpPr/>
                <p:nvPr/>
              </p:nvGrpSpPr>
              <p:grpSpPr>
                <a:xfrm>
                  <a:off x="11834061" y="21219095"/>
                  <a:ext cx="352562" cy="352562"/>
                  <a:chOff x="12162742" y="19494310"/>
                  <a:chExt cx="352562" cy="352562"/>
                </a:xfrm>
              </p:grpSpPr>
              <p:cxnSp>
                <p:nvCxnSpPr>
                  <p:cNvPr id="240" name="Straight Connector 239">
                    <a:extLst>
                      <a:ext uri="{FF2B5EF4-FFF2-40B4-BE49-F238E27FC236}">
                        <a16:creationId xmlns:a16="http://schemas.microsoft.com/office/drawing/2014/main" id="{C1455406-4B62-4632-A0FB-E5052458ED3E}"/>
                      </a:ext>
                    </a:extLst>
                  </p:cNvPr>
                  <p:cNvCxnSpPr/>
                  <p:nvPr/>
                </p:nvCxnSpPr>
                <p:spPr>
                  <a:xfrm>
                    <a:off x="12162742" y="19494310"/>
                    <a:ext cx="352562" cy="352562"/>
                  </a:xfrm>
                  <a:prstGeom prst="line">
                    <a:avLst/>
                  </a:prstGeom>
                  <a:ln w="76200">
                    <a:solidFill>
                      <a:srgbClr val="D36122"/>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7EBDE54F-CFD9-4EDE-AA48-F3DB1D62176E}"/>
                      </a:ext>
                    </a:extLst>
                  </p:cNvPr>
                  <p:cNvCxnSpPr/>
                  <p:nvPr/>
                </p:nvCxnSpPr>
                <p:spPr>
                  <a:xfrm flipV="1">
                    <a:off x="12162742" y="19494310"/>
                    <a:ext cx="352562" cy="352562"/>
                  </a:xfrm>
                  <a:prstGeom prst="line">
                    <a:avLst/>
                  </a:prstGeom>
                  <a:ln w="76200">
                    <a:solidFill>
                      <a:srgbClr val="D36122"/>
                    </a:solidFill>
                  </a:ln>
                </p:spPr>
                <p:style>
                  <a:lnRef idx="1">
                    <a:schemeClr val="accent1"/>
                  </a:lnRef>
                  <a:fillRef idx="0">
                    <a:schemeClr val="accent1"/>
                  </a:fillRef>
                  <a:effectRef idx="0">
                    <a:schemeClr val="accent1"/>
                  </a:effectRef>
                  <a:fontRef idx="minor">
                    <a:schemeClr val="tx1"/>
                  </a:fontRef>
                </p:style>
              </p:cxnSp>
            </p:grpSp>
          </p:grpSp>
        </p:grpSp>
        <p:grpSp>
          <p:nvGrpSpPr>
            <p:cNvPr id="21" name="Group 20">
              <a:extLst>
                <a:ext uri="{FF2B5EF4-FFF2-40B4-BE49-F238E27FC236}">
                  <a16:creationId xmlns:a16="http://schemas.microsoft.com/office/drawing/2014/main" id="{5B8F66A2-7334-4AE5-80D5-3A92EDDD99BE}"/>
                </a:ext>
              </a:extLst>
            </p:cNvPr>
            <p:cNvGrpSpPr/>
            <p:nvPr/>
          </p:nvGrpSpPr>
          <p:grpSpPr>
            <a:xfrm>
              <a:off x="17259760" y="18125126"/>
              <a:ext cx="1810532" cy="830997"/>
              <a:chOff x="17355010" y="18277526"/>
              <a:chExt cx="1810532" cy="830997"/>
            </a:xfrm>
          </p:grpSpPr>
          <p:sp>
            <p:nvSpPr>
              <p:cNvPr id="7" name="TextBox 6">
                <a:extLst>
                  <a:ext uri="{FF2B5EF4-FFF2-40B4-BE49-F238E27FC236}">
                    <a16:creationId xmlns:a16="http://schemas.microsoft.com/office/drawing/2014/main" id="{CA7FCCE9-F825-44B7-A19D-FF9D8A24F5D3}"/>
                  </a:ext>
                </a:extLst>
              </p:cNvPr>
              <p:cNvSpPr txBox="1"/>
              <p:nvPr/>
            </p:nvSpPr>
            <p:spPr>
              <a:xfrm>
                <a:off x="17355010" y="18277526"/>
                <a:ext cx="1810532" cy="830997"/>
              </a:xfrm>
              <a:prstGeom prst="rect">
                <a:avLst/>
              </a:prstGeom>
              <a:noFill/>
            </p:spPr>
            <p:txBody>
              <a:bodyPr wrap="square" rtlCol="0">
                <a:spAutoFit/>
              </a:bodyPr>
              <a:lstStyle/>
              <a:p>
                <a:r>
                  <a:rPr lang="en-US" sz="4800" dirty="0">
                    <a:solidFill>
                      <a:srgbClr val="003591"/>
                    </a:solidFill>
                    <a:latin typeface="Franklin Gothic Medium" panose="020B0603020102020204" pitchFamily="34" charset="0"/>
                  </a:rPr>
                  <a:t>$</a:t>
                </a:r>
                <a:endParaRPr lang="en-US" dirty="0">
                  <a:solidFill>
                    <a:srgbClr val="003591"/>
                  </a:solidFill>
                  <a:latin typeface="Franklin Gothic Medium" panose="020B0603020102020204" pitchFamily="34" charset="0"/>
                </a:endParaRPr>
              </a:p>
            </p:txBody>
          </p:sp>
          <p:pic>
            <p:nvPicPr>
              <p:cNvPr id="195" name="Graphic 194" descr="Checkmark">
                <a:extLst>
                  <a:ext uri="{FF2B5EF4-FFF2-40B4-BE49-F238E27FC236}">
                    <a16:creationId xmlns:a16="http://schemas.microsoft.com/office/drawing/2014/main" id="{1722007C-B06C-4158-B5E0-E604409FD172}"/>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17505537" y="18619291"/>
                <a:ext cx="470427" cy="481114"/>
              </a:xfrm>
              <a:prstGeom prst="rect">
                <a:avLst/>
              </a:prstGeom>
            </p:spPr>
          </p:pic>
        </p:grpSp>
      </p:grpSp>
      <p:grpSp>
        <p:nvGrpSpPr>
          <p:cNvPr id="24" name="Group 23">
            <a:extLst>
              <a:ext uri="{FF2B5EF4-FFF2-40B4-BE49-F238E27FC236}">
                <a16:creationId xmlns:a16="http://schemas.microsoft.com/office/drawing/2014/main" id="{4B00A220-9BD1-4657-B6E3-10DAE08458B1}"/>
              </a:ext>
            </a:extLst>
          </p:cNvPr>
          <p:cNvGrpSpPr/>
          <p:nvPr/>
        </p:nvGrpSpPr>
        <p:grpSpPr>
          <a:xfrm>
            <a:off x="31563668" y="8916576"/>
            <a:ext cx="5267263" cy="849730"/>
            <a:chOff x="31563668" y="9095478"/>
            <a:chExt cx="5267263" cy="849730"/>
          </a:xfrm>
        </p:grpSpPr>
        <p:pic>
          <p:nvPicPr>
            <p:cNvPr id="300" name="Graphic 299" descr="Thermometer">
              <a:extLst>
                <a:ext uri="{FF2B5EF4-FFF2-40B4-BE49-F238E27FC236}">
                  <a16:creationId xmlns:a16="http://schemas.microsoft.com/office/drawing/2014/main" id="{889689C2-F1F3-4438-8A07-55ED1133E01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563668" y="9239044"/>
              <a:ext cx="636931" cy="636931"/>
            </a:xfrm>
            <a:prstGeom prst="rect">
              <a:avLst/>
            </a:prstGeom>
          </p:spPr>
        </p:pic>
        <p:pic>
          <p:nvPicPr>
            <p:cNvPr id="301" name="Graphic 300" descr="Rain">
              <a:extLst>
                <a:ext uri="{FF2B5EF4-FFF2-40B4-BE49-F238E27FC236}">
                  <a16:creationId xmlns:a16="http://schemas.microsoft.com/office/drawing/2014/main" id="{2FB5FDE4-D097-46BA-B7F3-73647998AFF3}"/>
                </a:ext>
              </a:extLst>
            </p:cNvPr>
            <p:cNvPicPr>
              <a:picLocks noChangeAspect="1"/>
            </p:cNvPicPr>
            <p:nvPr/>
          </p:nvPicPr>
          <p:blipFill rotWithShape="1">
            <a:blip r:embed="rId9">
              <a:extLst>
                <a:ext uri="{96DAC541-7B7A-43D3-8B79-37D633B846F1}">
                  <asvg:svgBlip xmlns:asvg="http://schemas.microsoft.com/office/drawing/2016/SVG/main" r:embed="rId10"/>
                </a:ext>
              </a:extLst>
            </a:blip>
            <a:srcRect t="58139"/>
            <a:stretch/>
          </p:blipFill>
          <p:spPr>
            <a:xfrm>
              <a:off x="31682324" y="9391637"/>
              <a:ext cx="1322419" cy="553571"/>
            </a:xfrm>
            <a:prstGeom prst="rect">
              <a:avLst/>
            </a:prstGeom>
          </p:spPr>
        </p:pic>
        <p:pic>
          <p:nvPicPr>
            <p:cNvPr id="302" name="Picture 2" descr="Image result for mold icon">
              <a:extLst>
                <a:ext uri="{FF2B5EF4-FFF2-40B4-BE49-F238E27FC236}">
                  <a16:creationId xmlns:a16="http://schemas.microsoft.com/office/drawing/2014/main" id="{EEB39161-42AC-4AC6-BB8E-C42545E5E149}"/>
                </a:ext>
              </a:extLst>
            </p:cNvPr>
            <p:cNvPicPr>
              <a:picLocks noChangeAspect="1" noChangeArrowheads="1"/>
            </p:cNvPicPr>
            <p:nvPr/>
          </p:nvPicPr>
          <p:blipFill>
            <a:blip r:embed="rId11">
              <a:duotone>
                <a:schemeClr val="accent1">
                  <a:shade val="45000"/>
                  <a:satMod val="135000"/>
                </a:schemeClr>
                <a:prstClr val="white"/>
              </a:duotone>
              <a:extLst>
                <a:ext uri="{BEBA8EAE-BF5A-486C-A8C5-ECC9F3942E4B}">
                  <a14:imgProps xmlns:a14="http://schemas.microsoft.com/office/drawing/2010/main">
                    <a14:imgLayer r:embed="rId12">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32662011" y="9278946"/>
              <a:ext cx="553571" cy="553571"/>
            </a:xfrm>
            <a:prstGeom prst="rect">
              <a:avLst/>
            </a:prstGeom>
            <a:noFill/>
            <a:extLst>
              <a:ext uri="{909E8E84-426E-40DD-AFC4-6F175D3DCCD1}">
                <a14:hiddenFill xmlns:a14="http://schemas.microsoft.com/office/drawing/2010/main">
                  <a:solidFill>
                    <a:srgbClr val="FFFFFF"/>
                  </a:solidFill>
                </a14:hiddenFill>
              </a:ext>
            </a:extLst>
          </p:spPr>
        </p:pic>
        <p:grpSp>
          <p:nvGrpSpPr>
            <p:cNvPr id="51" name="Group 50">
              <a:extLst>
                <a:ext uri="{FF2B5EF4-FFF2-40B4-BE49-F238E27FC236}">
                  <a16:creationId xmlns:a16="http://schemas.microsoft.com/office/drawing/2014/main" id="{B7ED9D40-303E-431E-8711-1B4F994225D4}"/>
                </a:ext>
              </a:extLst>
            </p:cNvPr>
            <p:cNvGrpSpPr/>
            <p:nvPr/>
          </p:nvGrpSpPr>
          <p:grpSpPr>
            <a:xfrm>
              <a:off x="33204792" y="9213526"/>
              <a:ext cx="636931" cy="636931"/>
              <a:chOff x="37886759" y="9801204"/>
              <a:chExt cx="636931" cy="636931"/>
            </a:xfrm>
          </p:grpSpPr>
          <p:pic>
            <p:nvPicPr>
              <p:cNvPr id="303" name="Graphic 302" descr="Home">
                <a:extLst>
                  <a:ext uri="{FF2B5EF4-FFF2-40B4-BE49-F238E27FC236}">
                    <a16:creationId xmlns:a16="http://schemas.microsoft.com/office/drawing/2014/main" id="{623267C2-A5C7-40CB-9919-349066D57419}"/>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7886759" y="9801204"/>
                <a:ext cx="636931" cy="636931"/>
              </a:xfrm>
              <a:prstGeom prst="rect">
                <a:avLst/>
              </a:prstGeom>
            </p:spPr>
          </p:pic>
          <p:sp>
            <p:nvSpPr>
              <p:cNvPr id="304" name="Freeform: Shape 303">
                <a:extLst>
                  <a:ext uri="{FF2B5EF4-FFF2-40B4-BE49-F238E27FC236}">
                    <a16:creationId xmlns:a16="http://schemas.microsoft.com/office/drawing/2014/main" id="{1D759FBB-5106-4190-AEEC-C4EDA9E67457}"/>
                  </a:ext>
                </a:extLst>
              </p:cNvPr>
              <p:cNvSpPr/>
              <p:nvPr/>
            </p:nvSpPr>
            <p:spPr>
              <a:xfrm>
                <a:off x="38036329" y="10202535"/>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305" name="Freeform: Shape 304">
                <a:extLst>
                  <a:ext uri="{FF2B5EF4-FFF2-40B4-BE49-F238E27FC236}">
                    <a16:creationId xmlns:a16="http://schemas.microsoft.com/office/drawing/2014/main" id="{DE440662-3A6E-4AF9-A58C-FA609B3B2D41}"/>
                  </a:ext>
                </a:extLst>
              </p:cNvPr>
              <p:cNvSpPr/>
              <p:nvPr/>
            </p:nvSpPr>
            <p:spPr>
              <a:xfrm>
                <a:off x="38036329" y="10280745"/>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306" name="Freeform: Shape 305">
                <a:extLst>
                  <a:ext uri="{FF2B5EF4-FFF2-40B4-BE49-F238E27FC236}">
                    <a16:creationId xmlns:a16="http://schemas.microsoft.com/office/drawing/2014/main" id="{2F138A41-1A47-492E-A312-BA51D552F484}"/>
                  </a:ext>
                </a:extLst>
              </p:cNvPr>
              <p:cNvSpPr/>
              <p:nvPr/>
            </p:nvSpPr>
            <p:spPr>
              <a:xfrm>
                <a:off x="38029694" y="10139498"/>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grpSp>
        <p:grpSp>
          <p:nvGrpSpPr>
            <p:cNvPr id="52" name="Group 51">
              <a:extLst>
                <a:ext uri="{FF2B5EF4-FFF2-40B4-BE49-F238E27FC236}">
                  <a16:creationId xmlns:a16="http://schemas.microsoft.com/office/drawing/2014/main" id="{F1BBD50B-35B1-42A1-97ED-BE8603F8B717}"/>
                </a:ext>
              </a:extLst>
            </p:cNvPr>
            <p:cNvGrpSpPr/>
            <p:nvPr/>
          </p:nvGrpSpPr>
          <p:grpSpPr>
            <a:xfrm>
              <a:off x="33842520" y="9275662"/>
              <a:ext cx="746863" cy="661933"/>
              <a:chOff x="38507733" y="9836806"/>
              <a:chExt cx="746863" cy="661933"/>
            </a:xfrm>
          </p:grpSpPr>
          <p:pic>
            <p:nvPicPr>
              <p:cNvPr id="307" name="Graphic 306" descr="Bug">
                <a:extLst>
                  <a:ext uri="{FF2B5EF4-FFF2-40B4-BE49-F238E27FC236}">
                    <a16:creationId xmlns:a16="http://schemas.microsoft.com/office/drawing/2014/main" id="{C071BD19-42F0-40FE-95B5-9C1D2D28FF53}"/>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8507733" y="9836806"/>
                <a:ext cx="490365" cy="490365"/>
              </a:xfrm>
              <a:prstGeom prst="rect">
                <a:avLst/>
              </a:prstGeom>
            </p:spPr>
          </p:pic>
          <p:pic>
            <p:nvPicPr>
              <p:cNvPr id="308" name="Graphic 307" descr="Rat">
                <a:extLst>
                  <a:ext uri="{FF2B5EF4-FFF2-40B4-BE49-F238E27FC236}">
                    <a16:creationId xmlns:a16="http://schemas.microsoft.com/office/drawing/2014/main" id="{861FD5EA-3EA0-4AEB-A7EA-92A9B555ACDE}"/>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38730819" y="9974962"/>
                <a:ext cx="523777" cy="523777"/>
              </a:xfrm>
              <a:prstGeom prst="rect">
                <a:avLst/>
              </a:prstGeom>
            </p:spPr>
          </p:pic>
        </p:grpSp>
        <p:pic>
          <p:nvPicPr>
            <p:cNvPr id="309" name="Graphic 308" descr="Medical">
              <a:extLst>
                <a:ext uri="{FF2B5EF4-FFF2-40B4-BE49-F238E27FC236}">
                  <a16:creationId xmlns:a16="http://schemas.microsoft.com/office/drawing/2014/main" id="{E2841896-8964-4EBB-9510-CC8A404F0645}"/>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34483349" y="9220525"/>
              <a:ext cx="625969" cy="625969"/>
            </a:xfrm>
            <a:prstGeom prst="rect">
              <a:avLst/>
            </a:prstGeom>
          </p:spPr>
        </p:pic>
        <p:sp>
          <p:nvSpPr>
            <p:cNvPr id="197" name="TextBox 196">
              <a:extLst>
                <a:ext uri="{FF2B5EF4-FFF2-40B4-BE49-F238E27FC236}">
                  <a16:creationId xmlns:a16="http://schemas.microsoft.com/office/drawing/2014/main" id="{CB1870B8-C882-43F5-A3B5-FED7B13515ED}"/>
                </a:ext>
              </a:extLst>
            </p:cNvPr>
            <p:cNvSpPr txBox="1"/>
            <p:nvPr/>
          </p:nvSpPr>
          <p:spPr>
            <a:xfrm>
              <a:off x="35020399" y="9095478"/>
              <a:ext cx="1810532" cy="830997"/>
            </a:xfrm>
            <a:prstGeom prst="rect">
              <a:avLst/>
            </a:prstGeom>
            <a:noFill/>
          </p:spPr>
          <p:txBody>
            <a:bodyPr wrap="square" rtlCol="0">
              <a:spAutoFit/>
            </a:bodyPr>
            <a:lstStyle/>
            <a:p>
              <a:r>
                <a:rPr lang="en-US" sz="4800" dirty="0">
                  <a:solidFill>
                    <a:srgbClr val="003591"/>
                  </a:solidFill>
                  <a:latin typeface="Franklin Gothic Medium" panose="020B0603020102020204" pitchFamily="34" charset="0"/>
                </a:rPr>
                <a:t>$</a:t>
              </a:r>
              <a:endParaRPr lang="en-US" dirty="0">
                <a:solidFill>
                  <a:srgbClr val="003591"/>
                </a:solidFill>
                <a:latin typeface="Franklin Gothic Medium" panose="020B0603020102020204" pitchFamily="34" charset="0"/>
              </a:endParaRPr>
            </a:p>
          </p:txBody>
        </p:sp>
      </p:grpSp>
      <p:grpSp>
        <p:nvGrpSpPr>
          <p:cNvPr id="9" name="Group 8">
            <a:extLst>
              <a:ext uri="{FF2B5EF4-FFF2-40B4-BE49-F238E27FC236}">
                <a16:creationId xmlns:a16="http://schemas.microsoft.com/office/drawing/2014/main" id="{CFB5779E-6615-4272-81EF-A0D49F1B1DA3}"/>
              </a:ext>
            </a:extLst>
          </p:cNvPr>
          <p:cNvGrpSpPr/>
          <p:nvPr/>
        </p:nvGrpSpPr>
        <p:grpSpPr>
          <a:xfrm>
            <a:off x="31530971" y="14813900"/>
            <a:ext cx="5257786" cy="845301"/>
            <a:chOff x="31831226" y="14979157"/>
            <a:chExt cx="5257786" cy="845301"/>
          </a:xfrm>
        </p:grpSpPr>
        <p:pic>
          <p:nvPicPr>
            <p:cNvPr id="411" name="Graphic 410" descr="Thermometer">
              <a:extLst>
                <a:ext uri="{FF2B5EF4-FFF2-40B4-BE49-F238E27FC236}">
                  <a16:creationId xmlns:a16="http://schemas.microsoft.com/office/drawing/2014/main" id="{FD26F30E-6325-4A85-9C8B-00F945DE44E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831226" y="15118294"/>
              <a:ext cx="636931" cy="636931"/>
            </a:xfrm>
            <a:prstGeom prst="rect">
              <a:avLst/>
            </a:prstGeom>
          </p:spPr>
        </p:pic>
        <p:pic>
          <p:nvPicPr>
            <p:cNvPr id="412" name="Graphic 411" descr="Rain">
              <a:extLst>
                <a:ext uri="{FF2B5EF4-FFF2-40B4-BE49-F238E27FC236}">
                  <a16:creationId xmlns:a16="http://schemas.microsoft.com/office/drawing/2014/main" id="{702A1D63-C677-4039-85C6-A1A98BCB6B27}"/>
                </a:ext>
              </a:extLst>
            </p:cNvPr>
            <p:cNvPicPr>
              <a:picLocks noChangeAspect="1"/>
            </p:cNvPicPr>
            <p:nvPr/>
          </p:nvPicPr>
          <p:blipFill rotWithShape="1">
            <a:blip r:embed="rId9">
              <a:extLst>
                <a:ext uri="{96DAC541-7B7A-43D3-8B79-37D633B846F1}">
                  <asvg:svgBlip xmlns:asvg="http://schemas.microsoft.com/office/drawing/2016/SVG/main" r:embed="rId10"/>
                </a:ext>
              </a:extLst>
            </a:blip>
            <a:srcRect t="58139"/>
            <a:stretch/>
          </p:blipFill>
          <p:spPr>
            <a:xfrm>
              <a:off x="31949882" y="15270887"/>
              <a:ext cx="1322419" cy="553571"/>
            </a:xfrm>
            <a:prstGeom prst="rect">
              <a:avLst/>
            </a:prstGeom>
          </p:spPr>
        </p:pic>
        <p:pic>
          <p:nvPicPr>
            <p:cNvPr id="413" name="Picture 2" descr="Image result for mold icon">
              <a:extLst>
                <a:ext uri="{FF2B5EF4-FFF2-40B4-BE49-F238E27FC236}">
                  <a16:creationId xmlns:a16="http://schemas.microsoft.com/office/drawing/2014/main" id="{51CDF373-E5FA-4649-BE15-B70CB5B47354}"/>
                </a:ext>
              </a:extLst>
            </p:cNvPr>
            <p:cNvPicPr>
              <a:picLocks noChangeAspect="1" noChangeArrowheads="1"/>
            </p:cNvPicPr>
            <p:nvPr/>
          </p:nvPicPr>
          <p:blipFill>
            <a:blip r:embed="rId11">
              <a:duotone>
                <a:schemeClr val="accent1">
                  <a:shade val="45000"/>
                  <a:satMod val="135000"/>
                </a:schemeClr>
                <a:prstClr val="white"/>
              </a:duotone>
              <a:extLst>
                <a:ext uri="{BEBA8EAE-BF5A-486C-A8C5-ECC9F3942E4B}">
                  <a14:imgProps xmlns:a14="http://schemas.microsoft.com/office/drawing/2010/main">
                    <a14:imgLayer r:embed="rId12">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32929569" y="15158196"/>
              <a:ext cx="553571" cy="553571"/>
            </a:xfrm>
            <a:prstGeom prst="rect">
              <a:avLst/>
            </a:prstGeom>
            <a:noFill/>
            <a:extLst>
              <a:ext uri="{909E8E84-426E-40DD-AFC4-6F175D3DCCD1}">
                <a14:hiddenFill xmlns:a14="http://schemas.microsoft.com/office/drawing/2010/main">
                  <a:solidFill>
                    <a:srgbClr val="FFFFFF"/>
                  </a:solidFill>
                </a14:hiddenFill>
              </a:ext>
            </a:extLst>
          </p:spPr>
        </p:pic>
        <p:grpSp>
          <p:nvGrpSpPr>
            <p:cNvPr id="414" name="Group 413">
              <a:extLst>
                <a:ext uri="{FF2B5EF4-FFF2-40B4-BE49-F238E27FC236}">
                  <a16:creationId xmlns:a16="http://schemas.microsoft.com/office/drawing/2014/main" id="{E3DB3D38-23B4-4804-B2CA-3BE5E5CC13FF}"/>
                </a:ext>
              </a:extLst>
            </p:cNvPr>
            <p:cNvGrpSpPr/>
            <p:nvPr/>
          </p:nvGrpSpPr>
          <p:grpSpPr>
            <a:xfrm>
              <a:off x="33472350" y="15092776"/>
              <a:ext cx="636931" cy="636931"/>
              <a:chOff x="37886759" y="9801204"/>
              <a:chExt cx="636931" cy="636931"/>
            </a:xfrm>
          </p:grpSpPr>
          <p:pic>
            <p:nvPicPr>
              <p:cNvPr id="420" name="Graphic 419" descr="Home">
                <a:extLst>
                  <a:ext uri="{FF2B5EF4-FFF2-40B4-BE49-F238E27FC236}">
                    <a16:creationId xmlns:a16="http://schemas.microsoft.com/office/drawing/2014/main" id="{01935344-26A8-49BE-A0FD-7E6D37DEDFC7}"/>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7886759" y="9801204"/>
                <a:ext cx="636931" cy="636931"/>
              </a:xfrm>
              <a:prstGeom prst="rect">
                <a:avLst/>
              </a:prstGeom>
            </p:spPr>
          </p:pic>
          <p:sp>
            <p:nvSpPr>
              <p:cNvPr id="421" name="Freeform: Shape 420">
                <a:extLst>
                  <a:ext uri="{FF2B5EF4-FFF2-40B4-BE49-F238E27FC236}">
                    <a16:creationId xmlns:a16="http://schemas.microsoft.com/office/drawing/2014/main" id="{A9EE019B-CC1A-41B9-B639-104A127B4AB6}"/>
                  </a:ext>
                </a:extLst>
              </p:cNvPr>
              <p:cNvSpPr/>
              <p:nvPr/>
            </p:nvSpPr>
            <p:spPr>
              <a:xfrm>
                <a:off x="38036329" y="10202535"/>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422" name="Freeform: Shape 421">
                <a:extLst>
                  <a:ext uri="{FF2B5EF4-FFF2-40B4-BE49-F238E27FC236}">
                    <a16:creationId xmlns:a16="http://schemas.microsoft.com/office/drawing/2014/main" id="{5B4F4846-1D16-469A-B871-4B61B2FBE9EE}"/>
                  </a:ext>
                </a:extLst>
              </p:cNvPr>
              <p:cNvSpPr/>
              <p:nvPr/>
            </p:nvSpPr>
            <p:spPr>
              <a:xfrm>
                <a:off x="38036329" y="10280745"/>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423" name="Freeform: Shape 422">
                <a:extLst>
                  <a:ext uri="{FF2B5EF4-FFF2-40B4-BE49-F238E27FC236}">
                    <a16:creationId xmlns:a16="http://schemas.microsoft.com/office/drawing/2014/main" id="{2A6BC3A8-6D43-4369-88B4-C82729D4AB26}"/>
                  </a:ext>
                </a:extLst>
              </p:cNvPr>
              <p:cNvSpPr/>
              <p:nvPr/>
            </p:nvSpPr>
            <p:spPr>
              <a:xfrm>
                <a:off x="38029694" y="10139498"/>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grpSp>
        <p:grpSp>
          <p:nvGrpSpPr>
            <p:cNvPr id="415" name="Group 414">
              <a:extLst>
                <a:ext uri="{FF2B5EF4-FFF2-40B4-BE49-F238E27FC236}">
                  <a16:creationId xmlns:a16="http://schemas.microsoft.com/office/drawing/2014/main" id="{961E74FC-D6F7-4047-9C39-2BE495368FA5}"/>
                </a:ext>
              </a:extLst>
            </p:cNvPr>
            <p:cNvGrpSpPr/>
            <p:nvPr/>
          </p:nvGrpSpPr>
          <p:grpSpPr>
            <a:xfrm>
              <a:off x="34110078" y="15154912"/>
              <a:ext cx="746863" cy="661933"/>
              <a:chOff x="38507733" y="9836806"/>
              <a:chExt cx="746863" cy="661933"/>
            </a:xfrm>
          </p:grpSpPr>
          <p:pic>
            <p:nvPicPr>
              <p:cNvPr id="418" name="Graphic 417" descr="Bug">
                <a:extLst>
                  <a:ext uri="{FF2B5EF4-FFF2-40B4-BE49-F238E27FC236}">
                    <a16:creationId xmlns:a16="http://schemas.microsoft.com/office/drawing/2014/main" id="{6543F1A5-4EAA-4BB6-B386-19DE206745C5}"/>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8507733" y="9836806"/>
                <a:ext cx="490365" cy="490365"/>
              </a:xfrm>
              <a:prstGeom prst="rect">
                <a:avLst/>
              </a:prstGeom>
            </p:spPr>
          </p:pic>
          <p:pic>
            <p:nvPicPr>
              <p:cNvPr id="419" name="Graphic 418" descr="Rat">
                <a:extLst>
                  <a:ext uri="{FF2B5EF4-FFF2-40B4-BE49-F238E27FC236}">
                    <a16:creationId xmlns:a16="http://schemas.microsoft.com/office/drawing/2014/main" id="{C248F79D-7424-4DC8-BE94-5D2399DC43E6}"/>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38730819" y="9974962"/>
                <a:ext cx="523777" cy="523777"/>
              </a:xfrm>
              <a:prstGeom prst="rect">
                <a:avLst/>
              </a:prstGeom>
            </p:spPr>
          </p:pic>
        </p:grpSp>
        <p:pic>
          <p:nvPicPr>
            <p:cNvPr id="416" name="Graphic 415" descr="Medical">
              <a:extLst>
                <a:ext uri="{FF2B5EF4-FFF2-40B4-BE49-F238E27FC236}">
                  <a16:creationId xmlns:a16="http://schemas.microsoft.com/office/drawing/2014/main" id="{C6398DC7-5667-4437-8211-26D2A55A77EE}"/>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34750907" y="15099775"/>
              <a:ext cx="625969" cy="625969"/>
            </a:xfrm>
            <a:prstGeom prst="rect">
              <a:avLst/>
            </a:prstGeom>
          </p:spPr>
        </p:pic>
        <p:sp>
          <p:nvSpPr>
            <p:cNvPr id="203" name="TextBox 202">
              <a:extLst>
                <a:ext uri="{FF2B5EF4-FFF2-40B4-BE49-F238E27FC236}">
                  <a16:creationId xmlns:a16="http://schemas.microsoft.com/office/drawing/2014/main" id="{A411B07A-8391-4F9A-8326-3107CB643596}"/>
                </a:ext>
              </a:extLst>
            </p:cNvPr>
            <p:cNvSpPr txBox="1"/>
            <p:nvPr/>
          </p:nvSpPr>
          <p:spPr>
            <a:xfrm>
              <a:off x="35278480" y="14979157"/>
              <a:ext cx="1810532" cy="830997"/>
            </a:xfrm>
            <a:prstGeom prst="rect">
              <a:avLst/>
            </a:prstGeom>
            <a:noFill/>
          </p:spPr>
          <p:txBody>
            <a:bodyPr wrap="square" rtlCol="0">
              <a:spAutoFit/>
            </a:bodyPr>
            <a:lstStyle/>
            <a:p>
              <a:r>
                <a:rPr lang="en-US" sz="4800" dirty="0">
                  <a:solidFill>
                    <a:srgbClr val="003591"/>
                  </a:solidFill>
                  <a:latin typeface="Franklin Gothic Medium" panose="020B0603020102020204" pitchFamily="34" charset="0"/>
                </a:rPr>
                <a:t>$</a:t>
              </a:r>
              <a:endParaRPr lang="en-US" dirty="0">
                <a:solidFill>
                  <a:srgbClr val="003591"/>
                </a:solidFill>
                <a:latin typeface="Franklin Gothic Medium" panose="020B0603020102020204" pitchFamily="34" charset="0"/>
              </a:endParaRPr>
            </a:p>
          </p:txBody>
        </p:sp>
      </p:grpSp>
      <p:grpSp>
        <p:nvGrpSpPr>
          <p:cNvPr id="10" name="Group 9">
            <a:extLst>
              <a:ext uri="{FF2B5EF4-FFF2-40B4-BE49-F238E27FC236}">
                <a16:creationId xmlns:a16="http://schemas.microsoft.com/office/drawing/2014/main" id="{554F5D84-7EA9-4778-8646-6B8A48E4C1A8}"/>
              </a:ext>
            </a:extLst>
          </p:cNvPr>
          <p:cNvGrpSpPr/>
          <p:nvPr/>
        </p:nvGrpSpPr>
        <p:grpSpPr>
          <a:xfrm>
            <a:off x="31533907" y="16471373"/>
            <a:ext cx="5262497" cy="848158"/>
            <a:chOff x="31834162" y="16636630"/>
            <a:chExt cx="5262497" cy="848158"/>
          </a:xfrm>
        </p:grpSpPr>
        <p:pic>
          <p:nvPicPr>
            <p:cNvPr id="439" name="Graphic 438" descr="Thermometer">
              <a:extLst>
                <a:ext uri="{FF2B5EF4-FFF2-40B4-BE49-F238E27FC236}">
                  <a16:creationId xmlns:a16="http://schemas.microsoft.com/office/drawing/2014/main" id="{83E49A47-DE54-41EB-831E-EA978B264C5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834162" y="16778624"/>
              <a:ext cx="636931" cy="636931"/>
            </a:xfrm>
            <a:prstGeom prst="rect">
              <a:avLst/>
            </a:prstGeom>
          </p:spPr>
        </p:pic>
        <p:pic>
          <p:nvPicPr>
            <p:cNvPr id="440" name="Graphic 439" descr="Rain">
              <a:extLst>
                <a:ext uri="{FF2B5EF4-FFF2-40B4-BE49-F238E27FC236}">
                  <a16:creationId xmlns:a16="http://schemas.microsoft.com/office/drawing/2014/main" id="{C0632BCB-D312-4699-8BD1-74D4D621A507}"/>
                </a:ext>
              </a:extLst>
            </p:cNvPr>
            <p:cNvPicPr>
              <a:picLocks noChangeAspect="1"/>
            </p:cNvPicPr>
            <p:nvPr/>
          </p:nvPicPr>
          <p:blipFill rotWithShape="1">
            <a:blip r:embed="rId9">
              <a:extLst>
                <a:ext uri="{96DAC541-7B7A-43D3-8B79-37D633B846F1}">
                  <asvg:svgBlip xmlns:asvg="http://schemas.microsoft.com/office/drawing/2016/SVG/main" r:embed="rId10"/>
                </a:ext>
              </a:extLst>
            </a:blip>
            <a:srcRect t="58139"/>
            <a:stretch/>
          </p:blipFill>
          <p:spPr>
            <a:xfrm>
              <a:off x="31952818" y="16931217"/>
              <a:ext cx="1322419" cy="553571"/>
            </a:xfrm>
            <a:prstGeom prst="rect">
              <a:avLst/>
            </a:prstGeom>
          </p:spPr>
        </p:pic>
        <p:pic>
          <p:nvPicPr>
            <p:cNvPr id="441" name="Picture 2" descr="Image result for mold icon">
              <a:extLst>
                <a:ext uri="{FF2B5EF4-FFF2-40B4-BE49-F238E27FC236}">
                  <a16:creationId xmlns:a16="http://schemas.microsoft.com/office/drawing/2014/main" id="{20A61F1C-4FB9-4280-8113-A83C5BB4C9EB}"/>
                </a:ext>
              </a:extLst>
            </p:cNvPr>
            <p:cNvPicPr>
              <a:picLocks noChangeAspect="1" noChangeArrowheads="1"/>
            </p:cNvPicPr>
            <p:nvPr/>
          </p:nvPicPr>
          <p:blipFill>
            <a:blip r:embed="rId11">
              <a:duotone>
                <a:schemeClr val="accent1">
                  <a:shade val="45000"/>
                  <a:satMod val="135000"/>
                </a:schemeClr>
                <a:prstClr val="white"/>
              </a:duotone>
              <a:extLst>
                <a:ext uri="{BEBA8EAE-BF5A-486C-A8C5-ECC9F3942E4B}">
                  <a14:imgProps xmlns:a14="http://schemas.microsoft.com/office/drawing/2010/main">
                    <a14:imgLayer r:embed="rId12">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32932505" y="16818526"/>
              <a:ext cx="553571" cy="553571"/>
            </a:xfrm>
            <a:prstGeom prst="rect">
              <a:avLst/>
            </a:prstGeom>
            <a:noFill/>
            <a:extLst>
              <a:ext uri="{909E8E84-426E-40DD-AFC4-6F175D3DCCD1}">
                <a14:hiddenFill xmlns:a14="http://schemas.microsoft.com/office/drawing/2010/main">
                  <a:solidFill>
                    <a:srgbClr val="FFFFFF"/>
                  </a:solidFill>
                </a14:hiddenFill>
              </a:ext>
            </a:extLst>
          </p:spPr>
        </p:pic>
        <p:grpSp>
          <p:nvGrpSpPr>
            <p:cNvPr id="442" name="Group 441">
              <a:extLst>
                <a:ext uri="{FF2B5EF4-FFF2-40B4-BE49-F238E27FC236}">
                  <a16:creationId xmlns:a16="http://schemas.microsoft.com/office/drawing/2014/main" id="{CA546ECD-3FF1-4320-AF9D-AFB2FE6229C4}"/>
                </a:ext>
              </a:extLst>
            </p:cNvPr>
            <p:cNvGrpSpPr/>
            <p:nvPr/>
          </p:nvGrpSpPr>
          <p:grpSpPr>
            <a:xfrm>
              <a:off x="33475286" y="16753106"/>
              <a:ext cx="636931" cy="636931"/>
              <a:chOff x="37886759" y="9801204"/>
              <a:chExt cx="636931" cy="636931"/>
            </a:xfrm>
          </p:grpSpPr>
          <p:pic>
            <p:nvPicPr>
              <p:cNvPr id="448" name="Graphic 447" descr="Home">
                <a:extLst>
                  <a:ext uri="{FF2B5EF4-FFF2-40B4-BE49-F238E27FC236}">
                    <a16:creationId xmlns:a16="http://schemas.microsoft.com/office/drawing/2014/main" id="{75CD736A-6E80-4B3B-81A7-6AEAC65BD6AA}"/>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7886759" y="9801204"/>
                <a:ext cx="636931" cy="636931"/>
              </a:xfrm>
              <a:prstGeom prst="rect">
                <a:avLst/>
              </a:prstGeom>
            </p:spPr>
          </p:pic>
          <p:sp>
            <p:nvSpPr>
              <p:cNvPr id="449" name="Freeform: Shape 448">
                <a:extLst>
                  <a:ext uri="{FF2B5EF4-FFF2-40B4-BE49-F238E27FC236}">
                    <a16:creationId xmlns:a16="http://schemas.microsoft.com/office/drawing/2014/main" id="{5632DAE6-B5F5-455C-A13B-EA67DE57B089}"/>
                  </a:ext>
                </a:extLst>
              </p:cNvPr>
              <p:cNvSpPr/>
              <p:nvPr/>
            </p:nvSpPr>
            <p:spPr>
              <a:xfrm>
                <a:off x="38036329" y="10202535"/>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450" name="Freeform: Shape 449">
                <a:extLst>
                  <a:ext uri="{FF2B5EF4-FFF2-40B4-BE49-F238E27FC236}">
                    <a16:creationId xmlns:a16="http://schemas.microsoft.com/office/drawing/2014/main" id="{3B8DD309-0143-4F95-9EA6-39D0B25F448E}"/>
                  </a:ext>
                </a:extLst>
              </p:cNvPr>
              <p:cNvSpPr/>
              <p:nvPr/>
            </p:nvSpPr>
            <p:spPr>
              <a:xfrm>
                <a:off x="38036329" y="10280745"/>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451" name="Freeform: Shape 450">
                <a:extLst>
                  <a:ext uri="{FF2B5EF4-FFF2-40B4-BE49-F238E27FC236}">
                    <a16:creationId xmlns:a16="http://schemas.microsoft.com/office/drawing/2014/main" id="{216B596E-C9D0-495E-92B9-B6E43F0FE465}"/>
                  </a:ext>
                </a:extLst>
              </p:cNvPr>
              <p:cNvSpPr/>
              <p:nvPr/>
            </p:nvSpPr>
            <p:spPr>
              <a:xfrm>
                <a:off x="38029694" y="10139498"/>
                <a:ext cx="337790" cy="59494"/>
              </a:xfrm>
              <a:custGeom>
                <a:avLst/>
                <a:gdLst>
                  <a:gd name="connsiteX0" fmla="*/ 0 w 484943"/>
                  <a:gd name="connsiteY0" fmla="*/ 85411 h 85411"/>
                  <a:gd name="connsiteX1" fmla="*/ 60290 w 484943"/>
                  <a:gd name="connsiteY1" fmla="*/ 30145 h 85411"/>
                  <a:gd name="connsiteX2" fmla="*/ 251209 w 484943"/>
                  <a:gd name="connsiteY2" fmla="*/ 75363 h 85411"/>
                  <a:gd name="connsiteX3" fmla="*/ 452176 w 484943"/>
                  <a:gd name="connsiteY3" fmla="*/ 55266 h 85411"/>
                  <a:gd name="connsiteX4" fmla="*/ 482321 w 484943"/>
                  <a:gd name="connsiteY4" fmla="*/ 0 h 85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943" h="85411">
                    <a:moveTo>
                      <a:pt x="0" y="85411"/>
                    </a:moveTo>
                    <a:cubicBezTo>
                      <a:pt x="9211" y="58615"/>
                      <a:pt x="18422" y="31820"/>
                      <a:pt x="60290" y="30145"/>
                    </a:cubicBezTo>
                    <a:cubicBezTo>
                      <a:pt x="102158" y="28470"/>
                      <a:pt x="185895" y="71176"/>
                      <a:pt x="251209" y="75363"/>
                    </a:cubicBezTo>
                    <a:cubicBezTo>
                      <a:pt x="316523" y="79550"/>
                      <a:pt x="413657" y="67826"/>
                      <a:pt x="452176" y="55266"/>
                    </a:cubicBezTo>
                    <a:cubicBezTo>
                      <a:pt x="490695" y="42706"/>
                      <a:pt x="486508" y="21353"/>
                      <a:pt x="482321" y="0"/>
                    </a:cubicBezTo>
                  </a:path>
                </a:pathLst>
              </a:custGeom>
              <a:ln w="38100">
                <a:solidFill>
                  <a:srgbClr val="9DD164"/>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grpSp>
        <p:grpSp>
          <p:nvGrpSpPr>
            <p:cNvPr id="443" name="Group 442">
              <a:extLst>
                <a:ext uri="{FF2B5EF4-FFF2-40B4-BE49-F238E27FC236}">
                  <a16:creationId xmlns:a16="http://schemas.microsoft.com/office/drawing/2014/main" id="{D530662A-630D-4F43-9BA1-7BBD243135F0}"/>
                </a:ext>
              </a:extLst>
            </p:cNvPr>
            <p:cNvGrpSpPr/>
            <p:nvPr/>
          </p:nvGrpSpPr>
          <p:grpSpPr>
            <a:xfrm>
              <a:off x="34113014" y="16815242"/>
              <a:ext cx="746863" cy="661933"/>
              <a:chOff x="38507733" y="9836806"/>
              <a:chExt cx="746863" cy="661933"/>
            </a:xfrm>
          </p:grpSpPr>
          <p:pic>
            <p:nvPicPr>
              <p:cNvPr id="446" name="Graphic 445" descr="Bug">
                <a:extLst>
                  <a:ext uri="{FF2B5EF4-FFF2-40B4-BE49-F238E27FC236}">
                    <a16:creationId xmlns:a16="http://schemas.microsoft.com/office/drawing/2014/main" id="{71F93DE4-BA40-48EE-B6D1-6C8111A60E18}"/>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8507733" y="9836806"/>
                <a:ext cx="490365" cy="490365"/>
              </a:xfrm>
              <a:prstGeom prst="rect">
                <a:avLst/>
              </a:prstGeom>
            </p:spPr>
          </p:pic>
          <p:pic>
            <p:nvPicPr>
              <p:cNvPr id="447" name="Graphic 446" descr="Rat">
                <a:extLst>
                  <a:ext uri="{FF2B5EF4-FFF2-40B4-BE49-F238E27FC236}">
                    <a16:creationId xmlns:a16="http://schemas.microsoft.com/office/drawing/2014/main" id="{504F6CE6-D5DA-4201-962F-80E697080CFA}"/>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38730819" y="9974962"/>
                <a:ext cx="523777" cy="523777"/>
              </a:xfrm>
              <a:prstGeom prst="rect">
                <a:avLst/>
              </a:prstGeom>
            </p:spPr>
          </p:pic>
        </p:grpSp>
        <p:pic>
          <p:nvPicPr>
            <p:cNvPr id="213" name="Graphic 212" descr="Medical">
              <a:extLst>
                <a:ext uri="{FF2B5EF4-FFF2-40B4-BE49-F238E27FC236}">
                  <a16:creationId xmlns:a16="http://schemas.microsoft.com/office/drawing/2014/main" id="{E834F814-5DD8-40B9-98F6-DE7E623CB438}"/>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34758554" y="16757248"/>
              <a:ext cx="625969" cy="625969"/>
            </a:xfrm>
            <a:prstGeom prst="rect">
              <a:avLst/>
            </a:prstGeom>
          </p:spPr>
        </p:pic>
        <p:sp>
          <p:nvSpPr>
            <p:cNvPr id="214" name="TextBox 213">
              <a:extLst>
                <a:ext uri="{FF2B5EF4-FFF2-40B4-BE49-F238E27FC236}">
                  <a16:creationId xmlns:a16="http://schemas.microsoft.com/office/drawing/2014/main" id="{4867D8CC-18C3-49C0-B2CD-60DEA02471BC}"/>
                </a:ext>
              </a:extLst>
            </p:cNvPr>
            <p:cNvSpPr txBox="1"/>
            <p:nvPr/>
          </p:nvSpPr>
          <p:spPr>
            <a:xfrm>
              <a:off x="35286127" y="16636630"/>
              <a:ext cx="1810532" cy="830997"/>
            </a:xfrm>
            <a:prstGeom prst="rect">
              <a:avLst/>
            </a:prstGeom>
            <a:noFill/>
          </p:spPr>
          <p:txBody>
            <a:bodyPr wrap="square" rtlCol="0">
              <a:spAutoFit/>
            </a:bodyPr>
            <a:lstStyle/>
            <a:p>
              <a:r>
                <a:rPr lang="en-US" sz="4800" dirty="0">
                  <a:solidFill>
                    <a:srgbClr val="003591"/>
                  </a:solidFill>
                  <a:latin typeface="Franklin Gothic Medium" panose="020B0603020102020204" pitchFamily="34" charset="0"/>
                </a:rPr>
                <a:t>$</a:t>
              </a:r>
              <a:endParaRPr lang="en-US" dirty="0">
                <a:solidFill>
                  <a:srgbClr val="003591"/>
                </a:solidFill>
                <a:latin typeface="Franklin Gothic Medium" panose="020B0603020102020204" pitchFamily="34" charset="0"/>
              </a:endParaRPr>
            </a:p>
          </p:txBody>
        </p:sp>
      </p:grpSp>
      <p:sp>
        <p:nvSpPr>
          <p:cNvPr id="199" name="TextBox 198">
            <a:extLst>
              <a:ext uri="{FF2B5EF4-FFF2-40B4-BE49-F238E27FC236}">
                <a16:creationId xmlns:a16="http://schemas.microsoft.com/office/drawing/2014/main" id="{3704777B-019F-474D-9892-536977F7ECAB}"/>
              </a:ext>
            </a:extLst>
          </p:cNvPr>
          <p:cNvSpPr txBox="1"/>
          <p:nvPr/>
        </p:nvSpPr>
        <p:spPr>
          <a:xfrm>
            <a:off x="11214926" y="26829825"/>
            <a:ext cx="8405107" cy="1692771"/>
          </a:xfrm>
          <a:prstGeom prst="rect">
            <a:avLst/>
          </a:prstGeom>
          <a:noFill/>
          <a:ln w="38100">
            <a:solidFill>
              <a:srgbClr val="9DD164"/>
            </a:solidFill>
          </a:ln>
        </p:spPr>
        <p:txBody>
          <a:bodyPr wrap="square" lIns="457200" tIns="228600" rIns="228600" bIns="228600" rtlCol="0">
            <a:spAutoFit/>
          </a:bodyPr>
          <a:lstStyle/>
          <a:p>
            <a:pPr>
              <a:spcAft>
                <a:spcPts val="600"/>
              </a:spcAft>
            </a:pPr>
            <a:r>
              <a:rPr lang="en-US" sz="2400" b="1" dirty="0">
                <a:solidFill>
                  <a:srgbClr val="003591"/>
                </a:solidFill>
                <a:latin typeface="Source Sans Pro" panose="020B0503030403020204" pitchFamily="34" charset="77"/>
              </a:rPr>
              <a:t>Footnotes</a:t>
            </a:r>
            <a:endParaRPr lang="en-US" sz="4000" b="1" dirty="0">
              <a:solidFill>
                <a:srgbClr val="003591"/>
              </a:solidFill>
              <a:latin typeface="Source Sans Pro" panose="020B0503030403020204" pitchFamily="34" charset="77"/>
            </a:endParaRPr>
          </a:p>
          <a:p>
            <a:r>
              <a:rPr lang="en-US" sz="1700" dirty="0" err="1">
                <a:latin typeface="Minion Pro" panose="02040503050306020203" pitchFamily="18" charset="0"/>
              </a:rPr>
              <a:t>i</a:t>
            </a:r>
            <a:r>
              <a:rPr lang="en-US" sz="1700" dirty="0">
                <a:latin typeface="Minion Pro" panose="02040503050306020203" pitchFamily="18" charset="0"/>
              </a:rPr>
              <a:t>. While not a direct component of indoor environmental quality, reduced household energy expenditures is a benefit of weatherization strategies intended to collectively improve energy efficiency. </a:t>
            </a:r>
          </a:p>
        </p:txBody>
      </p:sp>
    </p:spTree>
    <p:extLst>
      <p:ext uri="{BB962C8B-B14F-4D97-AF65-F5344CB8AC3E}">
        <p14:creationId xmlns:p14="http://schemas.microsoft.com/office/powerpoint/2010/main" val="8796929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llows_poster_1" id="{4759A9DF-9B91-9348-93EC-96E587BC7BB8}" vid="{129A80A6-8E2C-A04D-A090-659A8FD1B771}"/>
    </a:ext>
  </a:extLst>
</a:theme>
</file>

<file path=docProps/app.xml><?xml version="1.0" encoding="utf-8"?>
<Properties xmlns="http://schemas.openxmlformats.org/officeDocument/2006/extended-properties" xmlns:vt="http://schemas.openxmlformats.org/officeDocument/2006/docPropsVTypes">
  <Template/>
  <TotalTime>2685</TotalTime>
  <Words>688</Words>
  <Application>Microsoft Office PowerPoint</Application>
  <PresentationFormat>Custom</PresentationFormat>
  <Paragraphs>105</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Franklin Gothic Medium</vt:lpstr>
      <vt:lpstr>Minion Pro</vt:lpstr>
      <vt:lpstr>Source Sans Pro</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Microsoft Office User</dc:creator>
  <cp:lastModifiedBy>Gates, Abby</cp:lastModifiedBy>
  <cp:revision>156</cp:revision>
  <dcterms:created xsi:type="dcterms:W3CDTF">2018-06-22T15:17:21Z</dcterms:created>
  <dcterms:modified xsi:type="dcterms:W3CDTF">2018-08-07T20:08:51Z</dcterms:modified>
</cp:coreProperties>
</file>