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36576000" cy="29260800"/>
  <p:notesSz cx="6858000" cy="9144000"/>
  <p:defaultTextStyle>
    <a:defPPr>
      <a:defRPr lang="en-US"/>
    </a:defPPr>
    <a:lvl1pPr marL="0" algn="l" defTabSz="3160009" rtl="0" eaLnBrk="1" latinLnBrk="0" hangingPunct="1">
      <a:defRPr sz="6221" kern="1200">
        <a:solidFill>
          <a:schemeClr val="tx1"/>
        </a:solidFill>
        <a:latin typeface="+mn-lt"/>
        <a:ea typeface="+mn-ea"/>
        <a:cs typeface="+mn-cs"/>
      </a:defRPr>
    </a:lvl1pPr>
    <a:lvl2pPr marL="1580004" algn="l" defTabSz="3160009" rtl="0" eaLnBrk="1" latinLnBrk="0" hangingPunct="1">
      <a:defRPr sz="6221" kern="1200">
        <a:solidFill>
          <a:schemeClr val="tx1"/>
        </a:solidFill>
        <a:latin typeface="+mn-lt"/>
        <a:ea typeface="+mn-ea"/>
        <a:cs typeface="+mn-cs"/>
      </a:defRPr>
    </a:lvl2pPr>
    <a:lvl3pPr marL="3160009" algn="l" defTabSz="3160009" rtl="0" eaLnBrk="1" latinLnBrk="0" hangingPunct="1">
      <a:defRPr sz="6221" kern="1200">
        <a:solidFill>
          <a:schemeClr val="tx1"/>
        </a:solidFill>
        <a:latin typeface="+mn-lt"/>
        <a:ea typeface="+mn-ea"/>
        <a:cs typeface="+mn-cs"/>
      </a:defRPr>
    </a:lvl3pPr>
    <a:lvl4pPr marL="4740012" algn="l" defTabSz="3160009" rtl="0" eaLnBrk="1" latinLnBrk="0" hangingPunct="1">
      <a:defRPr sz="6221" kern="1200">
        <a:solidFill>
          <a:schemeClr val="tx1"/>
        </a:solidFill>
        <a:latin typeface="+mn-lt"/>
        <a:ea typeface="+mn-ea"/>
        <a:cs typeface="+mn-cs"/>
      </a:defRPr>
    </a:lvl4pPr>
    <a:lvl5pPr marL="6320017" algn="l" defTabSz="3160009" rtl="0" eaLnBrk="1" latinLnBrk="0" hangingPunct="1">
      <a:defRPr sz="6221" kern="1200">
        <a:solidFill>
          <a:schemeClr val="tx1"/>
        </a:solidFill>
        <a:latin typeface="+mn-lt"/>
        <a:ea typeface="+mn-ea"/>
        <a:cs typeface="+mn-cs"/>
      </a:defRPr>
    </a:lvl5pPr>
    <a:lvl6pPr marL="7900021" algn="l" defTabSz="3160009" rtl="0" eaLnBrk="1" latinLnBrk="0" hangingPunct="1">
      <a:defRPr sz="6221" kern="1200">
        <a:solidFill>
          <a:schemeClr val="tx1"/>
        </a:solidFill>
        <a:latin typeface="+mn-lt"/>
        <a:ea typeface="+mn-ea"/>
        <a:cs typeface="+mn-cs"/>
      </a:defRPr>
    </a:lvl6pPr>
    <a:lvl7pPr marL="9480025" algn="l" defTabSz="3160009" rtl="0" eaLnBrk="1" latinLnBrk="0" hangingPunct="1">
      <a:defRPr sz="6221" kern="1200">
        <a:solidFill>
          <a:schemeClr val="tx1"/>
        </a:solidFill>
        <a:latin typeface="+mn-lt"/>
        <a:ea typeface="+mn-ea"/>
        <a:cs typeface="+mn-cs"/>
      </a:defRPr>
    </a:lvl7pPr>
    <a:lvl8pPr marL="11060030" algn="l" defTabSz="3160009" rtl="0" eaLnBrk="1" latinLnBrk="0" hangingPunct="1">
      <a:defRPr sz="6221" kern="1200">
        <a:solidFill>
          <a:schemeClr val="tx1"/>
        </a:solidFill>
        <a:latin typeface="+mn-lt"/>
        <a:ea typeface="+mn-ea"/>
        <a:cs typeface="+mn-cs"/>
      </a:defRPr>
    </a:lvl8pPr>
    <a:lvl9pPr marL="12640033" algn="l" defTabSz="3160009" rtl="0" eaLnBrk="1" latinLnBrk="0" hangingPunct="1">
      <a:defRPr sz="6221"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DD164"/>
    <a:srgbClr val="D36122"/>
    <a:srgbClr val="092844"/>
    <a:srgbClr val="003591"/>
    <a:srgbClr val="A2AAAD"/>
    <a:srgbClr val="D6D2C4"/>
    <a:srgbClr val="00359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431"/>
    <p:restoredTop sz="94643"/>
  </p:normalViewPr>
  <p:slideViewPr>
    <p:cSldViewPr snapToGrid="0" snapToObjects="1">
      <p:cViewPr>
        <p:scale>
          <a:sx n="30" d="100"/>
          <a:sy n="30" d="100"/>
        </p:scale>
        <p:origin x="24" y="1980"/>
      </p:cViewPr>
      <p:guideLst>
        <p:guide orient="horz" pos="9216"/>
        <p:guide pos="115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lgn="ctr">
              <a:defRPr/>
            </a:pPr>
            <a:r>
              <a:rPr lang="en-US" sz="4000" dirty="0" smtClean="0"/>
              <a:t>Program Outreach Success</a:t>
            </a:r>
            <a:endParaRPr lang="en-US" sz="4000" dirty="0"/>
          </a:p>
        </c:rich>
      </c:tx>
      <c:layout>
        <c:manualLayout>
          <c:xMode val="edge"/>
          <c:yMode val="edge"/>
          <c:x val="0.18688370186090575"/>
          <c:y val="1.1762986215127682E-3"/>
        </c:manualLayout>
      </c:layout>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5.4574251012841649E-2"/>
          <c:y val="0.18593042039247012"/>
          <c:w val="0.5359923924197264"/>
          <c:h val="0.6866827087471512"/>
        </c:manualLayout>
      </c:layout>
      <c:pie3DChart>
        <c:varyColors val="1"/>
        <c:ser>
          <c:idx val="0"/>
          <c:order val="0"/>
          <c:tx>
            <c:strRef>
              <c:f>Sheet1!$B$1</c:f>
              <c:strCache>
                <c:ptCount val="1"/>
                <c:pt idx="0">
                  <c:v>Sales</c:v>
                </c:pt>
              </c:strCache>
            </c:strRef>
          </c:tx>
          <c:cat>
            <c:strRef>
              <c:f>Sheet1!$A$2:$A$5</c:f>
              <c:strCache>
                <c:ptCount val="4"/>
                <c:pt idx="0">
                  <c:v>Community Champion</c:v>
                </c:pt>
                <c:pt idx="1">
                  <c:v>School</c:v>
                </c:pt>
                <c:pt idx="2">
                  <c:v>Agency</c:v>
                </c:pt>
                <c:pt idx="3">
                  <c:v>Flyer</c:v>
                </c:pt>
              </c:strCache>
            </c:strRef>
          </c:cat>
          <c:val>
            <c:numRef>
              <c:f>Sheet1!$B$2:$B$5</c:f>
              <c:numCache>
                <c:formatCode>General</c:formatCode>
                <c:ptCount val="4"/>
                <c:pt idx="0">
                  <c:v>7</c:v>
                </c:pt>
                <c:pt idx="1">
                  <c:v>4</c:v>
                </c:pt>
                <c:pt idx="2">
                  <c:v>4</c:v>
                </c:pt>
                <c:pt idx="3">
                  <c:v>1</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61819090264424359"/>
          <c:y val="0.20224644026957733"/>
          <c:w val="0.33963808520946964"/>
          <c:h val="0.5475552980821129"/>
        </c:manualLayout>
      </c:layout>
      <c:overlay val="0"/>
      <c:spPr>
        <a:ln>
          <a:solidFill>
            <a:srgbClr val="9DD164"/>
          </a:solidFill>
        </a:ln>
      </c:spPr>
      <c:txPr>
        <a:bodyPr/>
        <a:lstStyle/>
        <a:p>
          <a:pPr>
            <a:defRPr sz="24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4000"/>
            </a:pPr>
            <a:r>
              <a:rPr lang="en-US" sz="4000" dirty="0" smtClean="0"/>
              <a:t>Program</a:t>
            </a:r>
            <a:r>
              <a:rPr lang="en-US" sz="4000" baseline="0" dirty="0" smtClean="0"/>
              <a:t> Benefits</a:t>
            </a:r>
            <a:endParaRPr lang="en-US" sz="4000" dirty="0"/>
          </a:p>
        </c:rich>
      </c:tx>
      <c:layout>
        <c:manualLayout>
          <c:xMode val="edge"/>
          <c:yMode val="edge"/>
          <c:x val="0.30942703776611258"/>
          <c:y val="0"/>
        </c:manualLayout>
      </c:layout>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8.1018518518518514E-3"/>
          <c:y val="0.13619687146696416"/>
          <c:w val="0.53227152595508898"/>
          <c:h val="0.55061423818372313"/>
        </c:manualLayout>
      </c:layout>
      <c:pie3DChart>
        <c:varyColors val="1"/>
        <c:ser>
          <c:idx val="0"/>
          <c:order val="0"/>
          <c:tx>
            <c:strRef>
              <c:f>Sheet1!$B$1</c:f>
              <c:strCache>
                <c:ptCount val="1"/>
                <c:pt idx="0">
                  <c:v>Column1</c:v>
                </c:pt>
              </c:strCache>
            </c:strRef>
          </c:tx>
          <c:spPr>
            <a:effectLst>
              <a:outerShdw blurRad="50800" dist="25400" dir="5400000" algn="ctr" rotWithShape="0">
                <a:srgbClr val="000000">
                  <a:alpha val="43137"/>
                </a:srgbClr>
              </a:outerShdw>
            </a:effectLst>
          </c:spPr>
          <c:cat>
            <c:strRef>
              <c:f>Sheet1!$A$2:$A$6</c:f>
              <c:strCache>
                <c:ptCount val="5"/>
                <c:pt idx="0">
                  <c:v>Creating Family Time</c:v>
                </c:pt>
                <c:pt idx="1">
                  <c:v>Introducing Kids to Cooking</c:v>
                </c:pt>
                <c:pt idx="2">
                  <c:v>Sense of Community</c:v>
                </c:pt>
                <c:pt idx="3">
                  <c:v>Quick method for Quick Meals</c:v>
                </c:pt>
                <c:pt idx="4">
                  <c:v>Free Food</c:v>
                </c:pt>
              </c:strCache>
            </c:strRef>
          </c:cat>
          <c:val>
            <c:numRef>
              <c:f>Sheet1!$B$2:$B$6</c:f>
              <c:numCache>
                <c:formatCode>General</c:formatCode>
                <c:ptCount val="5"/>
                <c:pt idx="0">
                  <c:v>7</c:v>
                </c:pt>
                <c:pt idx="1">
                  <c:v>6</c:v>
                </c:pt>
                <c:pt idx="2">
                  <c:v>5</c:v>
                </c:pt>
                <c:pt idx="3">
                  <c:v>4</c:v>
                </c:pt>
                <c:pt idx="4">
                  <c:v>2</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54280220180810734"/>
          <c:y val="0.15982319662155653"/>
          <c:w val="0.40123933727034122"/>
          <c:h val="0.519878558268413"/>
        </c:manualLayout>
      </c:layout>
      <c:overlay val="0"/>
      <c:spPr>
        <a:ln>
          <a:solidFill>
            <a:srgbClr val="9DD164"/>
          </a:solidFill>
        </a:ln>
      </c:spPr>
      <c:txPr>
        <a:bodyPr/>
        <a:lstStyle/>
        <a:p>
          <a:pPr>
            <a:lnSpc>
              <a:spcPct val="100000"/>
            </a:lnSpc>
            <a:defRPr sz="2400"/>
          </a:pPr>
          <a:endParaRPr lang="en-US"/>
        </a:p>
      </c:txPr>
    </c:legend>
    <c:plotVisOnly val="1"/>
    <c:dispBlanksAs val="gap"/>
    <c:showDLblsOverMax val="0"/>
  </c:chart>
  <c:txPr>
    <a:bodyPr/>
    <a:lstStyle/>
    <a:p>
      <a:pPr>
        <a:defRPr sz="1800"/>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5483BD2-0AFE-46C4-A61F-7866FD2AC53F}" type="doc">
      <dgm:prSet loTypeId="urn:microsoft.com/office/officeart/2005/8/layout/process4" loCatId="process" qsTypeId="urn:microsoft.com/office/officeart/2005/8/quickstyle/simple3" qsCatId="simple" csTypeId="urn:microsoft.com/office/officeart/2005/8/colors/accent1_2" csCatId="accent1" phldr="1"/>
      <dgm:spPr/>
      <dgm:t>
        <a:bodyPr/>
        <a:lstStyle/>
        <a:p>
          <a:endParaRPr lang="en-US"/>
        </a:p>
      </dgm:t>
    </dgm:pt>
    <dgm:pt modelId="{F52414DF-608A-46B0-B3AF-2438CD7BB771}">
      <dgm:prSet phldrT="[Text]"/>
      <dgm:spPr/>
      <dgm:t>
        <a:bodyPr/>
        <a:lstStyle/>
        <a:p>
          <a:r>
            <a:rPr lang="en-US" dirty="0" smtClean="0"/>
            <a:t>Research</a:t>
          </a:r>
          <a:endParaRPr lang="en-US" dirty="0"/>
        </a:p>
      </dgm:t>
    </dgm:pt>
    <dgm:pt modelId="{29161B0A-475C-4853-8C5B-A50CF4CC08A1}" type="parTrans" cxnId="{0C36B2E3-766F-448D-B4DB-41714FE834B9}">
      <dgm:prSet/>
      <dgm:spPr/>
      <dgm:t>
        <a:bodyPr/>
        <a:lstStyle/>
        <a:p>
          <a:endParaRPr lang="en-US"/>
        </a:p>
      </dgm:t>
    </dgm:pt>
    <dgm:pt modelId="{718EAF2F-6360-4819-AD09-20E1153F59B5}" type="sibTrans" cxnId="{0C36B2E3-766F-448D-B4DB-41714FE834B9}">
      <dgm:prSet/>
      <dgm:spPr/>
      <dgm:t>
        <a:bodyPr/>
        <a:lstStyle/>
        <a:p>
          <a:endParaRPr lang="en-US"/>
        </a:p>
      </dgm:t>
    </dgm:pt>
    <dgm:pt modelId="{CB5A1D3E-B515-4347-9A68-CEF27F85FD5D}">
      <dgm:prSet phldrT="[Text]"/>
      <dgm:spPr/>
      <dgm:t>
        <a:bodyPr/>
        <a:lstStyle/>
        <a:p>
          <a:r>
            <a:rPr lang="en-US" dirty="0" smtClean="0"/>
            <a:t>Best outreach practices</a:t>
          </a:r>
          <a:endParaRPr lang="en-US" dirty="0"/>
        </a:p>
      </dgm:t>
    </dgm:pt>
    <dgm:pt modelId="{5792B925-C339-470D-982F-E6C1F9C613E6}" type="parTrans" cxnId="{ACF3AA31-1F84-4F87-BF77-3424DBC313EA}">
      <dgm:prSet/>
      <dgm:spPr/>
      <dgm:t>
        <a:bodyPr/>
        <a:lstStyle/>
        <a:p>
          <a:endParaRPr lang="en-US"/>
        </a:p>
      </dgm:t>
    </dgm:pt>
    <dgm:pt modelId="{BCD86A31-0CA1-48EF-BE2D-DD35F9B1A1A8}" type="sibTrans" cxnId="{ACF3AA31-1F84-4F87-BF77-3424DBC313EA}">
      <dgm:prSet/>
      <dgm:spPr/>
      <dgm:t>
        <a:bodyPr/>
        <a:lstStyle/>
        <a:p>
          <a:endParaRPr lang="en-US"/>
        </a:p>
      </dgm:t>
    </dgm:pt>
    <dgm:pt modelId="{34FFBD63-EDB8-4BA4-B59F-2EA80256203F}">
      <dgm:prSet phldrT="[Text]"/>
      <dgm:spPr/>
      <dgm:t>
        <a:bodyPr/>
        <a:lstStyle/>
        <a:p>
          <a:r>
            <a:rPr lang="en-US" dirty="0" smtClean="0"/>
            <a:t>Community assessment</a:t>
          </a:r>
          <a:endParaRPr lang="en-US" dirty="0"/>
        </a:p>
      </dgm:t>
    </dgm:pt>
    <dgm:pt modelId="{896E7DF1-8AC3-4728-9201-AAADD150634F}" type="parTrans" cxnId="{DE9E1D74-FA41-44B6-ACB2-79F1FA53CE03}">
      <dgm:prSet/>
      <dgm:spPr/>
      <dgm:t>
        <a:bodyPr/>
        <a:lstStyle/>
        <a:p>
          <a:endParaRPr lang="en-US"/>
        </a:p>
      </dgm:t>
    </dgm:pt>
    <dgm:pt modelId="{01850EC8-3C53-4050-9D58-477311D51E8A}" type="sibTrans" cxnId="{DE9E1D74-FA41-44B6-ACB2-79F1FA53CE03}">
      <dgm:prSet/>
      <dgm:spPr/>
      <dgm:t>
        <a:bodyPr/>
        <a:lstStyle/>
        <a:p>
          <a:endParaRPr lang="en-US"/>
        </a:p>
      </dgm:t>
    </dgm:pt>
    <dgm:pt modelId="{475F0EA7-CF84-4394-B3D2-6AFAF7D69A03}">
      <dgm:prSet phldrT="[Text]"/>
      <dgm:spPr/>
      <dgm:t>
        <a:bodyPr/>
        <a:lstStyle/>
        <a:p>
          <a:r>
            <a:rPr lang="en-US" dirty="0" smtClean="0"/>
            <a:t>Outreach</a:t>
          </a:r>
          <a:endParaRPr lang="en-US" dirty="0"/>
        </a:p>
      </dgm:t>
    </dgm:pt>
    <dgm:pt modelId="{F842D388-BE11-4C67-9027-5BC229365AFD}" type="parTrans" cxnId="{2EFB260E-DADC-49D6-8BA2-CED72C9E6BB8}">
      <dgm:prSet/>
      <dgm:spPr/>
      <dgm:t>
        <a:bodyPr/>
        <a:lstStyle/>
        <a:p>
          <a:endParaRPr lang="en-US"/>
        </a:p>
      </dgm:t>
    </dgm:pt>
    <dgm:pt modelId="{1F778D3B-7FD1-4385-8183-9EFBCC098E32}" type="sibTrans" cxnId="{2EFB260E-DADC-49D6-8BA2-CED72C9E6BB8}">
      <dgm:prSet/>
      <dgm:spPr/>
      <dgm:t>
        <a:bodyPr/>
        <a:lstStyle/>
        <a:p>
          <a:endParaRPr lang="en-US"/>
        </a:p>
      </dgm:t>
    </dgm:pt>
    <dgm:pt modelId="{EF105D14-8F47-4D5B-A3E6-3345D1CBA8C1}">
      <dgm:prSet phldrT="[Text]"/>
      <dgm:spPr/>
      <dgm:t>
        <a:bodyPr/>
        <a:lstStyle/>
        <a:p>
          <a:r>
            <a:rPr lang="en-US" dirty="0" smtClean="0"/>
            <a:t>Interviews	</a:t>
          </a:r>
        </a:p>
      </dgm:t>
    </dgm:pt>
    <dgm:pt modelId="{E323A69B-39C8-4825-8591-3154F7C8D8DF}" type="parTrans" cxnId="{8C35A6F4-4BA8-464E-8A16-F11AEF4A2365}">
      <dgm:prSet/>
      <dgm:spPr/>
      <dgm:t>
        <a:bodyPr/>
        <a:lstStyle/>
        <a:p>
          <a:endParaRPr lang="en-US"/>
        </a:p>
      </dgm:t>
    </dgm:pt>
    <dgm:pt modelId="{B6CB41DD-7852-4322-95B4-E7E8FEF83508}" type="sibTrans" cxnId="{8C35A6F4-4BA8-464E-8A16-F11AEF4A2365}">
      <dgm:prSet/>
      <dgm:spPr/>
      <dgm:t>
        <a:bodyPr/>
        <a:lstStyle/>
        <a:p>
          <a:endParaRPr lang="en-US"/>
        </a:p>
      </dgm:t>
    </dgm:pt>
    <dgm:pt modelId="{98E524FD-8AD3-4972-9024-44098965F28F}">
      <dgm:prSet phldrT="[Text]"/>
      <dgm:spPr/>
      <dgm:t>
        <a:bodyPr/>
        <a:lstStyle/>
        <a:p>
          <a:r>
            <a:rPr lang="en-US" dirty="0" smtClean="0"/>
            <a:t>Dialogue sessions</a:t>
          </a:r>
          <a:endParaRPr lang="en-US" dirty="0"/>
        </a:p>
      </dgm:t>
    </dgm:pt>
    <dgm:pt modelId="{0E98E628-BEA9-4FD7-9B45-81F5A8832FB8}" type="parTrans" cxnId="{84BAF846-7689-4154-9948-5ED8BBE2DBE9}">
      <dgm:prSet/>
      <dgm:spPr/>
      <dgm:t>
        <a:bodyPr/>
        <a:lstStyle/>
        <a:p>
          <a:endParaRPr lang="en-US"/>
        </a:p>
      </dgm:t>
    </dgm:pt>
    <dgm:pt modelId="{C56DED5E-0FD4-4720-A12F-95A19E0D09B7}" type="sibTrans" cxnId="{84BAF846-7689-4154-9948-5ED8BBE2DBE9}">
      <dgm:prSet/>
      <dgm:spPr/>
      <dgm:t>
        <a:bodyPr/>
        <a:lstStyle/>
        <a:p>
          <a:endParaRPr lang="en-US"/>
        </a:p>
      </dgm:t>
    </dgm:pt>
    <dgm:pt modelId="{C46B0B7F-1FD8-452C-BF0B-48497B916BBC}">
      <dgm:prSet phldrT="[Text]"/>
      <dgm:spPr/>
      <dgm:t>
        <a:bodyPr/>
        <a:lstStyle/>
        <a:p>
          <a:r>
            <a:rPr lang="en-US" dirty="0" smtClean="0"/>
            <a:t>Results</a:t>
          </a:r>
          <a:endParaRPr lang="en-US" dirty="0"/>
        </a:p>
      </dgm:t>
    </dgm:pt>
    <dgm:pt modelId="{9D546739-2925-42B3-BBC0-DE206F968CAF}" type="parTrans" cxnId="{3F3D0D23-4B73-4A07-A133-6A8E13225BC0}">
      <dgm:prSet/>
      <dgm:spPr/>
      <dgm:t>
        <a:bodyPr/>
        <a:lstStyle/>
        <a:p>
          <a:endParaRPr lang="en-US"/>
        </a:p>
      </dgm:t>
    </dgm:pt>
    <dgm:pt modelId="{2A9F27C2-0A20-48C9-A8B0-42D9F9C79026}" type="sibTrans" cxnId="{3F3D0D23-4B73-4A07-A133-6A8E13225BC0}">
      <dgm:prSet/>
      <dgm:spPr/>
      <dgm:t>
        <a:bodyPr/>
        <a:lstStyle/>
        <a:p>
          <a:endParaRPr lang="en-US"/>
        </a:p>
      </dgm:t>
    </dgm:pt>
    <dgm:pt modelId="{7A01EB79-997C-4DAB-848B-F53234FDEFEB}">
      <dgm:prSet phldrT="[Text]"/>
      <dgm:spPr/>
      <dgm:t>
        <a:bodyPr/>
        <a:lstStyle/>
        <a:p>
          <a:r>
            <a:rPr lang="en-US" dirty="0" smtClean="0"/>
            <a:t>Outreach toolkit	</a:t>
          </a:r>
          <a:endParaRPr lang="en-US" dirty="0"/>
        </a:p>
      </dgm:t>
    </dgm:pt>
    <dgm:pt modelId="{529A2FEA-3059-4986-9067-6080378B529E}" type="parTrans" cxnId="{AB6F5C81-B24D-4B19-A5E0-1498D0329222}">
      <dgm:prSet/>
      <dgm:spPr/>
      <dgm:t>
        <a:bodyPr/>
        <a:lstStyle/>
        <a:p>
          <a:endParaRPr lang="en-US"/>
        </a:p>
      </dgm:t>
    </dgm:pt>
    <dgm:pt modelId="{AD41500F-665E-4BAA-9FBE-A7A4D1A975D7}" type="sibTrans" cxnId="{AB6F5C81-B24D-4B19-A5E0-1498D0329222}">
      <dgm:prSet/>
      <dgm:spPr/>
      <dgm:t>
        <a:bodyPr/>
        <a:lstStyle/>
        <a:p>
          <a:endParaRPr lang="en-US"/>
        </a:p>
      </dgm:t>
    </dgm:pt>
    <dgm:pt modelId="{FDD13984-C2CB-4BE1-89BE-38B35A5BD62A}">
      <dgm:prSet phldrT="[Text]"/>
      <dgm:spPr/>
      <dgm:t>
        <a:bodyPr/>
        <a:lstStyle/>
        <a:p>
          <a:r>
            <a:rPr lang="en-US" dirty="0" smtClean="0"/>
            <a:t>Participant Perspective</a:t>
          </a:r>
          <a:endParaRPr lang="en-US" dirty="0"/>
        </a:p>
      </dgm:t>
    </dgm:pt>
    <dgm:pt modelId="{BF38440B-1786-4291-A0BF-728D2F03C0A9}" type="parTrans" cxnId="{0B0EB90A-1DB5-42A1-85A0-696460633544}">
      <dgm:prSet/>
      <dgm:spPr/>
      <dgm:t>
        <a:bodyPr/>
        <a:lstStyle/>
        <a:p>
          <a:endParaRPr lang="en-US"/>
        </a:p>
      </dgm:t>
    </dgm:pt>
    <dgm:pt modelId="{F309A35A-C227-4B66-B3DC-D2BB148CB6F0}" type="sibTrans" cxnId="{0B0EB90A-1DB5-42A1-85A0-696460633544}">
      <dgm:prSet/>
      <dgm:spPr/>
      <dgm:t>
        <a:bodyPr/>
        <a:lstStyle/>
        <a:p>
          <a:endParaRPr lang="en-US"/>
        </a:p>
      </dgm:t>
    </dgm:pt>
    <dgm:pt modelId="{B346E506-59DC-4E70-BEF6-8B507F6A2FA5}" type="pres">
      <dgm:prSet presAssocID="{35483BD2-0AFE-46C4-A61F-7866FD2AC53F}" presName="Name0" presStyleCnt="0">
        <dgm:presLayoutVars>
          <dgm:dir/>
          <dgm:animLvl val="lvl"/>
          <dgm:resizeHandles val="exact"/>
        </dgm:presLayoutVars>
      </dgm:prSet>
      <dgm:spPr/>
      <dgm:t>
        <a:bodyPr/>
        <a:lstStyle/>
        <a:p>
          <a:endParaRPr lang="en-US"/>
        </a:p>
      </dgm:t>
    </dgm:pt>
    <dgm:pt modelId="{015EBC9E-12AC-4E13-9D73-6D4AB07417CF}" type="pres">
      <dgm:prSet presAssocID="{C46B0B7F-1FD8-452C-BF0B-48497B916BBC}" presName="boxAndChildren" presStyleCnt="0"/>
      <dgm:spPr/>
    </dgm:pt>
    <dgm:pt modelId="{6C778D24-A2EF-45F8-9F9C-151F2E6EB605}" type="pres">
      <dgm:prSet presAssocID="{C46B0B7F-1FD8-452C-BF0B-48497B916BBC}" presName="parentTextBox" presStyleLbl="node1" presStyleIdx="0" presStyleCnt="3"/>
      <dgm:spPr/>
      <dgm:t>
        <a:bodyPr/>
        <a:lstStyle/>
        <a:p>
          <a:endParaRPr lang="en-US"/>
        </a:p>
      </dgm:t>
    </dgm:pt>
    <dgm:pt modelId="{156AB9B7-EEDB-43C7-A957-587E3C82FC9C}" type="pres">
      <dgm:prSet presAssocID="{C46B0B7F-1FD8-452C-BF0B-48497B916BBC}" presName="entireBox" presStyleLbl="node1" presStyleIdx="0" presStyleCnt="3"/>
      <dgm:spPr/>
      <dgm:t>
        <a:bodyPr/>
        <a:lstStyle/>
        <a:p>
          <a:endParaRPr lang="en-US"/>
        </a:p>
      </dgm:t>
    </dgm:pt>
    <dgm:pt modelId="{2B85FD34-4DF2-48D5-B650-C0F64D7659EA}" type="pres">
      <dgm:prSet presAssocID="{C46B0B7F-1FD8-452C-BF0B-48497B916BBC}" presName="descendantBox" presStyleCnt="0"/>
      <dgm:spPr/>
    </dgm:pt>
    <dgm:pt modelId="{B33A81DE-A07C-489D-9375-0A447244B822}" type="pres">
      <dgm:prSet presAssocID="{7A01EB79-997C-4DAB-848B-F53234FDEFEB}" presName="childTextBox" presStyleLbl="fgAccFollowNode1" presStyleIdx="0" presStyleCnt="6">
        <dgm:presLayoutVars>
          <dgm:bulletEnabled val="1"/>
        </dgm:presLayoutVars>
      </dgm:prSet>
      <dgm:spPr/>
      <dgm:t>
        <a:bodyPr/>
        <a:lstStyle/>
        <a:p>
          <a:endParaRPr lang="en-US"/>
        </a:p>
      </dgm:t>
    </dgm:pt>
    <dgm:pt modelId="{0C297E09-F81D-47EE-9D12-00B25F66E749}" type="pres">
      <dgm:prSet presAssocID="{FDD13984-C2CB-4BE1-89BE-38B35A5BD62A}" presName="childTextBox" presStyleLbl="fgAccFollowNode1" presStyleIdx="1" presStyleCnt="6">
        <dgm:presLayoutVars>
          <dgm:bulletEnabled val="1"/>
        </dgm:presLayoutVars>
      </dgm:prSet>
      <dgm:spPr/>
      <dgm:t>
        <a:bodyPr/>
        <a:lstStyle/>
        <a:p>
          <a:endParaRPr lang="en-US"/>
        </a:p>
      </dgm:t>
    </dgm:pt>
    <dgm:pt modelId="{18875F37-D07E-4AF4-B356-76BA3F7BD194}" type="pres">
      <dgm:prSet presAssocID="{1F778D3B-7FD1-4385-8183-9EFBCC098E32}" presName="sp" presStyleCnt="0"/>
      <dgm:spPr/>
    </dgm:pt>
    <dgm:pt modelId="{E518C916-8B49-4270-ABB9-C5DCEE465B1C}" type="pres">
      <dgm:prSet presAssocID="{475F0EA7-CF84-4394-B3D2-6AFAF7D69A03}" presName="arrowAndChildren" presStyleCnt="0"/>
      <dgm:spPr/>
    </dgm:pt>
    <dgm:pt modelId="{5B887FC1-A297-4C03-8369-5A9592E485F1}" type="pres">
      <dgm:prSet presAssocID="{475F0EA7-CF84-4394-B3D2-6AFAF7D69A03}" presName="parentTextArrow" presStyleLbl="node1" presStyleIdx="0" presStyleCnt="3"/>
      <dgm:spPr/>
      <dgm:t>
        <a:bodyPr/>
        <a:lstStyle/>
        <a:p>
          <a:endParaRPr lang="en-US"/>
        </a:p>
      </dgm:t>
    </dgm:pt>
    <dgm:pt modelId="{FC600C6F-93B6-4F40-B467-1BA429D2D996}" type="pres">
      <dgm:prSet presAssocID="{475F0EA7-CF84-4394-B3D2-6AFAF7D69A03}" presName="arrow" presStyleLbl="node1" presStyleIdx="1" presStyleCnt="3"/>
      <dgm:spPr/>
      <dgm:t>
        <a:bodyPr/>
        <a:lstStyle/>
        <a:p>
          <a:endParaRPr lang="en-US"/>
        </a:p>
      </dgm:t>
    </dgm:pt>
    <dgm:pt modelId="{BC345E3D-EB0B-45E0-A4C2-D99CC2263959}" type="pres">
      <dgm:prSet presAssocID="{475F0EA7-CF84-4394-B3D2-6AFAF7D69A03}" presName="descendantArrow" presStyleCnt="0"/>
      <dgm:spPr/>
    </dgm:pt>
    <dgm:pt modelId="{25040C1E-D080-4087-8D4D-95B0594D90DF}" type="pres">
      <dgm:prSet presAssocID="{EF105D14-8F47-4D5B-A3E6-3345D1CBA8C1}" presName="childTextArrow" presStyleLbl="fgAccFollowNode1" presStyleIdx="2" presStyleCnt="6">
        <dgm:presLayoutVars>
          <dgm:bulletEnabled val="1"/>
        </dgm:presLayoutVars>
      </dgm:prSet>
      <dgm:spPr/>
      <dgm:t>
        <a:bodyPr/>
        <a:lstStyle/>
        <a:p>
          <a:endParaRPr lang="en-US"/>
        </a:p>
      </dgm:t>
    </dgm:pt>
    <dgm:pt modelId="{8E3A8F3A-8939-46CB-B2C7-CFC9241E2525}" type="pres">
      <dgm:prSet presAssocID="{98E524FD-8AD3-4972-9024-44098965F28F}" presName="childTextArrow" presStyleLbl="fgAccFollowNode1" presStyleIdx="3" presStyleCnt="6">
        <dgm:presLayoutVars>
          <dgm:bulletEnabled val="1"/>
        </dgm:presLayoutVars>
      </dgm:prSet>
      <dgm:spPr/>
      <dgm:t>
        <a:bodyPr/>
        <a:lstStyle/>
        <a:p>
          <a:endParaRPr lang="en-US"/>
        </a:p>
      </dgm:t>
    </dgm:pt>
    <dgm:pt modelId="{B1296A46-CE84-4E33-A253-911E2F895492}" type="pres">
      <dgm:prSet presAssocID="{718EAF2F-6360-4819-AD09-20E1153F59B5}" presName="sp" presStyleCnt="0"/>
      <dgm:spPr/>
    </dgm:pt>
    <dgm:pt modelId="{8716C87E-3F37-4862-8815-B8DCAB7D7AD2}" type="pres">
      <dgm:prSet presAssocID="{F52414DF-608A-46B0-B3AF-2438CD7BB771}" presName="arrowAndChildren" presStyleCnt="0"/>
      <dgm:spPr/>
    </dgm:pt>
    <dgm:pt modelId="{853D72CD-BBE6-4A69-8007-1278F5E5EE39}" type="pres">
      <dgm:prSet presAssocID="{F52414DF-608A-46B0-B3AF-2438CD7BB771}" presName="parentTextArrow" presStyleLbl="node1" presStyleIdx="1" presStyleCnt="3"/>
      <dgm:spPr/>
      <dgm:t>
        <a:bodyPr/>
        <a:lstStyle/>
        <a:p>
          <a:endParaRPr lang="en-US"/>
        </a:p>
      </dgm:t>
    </dgm:pt>
    <dgm:pt modelId="{2E42705B-1944-435E-9AEC-57D73C75336D}" type="pres">
      <dgm:prSet presAssocID="{F52414DF-608A-46B0-B3AF-2438CD7BB771}" presName="arrow" presStyleLbl="node1" presStyleIdx="2" presStyleCnt="3" custLinFactNeighborX="-1042" custLinFactNeighborY="-10583"/>
      <dgm:spPr/>
      <dgm:t>
        <a:bodyPr/>
        <a:lstStyle/>
        <a:p>
          <a:endParaRPr lang="en-US"/>
        </a:p>
      </dgm:t>
    </dgm:pt>
    <dgm:pt modelId="{A0703114-3971-4AD6-AB7C-0FD7C4E3E098}" type="pres">
      <dgm:prSet presAssocID="{F52414DF-608A-46B0-B3AF-2438CD7BB771}" presName="descendantArrow" presStyleCnt="0"/>
      <dgm:spPr/>
    </dgm:pt>
    <dgm:pt modelId="{B2E76F96-95D7-4D82-B313-1CEB43DAD750}" type="pres">
      <dgm:prSet presAssocID="{CB5A1D3E-B515-4347-9A68-CEF27F85FD5D}" presName="childTextArrow" presStyleLbl="fgAccFollowNode1" presStyleIdx="4" presStyleCnt="6">
        <dgm:presLayoutVars>
          <dgm:bulletEnabled val="1"/>
        </dgm:presLayoutVars>
      </dgm:prSet>
      <dgm:spPr/>
      <dgm:t>
        <a:bodyPr/>
        <a:lstStyle/>
        <a:p>
          <a:endParaRPr lang="en-US"/>
        </a:p>
      </dgm:t>
    </dgm:pt>
    <dgm:pt modelId="{8F1A02DC-FE7A-4001-B122-C47CFF29FC05}" type="pres">
      <dgm:prSet presAssocID="{34FFBD63-EDB8-4BA4-B59F-2EA80256203F}" presName="childTextArrow" presStyleLbl="fgAccFollowNode1" presStyleIdx="5" presStyleCnt="6">
        <dgm:presLayoutVars>
          <dgm:bulletEnabled val="1"/>
        </dgm:presLayoutVars>
      </dgm:prSet>
      <dgm:spPr/>
      <dgm:t>
        <a:bodyPr/>
        <a:lstStyle/>
        <a:p>
          <a:endParaRPr lang="en-US"/>
        </a:p>
      </dgm:t>
    </dgm:pt>
  </dgm:ptLst>
  <dgm:cxnLst>
    <dgm:cxn modelId="{84BAF846-7689-4154-9948-5ED8BBE2DBE9}" srcId="{475F0EA7-CF84-4394-B3D2-6AFAF7D69A03}" destId="{98E524FD-8AD3-4972-9024-44098965F28F}" srcOrd="1" destOrd="0" parTransId="{0E98E628-BEA9-4FD7-9B45-81F5A8832FB8}" sibTransId="{C56DED5E-0FD4-4720-A12F-95A19E0D09B7}"/>
    <dgm:cxn modelId="{DE9E1D74-FA41-44B6-ACB2-79F1FA53CE03}" srcId="{F52414DF-608A-46B0-B3AF-2438CD7BB771}" destId="{34FFBD63-EDB8-4BA4-B59F-2EA80256203F}" srcOrd="1" destOrd="0" parTransId="{896E7DF1-8AC3-4728-9201-AAADD150634F}" sibTransId="{01850EC8-3C53-4050-9D58-477311D51E8A}"/>
    <dgm:cxn modelId="{2EFB260E-DADC-49D6-8BA2-CED72C9E6BB8}" srcId="{35483BD2-0AFE-46C4-A61F-7866FD2AC53F}" destId="{475F0EA7-CF84-4394-B3D2-6AFAF7D69A03}" srcOrd="1" destOrd="0" parTransId="{F842D388-BE11-4C67-9027-5BC229365AFD}" sibTransId="{1F778D3B-7FD1-4385-8183-9EFBCC098E32}"/>
    <dgm:cxn modelId="{3F3D0D23-4B73-4A07-A133-6A8E13225BC0}" srcId="{35483BD2-0AFE-46C4-A61F-7866FD2AC53F}" destId="{C46B0B7F-1FD8-452C-BF0B-48497B916BBC}" srcOrd="2" destOrd="0" parTransId="{9D546739-2925-42B3-BBC0-DE206F968CAF}" sibTransId="{2A9F27C2-0A20-48C9-A8B0-42D9F9C79026}"/>
    <dgm:cxn modelId="{CAFA4B2E-A66F-4761-A582-62087AE93DD9}" type="presOf" srcId="{34FFBD63-EDB8-4BA4-B59F-2EA80256203F}" destId="{8F1A02DC-FE7A-4001-B122-C47CFF29FC05}" srcOrd="0" destOrd="0" presId="urn:microsoft.com/office/officeart/2005/8/layout/process4"/>
    <dgm:cxn modelId="{F47573FC-3C10-4A1B-AEEF-7900F5D85D83}" type="presOf" srcId="{CB5A1D3E-B515-4347-9A68-CEF27F85FD5D}" destId="{B2E76F96-95D7-4D82-B313-1CEB43DAD750}" srcOrd="0" destOrd="0" presId="urn:microsoft.com/office/officeart/2005/8/layout/process4"/>
    <dgm:cxn modelId="{5D70F0B2-3515-48DE-85F6-5404BACB1E0B}" type="presOf" srcId="{C46B0B7F-1FD8-452C-BF0B-48497B916BBC}" destId="{6C778D24-A2EF-45F8-9F9C-151F2E6EB605}" srcOrd="0" destOrd="0" presId="urn:microsoft.com/office/officeart/2005/8/layout/process4"/>
    <dgm:cxn modelId="{36FCD90A-BD7D-4522-AF2A-157357E9F1EF}" type="presOf" srcId="{7A01EB79-997C-4DAB-848B-F53234FDEFEB}" destId="{B33A81DE-A07C-489D-9375-0A447244B822}" srcOrd="0" destOrd="0" presId="urn:microsoft.com/office/officeart/2005/8/layout/process4"/>
    <dgm:cxn modelId="{0C36B2E3-766F-448D-B4DB-41714FE834B9}" srcId="{35483BD2-0AFE-46C4-A61F-7866FD2AC53F}" destId="{F52414DF-608A-46B0-B3AF-2438CD7BB771}" srcOrd="0" destOrd="0" parTransId="{29161B0A-475C-4853-8C5B-A50CF4CC08A1}" sibTransId="{718EAF2F-6360-4819-AD09-20E1153F59B5}"/>
    <dgm:cxn modelId="{8C35A6F4-4BA8-464E-8A16-F11AEF4A2365}" srcId="{475F0EA7-CF84-4394-B3D2-6AFAF7D69A03}" destId="{EF105D14-8F47-4D5B-A3E6-3345D1CBA8C1}" srcOrd="0" destOrd="0" parTransId="{E323A69B-39C8-4825-8591-3154F7C8D8DF}" sibTransId="{B6CB41DD-7852-4322-95B4-E7E8FEF83508}"/>
    <dgm:cxn modelId="{ACF3AA31-1F84-4F87-BF77-3424DBC313EA}" srcId="{F52414DF-608A-46B0-B3AF-2438CD7BB771}" destId="{CB5A1D3E-B515-4347-9A68-CEF27F85FD5D}" srcOrd="0" destOrd="0" parTransId="{5792B925-C339-470D-982F-E6C1F9C613E6}" sibTransId="{BCD86A31-0CA1-48EF-BE2D-DD35F9B1A1A8}"/>
    <dgm:cxn modelId="{8E997084-E870-49EC-A67E-647FC0AAFF3E}" type="presOf" srcId="{475F0EA7-CF84-4394-B3D2-6AFAF7D69A03}" destId="{5B887FC1-A297-4C03-8369-5A9592E485F1}" srcOrd="0" destOrd="0" presId="urn:microsoft.com/office/officeart/2005/8/layout/process4"/>
    <dgm:cxn modelId="{B2249857-E58F-431B-ADB9-FC821CFBB65B}" type="presOf" srcId="{FDD13984-C2CB-4BE1-89BE-38B35A5BD62A}" destId="{0C297E09-F81D-47EE-9D12-00B25F66E749}" srcOrd="0" destOrd="0" presId="urn:microsoft.com/office/officeart/2005/8/layout/process4"/>
    <dgm:cxn modelId="{0B0EB90A-1DB5-42A1-85A0-696460633544}" srcId="{C46B0B7F-1FD8-452C-BF0B-48497B916BBC}" destId="{FDD13984-C2CB-4BE1-89BE-38B35A5BD62A}" srcOrd="1" destOrd="0" parTransId="{BF38440B-1786-4291-A0BF-728D2F03C0A9}" sibTransId="{F309A35A-C227-4B66-B3DC-D2BB148CB6F0}"/>
    <dgm:cxn modelId="{AB6F5C81-B24D-4B19-A5E0-1498D0329222}" srcId="{C46B0B7F-1FD8-452C-BF0B-48497B916BBC}" destId="{7A01EB79-997C-4DAB-848B-F53234FDEFEB}" srcOrd="0" destOrd="0" parTransId="{529A2FEA-3059-4986-9067-6080378B529E}" sibTransId="{AD41500F-665E-4BAA-9FBE-A7A4D1A975D7}"/>
    <dgm:cxn modelId="{7601A832-43B7-409A-BE11-AE442825265D}" type="presOf" srcId="{F52414DF-608A-46B0-B3AF-2438CD7BB771}" destId="{853D72CD-BBE6-4A69-8007-1278F5E5EE39}" srcOrd="0" destOrd="0" presId="urn:microsoft.com/office/officeart/2005/8/layout/process4"/>
    <dgm:cxn modelId="{1C1D73C7-89E6-41FF-9E06-A98A2950A82A}" type="presOf" srcId="{C46B0B7F-1FD8-452C-BF0B-48497B916BBC}" destId="{156AB9B7-EEDB-43C7-A957-587E3C82FC9C}" srcOrd="1" destOrd="0" presId="urn:microsoft.com/office/officeart/2005/8/layout/process4"/>
    <dgm:cxn modelId="{CD59ACEF-9026-4196-8B3F-90F1BF1F7AE1}" type="presOf" srcId="{EF105D14-8F47-4D5B-A3E6-3345D1CBA8C1}" destId="{25040C1E-D080-4087-8D4D-95B0594D90DF}" srcOrd="0" destOrd="0" presId="urn:microsoft.com/office/officeart/2005/8/layout/process4"/>
    <dgm:cxn modelId="{B3536BC7-8DC0-4A85-BEA7-C4C5E825CC28}" type="presOf" srcId="{98E524FD-8AD3-4972-9024-44098965F28F}" destId="{8E3A8F3A-8939-46CB-B2C7-CFC9241E2525}" srcOrd="0" destOrd="0" presId="urn:microsoft.com/office/officeart/2005/8/layout/process4"/>
    <dgm:cxn modelId="{F24CA5DC-B99A-4350-9F45-1C0B18C3D608}" type="presOf" srcId="{35483BD2-0AFE-46C4-A61F-7866FD2AC53F}" destId="{B346E506-59DC-4E70-BEF6-8B507F6A2FA5}" srcOrd="0" destOrd="0" presId="urn:microsoft.com/office/officeart/2005/8/layout/process4"/>
    <dgm:cxn modelId="{BC8BFC23-D396-474B-9BAC-48CE80B2B86C}" type="presOf" srcId="{475F0EA7-CF84-4394-B3D2-6AFAF7D69A03}" destId="{FC600C6F-93B6-4F40-B467-1BA429D2D996}" srcOrd="1" destOrd="0" presId="urn:microsoft.com/office/officeart/2005/8/layout/process4"/>
    <dgm:cxn modelId="{A37B5D1E-2BA1-467F-8A1C-A45A27C6C60B}" type="presOf" srcId="{F52414DF-608A-46B0-B3AF-2438CD7BB771}" destId="{2E42705B-1944-435E-9AEC-57D73C75336D}" srcOrd="1" destOrd="0" presId="urn:microsoft.com/office/officeart/2005/8/layout/process4"/>
    <dgm:cxn modelId="{6186AE69-EDED-46A6-8605-DBF0D55E442C}" type="presParOf" srcId="{B346E506-59DC-4E70-BEF6-8B507F6A2FA5}" destId="{015EBC9E-12AC-4E13-9D73-6D4AB07417CF}" srcOrd="0" destOrd="0" presId="urn:microsoft.com/office/officeart/2005/8/layout/process4"/>
    <dgm:cxn modelId="{0C48413C-9798-4FE5-80EB-944D717DDC93}" type="presParOf" srcId="{015EBC9E-12AC-4E13-9D73-6D4AB07417CF}" destId="{6C778D24-A2EF-45F8-9F9C-151F2E6EB605}" srcOrd="0" destOrd="0" presId="urn:microsoft.com/office/officeart/2005/8/layout/process4"/>
    <dgm:cxn modelId="{09EB6CC4-121E-4825-87D8-22039E897AEE}" type="presParOf" srcId="{015EBC9E-12AC-4E13-9D73-6D4AB07417CF}" destId="{156AB9B7-EEDB-43C7-A957-587E3C82FC9C}" srcOrd="1" destOrd="0" presId="urn:microsoft.com/office/officeart/2005/8/layout/process4"/>
    <dgm:cxn modelId="{34356D14-E1D5-4E11-AA10-538CB98FFF6F}" type="presParOf" srcId="{015EBC9E-12AC-4E13-9D73-6D4AB07417CF}" destId="{2B85FD34-4DF2-48D5-B650-C0F64D7659EA}" srcOrd="2" destOrd="0" presId="urn:microsoft.com/office/officeart/2005/8/layout/process4"/>
    <dgm:cxn modelId="{5C4B1DBB-8A88-465D-ABA6-5A9A0EE56826}" type="presParOf" srcId="{2B85FD34-4DF2-48D5-B650-C0F64D7659EA}" destId="{B33A81DE-A07C-489D-9375-0A447244B822}" srcOrd="0" destOrd="0" presId="urn:microsoft.com/office/officeart/2005/8/layout/process4"/>
    <dgm:cxn modelId="{40F316D9-1E08-4605-A854-95ACA18B0F5C}" type="presParOf" srcId="{2B85FD34-4DF2-48D5-B650-C0F64D7659EA}" destId="{0C297E09-F81D-47EE-9D12-00B25F66E749}" srcOrd="1" destOrd="0" presId="urn:microsoft.com/office/officeart/2005/8/layout/process4"/>
    <dgm:cxn modelId="{4A94CEB5-9981-4ECE-B02D-4CD831CBFE67}" type="presParOf" srcId="{B346E506-59DC-4E70-BEF6-8B507F6A2FA5}" destId="{18875F37-D07E-4AF4-B356-76BA3F7BD194}" srcOrd="1" destOrd="0" presId="urn:microsoft.com/office/officeart/2005/8/layout/process4"/>
    <dgm:cxn modelId="{FB085816-F36D-4DAC-BB26-386D9DF8928E}" type="presParOf" srcId="{B346E506-59DC-4E70-BEF6-8B507F6A2FA5}" destId="{E518C916-8B49-4270-ABB9-C5DCEE465B1C}" srcOrd="2" destOrd="0" presId="urn:microsoft.com/office/officeart/2005/8/layout/process4"/>
    <dgm:cxn modelId="{60D6B396-817F-47C4-89FB-CE6F4E8189F7}" type="presParOf" srcId="{E518C916-8B49-4270-ABB9-C5DCEE465B1C}" destId="{5B887FC1-A297-4C03-8369-5A9592E485F1}" srcOrd="0" destOrd="0" presId="urn:microsoft.com/office/officeart/2005/8/layout/process4"/>
    <dgm:cxn modelId="{DD3726CF-52B5-4EC2-96EC-B6B9DE886921}" type="presParOf" srcId="{E518C916-8B49-4270-ABB9-C5DCEE465B1C}" destId="{FC600C6F-93B6-4F40-B467-1BA429D2D996}" srcOrd="1" destOrd="0" presId="urn:microsoft.com/office/officeart/2005/8/layout/process4"/>
    <dgm:cxn modelId="{E4B1C268-722D-49A7-8C32-48769AF02602}" type="presParOf" srcId="{E518C916-8B49-4270-ABB9-C5DCEE465B1C}" destId="{BC345E3D-EB0B-45E0-A4C2-D99CC2263959}" srcOrd="2" destOrd="0" presId="urn:microsoft.com/office/officeart/2005/8/layout/process4"/>
    <dgm:cxn modelId="{1996598F-EF78-4F9C-8F11-1455CA45E2EC}" type="presParOf" srcId="{BC345E3D-EB0B-45E0-A4C2-D99CC2263959}" destId="{25040C1E-D080-4087-8D4D-95B0594D90DF}" srcOrd="0" destOrd="0" presId="urn:microsoft.com/office/officeart/2005/8/layout/process4"/>
    <dgm:cxn modelId="{3F19CE82-9D1B-4B1C-BB90-65873A74FE13}" type="presParOf" srcId="{BC345E3D-EB0B-45E0-A4C2-D99CC2263959}" destId="{8E3A8F3A-8939-46CB-B2C7-CFC9241E2525}" srcOrd="1" destOrd="0" presId="urn:microsoft.com/office/officeart/2005/8/layout/process4"/>
    <dgm:cxn modelId="{21550AD6-6712-402C-A8A5-139872BBE9DE}" type="presParOf" srcId="{B346E506-59DC-4E70-BEF6-8B507F6A2FA5}" destId="{B1296A46-CE84-4E33-A253-911E2F895492}" srcOrd="3" destOrd="0" presId="urn:microsoft.com/office/officeart/2005/8/layout/process4"/>
    <dgm:cxn modelId="{DF5F36C4-78BE-4A4E-88B5-1ACAF099BF3A}" type="presParOf" srcId="{B346E506-59DC-4E70-BEF6-8B507F6A2FA5}" destId="{8716C87E-3F37-4862-8815-B8DCAB7D7AD2}" srcOrd="4" destOrd="0" presId="urn:microsoft.com/office/officeart/2005/8/layout/process4"/>
    <dgm:cxn modelId="{5625E4C7-CC33-4601-B380-B460BF2350F8}" type="presParOf" srcId="{8716C87E-3F37-4862-8815-B8DCAB7D7AD2}" destId="{853D72CD-BBE6-4A69-8007-1278F5E5EE39}" srcOrd="0" destOrd="0" presId="urn:microsoft.com/office/officeart/2005/8/layout/process4"/>
    <dgm:cxn modelId="{F2814BF9-E95F-4420-BE8D-D160487A5CB2}" type="presParOf" srcId="{8716C87E-3F37-4862-8815-B8DCAB7D7AD2}" destId="{2E42705B-1944-435E-9AEC-57D73C75336D}" srcOrd="1" destOrd="0" presId="urn:microsoft.com/office/officeart/2005/8/layout/process4"/>
    <dgm:cxn modelId="{1962237A-B8B4-4FFC-81BC-564654E77C00}" type="presParOf" srcId="{8716C87E-3F37-4862-8815-B8DCAB7D7AD2}" destId="{A0703114-3971-4AD6-AB7C-0FD7C4E3E098}" srcOrd="2" destOrd="0" presId="urn:microsoft.com/office/officeart/2005/8/layout/process4"/>
    <dgm:cxn modelId="{8CF77BC5-7E5F-430D-98F7-9FD40A489046}" type="presParOf" srcId="{A0703114-3971-4AD6-AB7C-0FD7C4E3E098}" destId="{B2E76F96-95D7-4D82-B313-1CEB43DAD750}" srcOrd="0" destOrd="0" presId="urn:microsoft.com/office/officeart/2005/8/layout/process4"/>
    <dgm:cxn modelId="{AB1DEF3B-DC23-48D7-B1A8-75B97D9F079E}" type="presParOf" srcId="{A0703114-3971-4AD6-AB7C-0FD7C4E3E098}" destId="{8F1A02DC-FE7A-4001-B122-C47CFF29FC05}" srcOrd="1" destOrd="0" presId="urn:microsoft.com/office/officeart/2005/8/layout/process4"/>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6AB9B7-EEDB-43C7-A957-587E3C82FC9C}">
      <dsp:nvSpPr>
        <dsp:cNvPr id="0" name=""/>
        <dsp:cNvSpPr/>
      </dsp:nvSpPr>
      <dsp:spPr>
        <a:xfrm>
          <a:off x="0" y="4113112"/>
          <a:ext cx="4962963" cy="135001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en-US" sz="2500" kern="1200" dirty="0" smtClean="0"/>
            <a:t>Results</a:t>
          </a:r>
          <a:endParaRPr lang="en-US" sz="2500" kern="1200" dirty="0"/>
        </a:p>
      </dsp:txBody>
      <dsp:txXfrm>
        <a:off x="0" y="4113112"/>
        <a:ext cx="4962963" cy="729008"/>
      </dsp:txXfrm>
    </dsp:sp>
    <dsp:sp modelId="{B33A81DE-A07C-489D-9375-0A447244B822}">
      <dsp:nvSpPr>
        <dsp:cNvPr id="0" name=""/>
        <dsp:cNvSpPr/>
      </dsp:nvSpPr>
      <dsp:spPr>
        <a:xfrm>
          <a:off x="0" y="4815119"/>
          <a:ext cx="2481481" cy="621006"/>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lvl="0" algn="ctr" defTabSz="889000">
            <a:lnSpc>
              <a:spcPct val="90000"/>
            </a:lnSpc>
            <a:spcBef>
              <a:spcPct val="0"/>
            </a:spcBef>
            <a:spcAft>
              <a:spcPct val="35000"/>
            </a:spcAft>
          </a:pPr>
          <a:r>
            <a:rPr lang="en-US" sz="2000" kern="1200" dirty="0" smtClean="0"/>
            <a:t>Outreach toolkit	</a:t>
          </a:r>
          <a:endParaRPr lang="en-US" sz="2000" kern="1200" dirty="0"/>
        </a:p>
      </dsp:txBody>
      <dsp:txXfrm>
        <a:off x="0" y="4815119"/>
        <a:ext cx="2481481" cy="621006"/>
      </dsp:txXfrm>
    </dsp:sp>
    <dsp:sp modelId="{0C297E09-F81D-47EE-9D12-00B25F66E749}">
      <dsp:nvSpPr>
        <dsp:cNvPr id="0" name=""/>
        <dsp:cNvSpPr/>
      </dsp:nvSpPr>
      <dsp:spPr>
        <a:xfrm>
          <a:off x="2481481" y="4815119"/>
          <a:ext cx="2481481" cy="621006"/>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lvl="0" algn="ctr" defTabSz="889000">
            <a:lnSpc>
              <a:spcPct val="90000"/>
            </a:lnSpc>
            <a:spcBef>
              <a:spcPct val="0"/>
            </a:spcBef>
            <a:spcAft>
              <a:spcPct val="35000"/>
            </a:spcAft>
          </a:pPr>
          <a:r>
            <a:rPr lang="en-US" sz="2000" kern="1200" dirty="0" smtClean="0"/>
            <a:t>Participant Perspective</a:t>
          </a:r>
          <a:endParaRPr lang="en-US" sz="2000" kern="1200" dirty="0"/>
        </a:p>
      </dsp:txBody>
      <dsp:txXfrm>
        <a:off x="2481481" y="4815119"/>
        <a:ext cx="2481481" cy="621006"/>
      </dsp:txXfrm>
    </dsp:sp>
    <dsp:sp modelId="{FC600C6F-93B6-4F40-B467-1BA429D2D996}">
      <dsp:nvSpPr>
        <dsp:cNvPr id="0" name=""/>
        <dsp:cNvSpPr/>
      </dsp:nvSpPr>
      <dsp:spPr>
        <a:xfrm rot="10800000">
          <a:off x="0" y="2057038"/>
          <a:ext cx="4962963" cy="2076323"/>
        </a:xfrm>
        <a:prstGeom prst="upArrowCallou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en-US" sz="2500" kern="1200" dirty="0" smtClean="0"/>
            <a:t>Outreach</a:t>
          </a:r>
          <a:endParaRPr lang="en-US" sz="2500" kern="1200" dirty="0"/>
        </a:p>
      </dsp:txBody>
      <dsp:txXfrm rot="-10800000">
        <a:off x="0" y="2057038"/>
        <a:ext cx="4962963" cy="728789"/>
      </dsp:txXfrm>
    </dsp:sp>
    <dsp:sp modelId="{25040C1E-D080-4087-8D4D-95B0594D90DF}">
      <dsp:nvSpPr>
        <dsp:cNvPr id="0" name=""/>
        <dsp:cNvSpPr/>
      </dsp:nvSpPr>
      <dsp:spPr>
        <a:xfrm>
          <a:off x="0" y="2785828"/>
          <a:ext cx="2481481" cy="62082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lvl="0" algn="ctr" defTabSz="889000">
            <a:lnSpc>
              <a:spcPct val="90000"/>
            </a:lnSpc>
            <a:spcBef>
              <a:spcPct val="0"/>
            </a:spcBef>
            <a:spcAft>
              <a:spcPct val="35000"/>
            </a:spcAft>
          </a:pPr>
          <a:r>
            <a:rPr lang="en-US" sz="2000" kern="1200" dirty="0" smtClean="0"/>
            <a:t>Interviews	</a:t>
          </a:r>
        </a:p>
      </dsp:txBody>
      <dsp:txXfrm>
        <a:off x="0" y="2785828"/>
        <a:ext cx="2481481" cy="620820"/>
      </dsp:txXfrm>
    </dsp:sp>
    <dsp:sp modelId="{8E3A8F3A-8939-46CB-B2C7-CFC9241E2525}">
      <dsp:nvSpPr>
        <dsp:cNvPr id="0" name=""/>
        <dsp:cNvSpPr/>
      </dsp:nvSpPr>
      <dsp:spPr>
        <a:xfrm>
          <a:off x="2481481" y="2785828"/>
          <a:ext cx="2481481" cy="62082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lvl="0" algn="ctr" defTabSz="889000">
            <a:lnSpc>
              <a:spcPct val="90000"/>
            </a:lnSpc>
            <a:spcBef>
              <a:spcPct val="0"/>
            </a:spcBef>
            <a:spcAft>
              <a:spcPct val="35000"/>
            </a:spcAft>
          </a:pPr>
          <a:r>
            <a:rPr lang="en-US" sz="2000" kern="1200" dirty="0" smtClean="0"/>
            <a:t>Dialogue sessions</a:t>
          </a:r>
          <a:endParaRPr lang="en-US" sz="2000" kern="1200" dirty="0"/>
        </a:p>
      </dsp:txBody>
      <dsp:txXfrm>
        <a:off x="2481481" y="2785828"/>
        <a:ext cx="2481481" cy="620820"/>
      </dsp:txXfrm>
    </dsp:sp>
    <dsp:sp modelId="{2E42705B-1944-435E-9AEC-57D73C75336D}">
      <dsp:nvSpPr>
        <dsp:cNvPr id="0" name=""/>
        <dsp:cNvSpPr/>
      </dsp:nvSpPr>
      <dsp:spPr>
        <a:xfrm rot="10800000">
          <a:off x="0" y="0"/>
          <a:ext cx="4962963" cy="2076323"/>
        </a:xfrm>
        <a:prstGeom prst="upArrowCallou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0" tIns="177800" rIns="177800" bIns="177800" numCol="1" spcCol="1270" anchor="ctr" anchorCtr="0">
          <a:noAutofit/>
        </a:bodyPr>
        <a:lstStyle/>
        <a:p>
          <a:pPr lvl="0" algn="ctr" defTabSz="1111250">
            <a:lnSpc>
              <a:spcPct val="90000"/>
            </a:lnSpc>
            <a:spcBef>
              <a:spcPct val="0"/>
            </a:spcBef>
            <a:spcAft>
              <a:spcPct val="35000"/>
            </a:spcAft>
          </a:pPr>
          <a:r>
            <a:rPr lang="en-US" sz="2500" kern="1200" dirty="0" smtClean="0"/>
            <a:t>Research</a:t>
          </a:r>
          <a:endParaRPr lang="en-US" sz="2500" kern="1200" dirty="0"/>
        </a:p>
      </dsp:txBody>
      <dsp:txXfrm rot="-10800000">
        <a:off x="0" y="0"/>
        <a:ext cx="4962963" cy="728789"/>
      </dsp:txXfrm>
    </dsp:sp>
    <dsp:sp modelId="{B2E76F96-95D7-4D82-B313-1CEB43DAD750}">
      <dsp:nvSpPr>
        <dsp:cNvPr id="0" name=""/>
        <dsp:cNvSpPr/>
      </dsp:nvSpPr>
      <dsp:spPr>
        <a:xfrm>
          <a:off x="0" y="729755"/>
          <a:ext cx="2481481" cy="62082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lvl="0" algn="ctr" defTabSz="889000">
            <a:lnSpc>
              <a:spcPct val="90000"/>
            </a:lnSpc>
            <a:spcBef>
              <a:spcPct val="0"/>
            </a:spcBef>
            <a:spcAft>
              <a:spcPct val="35000"/>
            </a:spcAft>
          </a:pPr>
          <a:r>
            <a:rPr lang="en-US" sz="2000" kern="1200" dirty="0" smtClean="0"/>
            <a:t>Best outreach practices</a:t>
          </a:r>
          <a:endParaRPr lang="en-US" sz="2000" kern="1200" dirty="0"/>
        </a:p>
      </dsp:txBody>
      <dsp:txXfrm>
        <a:off x="0" y="729755"/>
        <a:ext cx="2481481" cy="620820"/>
      </dsp:txXfrm>
    </dsp:sp>
    <dsp:sp modelId="{8F1A02DC-FE7A-4001-B122-C47CFF29FC05}">
      <dsp:nvSpPr>
        <dsp:cNvPr id="0" name=""/>
        <dsp:cNvSpPr/>
      </dsp:nvSpPr>
      <dsp:spPr>
        <a:xfrm>
          <a:off x="2481481" y="729755"/>
          <a:ext cx="2481481" cy="62082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lvl="0" algn="ctr" defTabSz="889000">
            <a:lnSpc>
              <a:spcPct val="90000"/>
            </a:lnSpc>
            <a:spcBef>
              <a:spcPct val="0"/>
            </a:spcBef>
            <a:spcAft>
              <a:spcPct val="35000"/>
            </a:spcAft>
          </a:pPr>
          <a:r>
            <a:rPr lang="en-US" sz="2000" kern="1200" dirty="0" smtClean="0"/>
            <a:t>Community assessment</a:t>
          </a:r>
          <a:endParaRPr lang="en-US" sz="2000" kern="1200" dirty="0"/>
        </a:p>
      </dsp:txBody>
      <dsp:txXfrm>
        <a:off x="2481481" y="729755"/>
        <a:ext cx="2481481" cy="620820"/>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78ECCB0-F6E9-4C72-903C-1140AE03B656}" type="datetimeFigureOut">
              <a:rPr lang="en-US" smtClean="0"/>
              <a:t>8/7/2018</a:t>
            </a:fld>
            <a:endParaRPr lang="en-US"/>
          </a:p>
        </p:txBody>
      </p:sp>
      <p:sp>
        <p:nvSpPr>
          <p:cNvPr id="4" name="Slide Image Placeholder 3"/>
          <p:cNvSpPr>
            <a:spLocks noGrp="1" noRot="1" noChangeAspect="1"/>
          </p:cNvSpPr>
          <p:nvPr>
            <p:ph type="sldImg" idx="2"/>
          </p:nvPr>
        </p:nvSpPr>
        <p:spPr>
          <a:xfrm>
            <a:off x="1285875" y="685800"/>
            <a:ext cx="428625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F44DE40-F503-4ED9-862C-7D7EA00B339B}" type="slidenum">
              <a:rPr lang="en-US" smtClean="0"/>
              <a:t>‹#›</a:t>
            </a:fld>
            <a:endParaRPr lang="en-US"/>
          </a:p>
        </p:txBody>
      </p:sp>
    </p:spTree>
    <p:extLst>
      <p:ext uri="{BB962C8B-B14F-4D97-AF65-F5344CB8AC3E}">
        <p14:creationId xmlns:p14="http://schemas.microsoft.com/office/powerpoint/2010/main" val="10425859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F44DE40-F503-4ED9-862C-7D7EA00B339B}" type="slidenum">
              <a:rPr lang="en-US" smtClean="0"/>
              <a:t>1</a:t>
            </a:fld>
            <a:endParaRPr lang="en-US"/>
          </a:p>
        </p:txBody>
      </p:sp>
    </p:spTree>
    <p:extLst>
      <p:ext uri="{BB962C8B-B14F-4D97-AF65-F5344CB8AC3E}">
        <p14:creationId xmlns:p14="http://schemas.microsoft.com/office/powerpoint/2010/main" val="36328032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5402E1-77D7-0941-AD67-8AC36C13CEF9}"/>
              </a:ext>
            </a:extLst>
          </p:cNvPr>
          <p:cNvSpPr>
            <a:spLocks noGrp="1"/>
          </p:cNvSpPr>
          <p:nvPr>
            <p:ph type="ctrTitle"/>
          </p:nvPr>
        </p:nvSpPr>
        <p:spPr>
          <a:xfrm>
            <a:off x="4572000" y="4788749"/>
            <a:ext cx="27432000" cy="10187093"/>
          </a:xfrm>
        </p:spPr>
        <p:txBody>
          <a:bodyPr anchor="b"/>
          <a:lstStyle>
            <a:lvl1pPr algn="ctr">
              <a:defRPr sz="21600"/>
            </a:lvl1pPr>
          </a:lstStyle>
          <a:p>
            <a:r>
              <a:rPr lang="en-US"/>
              <a:t>Click to edit Master title style</a:t>
            </a:r>
          </a:p>
        </p:txBody>
      </p:sp>
      <p:sp>
        <p:nvSpPr>
          <p:cNvPr id="3" name="Subtitle 2">
            <a:extLst>
              <a:ext uri="{FF2B5EF4-FFF2-40B4-BE49-F238E27FC236}">
                <a16:creationId xmlns:a16="http://schemas.microsoft.com/office/drawing/2014/main" xmlns="" id="{FC07CB7C-3102-F143-AD93-8215C1036BCE}"/>
              </a:ext>
            </a:extLst>
          </p:cNvPr>
          <p:cNvSpPr>
            <a:spLocks noGrp="1"/>
          </p:cNvSpPr>
          <p:nvPr>
            <p:ph type="subTitle" idx="1"/>
          </p:nvPr>
        </p:nvSpPr>
        <p:spPr>
          <a:xfrm>
            <a:off x="4572000" y="15368695"/>
            <a:ext cx="27432000" cy="7064585"/>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p>
        </p:txBody>
      </p:sp>
      <p:sp>
        <p:nvSpPr>
          <p:cNvPr id="4" name="Date Placeholder 3">
            <a:extLst>
              <a:ext uri="{FF2B5EF4-FFF2-40B4-BE49-F238E27FC236}">
                <a16:creationId xmlns:a16="http://schemas.microsoft.com/office/drawing/2014/main" xmlns="" id="{8BA303FC-662E-C048-A4F4-28056905C827}"/>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5" name="Footer Placeholder 4">
            <a:extLst>
              <a:ext uri="{FF2B5EF4-FFF2-40B4-BE49-F238E27FC236}">
                <a16:creationId xmlns:a16="http://schemas.microsoft.com/office/drawing/2014/main" xmlns="" id="{ABD9DFC9-98CF-EB4D-8F79-EA35EEB858B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4AF74CC-01A0-8F48-BD13-636B82909AFC}"/>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9232970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249F99F-0ACE-964A-AEFA-91695FB22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43F9CC66-30B0-054C-93E8-5B9A19D9606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7C40B88-4C8A-0F44-B856-3FC7643F6580}"/>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5" name="Footer Placeholder 4">
            <a:extLst>
              <a:ext uri="{FF2B5EF4-FFF2-40B4-BE49-F238E27FC236}">
                <a16:creationId xmlns:a16="http://schemas.microsoft.com/office/drawing/2014/main" xmlns="" id="{378A3689-87BB-0644-BE1D-080166DC21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FEB2BB2F-D77A-0441-9B7A-ED7569AD759B}"/>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028789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C08D6D5-F58D-864C-A2B1-F8731174C311}"/>
              </a:ext>
            </a:extLst>
          </p:cNvPr>
          <p:cNvSpPr>
            <a:spLocks noGrp="1"/>
          </p:cNvSpPr>
          <p:nvPr>
            <p:ph type="title"/>
          </p:nvPr>
        </p:nvSpPr>
        <p:spPr>
          <a:xfrm>
            <a:off x="2495550" y="7294885"/>
            <a:ext cx="31546800" cy="12171678"/>
          </a:xfrm>
        </p:spPr>
        <p:txBody>
          <a:bodyPr anchor="b"/>
          <a:lstStyle>
            <a:lvl1pPr>
              <a:defRPr sz="21600"/>
            </a:lvl1pPr>
          </a:lstStyle>
          <a:p>
            <a:r>
              <a:rPr lang="en-US"/>
              <a:t>Click to edit Master title style</a:t>
            </a:r>
          </a:p>
        </p:txBody>
      </p:sp>
      <p:sp>
        <p:nvSpPr>
          <p:cNvPr id="3" name="Text Placeholder 2">
            <a:extLst>
              <a:ext uri="{FF2B5EF4-FFF2-40B4-BE49-F238E27FC236}">
                <a16:creationId xmlns:a16="http://schemas.microsoft.com/office/drawing/2014/main" xmlns="" id="{AA8E6C6D-38C5-3F4B-9263-A77432EDCFA1}"/>
              </a:ext>
            </a:extLst>
          </p:cNvPr>
          <p:cNvSpPr>
            <a:spLocks noGrp="1"/>
          </p:cNvSpPr>
          <p:nvPr>
            <p:ph type="body" idx="1"/>
          </p:nvPr>
        </p:nvSpPr>
        <p:spPr>
          <a:xfrm>
            <a:off x="2495550" y="19581711"/>
            <a:ext cx="31546800" cy="64007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368458CB-19A6-2E41-9AD5-2771DAF182FF}"/>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5" name="Footer Placeholder 4">
            <a:extLst>
              <a:ext uri="{FF2B5EF4-FFF2-40B4-BE49-F238E27FC236}">
                <a16:creationId xmlns:a16="http://schemas.microsoft.com/office/drawing/2014/main" xmlns="" id="{6C5BDE2F-658B-5D4C-9D30-5B874F165B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49E8E69-C6D5-B444-B5C7-38E17B9795B7}"/>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717100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EA2FE4-76FC-CD48-AC9E-382FBB5E586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F1BC115D-6C15-5149-AB75-6B84A8BF756F}"/>
              </a:ext>
            </a:extLst>
          </p:cNvPr>
          <p:cNvSpPr>
            <a:spLocks noGrp="1"/>
          </p:cNvSpPr>
          <p:nvPr>
            <p:ph sz="half" idx="1"/>
          </p:nvPr>
        </p:nvSpPr>
        <p:spPr>
          <a:xfrm>
            <a:off x="2514600" y="7789334"/>
            <a:ext cx="15544800" cy="185657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DF48798-0935-0740-B7F1-B0B22D842B1F}"/>
              </a:ext>
            </a:extLst>
          </p:cNvPr>
          <p:cNvSpPr>
            <a:spLocks noGrp="1"/>
          </p:cNvSpPr>
          <p:nvPr>
            <p:ph sz="half" idx="2"/>
          </p:nvPr>
        </p:nvSpPr>
        <p:spPr>
          <a:xfrm>
            <a:off x="18516600" y="7789334"/>
            <a:ext cx="15544800" cy="185657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1311783C-A844-5D40-88FE-6CBA8FDBC44F}"/>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6" name="Footer Placeholder 5">
            <a:extLst>
              <a:ext uri="{FF2B5EF4-FFF2-40B4-BE49-F238E27FC236}">
                <a16:creationId xmlns:a16="http://schemas.microsoft.com/office/drawing/2014/main" xmlns="" id="{C795F7A1-AF20-DA42-8E81-176A7EBE728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AA4E18A3-E56C-7444-8BC3-DB2064D63291}"/>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71421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F650C80-88F9-DB44-B141-1F6A935A463E}"/>
              </a:ext>
            </a:extLst>
          </p:cNvPr>
          <p:cNvSpPr>
            <a:spLocks noGrp="1"/>
          </p:cNvSpPr>
          <p:nvPr>
            <p:ph type="title"/>
          </p:nvPr>
        </p:nvSpPr>
        <p:spPr>
          <a:xfrm>
            <a:off x="2519364" y="1557869"/>
            <a:ext cx="31546800" cy="5655735"/>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01FCBC8F-AC15-4D4F-BE35-C1612E3539BB}"/>
              </a:ext>
            </a:extLst>
          </p:cNvPr>
          <p:cNvSpPr>
            <a:spLocks noGrp="1"/>
          </p:cNvSpPr>
          <p:nvPr>
            <p:ph type="body" idx="1"/>
          </p:nvPr>
        </p:nvSpPr>
        <p:spPr>
          <a:xfrm>
            <a:off x="2519366" y="7172962"/>
            <a:ext cx="15473361" cy="351535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4" name="Content Placeholder 3">
            <a:extLst>
              <a:ext uri="{FF2B5EF4-FFF2-40B4-BE49-F238E27FC236}">
                <a16:creationId xmlns:a16="http://schemas.microsoft.com/office/drawing/2014/main" xmlns="" id="{07A7244B-F06A-ED48-964C-FD6E0036C0B2}"/>
              </a:ext>
            </a:extLst>
          </p:cNvPr>
          <p:cNvSpPr>
            <a:spLocks noGrp="1"/>
          </p:cNvSpPr>
          <p:nvPr>
            <p:ph sz="half" idx="2"/>
          </p:nvPr>
        </p:nvSpPr>
        <p:spPr>
          <a:xfrm>
            <a:off x="2519366" y="10688320"/>
            <a:ext cx="15473361" cy="157209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DB68366-F910-BE4D-81F4-624071306389}"/>
              </a:ext>
            </a:extLst>
          </p:cNvPr>
          <p:cNvSpPr>
            <a:spLocks noGrp="1"/>
          </p:cNvSpPr>
          <p:nvPr>
            <p:ph type="body" sz="quarter" idx="3"/>
          </p:nvPr>
        </p:nvSpPr>
        <p:spPr>
          <a:xfrm>
            <a:off x="18516601" y="7172962"/>
            <a:ext cx="15549564" cy="351535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6" name="Content Placeholder 5">
            <a:extLst>
              <a:ext uri="{FF2B5EF4-FFF2-40B4-BE49-F238E27FC236}">
                <a16:creationId xmlns:a16="http://schemas.microsoft.com/office/drawing/2014/main" xmlns="" id="{8D2DC67F-2E83-B047-8F21-60282158361A}"/>
              </a:ext>
            </a:extLst>
          </p:cNvPr>
          <p:cNvSpPr>
            <a:spLocks noGrp="1"/>
          </p:cNvSpPr>
          <p:nvPr>
            <p:ph sz="quarter" idx="4"/>
          </p:nvPr>
        </p:nvSpPr>
        <p:spPr>
          <a:xfrm>
            <a:off x="18516601" y="10688320"/>
            <a:ext cx="15549564" cy="157209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6C7F603C-2477-4345-90FE-349CD29ABA88}"/>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8" name="Footer Placeholder 7">
            <a:extLst>
              <a:ext uri="{FF2B5EF4-FFF2-40B4-BE49-F238E27FC236}">
                <a16:creationId xmlns:a16="http://schemas.microsoft.com/office/drawing/2014/main" xmlns="" id="{B002DEA0-3D6C-0B40-9AA1-6CF38C4010C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D7CE89A-CE07-4B4C-B783-99E00F454F46}"/>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3328021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2B523D8-78D0-0344-88F2-228168DD93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23CDF720-6ABB-5840-96E7-8B96FA18F9B8}"/>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4" name="Footer Placeholder 3">
            <a:extLst>
              <a:ext uri="{FF2B5EF4-FFF2-40B4-BE49-F238E27FC236}">
                <a16:creationId xmlns:a16="http://schemas.microsoft.com/office/drawing/2014/main" xmlns="" id="{3A20131A-1506-0145-B9BF-662FE306BFC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3156B0DE-4A9E-C248-965B-A97E409B7A59}"/>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732070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B4007739-5C1A-0545-970C-A4260BD2E0C9}"/>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3" name="Footer Placeholder 2">
            <a:extLst>
              <a:ext uri="{FF2B5EF4-FFF2-40B4-BE49-F238E27FC236}">
                <a16:creationId xmlns:a16="http://schemas.microsoft.com/office/drawing/2014/main" xmlns="" id="{91740AE8-E0D7-1944-B1F7-61BCD04662B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55B9C6C8-F6D1-1A4E-A5FB-4F2664B42F45}"/>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852413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8027485-A5D2-3C43-8114-A963D7FBD543}"/>
              </a:ext>
            </a:extLst>
          </p:cNvPr>
          <p:cNvSpPr>
            <a:spLocks noGrp="1"/>
          </p:cNvSpPr>
          <p:nvPr>
            <p:ph type="title"/>
          </p:nvPr>
        </p:nvSpPr>
        <p:spPr>
          <a:xfrm>
            <a:off x="2519366" y="1950720"/>
            <a:ext cx="11796711" cy="6827520"/>
          </a:xfrm>
        </p:spPr>
        <p:txBody>
          <a:bodyPr anchor="b"/>
          <a:lstStyle>
            <a:lvl1pPr>
              <a:defRPr sz="11520"/>
            </a:lvl1pPr>
          </a:lstStyle>
          <a:p>
            <a:r>
              <a:rPr lang="en-US"/>
              <a:t>Click to edit Master title style</a:t>
            </a:r>
          </a:p>
        </p:txBody>
      </p:sp>
      <p:sp>
        <p:nvSpPr>
          <p:cNvPr id="3" name="Content Placeholder 2">
            <a:extLst>
              <a:ext uri="{FF2B5EF4-FFF2-40B4-BE49-F238E27FC236}">
                <a16:creationId xmlns:a16="http://schemas.microsoft.com/office/drawing/2014/main" xmlns="" id="{A9CE8FF9-4231-B643-BDBF-4AB6BE2AEFA9}"/>
              </a:ext>
            </a:extLst>
          </p:cNvPr>
          <p:cNvSpPr>
            <a:spLocks noGrp="1"/>
          </p:cNvSpPr>
          <p:nvPr>
            <p:ph idx="1"/>
          </p:nvPr>
        </p:nvSpPr>
        <p:spPr>
          <a:xfrm>
            <a:off x="15549564" y="4213015"/>
            <a:ext cx="18516600" cy="20794133"/>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2B303F3A-EB6B-1640-8649-5DF78679A034}"/>
              </a:ext>
            </a:extLst>
          </p:cNvPr>
          <p:cNvSpPr>
            <a:spLocks noGrp="1"/>
          </p:cNvSpPr>
          <p:nvPr>
            <p:ph type="body" sz="half" idx="2"/>
          </p:nvPr>
        </p:nvSpPr>
        <p:spPr>
          <a:xfrm>
            <a:off x="2519366" y="8778240"/>
            <a:ext cx="11796711" cy="16262775"/>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a16="http://schemas.microsoft.com/office/drawing/2014/main" xmlns="" id="{BA7B5E39-FA53-FA4A-B7E9-E8CE0D58C23E}"/>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6" name="Footer Placeholder 5">
            <a:extLst>
              <a:ext uri="{FF2B5EF4-FFF2-40B4-BE49-F238E27FC236}">
                <a16:creationId xmlns:a16="http://schemas.microsoft.com/office/drawing/2014/main" xmlns="" id="{FF7FB744-A34B-EC49-8205-FF16F102F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C2EE0F2E-3318-424E-AA18-894EBD0138DA}"/>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152293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A719243-FFB7-3B4C-8385-EE0FA8B65CE9}"/>
              </a:ext>
            </a:extLst>
          </p:cNvPr>
          <p:cNvSpPr>
            <a:spLocks noGrp="1"/>
          </p:cNvSpPr>
          <p:nvPr>
            <p:ph type="title"/>
          </p:nvPr>
        </p:nvSpPr>
        <p:spPr>
          <a:xfrm>
            <a:off x="2519366" y="1950720"/>
            <a:ext cx="11796711" cy="6827520"/>
          </a:xfrm>
        </p:spPr>
        <p:txBody>
          <a:bodyPr anchor="b"/>
          <a:lstStyle>
            <a:lvl1pPr>
              <a:defRPr sz="11520"/>
            </a:lvl1pPr>
          </a:lstStyle>
          <a:p>
            <a:r>
              <a:rPr lang="en-US"/>
              <a:t>Click to edit Master title style</a:t>
            </a:r>
          </a:p>
        </p:txBody>
      </p:sp>
      <p:sp>
        <p:nvSpPr>
          <p:cNvPr id="3" name="Picture Placeholder 2">
            <a:extLst>
              <a:ext uri="{FF2B5EF4-FFF2-40B4-BE49-F238E27FC236}">
                <a16:creationId xmlns:a16="http://schemas.microsoft.com/office/drawing/2014/main" xmlns="" id="{DFBB63A1-75C0-8240-BAD9-F38582AF71CF}"/>
              </a:ext>
            </a:extLst>
          </p:cNvPr>
          <p:cNvSpPr>
            <a:spLocks noGrp="1"/>
          </p:cNvSpPr>
          <p:nvPr>
            <p:ph type="pic" idx="1"/>
          </p:nvPr>
        </p:nvSpPr>
        <p:spPr>
          <a:xfrm>
            <a:off x="15549564" y="4213015"/>
            <a:ext cx="18516600" cy="20794133"/>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a:extLst>
              <a:ext uri="{FF2B5EF4-FFF2-40B4-BE49-F238E27FC236}">
                <a16:creationId xmlns:a16="http://schemas.microsoft.com/office/drawing/2014/main" xmlns="" id="{33F30ACC-1CBA-FE45-BD9E-CAAF78BADF57}"/>
              </a:ext>
            </a:extLst>
          </p:cNvPr>
          <p:cNvSpPr>
            <a:spLocks noGrp="1"/>
          </p:cNvSpPr>
          <p:nvPr>
            <p:ph type="body" sz="half" idx="2"/>
          </p:nvPr>
        </p:nvSpPr>
        <p:spPr>
          <a:xfrm>
            <a:off x="2519366" y="8778240"/>
            <a:ext cx="11796711" cy="16262775"/>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a16="http://schemas.microsoft.com/office/drawing/2014/main" xmlns="" id="{1ADD216B-B10E-CE4C-A123-BF0713B8B65C}"/>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6" name="Footer Placeholder 5">
            <a:extLst>
              <a:ext uri="{FF2B5EF4-FFF2-40B4-BE49-F238E27FC236}">
                <a16:creationId xmlns:a16="http://schemas.microsoft.com/office/drawing/2014/main" xmlns="" id="{30525C5A-B17C-0843-B8EC-F039450AAF7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A07CEC81-1A6C-7E49-BDCD-173E9F7FF361}"/>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37700807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9E9F3B-AC31-CC40-AD4A-D61974B608C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BF561990-8AF8-D949-85AF-217F7C3D6AA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1887667-35D9-794C-972D-6F6F3EC31937}"/>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5" name="Footer Placeholder 4">
            <a:extLst>
              <a:ext uri="{FF2B5EF4-FFF2-40B4-BE49-F238E27FC236}">
                <a16:creationId xmlns:a16="http://schemas.microsoft.com/office/drawing/2014/main" xmlns="" id="{E592CF9F-198E-C945-9EDE-7555A2F33A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1D0053E-9FFA-1242-9811-A8715500C71E}"/>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263876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964E430B-1839-D74B-B5C4-619BF8057FBB}"/>
              </a:ext>
            </a:extLst>
          </p:cNvPr>
          <p:cNvSpPr>
            <a:spLocks noGrp="1"/>
          </p:cNvSpPr>
          <p:nvPr>
            <p:ph type="title" orient="vert"/>
          </p:nvPr>
        </p:nvSpPr>
        <p:spPr>
          <a:xfrm>
            <a:off x="26174700" y="1557867"/>
            <a:ext cx="7886700" cy="24797175"/>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45461986-86E3-1C40-AEE2-13B05C00890E}"/>
              </a:ext>
            </a:extLst>
          </p:cNvPr>
          <p:cNvSpPr>
            <a:spLocks noGrp="1"/>
          </p:cNvSpPr>
          <p:nvPr>
            <p:ph type="body" orient="vert" idx="1"/>
          </p:nvPr>
        </p:nvSpPr>
        <p:spPr>
          <a:xfrm>
            <a:off x="2514600" y="1557867"/>
            <a:ext cx="23202900" cy="247971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E186D6-1550-934A-9BEB-B458E78E79DE}"/>
              </a:ext>
            </a:extLst>
          </p:cNvPr>
          <p:cNvSpPr>
            <a:spLocks noGrp="1"/>
          </p:cNvSpPr>
          <p:nvPr>
            <p:ph type="dt" sz="half" idx="10"/>
          </p:nvPr>
        </p:nvSpPr>
        <p:spPr/>
        <p:txBody>
          <a:bodyPr/>
          <a:lstStyle/>
          <a:p>
            <a:fld id="{7FA9C1F4-1501-7A45-8124-3749621B668D}" type="datetimeFigureOut">
              <a:rPr lang="en-US" smtClean="0"/>
              <a:t>8/7/2018</a:t>
            </a:fld>
            <a:endParaRPr lang="en-US"/>
          </a:p>
        </p:txBody>
      </p:sp>
      <p:sp>
        <p:nvSpPr>
          <p:cNvPr id="5" name="Footer Placeholder 4">
            <a:extLst>
              <a:ext uri="{FF2B5EF4-FFF2-40B4-BE49-F238E27FC236}">
                <a16:creationId xmlns:a16="http://schemas.microsoft.com/office/drawing/2014/main" xmlns="" id="{490C7CBB-C209-3949-8B08-92421A5B1A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1601BFE0-D99C-DF4B-8493-2B87C9B556B5}"/>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169070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4FF160A-0F59-E744-94CF-A3E88A0CDCD0}"/>
              </a:ext>
            </a:extLst>
          </p:cNvPr>
          <p:cNvSpPr>
            <a:spLocks noGrp="1"/>
          </p:cNvSpPr>
          <p:nvPr>
            <p:ph type="title"/>
          </p:nvPr>
        </p:nvSpPr>
        <p:spPr>
          <a:xfrm>
            <a:off x="2514600" y="1557869"/>
            <a:ext cx="31546800" cy="5655735"/>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DFC53C9F-4481-F446-A2FE-A5A9D202DB3C}"/>
              </a:ext>
            </a:extLst>
          </p:cNvPr>
          <p:cNvSpPr>
            <a:spLocks noGrp="1"/>
          </p:cNvSpPr>
          <p:nvPr>
            <p:ph type="body" idx="1"/>
          </p:nvPr>
        </p:nvSpPr>
        <p:spPr>
          <a:xfrm>
            <a:off x="2514600" y="7789334"/>
            <a:ext cx="31546800" cy="1856570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3FB37B0F-AC79-4549-A975-17A5F4932269}"/>
              </a:ext>
            </a:extLst>
          </p:cNvPr>
          <p:cNvSpPr>
            <a:spLocks noGrp="1"/>
          </p:cNvSpPr>
          <p:nvPr>
            <p:ph type="dt" sz="half" idx="2"/>
          </p:nvPr>
        </p:nvSpPr>
        <p:spPr>
          <a:xfrm>
            <a:off x="2514600" y="27120428"/>
            <a:ext cx="8229600" cy="1557867"/>
          </a:xfrm>
          <a:prstGeom prst="rect">
            <a:avLst/>
          </a:prstGeom>
        </p:spPr>
        <p:txBody>
          <a:bodyPr vert="horz" lIns="91440" tIns="45720" rIns="91440" bIns="45720" rtlCol="0" anchor="ctr"/>
          <a:lstStyle>
            <a:lvl1pPr algn="l">
              <a:defRPr sz="4320">
                <a:solidFill>
                  <a:schemeClr val="tx1">
                    <a:tint val="75000"/>
                  </a:schemeClr>
                </a:solidFill>
              </a:defRPr>
            </a:lvl1pPr>
          </a:lstStyle>
          <a:p>
            <a:fld id="{7FA9C1F4-1501-7A45-8124-3749621B668D}" type="datetimeFigureOut">
              <a:rPr lang="en-US" smtClean="0"/>
              <a:t>8/7/2018</a:t>
            </a:fld>
            <a:endParaRPr lang="en-US"/>
          </a:p>
        </p:txBody>
      </p:sp>
      <p:sp>
        <p:nvSpPr>
          <p:cNvPr id="5" name="Footer Placeholder 4">
            <a:extLst>
              <a:ext uri="{FF2B5EF4-FFF2-40B4-BE49-F238E27FC236}">
                <a16:creationId xmlns:a16="http://schemas.microsoft.com/office/drawing/2014/main" xmlns="" id="{C50B1AEC-8E51-5642-8C32-48910F8A1E0F}"/>
              </a:ext>
            </a:extLst>
          </p:cNvPr>
          <p:cNvSpPr>
            <a:spLocks noGrp="1"/>
          </p:cNvSpPr>
          <p:nvPr>
            <p:ph type="ftr" sz="quarter" idx="3"/>
          </p:nvPr>
        </p:nvSpPr>
        <p:spPr>
          <a:xfrm>
            <a:off x="12115800" y="27120428"/>
            <a:ext cx="12344400" cy="1557867"/>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B50A6F01-F5F5-FA46-B379-FB9764087F73}"/>
              </a:ext>
            </a:extLst>
          </p:cNvPr>
          <p:cNvSpPr>
            <a:spLocks noGrp="1"/>
          </p:cNvSpPr>
          <p:nvPr>
            <p:ph type="sldNum" sz="quarter" idx="4"/>
          </p:nvPr>
        </p:nvSpPr>
        <p:spPr>
          <a:xfrm>
            <a:off x="25831800" y="27120428"/>
            <a:ext cx="8229600" cy="1557867"/>
          </a:xfrm>
          <a:prstGeom prst="rect">
            <a:avLst/>
          </a:prstGeom>
        </p:spPr>
        <p:txBody>
          <a:bodyPr vert="horz" lIns="91440" tIns="45720" rIns="91440" bIns="45720" rtlCol="0" anchor="ctr"/>
          <a:lstStyle>
            <a:lvl1pPr algn="r">
              <a:defRPr sz="4320">
                <a:solidFill>
                  <a:schemeClr val="tx1">
                    <a:tint val="75000"/>
                  </a:schemeClr>
                </a:solidFill>
              </a:defRPr>
            </a:lvl1pPr>
          </a:lstStyle>
          <a:p>
            <a:fld id="{D23B6600-84E5-904E-94C7-0D9ECF907B55}" type="slidenum">
              <a:rPr lang="en-US" smtClean="0"/>
              <a:t>‹#›</a:t>
            </a:fld>
            <a:endParaRPr lang="en-US"/>
          </a:p>
        </p:txBody>
      </p:sp>
    </p:spTree>
    <p:extLst>
      <p:ext uri="{BB962C8B-B14F-4D97-AF65-F5344CB8AC3E}">
        <p14:creationId xmlns:p14="http://schemas.microsoft.com/office/powerpoint/2010/main" val="1533714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13" Type="http://schemas.openxmlformats.org/officeDocument/2006/relationships/diagramLayout" Target="../diagrams/layout1.xml"/><Relationship Id="rId18" Type="http://schemas.openxmlformats.org/officeDocument/2006/relationships/image" Target="../media/image8.jpg"/><Relationship Id="rId3" Type="http://schemas.openxmlformats.org/officeDocument/2006/relationships/image" Target="../media/image1.emf"/><Relationship Id="rId7" Type="http://schemas.openxmlformats.org/officeDocument/2006/relationships/image" Target="../media/image4.jpeg"/><Relationship Id="rId12" Type="http://schemas.openxmlformats.org/officeDocument/2006/relationships/diagramData" Target="../diagrams/data1.xml"/><Relationship Id="rId17" Type="http://schemas.openxmlformats.org/officeDocument/2006/relationships/image" Target="../media/image7.png"/><Relationship Id="rId2" Type="http://schemas.openxmlformats.org/officeDocument/2006/relationships/notesSlide" Target="../notesSlides/notesSlide1.xml"/><Relationship Id="rId16" Type="http://schemas.microsoft.com/office/2007/relationships/diagramDrawing" Target="../diagrams/drawing1.xml"/><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chart" Target="../charts/chart2.xml"/><Relationship Id="rId5" Type="http://schemas.openxmlformats.org/officeDocument/2006/relationships/image" Target="../media/image2.jpeg"/><Relationship Id="rId15" Type="http://schemas.openxmlformats.org/officeDocument/2006/relationships/diagramColors" Target="../diagrams/colors1.xml"/><Relationship Id="rId10" Type="http://schemas.openxmlformats.org/officeDocument/2006/relationships/chart" Target="../charts/chart1.xml"/><Relationship Id="rId4" Type="http://schemas.openxmlformats.org/officeDocument/2006/relationships/hyperlink" Target="http://cookingmatters.org/sites/default/files/Kids_Class_Graduation_-_South_Carolina_1.jpg" TargetMode="External"/><Relationship Id="rId9" Type="http://schemas.openxmlformats.org/officeDocument/2006/relationships/image" Target="../media/image6.jpg"/><Relationship Id="rId1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E22F2405-AF71-5E4C-A85B-6DDF01322A92}"/>
              </a:ext>
            </a:extLst>
          </p:cNvPr>
          <p:cNvPicPr>
            <a:picLocks noChangeAspect="1"/>
          </p:cNvPicPr>
          <p:nvPr/>
        </p:nvPicPr>
        <p:blipFill>
          <a:blip r:embed="rId3"/>
          <a:stretch>
            <a:fillRect/>
          </a:stretch>
        </p:blipFill>
        <p:spPr>
          <a:xfrm>
            <a:off x="24740264" y="27258834"/>
            <a:ext cx="10057867" cy="1538485"/>
          </a:xfrm>
          <a:prstGeom prst="rect">
            <a:avLst/>
          </a:prstGeom>
        </p:spPr>
      </p:pic>
      <p:sp>
        <p:nvSpPr>
          <p:cNvPr id="4" name="Rectangle 3">
            <a:extLst>
              <a:ext uri="{FF2B5EF4-FFF2-40B4-BE49-F238E27FC236}">
                <a16:creationId xmlns:a16="http://schemas.microsoft.com/office/drawing/2014/main" xmlns="" id="{954543CD-AA25-3740-9E19-68330D32C41E}"/>
              </a:ext>
            </a:extLst>
          </p:cNvPr>
          <p:cNvSpPr/>
          <p:nvPr/>
        </p:nvSpPr>
        <p:spPr>
          <a:xfrm>
            <a:off x="934986" y="905310"/>
            <a:ext cx="34725278" cy="4030982"/>
          </a:xfrm>
          <a:prstGeom prst="rect">
            <a:avLst/>
          </a:prstGeom>
          <a:solidFill>
            <a:srgbClr val="0928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smtClean="0">
                <a:solidFill>
                  <a:schemeClr val="bg1"/>
                </a:solidFill>
                <a:latin typeface="Source Sans Pro" panose="020B0503030403020204" pitchFamily="34" charset="77"/>
              </a:rPr>
              <a:t>NH Sustainable Food Access: Programming Outreach</a:t>
            </a:r>
            <a:endParaRPr lang="en-US" sz="9600" b="1" dirty="0">
              <a:solidFill>
                <a:schemeClr val="bg1"/>
              </a:solidFill>
              <a:latin typeface="Source Sans Pro" panose="020B0503030403020204" pitchFamily="34" charset="77"/>
            </a:endParaRPr>
          </a:p>
          <a:p>
            <a:pPr algn="ctr"/>
            <a:r>
              <a:rPr lang="en-US" sz="6600" b="1" dirty="0" smtClean="0">
                <a:solidFill>
                  <a:srgbClr val="9DD164"/>
                </a:solidFill>
                <a:latin typeface="Minion Pro" panose="02040503050306020203" pitchFamily="18" charset="0"/>
              </a:rPr>
              <a:t>Kira Wadsworth, </a:t>
            </a:r>
            <a:r>
              <a:rPr lang="en-US" sz="6600" b="1" dirty="0">
                <a:solidFill>
                  <a:srgbClr val="9DD164"/>
                </a:solidFill>
                <a:latin typeface="Minion Pro" panose="02040503050306020203" pitchFamily="18" charset="0"/>
              </a:rPr>
              <a:t>UNH Sustainability </a:t>
            </a:r>
            <a:r>
              <a:rPr lang="en-US" sz="6600" b="1" dirty="0" smtClean="0">
                <a:solidFill>
                  <a:srgbClr val="9DD164"/>
                </a:solidFill>
                <a:latin typeface="Minion Pro" panose="02040503050306020203" pitchFamily="18" charset="0"/>
              </a:rPr>
              <a:t>Fellow, Summer 2018</a:t>
            </a:r>
            <a:endParaRPr lang="en-US" sz="6600" b="1" dirty="0">
              <a:solidFill>
                <a:srgbClr val="9DD164"/>
              </a:solidFill>
              <a:latin typeface="Minion Pro" panose="02040503050306020203" pitchFamily="18" charset="0"/>
            </a:endParaRPr>
          </a:p>
          <a:p>
            <a:pPr algn="ctr"/>
            <a:r>
              <a:rPr lang="en-US" sz="6600" b="1" dirty="0" smtClean="0">
                <a:solidFill>
                  <a:srgbClr val="9DD164"/>
                </a:solidFill>
                <a:latin typeface="Minion Pro" panose="02040503050306020203" pitchFamily="18" charset="0"/>
              </a:rPr>
              <a:t>Alexis Dwyer, New Hampshire Food Bank</a:t>
            </a:r>
            <a:endParaRPr lang="en-US" sz="6600" dirty="0">
              <a:solidFill>
                <a:srgbClr val="9DD164"/>
              </a:solidFill>
              <a:latin typeface="Minion Pro" panose="02040503050306020203" pitchFamily="18" charset="0"/>
            </a:endParaRPr>
          </a:p>
        </p:txBody>
      </p:sp>
      <p:sp>
        <p:nvSpPr>
          <p:cNvPr id="6" name="TextBox 5">
            <a:extLst>
              <a:ext uri="{FF2B5EF4-FFF2-40B4-BE49-F238E27FC236}">
                <a16:creationId xmlns:a16="http://schemas.microsoft.com/office/drawing/2014/main" xmlns="" id="{A3167932-7A60-FF4C-8B0C-2709E5B5915E}"/>
              </a:ext>
            </a:extLst>
          </p:cNvPr>
          <p:cNvSpPr txBox="1"/>
          <p:nvPr/>
        </p:nvSpPr>
        <p:spPr>
          <a:xfrm>
            <a:off x="934986" y="5289388"/>
            <a:ext cx="10972800" cy="9941183"/>
          </a:xfrm>
          <a:prstGeom prst="rect">
            <a:avLst/>
          </a:prstGeom>
          <a:noFill/>
          <a:ln w="38100">
            <a:solidFill>
              <a:srgbClr val="9DD164"/>
            </a:solidFill>
          </a:ln>
        </p:spPr>
        <p:txBody>
          <a:bodyPr wrap="square" lIns="182880" tIns="0" rIns="182880" bIns="0" rtlCol="0" anchor="ctr">
            <a:spAutoFit/>
          </a:bodyPr>
          <a:lstStyle/>
          <a:p>
            <a:pPr algn="ctr">
              <a:spcAft>
                <a:spcPts val="2400"/>
              </a:spcAft>
            </a:pPr>
            <a:r>
              <a:rPr lang="en-US" sz="5400" b="1" dirty="0" smtClean="0">
                <a:solidFill>
                  <a:srgbClr val="003591"/>
                </a:solidFill>
                <a:latin typeface="Source Sans Pro" panose="020B0503030403020204" pitchFamily="34" charset="77"/>
              </a:rPr>
              <a:t>Introduction</a:t>
            </a:r>
            <a:endParaRPr lang="en-US" sz="2800" i="1" dirty="0">
              <a:solidFill>
                <a:srgbClr val="D36122"/>
              </a:solidFill>
              <a:latin typeface="Source Sans Pro"/>
              <a:sym typeface="Minion Pro"/>
            </a:endParaRPr>
          </a:p>
          <a:p>
            <a:pPr algn="ctr">
              <a:spcAft>
                <a:spcPts val="2400"/>
              </a:spcAft>
            </a:pPr>
            <a:r>
              <a:rPr lang="en-US" sz="2800" i="1" dirty="0" smtClean="0">
                <a:solidFill>
                  <a:srgbClr val="D36122"/>
                </a:solidFill>
                <a:latin typeface="Source Sans Pro"/>
                <a:ea typeface="Minion Pro"/>
                <a:cs typeface="Minion Pro"/>
                <a:sym typeface="Minion Pro"/>
              </a:rPr>
              <a:t>Addressing Food Insecurity</a:t>
            </a:r>
          </a:p>
          <a:p>
            <a:pPr algn="just">
              <a:spcAft>
                <a:spcPts val="2400"/>
              </a:spcAft>
            </a:pPr>
            <a:r>
              <a:rPr lang="en-US" sz="2800" i="1" dirty="0" smtClean="0">
                <a:latin typeface="Minion Pro"/>
                <a:ea typeface="Minion Pro"/>
                <a:cs typeface="Minion Pro"/>
                <a:sym typeface="Minion Pro"/>
              </a:rPr>
              <a:t>The Cooking Matters </a:t>
            </a:r>
            <a:r>
              <a:rPr lang="en-US" sz="2800" dirty="0" smtClean="0">
                <a:latin typeface="Minion Pro"/>
                <a:ea typeface="Minion Pro"/>
                <a:cs typeface="Minion Pro"/>
                <a:sym typeface="Minion Pro"/>
              </a:rPr>
              <a:t>Program aims to empower families at risk of hunger with the skills, knowledge, and confidence to prepare healthy and affordable meals. 12.3% of American households were food insecure at least some time during the year in 2016</a:t>
            </a:r>
            <a:r>
              <a:rPr lang="en-US" sz="2800" baseline="30000" dirty="0" smtClean="0">
                <a:latin typeface="Minion Pro"/>
                <a:ea typeface="Minion Pro"/>
                <a:cs typeface="Minion Pro"/>
                <a:sym typeface="Minion Pro"/>
              </a:rPr>
              <a:t>[1]. </a:t>
            </a:r>
            <a:r>
              <a:rPr lang="en-US" sz="2800" dirty="0" smtClean="0">
                <a:latin typeface="Minion Pro"/>
                <a:ea typeface="Minion Pro"/>
                <a:cs typeface="Minion Pro"/>
                <a:sym typeface="Minion Pro"/>
              </a:rPr>
              <a:t>Understanding the barriers to accessing these types of programs is important to better understand the issues that those who are food insecure face every day. This project aims to shed light on some of these issues.</a:t>
            </a:r>
          </a:p>
          <a:p>
            <a:pPr algn="ctr"/>
            <a:endParaRPr lang="en-US" sz="2800" dirty="0">
              <a:latin typeface="Minion Pro"/>
              <a:sym typeface="Minion Pro"/>
            </a:endParaRPr>
          </a:p>
          <a:p>
            <a:pPr algn="ctr"/>
            <a:endParaRPr lang="en-US" sz="2800" dirty="0" smtClean="0">
              <a:latin typeface="Minion Pro" panose="02040503050306020203" pitchFamily="18" charset="0"/>
            </a:endParaRPr>
          </a:p>
          <a:p>
            <a:pPr algn="ctr"/>
            <a:endParaRPr lang="en-US" sz="2800" dirty="0">
              <a:latin typeface="Minion Pro" panose="02040503050306020203" pitchFamily="18" charset="0"/>
            </a:endParaRPr>
          </a:p>
          <a:p>
            <a:pPr algn="ctr"/>
            <a:endParaRPr lang="en-US" sz="2800" dirty="0" smtClean="0">
              <a:latin typeface="Minion Pro" panose="02040503050306020203" pitchFamily="18" charset="0"/>
            </a:endParaRPr>
          </a:p>
          <a:p>
            <a:pPr algn="ctr"/>
            <a:endParaRPr lang="en-US" sz="2800" dirty="0" smtClean="0">
              <a:latin typeface="Minion Pro" panose="02040503050306020203" pitchFamily="18" charset="0"/>
            </a:endParaRPr>
          </a:p>
          <a:p>
            <a:pPr algn="ctr"/>
            <a:endParaRPr lang="en-US" sz="2800" dirty="0">
              <a:latin typeface="Minion Pro" panose="02040503050306020203" pitchFamily="18" charset="0"/>
            </a:endParaRPr>
          </a:p>
          <a:p>
            <a:pPr algn="ctr"/>
            <a:endParaRPr lang="en-US" sz="2800" dirty="0" smtClean="0">
              <a:latin typeface="Minion Pro" panose="02040503050306020203" pitchFamily="18" charset="0"/>
            </a:endParaRPr>
          </a:p>
          <a:p>
            <a:pPr algn="ctr"/>
            <a:endParaRPr lang="en-US" sz="2800" dirty="0">
              <a:latin typeface="Minion Pro" panose="02040503050306020203" pitchFamily="18" charset="0"/>
            </a:endParaRPr>
          </a:p>
          <a:p>
            <a:pPr algn="ctr"/>
            <a:endParaRPr lang="en-US" sz="2800" dirty="0" smtClean="0">
              <a:latin typeface="Minion Pro" panose="02040503050306020203" pitchFamily="18" charset="0"/>
            </a:endParaRPr>
          </a:p>
          <a:p>
            <a:pPr algn="ctr"/>
            <a:endParaRPr lang="en-US" sz="2800" dirty="0">
              <a:latin typeface="Minion Pro" panose="02040503050306020203" pitchFamily="18" charset="0"/>
            </a:endParaRPr>
          </a:p>
          <a:p>
            <a:pPr algn="ctr"/>
            <a:endParaRPr lang="en-US" sz="2800" dirty="0">
              <a:latin typeface="Minion Pro" panose="02040503050306020203" pitchFamily="18" charset="0"/>
            </a:endParaRPr>
          </a:p>
        </p:txBody>
      </p:sp>
      <p:sp>
        <p:nvSpPr>
          <p:cNvPr id="16" name="TextBox 15">
            <a:extLst>
              <a:ext uri="{FF2B5EF4-FFF2-40B4-BE49-F238E27FC236}">
                <a16:creationId xmlns:a16="http://schemas.microsoft.com/office/drawing/2014/main" xmlns="" id="{62D330CA-02DB-4445-A4D0-A358878DF8D6}"/>
              </a:ext>
            </a:extLst>
          </p:cNvPr>
          <p:cNvSpPr txBox="1"/>
          <p:nvPr/>
        </p:nvSpPr>
        <p:spPr>
          <a:xfrm>
            <a:off x="12726257" y="5289388"/>
            <a:ext cx="10972800" cy="6124754"/>
          </a:xfrm>
          <a:prstGeom prst="rect">
            <a:avLst/>
          </a:prstGeom>
          <a:noFill/>
          <a:ln w="38100">
            <a:solidFill>
              <a:srgbClr val="9DD164"/>
            </a:solidFill>
          </a:ln>
        </p:spPr>
        <p:txBody>
          <a:bodyPr wrap="square" lIns="457200" tIns="228600" rIns="228600" bIns="228600" rtlCol="0">
            <a:spAutoFit/>
          </a:bodyPr>
          <a:lstStyle/>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40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r>
              <a:rPr lang="en-US" sz="2400" dirty="0" smtClean="0">
                <a:latin typeface="Minion Pro" panose="02040503050306020203" pitchFamily="18" charset="0"/>
              </a:rPr>
              <a:t>This graph represents participant responses to the question “How did you find out about this class?</a:t>
            </a:r>
          </a:p>
        </p:txBody>
      </p:sp>
      <p:sp>
        <p:nvSpPr>
          <p:cNvPr id="28" name="TextBox 27">
            <a:extLst>
              <a:ext uri="{FF2B5EF4-FFF2-40B4-BE49-F238E27FC236}">
                <a16:creationId xmlns:a16="http://schemas.microsoft.com/office/drawing/2014/main" xmlns="" id="{44A51FA5-D768-B144-8FD8-46DBA16D3BB7}"/>
              </a:ext>
            </a:extLst>
          </p:cNvPr>
          <p:cNvSpPr txBox="1"/>
          <p:nvPr/>
        </p:nvSpPr>
        <p:spPr>
          <a:xfrm>
            <a:off x="24608688" y="24288178"/>
            <a:ext cx="11037345" cy="2769989"/>
          </a:xfrm>
          <a:prstGeom prst="rect">
            <a:avLst/>
          </a:prstGeom>
          <a:noFill/>
          <a:ln w="38100">
            <a:solidFill>
              <a:srgbClr val="9DD164"/>
            </a:solidFill>
          </a:ln>
        </p:spPr>
        <p:txBody>
          <a:bodyPr wrap="square" lIns="457200" tIns="228600" rIns="228600" bIns="228600" rtlCol="0">
            <a:spAutoFit/>
          </a:bodyPr>
          <a:lstStyle/>
          <a:p>
            <a:pPr lvl="0">
              <a:spcBef>
                <a:spcPts val="2400"/>
              </a:spcBef>
              <a:defRPr sz="1800"/>
            </a:pPr>
            <a:r>
              <a:rPr lang="en-US" sz="3000" b="1" dirty="0" smtClean="0">
                <a:solidFill>
                  <a:srgbClr val="003591"/>
                </a:solidFill>
                <a:latin typeface="Source Sans Pro"/>
                <a:ea typeface="Source Sans Pro"/>
                <a:cs typeface="Source Sans Pro"/>
                <a:sym typeface="Source Sans Pro"/>
              </a:rPr>
              <a:t>References</a:t>
            </a:r>
            <a:endParaRPr lang="en-US" sz="3000" b="1" dirty="0">
              <a:solidFill>
                <a:srgbClr val="003591"/>
              </a:solidFill>
              <a:latin typeface="Source Sans Pro"/>
              <a:ea typeface="Source Sans Pro"/>
              <a:cs typeface="Source Sans Pro"/>
              <a:sym typeface="Source Sans Pro"/>
            </a:endParaRPr>
          </a:p>
          <a:p>
            <a:pPr marL="165919" lvl="0" indent="-165919">
              <a:buSzPct val="100000"/>
              <a:buFont typeface="Helvetica"/>
              <a:buAutoNum type="arabicPeriod"/>
              <a:defRPr sz="1800"/>
            </a:pPr>
            <a:r>
              <a:rPr lang="en-US" sz="2000" dirty="0">
                <a:latin typeface="Minion Pro"/>
                <a:ea typeface="Minion Pro"/>
                <a:cs typeface="Minion Pro"/>
                <a:sym typeface="Minion Pro"/>
              </a:rPr>
              <a:t>“Household Food Security in the United States in 2016”. September 2017. Retrieved from “</a:t>
            </a:r>
            <a:r>
              <a:rPr lang="en-US" sz="2000" u="sng" dirty="0">
                <a:latin typeface="Minion Pro"/>
                <a:ea typeface="Minion Pro"/>
                <a:cs typeface="Minion Pro"/>
                <a:sym typeface="Minion Pro"/>
              </a:rPr>
              <a:t>https://www.ers.usda.gov/publications/pub-details/?pubid=84972</a:t>
            </a:r>
          </a:p>
          <a:p>
            <a:pPr marL="165919" lvl="0" indent="-165919">
              <a:buSzPct val="100000"/>
              <a:buFont typeface="Helvetica"/>
              <a:buAutoNum type="arabicPeriod"/>
              <a:defRPr sz="1800"/>
            </a:pPr>
            <a:r>
              <a:rPr lang="en-US" sz="2000" dirty="0">
                <a:latin typeface="Minion Pro"/>
                <a:ea typeface="Minion Pro"/>
                <a:cs typeface="Minion Pro"/>
                <a:sym typeface="Minion Pro"/>
              </a:rPr>
              <a:t>Image retrieved from </a:t>
            </a:r>
            <a:r>
              <a:rPr lang="en-US" sz="2000" dirty="0">
                <a:latin typeface="Minion Pro"/>
                <a:ea typeface="Minion Pro"/>
                <a:cs typeface="Minion Pro"/>
                <a:sym typeface="Minion Pro"/>
                <a:hlinkClick r:id="rId4"/>
              </a:rPr>
              <a:t>http://cookingmatters.org/sites/default/files/Kids_Class_Graduation_-_</a:t>
            </a:r>
            <a:r>
              <a:rPr lang="en-US" sz="2000" dirty="0" smtClean="0">
                <a:latin typeface="Minion Pro"/>
                <a:ea typeface="Minion Pro"/>
                <a:cs typeface="Minion Pro"/>
                <a:sym typeface="Minion Pro"/>
                <a:hlinkClick r:id="rId4"/>
              </a:rPr>
              <a:t>South_Carolina_1.jpg</a:t>
            </a:r>
            <a:endParaRPr lang="en-US" sz="2000" dirty="0" smtClean="0">
              <a:latin typeface="Minion Pro"/>
              <a:ea typeface="Minion Pro"/>
              <a:cs typeface="Minion Pro"/>
              <a:sym typeface="Minion Pro"/>
            </a:endParaRPr>
          </a:p>
          <a:p>
            <a:pPr marL="165919" lvl="0" indent="-165919">
              <a:buSzPct val="100000"/>
              <a:buFont typeface="Helvetica"/>
              <a:buAutoNum type="arabicPeriod"/>
              <a:defRPr sz="1800"/>
            </a:pPr>
            <a:r>
              <a:rPr lang="en-US" sz="2000" dirty="0">
                <a:latin typeface="Minion Pro"/>
                <a:ea typeface="Minion Pro"/>
                <a:cs typeface="Minion Pro"/>
                <a:sym typeface="Minion Pro"/>
              </a:rPr>
              <a:t>https://chronicleofsocialchange.org/news-2/low-income-parents-buy-junk-food-kids-just-low-prices</a:t>
            </a:r>
          </a:p>
        </p:txBody>
      </p:sp>
      <p:sp>
        <p:nvSpPr>
          <p:cNvPr id="2" name="Rectangle 1">
            <a:extLst>
              <a:ext uri="{FF2B5EF4-FFF2-40B4-BE49-F238E27FC236}">
                <a16:creationId xmlns:a16="http://schemas.microsoft.com/office/drawing/2014/main" xmlns="" id="{A837E5E8-00E4-AB49-9E91-07E21617D01F}"/>
              </a:ext>
            </a:extLst>
          </p:cNvPr>
          <p:cNvSpPr/>
          <p:nvPr/>
        </p:nvSpPr>
        <p:spPr>
          <a:xfrm>
            <a:off x="12549350" y="20134807"/>
            <a:ext cx="6032053" cy="6117182"/>
          </a:xfrm>
          <a:prstGeom prst="rect">
            <a:avLst/>
          </a:prstGeom>
          <a:solidFill>
            <a:srgbClr val="9DD164"/>
          </a:solidFill>
          <a:ln w="38100">
            <a:solidFill>
              <a:srgbClr val="092844"/>
            </a:solidFill>
          </a:ln>
        </p:spPr>
        <p:style>
          <a:lnRef idx="2">
            <a:schemeClr val="accent1">
              <a:shade val="50000"/>
            </a:schemeClr>
          </a:lnRef>
          <a:fillRef idx="1">
            <a:schemeClr val="accent1"/>
          </a:fillRef>
          <a:effectRef idx="0">
            <a:schemeClr val="accent1"/>
          </a:effectRef>
          <a:fontRef idx="minor">
            <a:schemeClr val="lt1"/>
          </a:fontRef>
        </p:style>
        <p:txBody>
          <a:bodyPr lIns="228600" tIns="228600" rIns="228600" bIns="228600" rtlCol="0" anchor="ctr"/>
          <a:lstStyle/>
          <a:p>
            <a:pPr algn="ctr"/>
            <a:r>
              <a:rPr lang="en-US" sz="3800" b="1" dirty="0" smtClean="0">
                <a:solidFill>
                  <a:srgbClr val="092844"/>
                </a:solidFill>
                <a:latin typeface="Source Sans Pro" panose="020B0503030403020204" pitchFamily="34" charset="77"/>
              </a:rPr>
              <a:t>“This is a great opportunity to spend time with your kids and give them hands on learning and they even teach you!”</a:t>
            </a:r>
          </a:p>
          <a:p>
            <a:pPr algn="ctr"/>
            <a:r>
              <a:rPr lang="en-US" sz="3800" b="1" dirty="0" smtClean="0">
                <a:solidFill>
                  <a:srgbClr val="092844"/>
                </a:solidFill>
                <a:latin typeface="Source Sans Pro" panose="020B0503030403020204" pitchFamily="34" charset="77"/>
              </a:rPr>
              <a:t>-CM Gilford Participant</a:t>
            </a:r>
            <a:endParaRPr lang="en-US" sz="3800" dirty="0">
              <a:solidFill>
                <a:srgbClr val="092844"/>
              </a:solidFill>
              <a:latin typeface="Minion Pro" panose="02040503050306020203" pitchFamily="18" charset="0"/>
            </a:endParaRPr>
          </a:p>
        </p:txBody>
      </p:sp>
      <p:sp>
        <p:nvSpPr>
          <p:cNvPr id="26" name="TextBox 25">
            <a:extLst>
              <a:ext uri="{FF2B5EF4-FFF2-40B4-BE49-F238E27FC236}">
                <a16:creationId xmlns:a16="http://schemas.microsoft.com/office/drawing/2014/main" xmlns="" id="{5D7980A8-217C-0F4C-81D0-140526D34C99}"/>
              </a:ext>
            </a:extLst>
          </p:cNvPr>
          <p:cNvSpPr txBox="1"/>
          <p:nvPr/>
        </p:nvSpPr>
        <p:spPr>
          <a:xfrm>
            <a:off x="24648480" y="5327456"/>
            <a:ext cx="10972800" cy="6894195"/>
          </a:xfrm>
          <a:prstGeom prst="rect">
            <a:avLst/>
          </a:prstGeom>
          <a:noFill/>
          <a:ln w="38100">
            <a:solidFill>
              <a:srgbClr val="9DD164"/>
            </a:solidFill>
          </a:ln>
        </p:spPr>
        <p:txBody>
          <a:bodyPr wrap="square" lIns="457200" tIns="228600" rIns="228600" bIns="228600" rtlCol="0" anchor="t">
            <a:spAutoFit/>
          </a:bodyPr>
          <a:lstStyle/>
          <a:p>
            <a:pPr algn="ctr"/>
            <a:r>
              <a:rPr lang="en-US" sz="5400" b="1" dirty="0" smtClean="0">
                <a:solidFill>
                  <a:srgbClr val="003591"/>
                </a:solidFill>
                <a:latin typeface="Source Sans Pro" panose="020B0503030403020204" pitchFamily="34" charset="77"/>
              </a:rPr>
              <a:t>Results</a:t>
            </a:r>
            <a:endParaRPr lang="en-US" sz="2800" i="1" dirty="0" smtClean="0">
              <a:solidFill>
                <a:srgbClr val="D36122"/>
              </a:solidFill>
              <a:latin typeface="Source Sans Pro" panose="020B0503030403020204" pitchFamily="34" charset="77"/>
            </a:endParaRPr>
          </a:p>
          <a:p>
            <a:pPr algn="ctr">
              <a:spcAft>
                <a:spcPts val="2400"/>
              </a:spcAft>
            </a:pPr>
            <a:endParaRPr lang="en-US" sz="2800" i="1" dirty="0">
              <a:solidFill>
                <a:srgbClr val="D36122"/>
              </a:solidFill>
              <a:latin typeface="Source Sans Pro" panose="020B0503030403020204" pitchFamily="34" charset="77"/>
            </a:endParaRPr>
          </a:p>
          <a:p>
            <a:pPr algn="ctr">
              <a:spcAft>
                <a:spcPts val="2400"/>
              </a:spcAft>
            </a:pPr>
            <a:endParaRPr lang="en-US" sz="2800" i="1" dirty="0" smtClean="0">
              <a:solidFill>
                <a:srgbClr val="D36122"/>
              </a:solidFill>
              <a:latin typeface="Source Sans Pro" panose="020B0503030403020204" pitchFamily="34" charset="77"/>
            </a:endParaRPr>
          </a:p>
          <a:p>
            <a:pPr algn="ctr">
              <a:spcAft>
                <a:spcPts val="2400"/>
              </a:spcAft>
            </a:pPr>
            <a:endParaRPr lang="en-US" sz="2800" i="1" dirty="0">
              <a:solidFill>
                <a:srgbClr val="D36122"/>
              </a:solidFill>
              <a:latin typeface="Source Sans Pro" panose="020B0503030403020204" pitchFamily="34" charset="77"/>
            </a:endParaRPr>
          </a:p>
          <a:p>
            <a:pPr algn="ctr">
              <a:spcAft>
                <a:spcPts val="2400"/>
              </a:spcAft>
            </a:pPr>
            <a:endParaRPr lang="en-US" sz="2800" i="1" dirty="0" smtClean="0">
              <a:solidFill>
                <a:srgbClr val="D36122"/>
              </a:solidFill>
              <a:latin typeface="Source Sans Pro" panose="020B0503030403020204" pitchFamily="34" charset="77"/>
            </a:endParaRPr>
          </a:p>
          <a:p>
            <a:pPr algn="ctr">
              <a:spcAft>
                <a:spcPts val="2400"/>
              </a:spcAft>
            </a:pPr>
            <a:endParaRPr lang="en-US" sz="2800" i="1" dirty="0">
              <a:solidFill>
                <a:srgbClr val="D36122"/>
              </a:solidFill>
              <a:latin typeface="Source Sans Pro" panose="020B0503030403020204" pitchFamily="34" charset="77"/>
            </a:endParaRPr>
          </a:p>
          <a:p>
            <a:pPr algn="ctr">
              <a:spcAft>
                <a:spcPts val="2400"/>
              </a:spcAft>
            </a:pPr>
            <a:endParaRPr lang="en-US" sz="2800" i="1" dirty="0" smtClean="0">
              <a:solidFill>
                <a:srgbClr val="D36122"/>
              </a:solidFill>
              <a:latin typeface="Source Sans Pro" panose="020B0503030403020204" pitchFamily="34" charset="77"/>
            </a:endParaRPr>
          </a:p>
          <a:p>
            <a:pPr algn="ctr">
              <a:spcAft>
                <a:spcPts val="2400"/>
              </a:spcAft>
            </a:pPr>
            <a:endParaRPr lang="en-US" sz="2800" i="1" dirty="0">
              <a:solidFill>
                <a:srgbClr val="D36122"/>
              </a:solidFill>
              <a:latin typeface="Source Sans Pro" panose="020B0503030403020204" pitchFamily="34" charset="77"/>
            </a:endParaRPr>
          </a:p>
          <a:p>
            <a:pPr algn="ctr">
              <a:spcAft>
                <a:spcPts val="2400"/>
              </a:spcAft>
            </a:pPr>
            <a:endParaRPr lang="en-US" sz="2800" i="1" dirty="0" smtClean="0">
              <a:solidFill>
                <a:srgbClr val="D36122"/>
              </a:solidFill>
              <a:latin typeface="Source Sans Pro" panose="020B0503030403020204" pitchFamily="34" charset="77"/>
            </a:endParaRPr>
          </a:p>
        </p:txBody>
      </p:sp>
      <p:sp>
        <p:nvSpPr>
          <p:cNvPr id="29" name="TextBox 28">
            <a:extLst>
              <a:ext uri="{FF2B5EF4-FFF2-40B4-BE49-F238E27FC236}">
                <a16:creationId xmlns:a16="http://schemas.microsoft.com/office/drawing/2014/main" xmlns="" id="{A3167932-7A60-FF4C-8B0C-2709E5B5915E}"/>
              </a:ext>
            </a:extLst>
          </p:cNvPr>
          <p:cNvSpPr txBox="1"/>
          <p:nvPr/>
        </p:nvSpPr>
        <p:spPr>
          <a:xfrm>
            <a:off x="966517" y="15518159"/>
            <a:ext cx="10972800" cy="4616648"/>
          </a:xfrm>
          <a:prstGeom prst="rect">
            <a:avLst/>
          </a:prstGeom>
          <a:noFill/>
          <a:ln w="38100">
            <a:solidFill>
              <a:srgbClr val="9DD164"/>
            </a:solidFill>
          </a:ln>
        </p:spPr>
        <p:txBody>
          <a:bodyPr wrap="square" lIns="457200" tIns="228600" rIns="228600" bIns="228600" rtlCol="0">
            <a:spAutoFit/>
          </a:bodyPr>
          <a:lstStyle/>
          <a:p>
            <a:pPr algn="ctr">
              <a:spcAft>
                <a:spcPts val="2400"/>
              </a:spcAft>
            </a:pPr>
            <a:r>
              <a:rPr lang="en-US" sz="5400" b="1" dirty="0" smtClean="0">
                <a:solidFill>
                  <a:srgbClr val="003591"/>
                </a:solidFill>
                <a:latin typeface="Source Sans Pro" panose="020B0503030403020204" pitchFamily="34" charset="77"/>
              </a:rPr>
              <a:t>Objectives</a:t>
            </a:r>
            <a:endParaRPr lang="en-US" sz="5400" b="1" dirty="0">
              <a:solidFill>
                <a:srgbClr val="003591"/>
              </a:solidFill>
              <a:latin typeface="Source Sans Pro" panose="020B0503030403020204" pitchFamily="34" charset="77"/>
            </a:endParaRPr>
          </a:p>
          <a:p>
            <a:pPr algn="ctr"/>
            <a:r>
              <a:rPr lang="en-US" sz="2800" i="1" dirty="0" smtClean="0">
                <a:solidFill>
                  <a:srgbClr val="D36122"/>
                </a:solidFill>
                <a:latin typeface="Minion Pro" panose="02040503050306020203" pitchFamily="18" charset="0"/>
              </a:rPr>
              <a:t>Determining Driving and Limiting Factors</a:t>
            </a:r>
          </a:p>
          <a:p>
            <a:pPr marL="206477" lvl="0" indent="-206477">
              <a:lnSpc>
                <a:spcPct val="150000"/>
              </a:lnSpc>
              <a:buSzPct val="100000"/>
              <a:buFont typeface="Arial"/>
              <a:buChar char="•"/>
              <a:defRPr sz="1800"/>
            </a:pPr>
            <a:r>
              <a:rPr lang="en-US" sz="2800" dirty="0">
                <a:latin typeface="Minion Pro"/>
                <a:ea typeface="Minion Pro"/>
                <a:cs typeface="Minion Pro"/>
                <a:sym typeface="Minion Pro"/>
              </a:rPr>
              <a:t>Determine limiting and driving factors to program participation</a:t>
            </a:r>
          </a:p>
          <a:p>
            <a:pPr marL="206477" lvl="0" indent="-206477">
              <a:lnSpc>
                <a:spcPct val="150000"/>
              </a:lnSpc>
              <a:buSzPct val="100000"/>
              <a:buFont typeface="Arial"/>
              <a:buChar char="•"/>
              <a:defRPr sz="1800"/>
            </a:pPr>
            <a:r>
              <a:rPr lang="en-US" sz="2800" dirty="0">
                <a:latin typeface="Minion Pro"/>
                <a:ea typeface="Minion Pro"/>
                <a:cs typeface="Minion Pro"/>
                <a:sym typeface="Minion Pro"/>
              </a:rPr>
              <a:t>Develop solutions to encourage program participation</a:t>
            </a:r>
          </a:p>
          <a:p>
            <a:pPr marL="206477" lvl="0" indent="-206477">
              <a:lnSpc>
                <a:spcPct val="150000"/>
              </a:lnSpc>
              <a:buSzPct val="100000"/>
              <a:buFont typeface="Arial"/>
              <a:buChar char="•"/>
              <a:defRPr sz="1800"/>
            </a:pPr>
            <a:r>
              <a:rPr lang="en-US" sz="2800" dirty="0">
                <a:latin typeface="Minion Pro"/>
                <a:ea typeface="Minion Pro"/>
                <a:cs typeface="Minion Pro"/>
                <a:sym typeface="Minion Pro"/>
              </a:rPr>
              <a:t>Develop comprehensive outreach packet for program coordinators and partner </a:t>
            </a:r>
            <a:r>
              <a:rPr lang="en-US" sz="2800" dirty="0" smtClean="0">
                <a:latin typeface="Minion Pro"/>
                <a:ea typeface="Minion Pro"/>
                <a:cs typeface="Minion Pro"/>
                <a:sym typeface="Minion Pro"/>
              </a:rPr>
              <a:t>agencies</a:t>
            </a:r>
            <a:endParaRPr lang="en-US" sz="2800" dirty="0">
              <a:latin typeface="Minion Pro"/>
              <a:ea typeface="Minion Pro"/>
              <a:cs typeface="Minion Pro"/>
              <a:sym typeface="Minion Pro"/>
            </a:endParaRPr>
          </a:p>
        </p:txBody>
      </p:sp>
      <p:sp>
        <p:nvSpPr>
          <p:cNvPr id="30" name="TextBox 29">
            <a:extLst>
              <a:ext uri="{FF2B5EF4-FFF2-40B4-BE49-F238E27FC236}">
                <a16:creationId xmlns:a16="http://schemas.microsoft.com/office/drawing/2014/main" xmlns="" id="{A3167932-7A60-FF4C-8B0C-2709E5B5915E}"/>
              </a:ext>
            </a:extLst>
          </p:cNvPr>
          <p:cNvSpPr txBox="1"/>
          <p:nvPr/>
        </p:nvSpPr>
        <p:spPr>
          <a:xfrm>
            <a:off x="914802" y="20666629"/>
            <a:ext cx="10972800" cy="8248412"/>
          </a:xfrm>
          <a:prstGeom prst="rect">
            <a:avLst/>
          </a:prstGeom>
          <a:noFill/>
          <a:ln w="38100">
            <a:solidFill>
              <a:srgbClr val="9DD164"/>
            </a:solidFill>
          </a:ln>
        </p:spPr>
        <p:txBody>
          <a:bodyPr wrap="square" lIns="457200" tIns="228600" rIns="228600" bIns="228600" rtlCol="0">
            <a:spAutoFit/>
          </a:bodyPr>
          <a:lstStyle/>
          <a:p>
            <a:pPr algn="ctr">
              <a:spcAft>
                <a:spcPts val="2400"/>
              </a:spcAft>
            </a:pPr>
            <a:r>
              <a:rPr lang="en-US" sz="5400" b="1" dirty="0" smtClean="0">
                <a:solidFill>
                  <a:srgbClr val="003591"/>
                </a:solidFill>
                <a:latin typeface="Source Sans Pro" panose="020B0503030403020204" pitchFamily="34" charset="77"/>
              </a:rPr>
              <a:t>Method</a:t>
            </a:r>
          </a:p>
          <a:p>
            <a:pPr algn="ctr">
              <a:spcAft>
                <a:spcPts val="2400"/>
              </a:spcAft>
            </a:pPr>
            <a:r>
              <a:rPr lang="en-US" sz="2800" i="1" dirty="0" smtClean="0">
                <a:solidFill>
                  <a:srgbClr val="D36122"/>
                </a:solidFill>
                <a:latin typeface="Minion Pro"/>
              </a:rPr>
              <a:t>Community Outreach</a:t>
            </a:r>
            <a:endParaRPr lang="en-US" sz="2800" i="1" dirty="0">
              <a:solidFill>
                <a:srgbClr val="D36122"/>
              </a:solidFill>
              <a:latin typeface="Minion Pro"/>
            </a:endParaRPr>
          </a:p>
          <a:p>
            <a:pPr algn="ctr">
              <a:spcAft>
                <a:spcPts val="2400"/>
              </a:spcAft>
            </a:pPr>
            <a:endParaRPr lang="en-US" sz="2800" i="1" dirty="0">
              <a:solidFill>
                <a:srgbClr val="D36122"/>
              </a:solidFill>
              <a:latin typeface="Minion Pro"/>
            </a:endParaRPr>
          </a:p>
          <a:p>
            <a:endParaRPr lang="en-US" sz="2800" dirty="0">
              <a:latin typeface="Minion Pro"/>
              <a:sym typeface="Minion Pro"/>
            </a:endParaRPr>
          </a:p>
          <a:p>
            <a:endParaRPr lang="en-US" sz="2800" dirty="0" smtClean="0">
              <a:latin typeface="Minion Pro"/>
              <a:sym typeface="Minion Pro"/>
            </a:endParaRPr>
          </a:p>
          <a:p>
            <a:endParaRPr lang="en-US" sz="2800" dirty="0">
              <a:latin typeface="Minion Pro"/>
              <a:sym typeface="Minion Pro"/>
            </a:endParaRPr>
          </a:p>
          <a:p>
            <a:endParaRPr lang="en-US" sz="2800" dirty="0" smtClean="0">
              <a:latin typeface="Minion Pro" panose="02040503050306020203" pitchFamily="18" charset="0"/>
            </a:endParaRPr>
          </a:p>
          <a:p>
            <a:endParaRPr lang="en-US" sz="2800" dirty="0">
              <a:latin typeface="Minion Pro" panose="02040503050306020203" pitchFamily="18" charset="0"/>
            </a:endParaRPr>
          </a:p>
          <a:p>
            <a:endParaRPr lang="en-US" sz="2800" dirty="0" smtClean="0">
              <a:latin typeface="Minion Pro" panose="02040503050306020203" pitchFamily="18" charset="0"/>
            </a:endParaRPr>
          </a:p>
          <a:p>
            <a:endParaRPr lang="en-US" sz="2800" dirty="0">
              <a:latin typeface="Minion Pro" panose="02040503050306020203" pitchFamily="18" charset="0"/>
            </a:endParaRPr>
          </a:p>
          <a:p>
            <a:endParaRPr lang="en-US" sz="2800" dirty="0" smtClean="0">
              <a:latin typeface="Minion Pro" panose="02040503050306020203" pitchFamily="18" charset="0"/>
            </a:endParaRPr>
          </a:p>
          <a:p>
            <a:endParaRPr lang="en-US" sz="2800" dirty="0">
              <a:latin typeface="Minion Pro" panose="02040503050306020203" pitchFamily="18" charset="0"/>
            </a:endParaRPr>
          </a:p>
          <a:p>
            <a:endParaRPr lang="en-US" sz="2800" dirty="0" smtClean="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p:txBody>
      </p:sp>
      <p:pic>
        <p:nvPicPr>
          <p:cNvPr id="31" name="image6.jpeg"/>
          <p:cNvPicPr/>
          <p:nvPr/>
        </p:nvPicPr>
        <p:blipFill>
          <a:blip r:embed="rId5">
            <a:extLst/>
          </a:blip>
          <a:stretch>
            <a:fillRect/>
          </a:stretch>
        </p:blipFill>
        <p:spPr>
          <a:xfrm>
            <a:off x="3161756" y="10514149"/>
            <a:ext cx="5916903" cy="4250076"/>
          </a:xfrm>
          <a:prstGeom prst="rect">
            <a:avLst/>
          </a:prstGeom>
          <a:ln w="38100">
            <a:solidFill>
              <a:schemeClr val="tx1"/>
            </a:solidFill>
            <a:miter lim="400000"/>
          </a:ln>
        </p:spPr>
      </p:pic>
      <p:pic>
        <p:nvPicPr>
          <p:cNvPr id="32" name="Screen Shot 2018-07-09 at 3.27.24 PM.png"/>
          <p:cNvPicPr/>
          <p:nvPr/>
        </p:nvPicPr>
        <p:blipFill>
          <a:blip r:embed="rId6">
            <a:extLst/>
          </a:blip>
          <a:stretch>
            <a:fillRect/>
          </a:stretch>
        </p:blipFill>
        <p:spPr>
          <a:xfrm>
            <a:off x="6968387" y="23050186"/>
            <a:ext cx="4220544" cy="5464093"/>
          </a:xfrm>
          <a:prstGeom prst="rect">
            <a:avLst/>
          </a:prstGeom>
          <a:ln w="38100">
            <a:solidFill>
              <a:schemeClr val="tx1"/>
            </a:solidFill>
            <a:miter lim="400000"/>
          </a:ln>
        </p:spPr>
      </p:pic>
      <p:pic>
        <p:nvPicPr>
          <p:cNvPr id="33" name="image4.jpg"/>
          <p:cNvPicPr/>
          <p:nvPr/>
        </p:nvPicPr>
        <p:blipFill>
          <a:blip r:embed="rId7">
            <a:extLst/>
          </a:blip>
          <a:stretch>
            <a:fillRect/>
          </a:stretch>
        </p:blipFill>
        <p:spPr>
          <a:xfrm>
            <a:off x="13370746" y="27110341"/>
            <a:ext cx="3404992" cy="1949303"/>
          </a:xfrm>
          <a:prstGeom prst="rect">
            <a:avLst/>
          </a:prstGeom>
          <a:ln w="12700">
            <a:miter lim="400000"/>
          </a:ln>
        </p:spPr>
      </p:pic>
      <p:pic>
        <p:nvPicPr>
          <p:cNvPr id="3" name="Picture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8268297" y="26848016"/>
            <a:ext cx="5263120" cy="1949303"/>
          </a:xfrm>
          <a:prstGeom prst="rect">
            <a:avLst/>
          </a:prstGeom>
        </p:spPr>
      </p:pic>
      <p:sp>
        <p:nvSpPr>
          <p:cNvPr id="7" name="AutoShape 2" descr="Forms response chart. Question title: How did you find out about the class. Number of responses: 10 responses."/>
          <p:cNvSpPr>
            <a:spLocks noChangeAspect="1" noChangeArrowheads="1"/>
          </p:cNvSpPr>
          <p:nvPr/>
        </p:nvSpPr>
        <p:spPr bwMode="auto">
          <a:xfrm>
            <a:off x="155575" y="84138"/>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4" name="TextBox 33">
            <a:extLst>
              <a:ext uri="{FF2B5EF4-FFF2-40B4-BE49-F238E27FC236}">
                <a16:creationId xmlns:a16="http://schemas.microsoft.com/office/drawing/2014/main" xmlns="" id="{5D7980A8-217C-0F4C-81D0-140526D34C99}"/>
              </a:ext>
            </a:extLst>
          </p:cNvPr>
          <p:cNvSpPr txBox="1"/>
          <p:nvPr/>
        </p:nvSpPr>
        <p:spPr>
          <a:xfrm>
            <a:off x="24635699" y="12639187"/>
            <a:ext cx="10998362" cy="9079409"/>
          </a:xfrm>
          <a:prstGeom prst="rect">
            <a:avLst/>
          </a:prstGeom>
          <a:noFill/>
          <a:ln w="38100">
            <a:solidFill>
              <a:srgbClr val="9DD164"/>
            </a:solidFill>
          </a:ln>
        </p:spPr>
        <p:txBody>
          <a:bodyPr wrap="square" lIns="457200" tIns="228600" rIns="228600" bIns="228600" rtlCol="0">
            <a:spAutoFit/>
          </a:bodyPr>
          <a:lstStyle/>
          <a:p>
            <a:pPr algn="ctr">
              <a:spcAft>
                <a:spcPts val="2400"/>
              </a:spcAft>
            </a:pPr>
            <a:r>
              <a:rPr lang="en-US" sz="5400" b="1" dirty="0" smtClean="0">
                <a:solidFill>
                  <a:srgbClr val="003591"/>
                </a:solidFill>
                <a:latin typeface="Source Sans Pro" panose="020B0503030403020204" pitchFamily="34" charset="77"/>
              </a:rPr>
              <a:t>Discussion </a:t>
            </a:r>
          </a:p>
          <a:p>
            <a:pPr algn="ctr">
              <a:spcAft>
                <a:spcPts val="2400"/>
              </a:spcAft>
            </a:pPr>
            <a:r>
              <a:rPr lang="en-US" sz="2800" dirty="0" smtClean="0">
                <a:latin typeface="Minion Pro" panose="02040503050306020203" pitchFamily="18" charset="0"/>
              </a:rPr>
              <a:t>This project represents a snapshot of </a:t>
            </a:r>
            <a:r>
              <a:rPr lang="en-US" sz="2800" dirty="0" smtClean="0">
                <a:latin typeface="Minion Pro" panose="02040503050306020203" pitchFamily="18" charset="0"/>
              </a:rPr>
              <a:t>programming trends in America.  I </a:t>
            </a:r>
            <a:r>
              <a:rPr lang="en-US" sz="2800" dirty="0" smtClean="0">
                <a:latin typeface="Minion Pro" panose="02040503050306020203" pitchFamily="18" charset="0"/>
              </a:rPr>
              <a:t>learned that difference in perception of program access causes discrepancies between participants, partner agencies, and coordinators</a:t>
            </a:r>
            <a:r>
              <a:rPr lang="en-US" sz="2800" dirty="0" smtClean="0">
                <a:latin typeface="Minion Pro" panose="02040503050306020203" pitchFamily="18" charset="0"/>
              </a:rPr>
              <a:t>.  The perception that families don’t have enough time for the program is dismissed when everyone who finishes it </a:t>
            </a:r>
            <a:r>
              <a:rPr lang="en-US" sz="2800" dirty="0" smtClean="0">
                <a:latin typeface="Minion Pro" panose="02040503050306020203" pitchFamily="18" charset="0"/>
              </a:rPr>
              <a:t>wishes there were more.</a:t>
            </a:r>
            <a:r>
              <a:rPr lang="en-US" sz="2800" dirty="0" smtClean="0">
                <a:latin typeface="Minion Pro" panose="02040503050306020203" pitchFamily="18" charset="0"/>
              </a:rPr>
              <a:t>  </a:t>
            </a:r>
            <a:r>
              <a:rPr lang="en-US" sz="2800" dirty="0" smtClean="0">
                <a:latin typeface="Minion Pro" panose="02040503050306020203" pitchFamily="18" charset="0"/>
              </a:rPr>
              <a:t>Being able to meet people where they are, and having a community champion are key to driving program participation and success.  These findings can hopefully guide marketing strategies to better meet the needs of the target population while also fulfilling other stakeholder engagements. </a:t>
            </a:r>
          </a:p>
          <a:p>
            <a:pPr algn="ctr">
              <a:spcAft>
                <a:spcPts val="2400"/>
              </a:spcAft>
            </a:pPr>
            <a:r>
              <a:rPr lang="en-US" sz="5400" b="1" dirty="0" smtClean="0">
                <a:solidFill>
                  <a:srgbClr val="003591"/>
                </a:solidFill>
                <a:latin typeface="Source Sans Pro" panose="020B0503030403020204" pitchFamily="34" charset="77"/>
              </a:rPr>
              <a:t>Next Steps</a:t>
            </a:r>
          </a:p>
          <a:p>
            <a:pPr marL="457200" indent="-457200">
              <a:buFont typeface="Arial" panose="020B0604020202020204" pitchFamily="34" charset="0"/>
              <a:buChar char="•"/>
            </a:pPr>
            <a:r>
              <a:rPr lang="en-US" sz="2800" dirty="0" smtClean="0">
                <a:latin typeface="Minion Pro"/>
              </a:rPr>
              <a:t>Utilization of updated Outreach toolkit</a:t>
            </a:r>
          </a:p>
          <a:p>
            <a:pPr marL="457200" indent="-457200">
              <a:buFont typeface="Arial" panose="020B0604020202020204" pitchFamily="34" charset="0"/>
              <a:buChar char="•"/>
            </a:pPr>
            <a:r>
              <a:rPr lang="en-US" sz="2800" dirty="0" smtClean="0">
                <a:latin typeface="Minion Pro"/>
              </a:rPr>
              <a:t>Continue to identify key leaders within each community</a:t>
            </a:r>
          </a:p>
          <a:p>
            <a:pPr marL="457200" indent="-457200">
              <a:buFont typeface="Arial" panose="020B0604020202020204" pitchFamily="34" charset="0"/>
              <a:buChar char="•"/>
            </a:pPr>
            <a:r>
              <a:rPr lang="en-US" sz="2800" dirty="0" smtClean="0">
                <a:latin typeface="Minion Pro"/>
              </a:rPr>
              <a:t>Develop online media platform for program outreach &amp; communication</a:t>
            </a:r>
            <a:endParaRPr lang="en-US" sz="2800" dirty="0">
              <a:latin typeface="Minion Pro"/>
            </a:endParaRPr>
          </a:p>
        </p:txBody>
      </p:sp>
      <p:pic>
        <p:nvPicPr>
          <p:cNvPr id="9" name="Picture 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9386627" y="20134806"/>
            <a:ext cx="4605908" cy="6044799"/>
          </a:xfrm>
          <a:prstGeom prst="rect">
            <a:avLst/>
          </a:prstGeom>
          <a:ln w="38100">
            <a:solidFill>
              <a:schemeClr val="tx1"/>
            </a:solidFill>
          </a:ln>
        </p:spPr>
      </p:pic>
      <p:graphicFrame>
        <p:nvGraphicFramePr>
          <p:cNvPr id="10" name="Chart 9"/>
          <p:cNvGraphicFramePr/>
          <p:nvPr>
            <p:extLst>
              <p:ext uri="{D42A27DB-BD31-4B8C-83A1-F6EECF244321}">
                <p14:modId xmlns:p14="http://schemas.microsoft.com/office/powerpoint/2010/main" val="3817688891"/>
              </p:ext>
            </p:extLst>
          </p:nvPr>
        </p:nvGraphicFramePr>
        <p:xfrm>
          <a:off x="12811225" y="5535176"/>
          <a:ext cx="10239261" cy="5343031"/>
        </p:xfrm>
        <a:graphic>
          <a:graphicData uri="http://schemas.openxmlformats.org/drawingml/2006/chart">
            <c:chart xmlns:c="http://schemas.openxmlformats.org/drawingml/2006/chart" xmlns:r="http://schemas.openxmlformats.org/officeDocument/2006/relationships" r:id="rId10"/>
          </a:graphicData>
        </a:graphic>
      </p:graphicFrame>
      <p:sp>
        <p:nvSpPr>
          <p:cNvPr id="11" name="TextBox 10"/>
          <p:cNvSpPr txBox="1"/>
          <p:nvPr/>
        </p:nvSpPr>
        <p:spPr>
          <a:xfrm>
            <a:off x="4417531" y="14941013"/>
            <a:ext cx="3405352" cy="323165"/>
          </a:xfrm>
          <a:prstGeom prst="rect">
            <a:avLst/>
          </a:prstGeom>
          <a:noFill/>
        </p:spPr>
        <p:txBody>
          <a:bodyPr wrap="square" rtlCol="0">
            <a:spAutoFit/>
          </a:bodyPr>
          <a:lstStyle/>
          <a:p>
            <a:pPr algn="ctr"/>
            <a:r>
              <a:rPr lang="en-US" sz="1500" dirty="0" smtClean="0"/>
              <a:t>Cooking Matters for Kids (2)</a:t>
            </a:r>
            <a:endParaRPr lang="en-US" sz="1500" dirty="0"/>
          </a:p>
        </p:txBody>
      </p:sp>
      <p:sp>
        <p:nvSpPr>
          <p:cNvPr id="12" name="TextBox 11"/>
          <p:cNvSpPr txBox="1"/>
          <p:nvPr/>
        </p:nvSpPr>
        <p:spPr>
          <a:xfrm rot="5400000">
            <a:off x="10279848" y="26090406"/>
            <a:ext cx="2183642" cy="323165"/>
          </a:xfrm>
          <a:prstGeom prst="rect">
            <a:avLst/>
          </a:prstGeom>
          <a:noFill/>
        </p:spPr>
        <p:txBody>
          <a:bodyPr wrap="square" rtlCol="0">
            <a:spAutoFit/>
          </a:bodyPr>
          <a:lstStyle/>
          <a:p>
            <a:r>
              <a:rPr lang="en-US" sz="1500" dirty="0" smtClean="0"/>
              <a:t>Photo by Kira Wadsworth</a:t>
            </a:r>
            <a:endParaRPr lang="en-US" sz="1500" dirty="0"/>
          </a:p>
        </p:txBody>
      </p:sp>
      <p:sp>
        <p:nvSpPr>
          <p:cNvPr id="36" name="TextBox 35">
            <a:extLst>
              <a:ext uri="{FF2B5EF4-FFF2-40B4-BE49-F238E27FC236}">
                <a16:creationId xmlns:a16="http://schemas.microsoft.com/office/drawing/2014/main" xmlns="" id="{62D330CA-02DB-4445-A4D0-A358878DF8D6}"/>
              </a:ext>
            </a:extLst>
          </p:cNvPr>
          <p:cNvSpPr txBox="1"/>
          <p:nvPr/>
        </p:nvSpPr>
        <p:spPr>
          <a:xfrm>
            <a:off x="12726257" y="11752696"/>
            <a:ext cx="10972800" cy="7417415"/>
          </a:xfrm>
          <a:prstGeom prst="rect">
            <a:avLst/>
          </a:prstGeom>
          <a:noFill/>
          <a:ln w="38100">
            <a:solidFill>
              <a:srgbClr val="9DD164"/>
            </a:solidFill>
          </a:ln>
        </p:spPr>
        <p:txBody>
          <a:bodyPr wrap="square" lIns="457200" tIns="228600" rIns="228600" bIns="228600" rtlCol="0">
            <a:spAutoFit/>
          </a:bodyPr>
          <a:lstStyle/>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b="1" dirty="0">
              <a:latin typeface="Minion Pro" panose="02040503050306020203" pitchFamily="18" charset="0"/>
            </a:endParaRPr>
          </a:p>
          <a:p>
            <a:endParaRPr lang="en-US" sz="40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r>
              <a:rPr lang="en-US" sz="2400" dirty="0" smtClean="0">
                <a:latin typeface="Minion Pro" panose="02040503050306020203" pitchFamily="18" charset="0"/>
              </a:rPr>
              <a:t>This graphs represents participant responses to the question “What did you like most about the class?</a:t>
            </a:r>
          </a:p>
        </p:txBody>
      </p:sp>
      <p:graphicFrame>
        <p:nvGraphicFramePr>
          <p:cNvPr id="14" name="Chart 13"/>
          <p:cNvGraphicFramePr/>
          <p:nvPr>
            <p:extLst>
              <p:ext uri="{D42A27DB-BD31-4B8C-83A1-F6EECF244321}">
                <p14:modId xmlns:p14="http://schemas.microsoft.com/office/powerpoint/2010/main" val="3221705161"/>
              </p:ext>
            </p:extLst>
          </p:nvPr>
        </p:nvGraphicFramePr>
        <p:xfrm>
          <a:off x="12726257" y="12221651"/>
          <a:ext cx="10972800" cy="7866818"/>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42" name="Diagram 41"/>
          <p:cNvGraphicFramePr/>
          <p:nvPr>
            <p:extLst>
              <p:ext uri="{D42A27DB-BD31-4B8C-83A1-F6EECF244321}">
                <p14:modId xmlns:p14="http://schemas.microsoft.com/office/powerpoint/2010/main" val="3021899049"/>
              </p:ext>
            </p:extLst>
          </p:nvPr>
        </p:nvGraphicFramePr>
        <p:xfrm>
          <a:off x="1489954" y="23050187"/>
          <a:ext cx="4962963" cy="5464093"/>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pic>
        <p:nvPicPr>
          <p:cNvPr id="44" name="Picture 43"/>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25757243" y="10508578"/>
            <a:ext cx="1370150" cy="1370150"/>
          </a:xfrm>
          <a:prstGeom prst="rect">
            <a:avLst/>
          </a:prstGeom>
        </p:spPr>
      </p:pic>
      <p:pic>
        <p:nvPicPr>
          <p:cNvPr id="45" name="Picture 44"/>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25093768" y="6477002"/>
            <a:ext cx="3993486" cy="3059110"/>
          </a:xfrm>
          <a:prstGeom prst="rect">
            <a:avLst/>
          </a:prstGeom>
          <a:ln w="38100">
            <a:solidFill>
              <a:schemeClr val="tx1"/>
            </a:solidFill>
          </a:ln>
        </p:spPr>
      </p:pic>
      <p:sp>
        <p:nvSpPr>
          <p:cNvPr id="46" name="TextBox 45"/>
          <p:cNvSpPr txBox="1"/>
          <p:nvPr/>
        </p:nvSpPr>
        <p:spPr>
          <a:xfrm>
            <a:off x="29641799" y="6225857"/>
            <a:ext cx="5850975" cy="4401205"/>
          </a:xfrm>
          <a:prstGeom prst="rect">
            <a:avLst/>
          </a:prstGeom>
          <a:noFill/>
        </p:spPr>
        <p:txBody>
          <a:bodyPr wrap="square" rtlCol="0">
            <a:spAutoFit/>
          </a:bodyPr>
          <a:lstStyle/>
          <a:p>
            <a:r>
              <a:rPr lang="en-US" sz="2800" dirty="0" smtClean="0">
                <a:latin typeface="Minion Pro"/>
              </a:rPr>
              <a:t>A Community Leader is key when it comes to recruiting for programs.  Individuals within an agency or school energized about the program drive program recruitment  success.  Perceived barriers (childcare, transportation, perceptions of inaccessibility) were overcome when participants were encouraged by a trusted community member.  </a:t>
            </a:r>
          </a:p>
        </p:txBody>
      </p:sp>
      <p:sp>
        <p:nvSpPr>
          <p:cNvPr id="47" name="TextBox 46"/>
          <p:cNvSpPr txBox="1"/>
          <p:nvPr/>
        </p:nvSpPr>
        <p:spPr>
          <a:xfrm>
            <a:off x="25496740" y="9515935"/>
            <a:ext cx="3187541" cy="646331"/>
          </a:xfrm>
          <a:prstGeom prst="rect">
            <a:avLst/>
          </a:prstGeom>
          <a:noFill/>
        </p:spPr>
        <p:txBody>
          <a:bodyPr wrap="square" rtlCol="0">
            <a:spAutoFit/>
          </a:bodyPr>
          <a:lstStyle/>
          <a:p>
            <a:r>
              <a:rPr lang="en-US" sz="1200" dirty="0"/>
              <a:t>goo.gl/gMtFG8content_copyCopy short URL</a:t>
            </a:r>
          </a:p>
          <a:p>
            <a:r>
              <a:rPr lang="en-US" sz="1200" dirty="0"/>
              <a:t/>
            </a:r>
            <a:br>
              <a:rPr lang="en-US" sz="1200" dirty="0"/>
            </a:br>
            <a:endParaRPr lang="en-US" sz="1200" dirty="0"/>
          </a:p>
        </p:txBody>
      </p:sp>
      <p:sp>
        <p:nvSpPr>
          <p:cNvPr id="8" name="TextBox 7"/>
          <p:cNvSpPr txBox="1"/>
          <p:nvPr/>
        </p:nvSpPr>
        <p:spPr>
          <a:xfrm>
            <a:off x="27174564" y="10459830"/>
            <a:ext cx="7829322" cy="1384995"/>
          </a:xfrm>
          <a:prstGeom prst="rect">
            <a:avLst/>
          </a:prstGeom>
          <a:noFill/>
        </p:spPr>
        <p:txBody>
          <a:bodyPr wrap="square" rtlCol="0">
            <a:spAutoFit/>
          </a:bodyPr>
          <a:lstStyle/>
          <a:p>
            <a:r>
              <a:rPr lang="en-US" sz="2800" dirty="0" smtClean="0">
                <a:latin typeface="Minion Pro"/>
              </a:rPr>
              <a:t>Many participants expressed need for continued connection to Cooking Matters through social media platforms like Facebook Groups</a:t>
            </a:r>
            <a:endParaRPr lang="en-US" sz="2800" dirty="0">
              <a:latin typeface="Minion Pro"/>
            </a:endParaRPr>
          </a:p>
        </p:txBody>
      </p:sp>
      <p:sp>
        <p:nvSpPr>
          <p:cNvPr id="35" name="Rectangle 34">
            <a:extLst>
              <a:ext uri="{FF2B5EF4-FFF2-40B4-BE49-F238E27FC236}">
                <a16:creationId xmlns:a16="http://schemas.microsoft.com/office/drawing/2014/main" xmlns="" id="{A837E5E8-00E4-AB49-9E91-07E21617D01F}"/>
              </a:ext>
            </a:extLst>
          </p:cNvPr>
          <p:cNvSpPr/>
          <p:nvPr/>
        </p:nvSpPr>
        <p:spPr>
          <a:xfrm>
            <a:off x="24587047" y="22164363"/>
            <a:ext cx="11005073" cy="1771647"/>
          </a:xfrm>
          <a:prstGeom prst="rect">
            <a:avLst/>
          </a:prstGeom>
          <a:solidFill>
            <a:srgbClr val="9DD164"/>
          </a:solidFill>
          <a:ln w="38100">
            <a:solidFill>
              <a:srgbClr val="092844"/>
            </a:solidFill>
          </a:ln>
        </p:spPr>
        <p:style>
          <a:lnRef idx="2">
            <a:schemeClr val="accent1">
              <a:shade val="50000"/>
            </a:schemeClr>
          </a:lnRef>
          <a:fillRef idx="1">
            <a:schemeClr val="accent1"/>
          </a:fillRef>
          <a:effectRef idx="0">
            <a:schemeClr val="accent1"/>
          </a:effectRef>
          <a:fontRef idx="minor">
            <a:schemeClr val="lt1"/>
          </a:fontRef>
        </p:style>
        <p:txBody>
          <a:bodyPr lIns="228600" tIns="228600" rIns="228600" bIns="228600" rtlCol="0" anchor="ctr"/>
          <a:lstStyle/>
          <a:p>
            <a:pPr algn="ctr"/>
            <a:r>
              <a:rPr lang="en-US" sz="3800" b="1" dirty="0" smtClean="0">
                <a:solidFill>
                  <a:srgbClr val="092844"/>
                </a:solidFill>
                <a:latin typeface="Source Sans Pro" panose="020B0503030403020204" pitchFamily="34" charset="77"/>
              </a:rPr>
              <a:t>“Feeding a child is about more than just nutrition; it’s also a means of communicating love” (3)</a:t>
            </a:r>
            <a:endParaRPr lang="en-US" sz="3800" dirty="0">
              <a:solidFill>
                <a:srgbClr val="092844"/>
              </a:solidFill>
              <a:latin typeface="Minion Pro" panose="02040503050306020203" pitchFamily="18" charset="0"/>
            </a:endParaRPr>
          </a:p>
        </p:txBody>
      </p:sp>
    </p:spTree>
    <p:extLst>
      <p:ext uri="{BB962C8B-B14F-4D97-AF65-F5344CB8AC3E}">
        <p14:creationId xmlns:p14="http://schemas.microsoft.com/office/powerpoint/2010/main" val="87969296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fellows_poster_1" id="{4759A9DF-9B91-9348-93EC-96E587BC7BB8}" vid="{129A80A6-8E2C-A04D-A090-659A8FD1B77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923</TotalTime>
  <Words>492</Words>
  <Application>Microsoft Office PowerPoint</Application>
  <PresentationFormat>Custom</PresentationFormat>
  <Paragraphs>98</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Microsoft Office User</dc:creator>
  <cp:lastModifiedBy>Alexis Dwyer</cp:lastModifiedBy>
  <cp:revision>60</cp:revision>
  <dcterms:created xsi:type="dcterms:W3CDTF">2018-06-22T15:17:21Z</dcterms:created>
  <dcterms:modified xsi:type="dcterms:W3CDTF">2018-08-07T20:06:15Z</dcterms:modified>
</cp:coreProperties>
</file>