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6576000" cy="29260800"/>
  <p:notesSz cx="6858000" cy="9144000"/>
  <p:defaultTextStyle>
    <a:defPPr>
      <a:defRPr lang="en-US"/>
    </a:defPPr>
    <a:lvl1pPr marL="0" algn="l" defTabSz="3160009" rtl="0" eaLnBrk="1" latinLnBrk="0" hangingPunct="1">
      <a:defRPr sz="6221" kern="1200">
        <a:solidFill>
          <a:schemeClr val="tx1"/>
        </a:solidFill>
        <a:latin typeface="+mn-lt"/>
        <a:ea typeface="+mn-ea"/>
        <a:cs typeface="+mn-cs"/>
      </a:defRPr>
    </a:lvl1pPr>
    <a:lvl2pPr marL="1580004" algn="l" defTabSz="3160009" rtl="0" eaLnBrk="1" latinLnBrk="0" hangingPunct="1">
      <a:defRPr sz="6221" kern="1200">
        <a:solidFill>
          <a:schemeClr val="tx1"/>
        </a:solidFill>
        <a:latin typeface="+mn-lt"/>
        <a:ea typeface="+mn-ea"/>
        <a:cs typeface="+mn-cs"/>
      </a:defRPr>
    </a:lvl2pPr>
    <a:lvl3pPr marL="3160009" algn="l" defTabSz="3160009" rtl="0" eaLnBrk="1" latinLnBrk="0" hangingPunct="1">
      <a:defRPr sz="6221" kern="1200">
        <a:solidFill>
          <a:schemeClr val="tx1"/>
        </a:solidFill>
        <a:latin typeface="+mn-lt"/>
        <a:ea typeface="+mn-ea"/>
        <a:cs typeface="+mn-cs"/>
      </a:defRPr>
    </a:lvl3pPr>
    <a:lvl4pPr marL="4740012" algn="l" defTabSz="3160009" rtl="0" eaLnBrk="1" latinLnBrk="0" hangingPunct="1">
      <a:defRPr sz="6221" kern="1200">
        <a:solidFill>
          <a:schemeClr val="tx1"/>
        </a:solidFill>
        <a:latin typeface="+mn-lt"/>
        <a:ea typeface="+mn-ea"/>
        <a:cs typeface="+mn-cs"/>
      </a:defRPr>
    </a:lvl4pPr>
    <a:lvl5pPr marL="6320017" algn="l" defTabSz="3160009" rtl="0" eaLnBrk="1" latinLnBrk="0" hangingPunct="1">
      <a:defRPr sz="6221" kern="1200">
        <a:solidFill>
          <a:schemeClr val="tx1"/>
        </a:solidFill>
        <a:latin typeface="+mn-lt"/>
        <a:ea typeface="+mn-ea"/>
        <a:cs typeface="+mn-cs"/>
      </a:defRPr>
    </a:lvl5pPr>
    <a:lvl6pPr marL="7900021" algn="l" defTabSz="3160009" rtl="0" eaLnBrk="1" latinLnBrk="0" hangingPunct="1">
      <a:defRPr sz="6221" kern="1200">
        <a:solidFill>
          <a:schemeClr val="tx1"/>
        </a:solidFill>
        <a:latin typeface="+mn-lt"/>
        <a:ea typeface="+mn-ea"/>
        <a:cs typeface="+mn-cs"/>
      </a:defRPr>
    </a:lvl6pPr>
    <a:lvl7pPr marL="9480025" algn="l" defTabSz="3160009" rtl="0" eaLnBrk="1" latinLnBrk="0" hangingPunct="1">
      <a:defRPr sz="6221" kern="1200">
        <a:solidFill>
          <a:schemeClr val="tx1"/>
        </a:solidFill>
        <a:latin typeface="+mn-lt"/>
        <a:ea typeface="+mn-ea"/>
        <a:cs typeface="+mn-cs"/>
      </a:defRPr>
    </a:lvl7pPr>
    <a:lvl8pPr marL="11060030" algn="l" defTabSz="3160009" rtl="0" eaLnBrk="1" latinLnBrk="0" hangingPunct="1">
      <a:defRPr sz="6221" kern="1200">
        <a:solidFill>
          <a:schemeClr val="tx1"/>
        </a:solidFill>
        <a:latin typeface="+mn-lt"/>
        <a:ea typeface="+mn-ea"/>
        <a:cs typeface="+mn-cs"/>
      </a:defRPr>
    </a:lvl8pPr>
    <a:lvl9pPr marL="12640033" algn="l" defTabSz="3160009"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DD164"/>
    <a:srgbClr val="A2AAAD"/>
    <a:srgbClr val="D36122"/>
    <a:srgbClr val="003594"/>
    <a:srgbClr val="003591"/>
    <a:srgbClr val="092844"/>
    <a:srgbClr val="D6D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31"/>
    <p:restoredTop sz="95449" autoAdjust="0"/>
  </p:normalViewPr>
  <p:slideViewPr>
    <p:cSldViewPr snapToGrid="0" snapToObjects="1">
      <p:cViewPr varScale="1">
        <p:scale>
          <a:sx n="20" d="100"/>
          <a:sy n="20" d="100"/>
        </p:scale>
        <p:origin x="739"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relay1new\Area\RP%20Share\Supply%20Planning\IRP\2020%20IRP\Research\Tier%203%20elasticity.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relay1new\Users\Resource%20Planning\MLevin\_Files\UNH\Seattle%20City%20Light%20Chart.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2147386590518697E-2"/>
          <c:y val="5.0158374796176082E-2"/>
          <c:w val="0.6795544676964429"/>
          <c:h val="0.79813484109826438"/>
        </c:manualLayout>
      </c:layout>
      <c:scatterChart>
        <c:scatterStyle val="lineMarker"/>
        <c:varyColors val="0"/>
        <c:ser>
          <c:idx val="3"/>
          <c:order val="0"/>
          <c:tx>
            <c:strRef>
              <c:f>Sales!$G$4</c:f>
              <c:strCache>
                <c:ptCount val="1"/>
                <c:pt idx="0">
                  <c:v>Collantes (2014); Cal ETC (2016)</c:v>
                </c:pt>
              </c:strCache>
            </c:strRef>
          </c:tx>
          <c:spPr>
            <a:ln w="25400" cap="rnd">
              <a:noFill/>
              <a:round/>
            </a:ln>
            <a:effectLst/>
          </c:spPr>
          <c:marker>
            <c:symbol val="circle"/>
            <c:size val="5"/>
            <c:spPr>
              <a:solidFill>
                <a:srgbClr val="9DD164"/>
              </a:solidFill>
              <a:ln w="38100">
                <a:solidFill>
                  <a:srgbClr val="9DD164"/>
                </a:solidFill>
              </a:ln>
              <a:effectLst/>
            </c:spPr>
          </c:marker>
          <c:trendline>
            <c:spPr>
              <a:ln w="38100" cap="rnd">
                <a:solidFill>
                  <a:srgbClr val="9DD164"/>
                </a:solidFill>
                <a:prstDash val="sysDot"/>
              </a:ln>
              <a:effectLst/>
            </c:spPr>
            <c:trendlineType val="exp"/>
            <c:dispRSqr val="0"/>
            <c:dispEq val="0"/>
          </c:trendline>
          <c:xVal>
            <c:numRef>
              <c:f>Sales!$F$5:$F$34</c:f>
              <c:numCache>
                <c:formatCode>General</c:formatCode>
                <c:ptCount val="30"/>
                <c:pt idx="0">
                  <c:v>1200</c:v>
                </c:pt>
                <c:pt idx="1">
                  <c:v>2200</c:v>
                </c:pt>
                <c:pt idx="2">
                  <c:v>3200</c:v>
                </c:pt>
                <c:pt idx="3">
                  <c:v>4200</c:v>
                </c:pt>
                <c:pt idx="4">
                  <c:v>5200</c:v>
                </c:pt>
                <c:pt idx="5">
                  <c:v>6200</c:v>
                </c:pt>
                <c:pt idx="6">
                  <c:v>7200</c:v>
                </c:pt>
                <c:pt idx="7">
                  <c:v>8200</c:v>
                </c:pt>
                <c:pt idx="8">
                  <c:v>9200</c:v>
                </c:pt>
                <c:pt idx="9">
                  <c:v>10200</c:v>
                </c:pt>
                <c:pt idx="10">
                  <c:v>11200</c:v>
                </c:pt>
                <c:pt idx="11">
                  <c:v>12200</c:v>
                </c:pt>
                <c:pt idx="12">
                  <c:v>13200</c:v>
                </c:pt>
                <c:pt idx="13">
                  <c:v>14200</c:v>
                </c:pt>
                <c:pt idx="14">
                  <c:v>15200</c:v>
                </c:pt>
                <c:pt idx="15">
                  <c:v>16200</c:v>
                </c:pt>
              </c:numCache>
            </c:numRef>
          </c:xVal>
          <c:yVal>
            <c:numRef>
              <c:f>Sales!$G$5:$G$34</c:f>
              <c:numCache>
                <c:formatCode>General</c:formatCode>
                <c:ptCount val="30"/>
                <c:pt idx="0">
                  <c:v>33</c:v>
                </c:pt>
                <c:pt idx="1">
                  <c:v>47.85</c:v>
                </c:pt>
                <c:pt idx="2">
                  <c:v>69.382499999999993</c:v>
                </c:pt>
                <c:pt idx="3">
                  <c:v>100.60462499999998</c:v>
                </c:pt>
                <c:pt idx="4">
                  <c:v>145.87670624999998</c:v>
                </c:pt>
                <c:pt idx="5">
                  <c:v>211.52122406249998</c:v>
                </c:pt>
                <c:pt idx="6">
                  <c:v>306.70577489062498</c:v>
                </c:pt>
                <c:pt idx="7">
                  <c:v>444.72337359140619</c:v>
                </c:pt>
                <c:pt idx="8">
                  <c:v>644.848891707539</c:v>
                </c:pt>
                <c:pt idx="9">
                  <c:v>935.03089297593147</c:v>
                </c:pt>
                <c:pt idx="10">
                  <c:v>1355.7947948151007</c:v>
                </c:pt>
                <c:pt idx="11">
                  <c:v>1965.9024524818958</c:v>
                </c:pt>
                <c:pt idx="12">
                  <c:v>2850.5585560987488</c:v>
                </c:pt>
                <c:pt idx="13">
                  <c:v>4133.3099063431855</c:v>
                </c:pt>
                <c:pt idx="14">
                  <c:v>5993.2993641976191</c:v>
                </c:pt>
                <c:pt idx="15">
                  <c:v>8690.2840780865481</c:v>
                </c:pt>
              </c:numCache>
            </c:numRef>
          </c:yVal>
          <c:smooth val="0"/>
        </c:ser>
        <c:ser>
          <c:idx val="1"/>
          <c:order val="2"/>
          <c:tx>
            <c:strRef>
              <c:f>Sales!$K$4</c:f>
              <c:strCache>
                <c:ptCount val="1"/>
                <c:pt idx="0">
                  <c:v>Wescott (2015); Cal ETC (2016)</c:v>
                </c:pt>
              </c:strCache>
            </c:strRef>
          </c:tx>
          <c:spPr>
            <a:ln w="25400" cap="rnd">
              <a:noFill/>
              <a:round/>
            </a:ln>
            <a:effectLst/>
          </c:spPr>
          <c:marker>
            <c:symbol val="circle"/>
            <c:size val="5"/>
            <c:spPr>
              <a:solidFill>
                <a:srgbClr val="D36122"/>
              </a:solidFill>
              <a:ln w="38100">
                <a:solidFill>
                  <a:srgbClr val="D36122"/>
                </a:solidFill>
              </a:ln>
              <a:effectLst/>
            </c:spPr>
          </c:marker>
          <c:trendline>
            <c:spPr>
              <a:ln w="38100" cap="rnd">
                <a:solidFill>
                  <a:srgbClr val="D36122"/>
                </a:solidFill>
                <a:prstDash val="sysDot"/>
              </a:ln>
              <a:effectLst/>
            </c:spPr>
            <c:trendlineType val="linear"/>
            <c:dispRSqr val="0"/>
            <c:dispEq val="0"/>
          </c:trendline>
          <c:xVal>
            <c:numRef>
              <c:f>Sales!$J$5:$J$11</c:f>
              <c:numCache>
                <c:formatCode>General</c:formatCode>
                <c:ptCount val="7"/>
                <c:pt idx="0">
                  <c:v>1200</c:v>
                </c:pt>
                <c:pt idx="1">
                  <c:v>1700</c:v>
                </c:pt>
                <c:pt idx="2">
                  <c:v>2200</c:v>
                </c:pt>
                <c:pt idx="3">
                  <c:v>2700</c:v>
                </c:pt>
                <c:pt idx="4">
                  <c:v>3200</c:v>
                </c:pt>
                <c:pt idx="5">
                  <c:v>3700</c:v>
                </c:pt>
                <c:pt idx="6">
                  <c:v>4200</c:v>
                </c:pt>
              </c:numCache>
            </c:numRef>
          </c:xVal>
          <c:yVal>
            <c:numRef>
              <c:f>Sales!$K$5:$K$11</c:f>
              <c:numCache>
                <c:formatCode>General</c:formatCode>
                <c:ptCount val="7"/>
                <c:pt idx="0">
                  <c:v>33</c:v>
                </c:pt>
                <c:pt idx="1">
                  <c:v>40.700000000000003</c:v>
                </c:pt>
                <c:pt idx="2">
                  <c:v>48.400000000000006</c:v>
                </c:pt>
                <c:pt idx="3">
                  <c:v>56.100000000000009</c:v>
                </c:pt>
                <c:pt idx="4">
                  <c:v>63.800000000000011</c:v>
                </c:pt>
                <c:pt idx="5">
                  <c:v>71.500000000000014</c:v>
                </c:pt>
                <c:pt idx="6">
                  <c:v>79.2</c:v>
                </c:pt>
              </c:numCache>
            </c:numRef>
          </c:yVal>
          <c:smooth val="0"/>
        </c:ser>
        <c:ser>
          <c:idx val="2"/>
          <c:order val="3"/>
          <c:tx>
            <c:strRef>
              <c:f>Sales!$Q$4:$R$4</c:f>
              <c:strCache>
                <c:ptCount val="1"/>
                <c:pt idx="0">
                  <c:v>JFA (2015); Cal ETC (2016)</c:v>
                </c:pt>
              </c:strCache>
            </c:strRef>
          </c:tx>
          <c:spPr>
            <a:ln w="25400" cap="rnd">
              <a:noFill/>
              <a:round/>
            </a:ln>
            <a:effectLst/>
          </c:spPr>
          <c:marker>
            <c:symbol val="circle"/>
            <c:size val="5"/>
            <c:spPr>
              <a:solidFill>
                <a:schemeClr val="accent3"/>
              </a:solidFill>
              <a:ln w="38100">
                <a:solidFill>
                  <a:schemeClr val="accent3"/>
                </a:solidFill>
              </a:ln>
              <a:effectLst/>
            </c:spPr>
          </c:marker>
          <c:trendline>
            <c:spPr>
              <a:ln w="38100" cap="rnd">
                <a:solidFill>
                  <a:schemeClr val="accent3"/>
                </a:solidFill>
                <a:prstDash val="sysDot"/>
              </a:ln>
              <a:effectLst/>
            </c:spPr>
            <c:trendlineType val="exp"/>
            <c:dispRSqr val="0"/>
            <c:dispEq val="0"/>
          </c:trendline>
          <c:xVal>
            <c:numRef>
              <c:f>Sales!$O$5:$O$43</c:f>
              <c:numCache>
                <c:formatCode>General</c:formatCode>
                <c:ptCount val="39"/>
                <c:pt idx="0">
                  <c:v>1200</c:v>
                </c:pt>
                <c:pt idx="1">
                  <c:v>1516.05</c:v>
                </c:pt>
                <c:pt idx="2">
                  <c:v>1832.1000000000001</c:v>
                </c:pt>
                <c:pt idx="3">
                  <c:v>2148.15</c:v>
                </c:pt>
                <c:pt idx="4">
                  <c:v>2464.1999999999998</c:v>
                </c:pt>
                <c:pt idx="5">
                  <c:v>2780.2499999999995</c:v>
                </c:pt>
                <c:pt idx="6">
                  <c:v>3096.2999999999993</c:v>
                </c:pt>
                <c:pt idx="7">
                  <c:v>3412.3499999999995</c:v>
                </c:pt>
                <c:pt idx="8">
                  <c:v>3728.3999999999992</c:v>
                </c:pt>
                <c:pt idx="9">
                  <c:v>4044.4499999999989</c:v>
                </c:pt>
                <c:pt idx="10">
                  <c:v>4360.4999999999991</c:v>
                </c:pt>
                <c:pt idx="11">
                  <c:v>4676.5499999999993</c:v>
                </c:pt>
                <c:pt idx="12">
                  <c:v>4992.5999999999995</c:v>
                </c:pt>
                <c:pt idx="13">
                  <c:v>5308.6500000000005</c:v>
                </c:pt>
                <c:pt idx="14">
                  <c:v>5624.7000000000007</c:v>
                </c:pt>
                <c:pt idx="15">
                  <c:v>5940.7500000000009</c:v>
                </c:pt>
                <c:pt idx="16">
                  <c:v>6256.8000000000011</c:v>
                </c:pt>
                <c:pt idx="17">
                  <c:v>6572.8500000000013</c:v>
                </c:pt>
                <c:pt idx="18">
                  <c:v>6888.9000000000015</c:v>
                </c:pt>
                <c:pt idx="19">
                  <c:v>7204.9500000000016</c:v>
                </c:pt>
                <c:pt idx="20">
                  <c:v>7521.0000000000018</c:v>
                </c:pt>
                <c:pt idx="21">
                  <c:v>7837.050000000002</c:v>
                </c:pt>
                <c:pt idx="22">
                  <c:v>8153.1000000000022</c:v>
                </c:pt>
                <c:pt idx="23">
                  <c:v>8469.1500000000015</c:v>
                </c:pt>
                <c:pt idx="24">
                  <c:v>8785.2000000000025</c:v>
                </c:pt>
                <c:pt idx="25">
                  <c:v>9101.2500000000018</c:v>
                </c:pt>
                <c:pt idx="26">
                  <c:v>9417.3000000000029</c:v>
                </c:pt>
                <c:pt idx="27">
                  <c:v>9733.350000000004</c:v>
                </c:pt>
                <c:pt idx="28">
                  <c:v>10049.400000000003</c:v>
                </c:pt>
                <c:pt idx="29">
                  <c:v>10365.450000000004</c:v>
                </c:pt>
                <c:pt idx="30">
                  <c:v>10681.500000000004</c:v>
                </c:pt>
                <c:pt idx="31">
                  <c:v>10997.550000000005</c:v>
                </c:pt>
                <c:pt idx="32">
                  <c:v>11313.600000000004</c:v>
                </c:pt>
                <c:pt idx="33">
                  <c:v>11629.650000000005</c:v>
                </c:pt>
                <c:pt idx="34">
                  <c:v>11945.700000000004</c:v>
                </c:pt>
                <c:pt idx="35">
                  <c:v>12261.750000000005</c:v>
                </c:pt>
                <c:pt idx="36">
                  <c:v>12577.800000000007</c:v>
                </c:pt>
                <c:pt idx="37">
                  <c:v>12893.850000000006</c:v>
                </c:pt>
                <c:pt idx="38">
                  <c:v>13209.900000000007</c:v>
                </c:pt>
              </c:numCache>
            </c:numRef>
          </c:xVal>
          <c:yVal>
            <c:numRef>
              <c:f>Sales!$Q$5:$Q$43</c:f>
              <c:numCache>
                <c:formatCode>General</c:formatCode>
                <c:ptCount val="39"/>
                <c:pt idx="0">
                  <c:v>33</c:v>
                </c:pt>
                <c:pt idx="1">
                  <c:v>34.188000000000002</c:v>
                </c:pt>
                <c:pt idx="2">
                  <c:v>35.418768</c:v>
                </c:pt>
                <c:pt idx="3">
                  <c:v>36.693843647999998</c:v>
                </c:pt>
                <c:pt idx="4">
                  <c:v>38.014822019328001</c:v>
                </c:pt>
                <c:pt idx="5">
                  <c:v>39.383355612023813</c:v>
                </c:pt>
                <c:pt idx="6">
                  <c:v>40.80115641405667</c:v>
                </c:pt>
                <c:pt idx="7">
                  <c:v>42.269998044962712</c:v>
                </c:pt>
                <c:pt idx="8">
                  <c:v>43.791717974581374</c:v>
                </c:pt>
                <c:pt idx="9">
                  <c:v>45.368219821666308</c:v>
                </c:pt>
                <c:pt idx="10">
                  <c:v>47.001475735246295</c:v>
                </c:pt>
                <c:pt idx="11">
                  <c:v>48.693528861715166</c:v>
                </c:pt>
                <c:pt idx="12">
                  <c:v>50.446495900736913</c:v>
                </c:pt>
                <c:pt idx="13">
                  <c:v>52.26256975316344</c:v>
                </c:pt>
                <c:pt idx="14">
                  <c:v>54.144022264277325</c:v>
                </c:pt>
                <c:pt idx="15">
                  <c:v>56.093207065791312</c:v>
                </c:pt>
                <c:pt idx="16">
                  <c:v>58.112562520159798</c:v>
                </c:pt>
                <c:pt idx="17">
                  <c:v>60.204614770885556</c:v>
                </c:pt>
                <c:pt idx="18">
                  <c:v>62.371980902637439</c:v>
                </c:pt>
                <c:pt idx="19">
                  <c:v>64.617372215132391</c:v>
                </c:pt>
                <c:pt idx="20">
                  <c:v>66.943597614877163</c:v>
                </c:pt>
                <c:pt idx="21">
                  <c:v>69.353567129012745</c:v>
                </c:pt>
                <c:pt idx="22">
                  <c:v>71.850295545657204</c:v>
                </c:pt>
                <c:pt idx="23">
                  <c:v>74.43690618530087</c:v>
                </c:pt>
                <c:pt idx="24">
                  <c:v>77.116634807971707</c:v>
                </c:pt>
                <c:pt idx="25">
                  <c:v>79.892833661058688</c:v>
                </c:pt>
                <c:pt idx="26">
                  <c:v>82.768975672856797</c:v>
                </c:pt>
                <c:pt idx="27">
                  <c:v>85.748658797079642</c:v>
                </c:pt>
                <c:pt idx="28">
                  <c:v>88.835610513774512</c:v>
                </c:pt>
                <c:pt idx="29">
                  <c:v>92.03369249227039</c:v>
                </c:pt>
                <c:pt idx="30">
                  <c:v>95.346905421992133</c:v>
                </c:pt>
                <c:pt idx="31">
                  <c:v>98.779394017183847</c:v>
                </c:pt>
                <c:pt idx="32">
                  <c:v>102.33545220180247</c:v>
                </c:pt>
                <c:pt idx="33">
                  <c:v>106.01952848106735</c:v>
                </c:pt>
                <c:pt idx="34">
                  <c:v>109.83623150638579</c:v>
                </c:pt>
                <c:pt idx="35">
                  <c:v>113.79033584061568</c:v>
                </c:pt>
                <c:pt idx="36">
                  <c:v>117.88678793087784</c:v>
                </c:pt>
                <c:pt idx="37">
                  <c:v>122.13071229638945</c:v>
                </c:pt>
                <c:pt idx="38">
                  <c:v>126.52741793905948</c:v>
                </c:pt>
              </c:numCache>
            </c:numRef>
          </c:yVal>
          <c:smooth val="0"/>
        </c:ser>
        <c:dLbls>
          <c:showLegendKey val="0"/>
          <c:showVal val="0"/>
          <c:showCatName val="0"/>
          <c:showSerName val="0"/>
          <c:showPercent val="0"/>
          <c:showBubbleSize val="0"/>
        </c:dLbls>
        <c:axId val="223336128"/>
        <c:axId val="223335736"/>
      </c:scatterChart>
      <c:scatterChart>
        <c:scatterStyle val="smoothMarker"/>
        <c:varyColors val="0"/>
        <c:ser>
          <c:idx val="0"/>
          <c:order val="1"/>
          <c:tx>
            <c:strRef>
              <c:f>Sales!$C$4</c:f>
              <c:strCache>
                <c:ptCount val="1"/>
                <c:pt idx="0">
                  <c:v>Cal ETC (2016)</c:v>
                </c:pt>
              </c:strCache>
            </c:strRef>
          </c:tx>
          <c:spPr>
            <a:ln w="19050" cap="rnd">
              <a:noFill/>
              <a:round/>
            </a:ln>
            <a:effectLst/>
          </c:spPr>
          <c:marker>
            <c:symbol val="circle"/>
            <c:size val="5"/>
            <c:spPr>
              <a:solidFill>
                <a:schemeClr val="accent1"/>
              </a:solidFill>
              <a:ln w="38100">
                <a:solidFill>
                  <a:schemeClr val="accent1"/>
                </a:solidFill>
              </a:ln>
              <a:effectLst/>
            </c:spPr>
          </c:marker>
          <c:trendline>
            <c:spPr>
              <a:ln w="38100" cap="rnd">
                <a:solidFill>
                  <a:srgbClr val="003594"/>
                </a:solidFill>
                <a:prstDash val="sysDot"/>
              </a:ln>
              <a:effectLst/>
            </c:spPr>
            <c:trendlineType val="exp"/>
            <c:dispRSqr val="0"/>
            <c:dispEq val="0"/>
          </c:trendline>
          <c:xVal>
            <c:numRef>
              <c:f>Sales!$B$5:$B$20</c:f>
              <c:numCache>
                <c:formatCode>General</c:formatCode>
                <c:ptCount val="16"/>
                <c:pt idx="0">
                  <c:v>1200</c:v>
                </c:pt>
                <c:pt idx="1">
                  <c:v>2200</c:v>
                </c:pt>
                <c:pt idx="2">
                  <c:v>3200</c:v>
                </c:pt>
                <c:pt idx="3">
                  <c:v>4200</c:v>
                </c:pt>
                <c:pt idx="4">
                  <c:v>5200</c:v>
                </c:pt>
                <c:pt idx="5">
                  <c:v>6200</c:v>
                </c:pt>
                <c:pt idx="6">
                  <c:v>7200</c:v>
                </c:pt>
                <c:pt idx="7">
                  <c:v>8200</c:v>
                </c:pt>
                <c:pt idx="8">
                  <c:v>9200</c:v>
                </c:pt>
                <c:pt idx="9">
                  <c:v>10200</c:v>
                </c:pt>
                <c:pt idx="10">
                  <c:v>11200</c:v>
                </c:pt>
                <c:pt idx="11">
                  <c:v>12200</c:v>
                </c:pt>
                <c:pt idx="12">
                  <c:v>13200</c:v>
                </c:pt>
                <c:pt idx="13">
                  <c:v>14200</c:v>
                </c:pt>
                <c:pt idx="14">
                  <c:v>15200</c:v>
                </c:pt>
                <c:pt idx="15">
                  <c:v>16200</c:v>
                </c:pt>
              </c:numCache>
            </c:numRef>
          </c:xVal>
          <c:yVal>
            <c:numRef>
              <c:f>Sales!$C$5:$C$20</c:f>
              <c:numCache>
                <c:formatCode>General</c:formatCode>
                <c:ptCount val="16"/>
                <c:pt idx="0">
                  <c:v>33</c:v>
                </c:pt>
                <c:pt idx="1">
                  <c:v>34.484999999999999</c:v>
                </c:pt>
                <c:pt idx="2">
                  <c:v>36.036825</c:v>
                </c:pt>
                <c:pt idx="3">
                  <c:v>37.658482124999999</c:v>
                </c:pt>
                <c:pt idx="4">
                  <c:v>39.353113820624998</c:v>
                </c:pt>
                <c:pt idx="5">
                  <c:v>41.124003942553117</c:v>
                </c:pt>
                <c:pt idx="6">
                  <c:v>42.974584119968007</c:v>
                </c:pt>
                <c:pt idx="7">
                  <c:v>44.908440405366562</c:v>
                </c:pt>
                <c:pt idx="8">
                  <c:v>46.929320223608052</c:v>
                </c:pt>
                <c:pt idx="9">
                  <c:v>49.041139633670412</c:v>
                </c:pt>
                <c:pt idx="10">
                  <c:v>51.247990917185575</c:v>
                </c:pt>
                <c:pt idx="11">
                  <c:v>53.554150508458925</c:v>
                </c:pt>
                <c:pt idx="12">
                  <c:v>55.964087281339573</c:v>
                </c:pt>
                <c:pt idx="13">
                  <c:v>58.482471208999847</c:v>
                </c:pt>
                <c:pt idx="14">
                  <c:v>61.114182413404833</c:v>
                </c:pt>
                <c:pt idx="15">
                  <c:v>63.864320622008044</c:v>
                </c:pt>
              </c:numCache>
            </c:numRef>
          </c:yVal>
          <c:smooth val="1"/>
        </c:ser>
        <c:ser>
          <c:idx val="5"/>
          <c:order val="4"/>
          <c:tx>
            <c:v>ACP</c:v>
          </c:tx>
          <c:spPr>
            <a:ln w="38100" cap="rnd">
              <a:solidFill>
                <a:schemeClr val="tx1"/>
              </a:solidFill>
              <a:round/>
            </a:ln>
            <a:effectLst/>
          </c:spPr>
          <c:marker>
            <c:symbol val="none"/>
          </c:marker>
          <c:xVal>
            <c:numRef>
              <c:f>Sales!$C$30:$C$31</c:f>
              <c:numCache>
                <c:formatCode>General</c:formatCode>
                <c:ptCount val="2"/>
                <c:pt idx="0">
                  <c:v>1980</c:v>
                </c:pt>
                <c:pt idx="1">
                  <c:v>1980</c:v>
                </c:pt>
              </c:numCache>
            </c:numRef>
          </c:xVal>
          <c:yVal>
            <c:numRef>
              <c:f>Sales!$B$30:$B$31</c:f>
              <c:numCache>
                <c:formatCode>General</c:formatCode>
                <c:ptCount val="2"/>
                <c:pt idx="0">
                  <c:v>0</c:v>
                </c:pt>
                <c:pt idx="1">
                  <c:v>150</c:v>
                </c:pt>
              </c:numCache>
            </c:numRef>
          </c:yVal>
          <c:smooth val="1"/>
        </c:ser>
        <c:ser>
          <c:idx val="4"/>
          <c:order val="5"/>
          <c:tx>
            <c:v>Current Incentive</c:v>
          </c:tx>
          <c:spPr>
            <a:ln w="38100" cap="rnd">
              <a:solidFill>
                <a:schemeClr val="accent6"/>
              </a:solidFill>
              <a:round/>
            </a:ln>
            <a:effectLst/>
          </c:spPr>
          <c:marker>
            <c:symbol val="none"/>
          </c:marker>
          <c:xVal>
            <c:numRef>
              <c:f>Sales!$C$37:$C$38</c:f>
              <c:numCache>
                <c:formatCode>General</c:formatCode>
                <c:ptCount val="2"/>
                <c:pt idx="0">
                  <c:v>1200</c:v>
                </c:pt>
                <c:pt idx="1">
                  <c:v>1200</c:v>
                </c:pt>
              </c:numCache>
            </c:numRef>
          </c:xVal>
          <c:yVal>
            <c:numRef>
              <c:f>Sales!$B$37:$B$38</c:f>
              <c:numCache>
                <c:formatCode>General</c:formatCode>
                <c:ptCount val="2"/>
                <c:pt idx="0">
                  <c:v>0</c:v>
                </c:pt>
                <c:pt idx="1">
                  <c:v>150</c:v>
                </c:pt>
              </c:numCache>
            </c:numRef>
          </c:yVal>
          <c:smooth val="1"/>
        </c:ser>
        <c:ser>
          <c:idx val="6"/>
          <c:order val="6"/>
          <c:tx>
            <c:v>Solar REC</c:v>
          </c:tx>
          <c:spPr>
            <a:ln w="38100" cap="rnd">
              <a:solidFill>
                <a:srgbClr val="A2AAAD"/>
              </a:solidFill>
              <a:round/>
            </a:ln>
            <a:effectLst/>
          </c:spPr>
          <c:marker>
            <c:symbol val="none"/>
          </c:marker>
          <c:xVal>
            <c:numRef>
              <c:f>Sales!$C$33:$C$34</c:f>
              <c:numCache>
                <c:formatCode>General</c:formatCode>
                <c:ptCount val="2"/>
                <c:pt idx="0">
                  <c:v>825</c:v>
                </c:pt>
                <c:pt idx="1">
                  <c:v>825</c:v>
                </c:pt>
              </c:numCache>
            </c:numRef>
          </c:xVal>
          <c:yVal>
            <c:numRef>
              <c:f>Sales!$B$33:$B$34</c:f>
              <c:numCache>
                <c:formatCode>General</c:formatCode>
                <c:ptCount val="2"/>
                <c:pt idx="0">
                  <c:v>0</c:v>
                </c:pt>
                <c:pt idx="1">
                  <c:v>150</c:v>
                </c:pt>
              </c:numCache>
            </c:numRef>
          </c:yVal>
          <c:smooth val="1"/>
        </c:ser>
        <c:dLbls>
          <c:showLegendKey val="0"/>
          <c:showVal val="0"/>
          <c:showCatName val="0"/>
          <c:showSerName val="0"/>
          <c:showPercent val="0"/>
          <c:showBubbleSize val="0"/>
        </c:dLbls>
        <c:axId val="223336128"/>
        <c:axId val="223335736"/>
      </c:scatterChart>
      <c:valAx>
        <c:axId val="223336128"/>
        <c:scaling>
          <c:orientation val="minMax"/>
          <c:max val="2500"/>
          <c:min val="50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sz="1400" dirty="0"/>
                  <a:t>Incentive ($)</a:t>
                </a:r>
              </a:p>
            </c:rich>
          </c:tx>
          <c:layout>
            <c:manualLayout>
              <c:xMode val="edge"/>
              <c:yMode val="edge"/>
              <c:x val="0.37950270261997382"/>
              <c:y val="0.94375639136926248"/>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223335736"/>
        <c:crosses val="autoZero"/>
        <c:crossBetween val="midCat"/>
        <c:majorUnit val="500"/>
      </c:valAx>
      <c:valAx>
        <c:axId val="223335736"/>
        <c:scaling>
          <c:orientation val="minMax"/>
          <c:max val="50"/>
          <c:min val="2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sz="1400"/>
                  <a:t># Vehicles Sold</a:t>
                </a:r>
              </a:p>
            </c:rich>
          </c:tx>
          <c:layout/>
          <c:overlay val="0"/>
          <c:spPr>
            <a:noFill/>
            <a:ln>
              <a:noFill/>
            </a:ln>
            <a:effectLst/>
          </c:spPr>
          <c:txPr>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223336128"/>
        <c:crosses val="autoZero"/>
        <c:crossBetween val="midCat"/>
        <c:majorUnit val="10"/>
      </c:valAx>
      <c:spPr>
        <a:noFill/>
        <a:ln>
          <a:noFill/>
        </a:ln>
        <a:effectLst/>
      </c:spPr>
    </c:plotArea>
    <c:legend>
      <c:legendPos val="r"/>
      <c:legendEntry>
        <c:idx val="7"/>
        <c:delete val="1"/>
      </c:legendEntry>
      <c:legendEntry>
        <c:idx val="8"/>
        <c:delete val="1"/>
      </c:legendEntry>
      <c:legendEntry>
        <c:idx val="9"/>
        <c:delete val="1"/>
      </c:legendEntry>
      <c:legendEntry>
        <c:idx val="10"/>
        <c:delete val="1"/>
      </c:legendEntry>
      <c:layout>
        <c:manualLayout>
          <c:xMode val="edge"/>
          <c:yMode val="edge"/>
          <c:x val="0.75555183956124616"/>
          <c:y val="0.10018324977292038"/>
          <c:w val="0.24243981609883278"/>
          <c:h val="0.69651263089708115"/>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w="38100">
      <a:solidFill>
        <a:srgbClr val="9DD164"/>
      </a:solid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en-US" sz="1600"/>
              <a:t>EV Charging Pattern</a:t>
            </a:r>
          </a:p>
        </c:rich>
      </c:tx>
      <c:layout/>
      <c:overlay val="0"/>
      <c:spPr>
        <a:noFill/>
        <a:ln>
          <a:noFill/>
        </a:ln>
        <a:effectLst/>
      </c:spPr>
      <c:txPr>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Sheet1!$B$1</c:f>
              <c:strCache>
                <c:ptCount val="1"/>
                <c:pt idx="0">
                  <c:v>San Francisco</c:v>
                </c:pt>
              </c:strCache>
            </c:strRef>
          </c:tx>
          <c:spPr>
            <a:ln w="38100" cap="rnd">
              <a:solidFill>
                <a:srgbClr val="003591"/>
              </a:solidFill>
              <a:round/>
            </a:ln>
            <a:effectLst/>
          </c:spPr>
          <c:marker>
            <c:symbol val="circle"/>
            <c:size val="5"/>
            <c:spPr>
              <a:solidFill>
                <a:srgbClr val="003591"/>
              </a:solidFill>
              <a:ln w="28575">
                <a:solidFill>
                  <a:srgbClr val="003591">
                    <a:alpha val="96000"/>
                  </a:srgbClr>
                </a:solidFill>
              </a:ln>
              <a:effectLst/>
            </c:spPr>
          </c:marker>
          <c:val>
            <c:numRef>
              <c:f>Sheet1!$B$2:$B$25</c:f>
              <c:numCache>
                <c:formatCode>General</c:formatCode>
                <c:ptCount val="24"/>
                <c:pt idx="0">
                  <c:v>17.75</c:v>
                </c:pt>
                <c:pt idx="1">
                  <c:v>16</c:v>
                </c:pt>
                <c:pt idx="2">
                  <c:v>13.25</c:v>
                </c:pt>
                <c:pt idx="3">
                  <c:v>9</c:v>
                </c:pt>
                <c:pt idx="4">
                  <c:v>4.4000000000000004</c:v>
                </c:pt>
                <c:pt idx="5">
                  <c:v>2.25</c:v>
                </c:pt>
                <c:pt idx="6">
                  <c:v>1</c:v>
                </c:pt>
                <c:pt idx="7">
                  <c:v>1</c:v>
                </c:pt>
                <c:pt idx="8">
                  <c:v>0.75</c:v>
                </c:pt>
                <c:pt idx="9">
                  <c:v>0.5</c:v>
                </c:pt>
                <c:pt idx="10">
                  <c:v>0.5</c:v>
                </c:pt>
                <c:pt idx="11">
                  <c:v>0.5</c:v>
                </c:pt>
                <c:pt idx="12">
                  <c:v>0.5</c:v>
                </c:pt>
                <c:pt idx="13">
                  <c:v>0.75</c:v>
                </c:pt>
                <c:pt idx="14">
                  <c:v>0.75</c:v>
                </c:pt>
                <c:pt idx="15">
                  <c:v>0.75</c:v>
                </c:pt>
                <c:pt idx="16">
                  <c:v>1</c:v>
                </c:pt>
                <c:pt idx="17">
                  <c:v>1.5</c:v>
                </c:pt>
                <c:pt idx="18">
                  <c:v>1.75</c:v>
                </c:pt>
                <c:pt idx="19">
                  <c:v>3.5</c:v>
                </c:pt>
                <c:pt idx="20">
                  <c:v>3.75</c:v>
                </c:pt>
                <c:pt idx="21">
                  <c:v>5.5</c:v>
                </c:pt>
                <c:pt idx="22">
                  <c:v>5.5</c:v>
                </c:pt>
                <c:pt idx="23">
                  <c:v>6</c:v>
                </c:pt>
              </c:numCache>
            </c:numRef>
          </c:val>
          <c:smooth val="0"/>
        </c:ser>
        <c:ser>
          <c:idx val="1"/>
          <c:order val="1"/>
          <c:tx>
            <c:strRef>
              <c:f>Sheet1!$C$1</c:f>
              <c:strCache>
                <c:ptCount val="1"/>
                <c:pt idx="0">
                  <c:v>2010 Forecast</c:v>
                </c:pt>
              </c:strCache>
            </c:strRef>
          </c:tx>
          <c:spPr>
            <a:ln w="38100" cap="rnd">
              <a:solidFill>
                <a:schemeClr val="accent2"/>
              </a:solidFill>
              <a:round/>
            </a:ln>
            <a:effectLst/>
          </c:spPr>
          <c:marker>
            <c:symbol val="circle"/>
            <c:size val="5"/>
            <c:spPr>
              <a:solidFill>
                <a:schemeClr val="accent2"/>
              </a:solidFill>
              <a:ln w="28575">
                <a:solidFill>
                  <a:schemeClr val="accent2"/>
                </a:solidFill>
              </a:ln>
              <a:effectLst/>
            </c:spPr>
          </c:marker>
          <c:val>
            <c:numRef>
              <c:f>Sheet1!$C$2:$C$25</c:f>
              <c:numCache>
                <c:formatCode>General</c:formatCode>
                <c:ptCount val="24"/>
                <c:pt idx="0">
                  <c:v>10</c:v>
                </c:pt>
                <c:pt idx="1">
                  <c:v>10</c:v>
                </c:pt>
                <c:pt idx="2">
                  <c:v>9</c:v>
                </c:pt>
                <c:pt idx="3">
                  <c:v>6</c:v>
                </c:pt>
                <c:pt idx="4">
                  <c:v>4</c:v>
                </c:pt>
                <c:pt idx="5">
                  <c:v>2</c:v>
                </c:pt>
                <c:pt idx="6">
                  <c:v>1</c:v>
                </c:pt>
                <c:pt idx="7">
                  <c:v>0.5</c:v>
                </c:pt>
                <c:pt idx="8">
                  <c:v>0.5</c:v>
                </c:pt>
                <c:pt idx="9">
                  <c:v>0.75</c:v>
                </c:pt>
                <c:pt idx="10">
                  <c:v>2.25</c:v>
                </c:pt>
                <c:pt idx="11">
                  <c:v>2.25</c:v>
                </c:pt>
                <c:pt idx="12">
                  <c:v>2.25</c:v>
                </c:pt>
                <c:pt idx="13">
                  <c:v>2.25</c:v>
                </c:pt>
                <c:pt idx="14">
                  <c:v>2.25</c:v>
                </c:pt>
                <c:pt idx="15">
                  <c:v>1</c:v>
                </c:pt>
                <c:pt idx="16">
                  <c:v>0.5</c:v>
                </c:pt>
                <c:pt idx="17">
                  <c:v>0.5</c:v>
                </c:pt>
                <c:pt idx="18">
                  <c:v>2</c:v>
                </c:pt>
                <c:pt idx="19">
                  <c:v>4</c:v>
                </c:pt>
                <c:pt idx="20">
                  <c:v>6</c:v>
                </c:pt>
                <c:pt idx="21">
                  <c:v>9</c:v>
                </c:pt>
                <c:pt idx="22">
                  <c:v>10</c:v>
                </c:pt>
                <c:pt idx="23">
                  <c:v>10</c:v>
                </c:pt>
              </c:numCache>
            </c:numRef>
          </c:val>
          <c:smooth val="0"/>
        </c:ser>
        <c:ser>
          <c:idx val="2"/>
          <c:order val="2"/>
          <c:tx>
            <c:strRef>
              <c:f>Sheet1!$D$1</c:f>
              <c:strCache>
                <c:ptCount val="1"/>
                <c:pt idx="0">
                  <c:v>Pilot Project</c:v>
                </c:pt>
              </c:strCache>
            </c:strRef>
          </c:tx>
          <c:spPr>
            <a:ln w="38100" cap="rnd">
              <a:solidFill>
                <a:srgbClr val="9DD164"/>
              </a:solidFill>
              <a:round/>
            </a:ln>
            <a:effectLst/>
          </c:spPr>
          <c:marker>
            <c:symbol val="circle"/>
            <c:size val="5"/>
            <c:spPr>
              <a:solidFill>
                <a:srgbClr val="9DD164"/>
              </a:solidFill>
              <a:ln w="28575">
                <a:solidFill>
                  <a:srgbClr val="9DD164"/>
                </a:solidFill>
              </a:ln>
              <a:effectLst/>
            </c:spPr>
          </c:marker>
          <c:val>
            <c:numRef>
              <c:f>Sheet1!$D$2:$D$25</c:f>
              <c:numCache>
                <c:formatCode>General</c:formatCode>
                <c:ptCount val="24"/>
                <c:pt idx="0">
                  <c:v>5.5</c:v>
                </c:pt>
                <c:pt idx="1">
                  <c:v>3.5</c:v>
                </c:pt>
                <c:pt idx="2">
                  <c:v>1.5</c:v>
                </c:pt>
                <c:pt idx="3">
                  <c:v>0.5</c:v>
                </c:pt>
                <c:pt idx="4">
                  <c:v>0.5</c:v>
                </c:pt>
                <c:pt idx="5">
                  <c:v>1</c:v>
                </c:pt>
                <c:pt idx="6">
                  <c:v>1.5</c:v>
                </c:pt>
                <c:pt idx="7">
                  <c:v>1.75</c:v>
                </c:pt>
                <c:pt idx="8">
                  <c:v>2.25</c:v>
                </c:pt>
                <c:pt idx="9">
                  <c:v>2.25</c:v>
                </c:pt>
                <c:pt idx="10">
                  <c:v>2</c:v>
                </c:pt>
                <c:pt idx="11">
                  <c:v>2</c:v>
                </c:pt>
                <c:pt idx="12">
                  <c:v>2</c:v>
                </c:pt>
                <c:pt idx="13">
                  <c:v>2.25</c:v>
                </c:pt>
                <c:pt idx="14">
                  <c:v>2.25</c:v>
                </c:pt>
                <c:pt idx="15">
                  <c:v>3.5</c:v>
                </c:pt>
                <c:pt idx="16">
                  <c:v>4.5</c:v>
                </c:pt>
                <c:pt idx="17">
                  <c:v>7</c:v>
                </c:pt>
                <c:pt idx="18">
                  <c:v>9</c:v>
                </c:pt>
                <c:pt idx="19">
                  <c:v>11</c:v>
                </c:pt>
                <c:pt idx="20">
                  <c:v>10</c:v>
                </c:pt>
                <c:pt idx="21">
                  <c:v>9.5</c:v>
                </c:pt>
                <c:pt idx="22">
                  <c:v>8</c:v>
                </c:pt>
                <c:pt idx="23">
                  <c:v>7</c:v>
                </c:pt>
              </c:numCache>
            </c:numRef>
          </c:val>
          <c:smooth val="0"/>
        </c:ser>
        <c:dLbls>
          <c:showLegendKey val="0"/>
          <c:showVal val="0"/>
          <c:showCatName val="0"/>
          <c:showSerName val="0"/>
          <c:showPercent val="0"/>
          <c:showBubbleSize val="0"/>
        </c:dLbls>
        <c:marker val="1"/>
        <c:smooth val="0"/>
        <c:axId val="268946832"/>
        <c:axId val="268945656"/>
      </c:lineChart>
      <c:catAx>
        <c:axId val="268946832"/>
        <c:scaling>
          <c:orientation val="minMax"/>
        </c:scaling>
        <c:delete val="0"/>
        <c:axPos val="b"/>
        <c:title>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sz="1400"/>
                  <a:t>Hour</a:t>
                </a:r>
              </a:p>
            </c:rich>
          </c:tx>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268945656"/>
        <c:crosses val="autoZero"/>
        <c:auto val="1"/>
        <c:lblAlgn val="ctr"/>
        <c:lblOffset val="100"/>
        <c:noMultiLvlLbl val="0"/>
      </c:catAx>
      <c:valAx>
        <c:axId val="26894565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268946832"/>
        <c:crosses val="autoZero"/>
        <c:crossBetween val="between"/>
      </c:valAx>
      <c:spPr>
        <a:noFill/>
        <a:ln>
          <a:noFill/>
        </a:ln>
        <a:effectLst/>
      </c:spPr>
    </c:plotArea>
    <c:legend>
      <c:legendPos val="b"/>
      <c:layout>
        <c:manualLayout>
          <c:xMode val="edge"/>
          <c:yMode val="edge"/>
          <c:x val="0.23744753329986162"/>
          <c:y val="0.89727433755415675"/>
          <c:w val="0.55664533628519575"/>
          <c:h val="4.9706200576814026E-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w="38100">
      <a:solidFill>
        <a:srgbClr val="9DD164"/>
      </a:solid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955E2F-470B-4D55-8A6A-B1B26828E780}" type="datetimeFigureOut">
              <a:rPr lang="en-US" smtClean="0"/>
              <a:t>8/7/2018</a:t>
            </a:fld>
            <a:endParaRPr lang="en-US"/>
          </a:p>
        </p:txBody>
      </p:sp>
      <p:sp>
        <p:nvSpPr>
          <p:cNvPr id="4" name="Slide Image Placeholder 3"/>
          <p:cNvSpPr>
            <a:spLocks noGrp="1" noRot="1" noChangeAspect="1"/>
          </p:cNvSpPr>
          <p:nvPr>
            <p:ph type="sldImg" idx="2"/>
          </p:nvPr>
        </p:nvSpPr>
        <p:spPr>
          <a:xfrm>
            <a:off x="1500188" y="1143000"/>
            <a:ext cx="3857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E476F3-DA6E-44B9-8E80-6C30CF5A910B}" type="slidenum">
              <a:rPr lang="en-US" smtClean="0"/>
              <a:t>‹#›</a:t>
            </a:fld>
            <a:endParaRPr lang="en-US"/>
          </a:p>
        </p:txBody>
      </p:sp>
    </p:spTree>
    <p:extLst>
      <p:ext uri="{BB962C8B-B14F-4D97-AF65-F5344CB8AC3E}">
        <p14:creationId xmlns:p14="http://schemas.microsoft.com/office/powerpoint/2010/main" val="18537297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E476F3-DA6E-44B9-8E80-6C30CF5A910B}" type="slidenum">
              <a:rPr lang="en-US" smtClean="0"/>
              <a:t>1</a:t>
            </a:fld>
            <a:endParaRPr lang="en-US"/>
          </a:p>
        </p:txBody>
      </p:sp>
    </p:spTree>
    <p:extLst>
      <p:ext uri="{BB962C8B-B14F-4D97-AF65-F5344CB8AC3E}">
        <p14:creationId xmlns:p14="http://schemas.microsoft.com/office/powerpoint/2010/main" val="15074226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F5402E1-77D7-0941-AD67-8AC36C13CEF9}"/>
              </a:ext>
            </a:extLst>
          </p:cNvPr>
          <p:cNvSpPr>
            <a:spLocks noGrp="1"/>
          </p:cNvSpPr>
          <p:nvPr>
            <p:ph type="ctrTitle"/>
          </p:nvPr>
        </p:nvSpPr>
        <p:spPr>
          <a:xfrm>
            <a:off x="4572000" y="4788749"/>
            <a:ext cx="27432000" cy="10187093"/>
          </a:xfrm>
        </p:spPr>
        <p:txBody>
          <a:bodyPr anchor="b"/>
          <a:lstStyle>
            <a:lvl1pPr algn="ctr">
              <a:defRPr sz="21600"/>
            </a:lvl1pPr>
          </a:lstStyle>
          <a:p>
            <a:r>
              <a:rPr lang="en-US"/>
              <a:t>Click to edit Master title style</a:t>
            </a:r>
          </a:p>
        </p:txBody>
      </p:sp>
      <p:sp>
        <p:nvSpPr>
          <p:cNvPr id="3" name="Subtitle 2">
            <a:extLst>
              <a:ext uri="{FF2B5EF4-FFF2-40B4-BE49-F238E27FC236}">
                <a16:creationId xmlns="" xmlns:a16="http://schemas.microsoft.com/office/drawing/2014/main" id="{FC07CB7C-3102-F143-AD93-8215C1036BCE}"/>
              </a:ext>
            </a:extLst>
          </p:cNvPr>
          <p:cNvSpPr>
            <a:spLocks noGrp="1"/>
          </p:cNvSpPr>
          <p:nvPr>
            <p:ph type="subTitle" idx="1"/>
          </p:nvPr>
        </p:nvSpPr>
        <p:spPr>
          <a:xfrm>
            <a:off x="4572000" y="15368695"/>
            <a:ext cx="27432000" cy="7064585"/>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a:extLst>
              <a:ext uri="{FF2B5EF4-FFF2-40B4-BE49-F238E27FC236}">
                <a16:creationId xmlns="" xmlns:a16="http://schemas.microsoft.com/office/drawing/2014/main" id="{8BA303FC-662E-C048-A4F4-28056905C827}"/>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 xmlns:a16="http://schemas.microsoft.com/office/drawing/2014/main" id="{ABD9DFC9-98CF-EB4D-8F79-EA35EEB858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4AF74CC-01A0-8F48-BD13-636B82909AFC}"/>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923297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249F99F-0ACE-964A-AEFA-91695FB22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43F9CC66-30B0-054C-93E8-5B9A19D960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7C40B88-4C8A-0F44-B856-3FC7643F6580}"/>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 xmlns:a16="http://schemas.microsoft.com/office/drawing/2014/main" id="{378A3689-87BB-0644-BE1D-080166DC21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FEB2BB2F-D77A-0441-9B7A-ED7569AD759B}"/>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028789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C08D6D5-F58D-864C-A2B1-F8731174C311}"/>
              </a:ext>
            </a:extLst>
          </p:cNvPr>
          <p:cNvSpPr>
            <a:spLocks noGrp="1"/>
          </p:cNvSpPr>
          <p:nvPr>
            <p:ph type="title"/>
          </p:nvPr>
        </p:nvSpPr>
        <p:spPr>
          <a:xfrm>
            <a:off x="2495550" y="7294885"/>
            <a:ext cx="31546800" cy="12171678"/>
          </a:xfrm>
        </p:spPr>
        <p:txBody>
          <a:bodyPr anchor="b"/>
          <a:lstStyle>
            <a:lvl1pPr>
              <a:defRPr sz="21600"/>
            </a:lvl1pPr>
          </a:lstStyle>
          <a:p>
            <a:r>
              <a:rPr lang="en-US"/>
              <a:t>Click to edit Master title style</a:t>
            </a:r>
          </a:p>
        </p:txBody>
      </p:sp>
      <p:sp>
        <p:nvSpPr>
          <p:cNvPr id="3" name="Text Placeholder 2">
            <a:extLst>
              <a:ext uri="{FF2B5EF4-FFF2-40B4-BE49-F238E27FC236}">
                <a16:creationId xmlns="" xmlns:a16="http://schemas.microsoft.com/office/drawing/2014/main" id="{AA8E6C6D-38C5-3F4B-9263-A77432EDCFA1}"/>
              </a:ext>
            </a:extLst>
          </p:cNvPr>
          <p:cNvSpPr>
            <a:spLocks noGrp="1"/>
          </p:cNvSpPr>
          <p:nvPr>
            <p:ph type="body" idx="1"/>
          </p:nvPr>
        </p:nvSpPr>
        <p:spPr>
          <a:xfrm>
            <a:off x="2495550" y="19581711"/>
            <a:ext cx="31546800" cy="64007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368458CB-19A6-2E41-9AD5-2771DAF182FF}"/>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 xmlns:a16="http://schemas.microsoft.com/office/drawing/2014/main" id="{6C5BDE2F-658B-5D4C-9D30-5B874F165B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49E8E69-C6D5-B444-B5C7-38E17B9795B7}"/>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717100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9EA2FE4-76FC-CD48-AC9E-382FBB5E58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1BC115D-6C15-5149-AB75-6B84A8BF756F}"/>
              </a:ext>
            </a:extLst>
          </p:cNvPr>
          <p:cNvSpPr>
            <a:spLocks noGrp="1"/>
          </p:cNvSpPr>
          <p:nvPr>
            <p:ph sz="half" idx="1"/>
          </p:nvPr>
        </p:nvSpPr>
        <p:spPr>
          <a:xfrm>
            <a:off x="2514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DF48798-0935-0740-B7F1-B0B22D842B1F}"/>
              </a:ext>
            </a:extLst>
          </p:cNvPr>
          <p:cNvSpPr>
            <a:spLocks noGrp="1"/>
          </p:cNvSpPr>
          <p:nvPr>
            <p:ph sz="half" idx="2"/>
          </p:nvPr>
        </p:nvSpPr>
        <p:spPr>
          <a:xfrm>
            <a:off x="18516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1311783C-A844-5D40-88FE-6CBA8FDBC44F}"/>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6" name="Footer Placeholder 5">
            <a:extLst>
              <a:ext uri="{FF2B5EF4-FFF2-40B4-BE49-F238E27FC236}">
                <a16:creationId xmlns="" xmlns:a16="http://schemas.microsoft.com/office/drawing/2014/main" id="{C795F7A1-AF20-DA42-8E81-176A7EBE72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AA4E18A3-E56C-7444-8BC3-DB2064D6329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71421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F650C80-88F9-DB44-B141-1F6A935A463E}"/>
              </a:ext>
            </a:extLst>
          </p:cNvPr>
          <p:cNvSpPr>
            <a:spLocks noGrp="1"/>
          </p:cNvSpPr>
          <p:nvPr>
            <p:ph type="title"/>
          </p:nvPr>
        </p:nvSpPr>
        <p:spPr>
          <a:xfrm>
            <a:off x="2519364" y="1557869"/>
            <a:ext cx="31546800" cy="5655735"/>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01FCBC8F-AC15-4D4F-BE35-C1612E3539BB}"/>
              </a:ext>
            </a:extLst>
          </p:cNvPr>
          <p:cNvSpPr>
            <a:spLocks noGrp="1"/>
          </p:cNvSpPr>
          <p:nvPr>
            <p:ph type="body" idx="1"/>
          </p:nvPr>
        </p:nvSpPr>
        <p:spPr>
          <a:xfrm>
            <a:off x="2519366" y="7172962"/>
            <a:ext cx="15473361"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a:extLst>
              <a:ext uri="{FF2B5EF4-FFF2-40B4-BE49-F238E27FC236}">
                <a16:creationId xmlns="" xmlns:a16="http://schemas.microsoft.com/office/drawing/2014/main" id="{07A7244B-F06A-ED48-964C-FD6E0036C0B2}"/>
              </a:ext>
            </a:extLst>
          </p:cNvPr>
          <p:cNvSpPr>
            <a:spLocks noGrp="1"/>
          </p:cNvSpPr>
          <p:nvPr>
            <p:ph sz="half" idx="2"/>
          </p:nvPr>
        </p:nvSpPr>
        <p:spPr>
          <a:xfrm>
            <a:off x="2519366" y="10688320"/>
            <a:ext cx="15473361"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DB68366-F910-BE4D-81F4-624071306389}"/>
              </a:ext>
            </a:extLst>
          </p:cNvPr>
          <p:cNvSpPr>
            <a:spLocks noGrp="1"/>
          </p:cNvSpPr>
          <p:nvPr>
            <p:ph type="body" sz="quarter" idx="3"/>
          </p:nvPr>
        </p:nvSpPr>
        <p:spPr>
          <a:xfrm>
            <a:off x="18516601" y="7172962"/>
            <a:ext cx="15549564"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a:extLst>
              <a:ext uri="{FF2B5EF4-FFF2-40B4-BE49-F238E27FC236}">
                <a16:creationId xmlns="" xmlns:a16="http://schemas.microsoft.com/office/drawing/2014/main" id="{8D2DC67F-2E83-B047-8F21-60282158361A}"/>
              </a:ext>
            </a:extLst>
          </p:cNvPr>
          <p:cNvSpPr>
            <a:spLocks noGrp="1"/>
          </p:cNvSpPr>
          <p:nvPr>
            <p:ph sz="quarter" idx="4"/>
          </p:nvPr>
        </p:nvSpPr>
        <p:spPr>
          <a:xfrm>
            <a:off x="18516601" y="10688320"/>
            <a:ext cx="15549564"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6C7F603C-2477-4345-90FE-349CD29ABA88}"/>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8" name="Footer Placeholder 7">
            <a:extLst>
              <a:ext uri="{FF2B5EF4-FFF2-40B4-BE49-F238E27FC236}">
                <a16:creationId xmlns="" xmlns:a16="http://schemas.microsoft.com/office/drawing/2014/main" id="{B002DEA0-3D6C-0B40-9AA1-6CF38C4010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D7CE89A-CE07-4B4C-B783-99E00F454F46}"/>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328021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2B523D8-78D0-0344-88F2-228168DD93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23CDF720-6ABB-5840-96E7-8B96FA18F9B8}"/>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4" name="Footer Placeholder 3">
            <a:extLst>
              <a:ext uri="{FF2B5EF4-FFF2-40B4-BE49-F238E27FC236}">
                <a16:creationId xmlns="" xmlns:a16="http://schemas.microsoft.com/office/drawing/2014/main" id="{3A20131A-1506-0145-B9BF-662FE306BFC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3156B0DE-4A9E-C248-965B-A97E409B7A59}"/>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732070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B4007739-5C1A-0545-970C-A4260BD2E0C9}"/>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3" name="Footer Placeholder 2">
            <a:extLst>
              <a:ext uri="{FF2B5EF4-FFF2-40B4-BE49-F238E27FC236}">
                <a16:creationId xmlns="" xmlns:a16="http://schemas.microsoft.com/office/drawing/2014/main" id="{91740AE8-E0D7-1944-B1F7-61BCD04662B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55B9C6C8-F6D1-1A4E-A5FB-4F2664B42F4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852413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8027485-A5D2-3C43-8114-A963D7FBD543}"/>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Content Placeholder 2">
            <a:extLst>
              <a:ext uri="{FF2B5EF4-FFF2-40B4-BE49-F238E27FC236}">
                <a16:creationId xmlns="" xmlns:a16="http://schemas.microsoft.com/office/drawing/2014/main" id="{A9CE8FF9-4231-B643-BDBF-4AB6BE2AEFA9}"/>
              </a:ext>
            </a:extLst>
          </p:cNvPr>
          <p:cNvSpPr>
            <a:spLocks noGrp="1"/>
          </p:cNvSpPr>
          <p:nvPr>
            <p:ph idx="1"/>
          </p:nvPr>
        </p:nvSpPr>
        <p:spPr>
          <a:xfrm>
            <a:off x="15549564" y="4213015"/>
            <a:ext cx="18516600" cy="2079413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2B303F3A-EB6B-1640-8649-5DF78679A034}"/>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 xmlns:a16="http://schemas.microsoft.com/office/drawing/2014/main" id="{BA7B5E39-FA53-FA4A-B7E9-E8CE0D58C23E}"/>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6" name="Footer Placeholder 5">
            <a:extLst>
              <a:ext uri="{FF2B5EF4-FFF2-40B4-BE49-F238E27FC236}">
                <a16:creationId xmlns="" xmlns:a16="http://schemas.microsoft.com/office/drawing/2014/main" id="{FF7FB744-A34B-EC49-8205-FF16F102F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C2EE0F2E-3318-424E-AA18-894EBD0138DA}"/>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152293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719243-FFB7-3B4C-8385-EE0FA8B65CE9}"/>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Picture Placeholder 2">
            <a:extLst>
              <a:ext uri="{FF2B5EF4-FFF2-40B4-BE49-F238E27FC236}">
                <a16:creationId xmlns="" xmlns:a16="http://schemas.microsoft.com/office/drawing/2014/main" id="{DFBB63A1-75C0-8240-BAD9-F38582AF71CF}"/>
              </a:ext>
            </a:extLst>
          </p:cNvPr>
          <p:cNvSpPr>
            <a:spLocks noGrp="1"/>
          </p:cNvSpPr>
          <p:nvPr>
            <p:ph type="pic" idx="1"/>
          </p:nvPr>
        </p:nvSpPr>
        <p:spPr>
          <a:xfrm>
            <a:off x="15549564" y="4213015"/>
            <a:ext cx="18516600" cy="20794133"/>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a:extLst>
              <a:ext uri="{FF2B5EF4-FFF2-40B4-BE49-F238E27FC236}">
                <a16:creationId xmlns="" xmlns:a16="http://schemas.microsoft.com/office/drawing/2014/main" id="{33F30ACC-1CBA-FE45-BD9E-CAAF78BADF57}"/>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 xmlns:a16="http://schemas.microsoft.com/office/drawing/2014/main" id="{1ADD216B-B10E-CE4C-A123-BF0713B8B65C}"/>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6" name="Footer Placeholder 5">
            <a:extLst>
              <a:ext uri="{FF2B5EF4-FFF2-40B4-BE49-F238E27FC236}">
                <a16:creationId xmlns="" xmlns:a16="http://schemas.microsoft.com/office/drawing/2014/main" id="{30525C5A-B17C-0843-B8EC-F039450AAF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A07CEC81-1A6C-7E49-BDCD-173E9F7FF36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770080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19E9F3B-AC31-CC40-AD4A-D61974B608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BF561990-8AF8-D949-85AF-217F7C3D6A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E1887667-35D9-794C-972D-6F6F3EC31937}"/>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 xmlns:a16="http://schemas.microsoft.com/office/drawing/2014/main" id="{E592CF9F-198E-C945-9EDE-7555A2F33A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1D0053E-9FFA-1242-9811-A8715500C71E}"/>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26387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964E430B-1839-D74B-B5C4-619BF8057FBB}"/>
              </a:ext>
            </a:extLst>
          </p:cNvPr>
          <p:cNvSpPr>
            <a:spLocks noGrp="1"/>
          </p:cNvSpPr>
          <p:nvPr>
            <p:ph type="title" orient="vert"/>
          </p:nvPr>
        </p:nvSpPr>
        <p:spPr>
          <a:xfrm>
            <a:off x="26174700" y="1557867"/>
            <a:ext cx="7886700" cy="24797175"/>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45461986-86E3-1C40-AEE2-13B05C00890E}"/>
              </a:ext>
            </a:extLst>
          </p:cNvPr>
          <p:cNvSpPr>
            <a:spLocks noGrp="1"/>
          </p:cNvSpPr>
          <p:nvPr>
            <p:ph type="body" orient="vert" idx="1"/>
          </p:nvPr>
        </p:nvSpPr>
        <p:spPr>
          <a:xfrm>
            <a:off x="2514600" y="1557867"/>
            <a:ext cx="2320290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E186D6-1550-934A-9BEB-B458E78E79DE}"/>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 xmlns:a16="http://schemas.microsoft.com/office/drawing/2014/main" id="{490C7CBB-C209-3949-8B08-92421A5B1A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1601BFE0-D99C-DF4B-8493-2B87C9B556B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169070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4FF160A-0F59-E744-94CF-A3E88A0CDCD0}"/>
              </a:ext>
            </a:extLst>
          </p:cNvPr>
          <p:cNvSpPr>
            <a:spLocks noGrp="1"/>
          </p:cNvSpPr>
          <p:nvPr>
            <p:ph type="title"/>
          </p:nvPr>
        </p:nvSpPr>
        <p:spPr>
          <a:xfrm>
            <a:off x="2514600" y="1557869"/>
            <a:ext cx="31546800" cy="565573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DFC53C9F-4481-F446-A2FE-A5A9D202DB3C}"/>
              </a:ext>
            </a:extLst>
          </p:cNvPr>
          <p:cNvSpPr>
            <a:spLocks noGrp="1"/>
          </p:cNvSpPr>
          <p:nvPr>
            <p:ph type="body" idx="1"/>
          </p:nvPr>
        </p:nvSpPr>
        <p:spPr>
          <a:xfrm>
            <a:off x="2514600" y="7789334"/>
            <a:ext cx="31546800" cy="185657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3FB37B0F-AC79-4549-A975-17A5F4932269}"/>
              </a:ext>
            </a:extLst>
          </p:cNvPr>
          <p:cNvSpPr>
            <a:spLocks noGrp="1"/>
          </p:cNvSpPr>
          <p:nvPr>
            <p:ph type="dt" sz="half" idx="2"/>
          </p:nvPr>
        </p:nvSpPr>
        <p:spPr>
          <a:xfrm>
            <a:off x="2514600" y="27120428"/>
            <a:ext cx="8229600" cy="1557867"/>
          </a:xfrm>
          <a:prstGeom prst="rect">
            <a:avLst/>
          </a:prstGeom>
        </p:spPr>
        <p:txBody>
          <a:bodyPr vert="horz" lIns="91440" tIns="45720" rIns="91440" bIns="45720" rtlCol="0" anchor="ctr"/>
          <a:lstStyle>
            <a:lvl1pPr algn="l">
              <a:defRPr sz="4320">
                <a:solidFill>
                  <a:schemeClr val="tx1">
                    <a:tint val="75000"/>
                  </a:schemeClr>
                </a:solidFill>
              </a:defRPr>
            </a:lvl1pPr>
          </a:lstStyle>
          <a:p>
            <a:fld id="{7FA9C1F4-1501-7A45-8124-3749621B668D}" type="datetimeFigureOut">
              <a:rPr lang="en-US" smtClean="0"/>
              <a:t>8/7/2018</a:t>
            </a:fld>
            <a:endParaRPr lang="en-US"/>
          </a:p>
        </p:txBody>
      </p:sp>
      <p:sp>
        <p:nvSpPr>
          <p:cNvPr id="5" name="Footer Placeholder 4">
            <a:extLst>
              <a:ext uri="{FF2B5EF4-FFF2-40B4-BE49-F238E27FC236}">
                <a16:creationId xmlns="" xmlns:a16="http://schemas.microsoft.com/office/drawing/2014/main" id="{C50B1AEC-8E51-5642-8C32-48910F8A1E0F}"/>
              </a:ext>
            </a:extLst>
          </p:cNvPr>
          <p:cNvSpPr>
            <a:spLocks noGrp="1"/>
          </p:cNvSpPr>
          <p:nvPr>
            <p:ph type="ftr" sz="quarter" idx="3"/>
          </p:nvPr>
        </p:nvSpPr>
        <p:spPr>
          <a:xfrm>
            <a:off x="12115800" y="27120428"/>
            <a:ext cx="12344400" cy="155786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B50A6F01-F5F5-FA46-B379-FB9764087F73}"/>
              </a:ext>
            </a:extLst>
          </p:cNvPr>
          <p:cNvSpPr>
            <a:spLocks noGrp="1"/>
          </p:cNvSpPr>
          <p:nvPr>
            <p:ph type="sldNum" sz="quarter" idx="4"/>
          </p:nvPr>
        </p:nvSpPr>
        <p:spPr>
          <a:xfrm>
            <a:off x="25831800" y="27120428"/>
            <a:ext cx="8229600" cy="1557867"/>
          </a:xfrm>
          <a:prstGeom prst="rect">
            <a:avLst/>
          </a:prstGeom>
        </p:spPr>
        <p:txBody>
          <a:bodyPr vert="horz" lIns="91440" tIns="45720" rIns="91440" bIns="45720" rtlCol="0" anchor="ctr"/>
          <a:lstStyle>
            <a:lvl1pPr algn="r">
              <a:defRPr sz="4320">
                <a:solidFill>
                  <a:schemeClr val="tx1">
                    <a:tint val="75000"/>
                  </a:schemeClr>
                </a:solidFill>
              </a:defRPr>
            </a:lvl1pPr>
          </a:lstStyle>
          <a:p>
            <a:fld id="{D23B6600-84E5-904E-94C7-0D9ECF907B55}" type="slidenum">
              <a:rPr lang="en-US" smtClean="0"/>
              <a:t>‹#›</a:t>
            </a:fld>
            <a:endParaRPr lang="en-US"/>
          </a:p>
        </p:txBody>
      </p:sp>
    </p:spTree>
    <p:extLst>
      <p:ext uri="{BB962C8B-B14F-4D97-AF65-F5344CB8AC3E}">
        <p14:creationId xmlns:p14="http://schemas.microsoft.com/office/powerpoint/2010/main" val="1533714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chart" Target="../charts/chart2.xml"/><Relationship Id="rId5" Type="http://schemas.openxmlformats.org/officeDocument/2006/relationships/chart" Target="../charts/char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E22F2405-AF71-5E4C-A85B-6DDF01322A92}"/>
              </a:ext>
            </a:extLst>
          </p:cNvPr>
          <p:cNvPicPr>
            <a:picLocks noChangeAspect="1"/>
          </p:cNvPicPr>
          <p:nvPr/>
        </p:nvPicPr>
        <p:blipFill>
          <a:blip r:embed="rId3"/>
          <a:stretch>
            <a:fillRect/>
          </a:stretch>
        </p:blipFill>
        <p:spPr>
          <a:xfrm>
            <a:off x="25210512" y="26979839"/>
            <a:ext cx="10057867" cy="1538485"/>
          </a:xfrm>
          <a:prstGeom prst="rect">
            <a:avLst/>
          </a:prstGeom>
        </p:spPr>
      </p:pic>
      <p:sp>
        <p:nvSpPr>
          <p:cNvPr id="4" name="Rectangle 3">
            <a:extLst>
              <a:ext uri="{FF2B5EF4-FFF2-40B4-BE49-F238E27FC236}">
                <a16:creationId xmlns="" xmlns:a16="http://schemas.microsoft.com/office/drawing/2014/main" id="{954543CD-AA25-3740-9E19-68330D32C41E}"/>
              </a:ext>
            </a:extLst>
          </p:cNvPr>
          <p:cNvSpPr/>
          <p:nvPr/>
        </p:nvSpPr>
        <p:spPr>
          <a:xfrm>
            <a:off x="934986" y="905310"/>
            <a:ext cx="34725278" cy="4030982"/>
          </a:xfrm>
          <a:prstGeom prst="rect">
            <a:avLst/>
          </a:prstGeom>
          <a:solidFill>
            <a:srgbClr val="0928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smtClean="0">
                <a:solidFill>
                  <a:schemeClr val="bg1"/>
                </a:solidFill>
                <a:latin typeface="Source Sans Pro" panose="020B0503030403020204" pitchFamily="34" charset="77"/>
              </a:rPr>
              <a:t>Integrated Resource Planning and Load Flexibility Analysis</a:t>
            </a:r>
            <a:endParaRPr lang="en-US" sz="9600" b="1" dirty="0">
              <a:solidFill>
                <a:schemeClr val="bg1"/>
              </a:solidFill>
              <a:latin typeface="Source Sans Pro" panose="020B0503030403020204" pitchFamily="34" charset="77"/>
            </a:endParaRPr>
          </a:p>
          <a:p>
            <a:pPr algn="ctr"/>
            <a:r>
              <a:rPr lang="en-US" sz="6600" b="1" dirty="0" smtClean="0">
                <a:solidFill>
                  <a:srgbClr val="9DD164"/>
                </a:solidFill>
                <a:latin typeface="Minion Pro" panose="02040503050306020203" pitchFamily="18" charset="0"/>
              </a:rPr>
              <a:t>Michaela Levine, </a:t>
            </a:r>
            <a:r>
              <a:rPr lang="en-US" sz="6600" b="1" dirty="0">
                <a:solidFill>
                  <a:srgbClr val="9DD164"/>
                </a:solidFill>
                <a:latin typeface="Minion Pro" panose="02040503050306020203" pitchFamily="18" charset="0"/>
              </a:rPr>
              <a:t>UNH Sustainability </a:t>
            </a:r>
            <a:r>
              <a:rPr lang="en-US" sz="6600" b="1" dirty="0" smtClean="0">
                <a:solidFill>
                  <a:srgbClr val="9DD164"/>
                </a:solidFill>
                <a:latin typeface="Minion Pro" panose="02040503050306020203" pitchFamily="18" charset="0"/>
              </a:rPr>
              <a:t>Fellow, Summer 2018</a:t>
            </a:r>
            <a:endParaRPr lang="en-US" sz="6600" b="1" dirty="0">
              <a:solidFill>
                <a:srgbClr val="9DD164"/>
              </a:solidFill>
              <a:latin typeface="Minion Pro" panose="02040503050306020203" pitchFamily="18" charset="0"/>
            </a:endParaRPr>
          </a:p>
          <a:p>
            <a:pPr algn="ctr"/>
            <a:r>
              <a:rPr lang="en-US" sz="6600" b="1" dirty="0" smtClean="0">
                <a:solidFill>
                  <a:srgbClr val="9DD164"/>
                </a:solidFill>
                <a:latin typeface="Minion Pro" panose="02040503050306020203" pitchFamily="18" charset="0"/>
              </a:rPr>
              <a:t>Mentor: James Gibbons, Burlington Electric Department</a:t>
            </a:r>
            <a:endParaRPr lang="en-US" sz="6600" dirty="0">
              <a:solidFill>
                <a:srgbClr val="9DD164"/>
              </a:solidFill>
              <a:latin typeface="Minion Pro" panose="02040503050306020203" pitchFamily="18" charset="0"/>
            </a:endParaRPr>
          </a:p>
        </p:txBody>
      </p:sp>
      <p:sp>
        <p:nvSpPr>
          <p:cNvPr id="6" name="TextBox 5">
            <a:extLst>
              <a:ext uri="{FF2B5EF4-FFF2-40B4-BE49-F238E27FC236}">
                <a16:creationId xmlns="" xmlns:a16="http://schemas.microsoft.com/office/drawing/2014/main" id="{A3167932-7A60-FF4C-8B0C-2709E5B5915E}"/>
              </a:ext>
            </a:extLst>
          </p:cNvPr>
          <p:cNvSpPr txBox="1"/>
          <p:nvPr/>
        </p:nvSpPr>
        <p:spPr>
          <a:xfrm>
            <a:off x="1215862" y="5303520"/>
            <a:ext cx="11031804" cy="23682960"/>
          </a:xfrm>
          <a:prstGeom prst="rect">
            <a:avLst/>
          </a:prstGeom>
          <a:noFill/>
          <a:ln w="38100">
            <a:solidFill>
              <a:srgbClr val="9DD164"/>
            </a:solidFill>
          </a:ln>
        </p:spPr>
        <p:txBody>
          <a:bodyPr wrap="square" lIns="457200" tIns="228600" rIns="228600" bIns="228600" numCol="1" rtlCol="0">
            <a:spAutoFit/>
          </a:bodyPr>
          <a:lstStyle/>
          <a:p>
            <a:pPr>
              <a:spcAft>
                <a:spcPts val="2400"/>
              </a:spcAft>
            </a:pPr>
            <a:r>
              <a:rPr lang="en-US" sz="4000" b="1" dirty="0" smtClean="0">
                <a:solidFill>
                  <a:srgbClr val="003591"/>
                </a:solidFill>
                <a:latin typeface="Source Sans Pro" panose="020B0503030403020204"/>
              </a:rPr>
              <a:t>For BED’s next IRP…</a:t>
            </a:r>
          </a:p>
          <a:p>
            <a:r>
              <a:rPr lang="en-US" sz="2800" b="1" dirty="0">
                <a:solidFill>
                  <a:srgbClr val="D36122"/>
                </a:solidFill>
                <a:latin typeface="Minion Pro" panose="02040503050306020203"/>
                <a:ea typeface="Cambria" panose="02040503050406030204" pitchFamily="18" charset="0"/>
              </a:rPr>
              <a:t>Introduction</a:t>
            </a:r>
            <a:endParaRPr lang="en-US" sz="2800" dirty="0">
              <a:solidFill>
                <a:srgbClr val="D36122"/>
              </a:solidFill>
              <a:latin typeface="Minion Pro" panose="02040503050306020203"/>
              <a:ea typeface="Cambria" panose="02040503050406030204" pitchFamily="18" charset="0"/>
            </a:endParaRPr>
          </a:p>
          <a:p>
            <a:r>
              <a:rPr lang="en-US" sz="2800" dirty="0">
                <a:latin typeface="Minion Pro" panose="02040503050306020203"/>
                <a:ea typeface="Cambria" panose="02040503050406030204" pitchFamily="18" charset="0"/>
              </a:rPr>
              <a:t>An </a:t>
            </a:r>
            <a:r>
              <a:rPr lang="en-US" sz="2800" b="1" dirty="0">
                <a:latin typeface="Minion Pro" panose="02040503050306020203"/>
                <a:ea typeface="Cambria" panose="02040503050406030204" pitchFamily="18" charset="0"/>
              </a:rPr>
              <a:t>Integrated Resource Plan </a:t>
            </a:r>
            <a:r>
              <a:rPr lang="en-US" sz="2800" dirty="0">
                <a:latin typeface="Minion Pro" panose="02040503050306020203"/>
                <a:ea typeface="Cambria" panose="02040503050406030204" pitchFamily="18" charset="0"/>
              </a:rPr>
              <a:t>(IRP) is an electric utilities’ plan to </a:t>
            </a:r>
            <a:r>
              <a:rPr lang="en-US" sz="2800" dirty="0" smtClean="0">
                <a:latin typeface="Minion Pro" panose="02040503050306020203"/>
                <a:ea typeface="Cambria" panose="02040503050406030204" pitchFamily="18" charset="0"/>
              </a:rPr>
              <a:t>meet the future </a:t>
            </a:r>
            <a:r>
              <a:rPr lang="en-US" sz="2800" dirty="0">
                <a:latin typeface="Minion Pro" panose="02040503050306020203"/>
                <a:ea typeface="Cambria" panose="02040503050406030204" pitchFamily="18" charset="0"/>
              </a:rPr>
              <a:t>energy needs of its customers at the lowest </a:t>
            </a:r>
            <a:r>
              <a:rPr lang="en-US" sz="2800" dirty="0" smtClean="0">
                <a:latin typeface="Minion Pro" panose="02040503050306020203"/>
                <a:ea typeface="Cambria" panose="02040503050406030204" pitchFamily="18" charset="0"/>
              </a:rPr>
              <a:t>cost, including both economic and environmental costs. </a:t>
            </a:r>
            <a:r>
              <a:rPr lang="en-US" sz="2800" dirty="0">
                <a:latin typeface="Minion Pro" panose="02040503050306020203"/>
                <a:ea typeface="Cambria" panose="02040503050406030204" pitchFamily="18" charset="0"/>
              </a:rPr>
              <a:t>Vermont utilities are required to file an IRP </a:t>
            </a:r>
            <a:r>
              <a:rPr lang="en-US" sz="2800" dirty="0" smtClean="0">
                <a:latin typeface="Minion Pro" panose="02040503050306020203"/>
                <a:ea typeface="Cambria" panose="02040503050406030204" pitchFamily="18" charset="0"/>
              </a:rPr>
              <a:t>with </a:t>
            </a:r>
            <a:r>
              <a:rPr lang="en-US" sz="2800" dirty="0">
                <a:latin typeface="Minion Pro" panose="02040503050306020203"/>
                <a:ea typeface="Cambria" panose="02040503050406030204" pitchFamily="18" charset="0"/>
              </a:rPr>
              <a:t>the Department of Public </a:t>
            </a:r>
            <a:r>
              <a:rPr lang="en-US" sz="2800" dirty="0" smtClean="0">
                <a:latin typeface="Minion Pro" panose="02040503050306020203"/>
                <a:ea typeface="Cambria" panose="02040503050406030204" pitchFamily="18" charset="0"/>
              </a:rPr>
              <a:t>Service </a:t>
            </a:r>
            <a:r>
              <a:rPr lang="en-US" sz="2800" dirty="0">
                <a:latin typeface="Minion Pro" panose="02040503050306020203"/>
                <a:ea typeface="Cambria" panose="02040503050406030204" pitchFamily="18" charset="0"/>
              </a:rPr>
              <a:t>every 3 years. Following its 2016 IRP, </a:t>
            </a:r>
            <a:r>
              <a:rPr lang="en-US" sz="2800" dirty="0" smtClean="0">
                <a:latin typeface="Minion Pro" panose="02040503050306020203"/>
                <a:ea typeface="Cambria" panose="02040503050406030204" pitchFamily="18" charset="0"/>
              </a:rPr>
              <a:t>the Public </a:t>
            </a:r>
            <a:r>
              <a:rPr lang="en-US" sz="2800" dirty="0">
                <a:latin typeface="Minion Pro" panose="02040503050306020203"/>
                <a:ea typeface="Cambria" panose="02040503050406030204" pitchFamily="18" charset="0"/>
              </a:rPr>
              <a:t>Utilities Commission (PUC) asked Burlington Electric Department (BED) to:</a:t>
            </a:r>
          </a:p>
          <a:p>
            <a:pPr marL="457200" lvl="0" indent="-457200">
              <a:buFont typeface="Arial" panose="020B0604020202020204" pitchFamily="34" charset="0"/>
              <a:buChar char="•"/>
            </a:pPr>
            <a:r>
              <a:rPr lang="en-US" sz="2800" dirty="0">
                <a:latin typeface="Minion Pro" panose="02040503050306020203"/>
                <a:ea typeface="Cambria" panose="02040503050406030204" pitchFamily="18" charset="0"/>
              </a:rPr>
              <a:t>research measures to </a:t>
            </a:r>
            <a:r>
              <a:rPr lang="en-US" sz="2800" b="1" dirty="0">
                <a:latin typeface="Minion Pro" panose="02040503050306020203"/>
                <a:ea typeface="Cambria" panose="02040503050406030204" pitchFamily="18" charset="0"/>
              </a:rPr>
              <a:t>control customer loads </a:t>
            </a:r>
            <a:r>
              <a:rPr lang="en-US" sz="2800" dirty="0">
                <a:latin typeface="Minion Pro" panose="02040503050306020203"/>
                <a:ea typeface="Cambria" panose="02040503050406030204" pitchFamily="18" charset="0"/>
              </a:rPr>
              <a:t>remotely or through incentive programs, </a:t>
            </a:r>
            <a:r>
              <a:rPr lang="en-US" sz="2800" dirty="0" smtClean="0">
                <a:latin typeface="Minion Pro" panose="02040503050306020203"/>
                <a:ea typeface="Cambria" panose="02040503050406030204" pitchFamily="18" charset="0"/>
              </a:rPr>
              <a:t> </a:t>
            </a:r>
            <a:endParaRPr lang="en-US" sz="2800" dirty="0">
              <a:latin typeface="Minion Pro" panose="02040503050306020203"/>
              <a:ea typeface="Cambria" panose="02040503050406030204" pitchFamily="18" charset="0"/>
            </a:endParaRPr>
          </a:p>
          <a:p>
            <a:pPr marL="457200" lvl="0" indent="-457200">
              <a:buFont typeface="Arial" panose="020B0604020202020204" pitchFamily="34" charset="0"/>
              <a:buChar char="•"/>
            </a:pPr>
            <a:r>
              <a:rPr lang="en-US" sz="2800" dirty="0">
                <a:latin typeface="Minion Pro" panose="02040503050306020203"/>
                <a:ea typeface="Cambria" panose="02040503050406030204" pitchFamily="18" charset="0"/>
              </a:rPr>
              <a:t>analyze the costs of energy transformation (</a:t>
            </a:r>
            <a:r>
              <a:rPr lang="en-US" sz="2800" b="1" dirty="0">
                <a:latin typeface="Minion Pro" panose="02040503050306020203"/>
                <a:ea typeface="Cambria" panose="02040503050406030204" pitchFamily="18" charset="0"/>
              </a:rPr>
              <a:t>Tier 3</a:t>
            </a:r>
            <a:r>
              <a:rPr lang="en-US" sz="2800" dirty="0">
                <a:latin typeface="Minion Pro" panose="02040503050306020203"/>
                <a:ea typeface="Cambria" panose="02040503050406030204" pitchFamily="18" charset="0"/>
              </a:rPr>
              <a:t>) projects in terms of first year acquisition costs and discuss how incentive levels for Tier 3 projects were established</a:t>
            </a:r>
            <a:r>
              <a:rPr lang="en-US" sz="2800" dirty="0" smtClean="0">
                <a:latin typeface="Minion Pro" panose="02040503050306020203"/>
                <a:ea typeface="Cambria" panose="02040503050406030204" pitchFamily="18" charset="0"/>
              </a:rPr>
              <a:t>,</a:t>
            </a:r>
            <a:endParaRPr lang="en-US" sz="2800" dirty="0">
              <a:latin typeface="Minion Pro" panose="02040503050306020203"/>
              <a:ea typeface="Cambria" panose="02040503050406030204" pitchFamily="18" charset="0"/>
            </a:endParaRPr>
          </a:p>
          <a:p>
            <a:pPr marL="457200" lvl="0" indent="-457200">
              <a:buFont typeface="Arial" panose="020B0604020202020204" pitchFamily="34" charset="0"/>
              <a:buChar char="•"/>
            </a:pPr>
            <a:r>
              <a:rPr lang="en-US" sz="2800" dirty="0">
                <a:latin typeface="Minion Pro" panose="02040503050306020203"/>
                <a:ea typeface="Cambria" panose="02040503050406030204" pitchFamily="18" charset="0"/>
              </a:rPr>
              <a:t>provide an </a:t>
            </a:r>
            <a:r>
              <a:rPr lang="en-US" sz="2800" dirty="0" smtClean="0">
                <a:latin typeface="Minion Pro" panose="02040503050306020203"/>
                <a:ea typeface="Cambria" panose="02040503050406030204" pitchFamily="18" charset="0"/>
              </a:rPr>
              <a:t>evaluation of the continued operations and economics of </a:t>
            </a:r>
            <a:r>
              <a:rPr lang="en-US" sz="2800" dirty="0">
                <a:latin typeface="Minion Pro" panose="02040503050306020203"/>
                <a:ea typeface="Cambria" panose="02040503050406030204" pitchFamily="18" charset="0"/>
              </a:rPr>
              <a:t>the </a:t>
            </a:r>
            <a:r>
              <a:rPr lang="en-US" sz="2800" b="1" dirty="0">
                <a:latin typeface="Minion Pro" panose="02040503050306020203"/>
                <a:ea typeface="Cambria" panose="02040503050406030204" pitchFamily="18" charset="0"/>
              </a:rPr>
              <a:t>McNeil </a:t>
            </a:r>
            <a:r>
              <a:rPr lang="en-US" sz="2800" b="1" dirty="0" smtClean="0">
                <a:latin typeface="Minion Pro" panose="02040503050306020203"/>
                <a:ea typeface="Cambria" panose="02040503050406030204" pitchFamily="18" charset="0"/>
              </a:rPr>
              <a:t>Power </a:t>
            </a:r>
            <a:r>
              <a:rPr lang="en-US" sz="2800" b="1" dirty="0">
                <a:latin typeface="Minion Pro" panose="02040503050306020203"/>
                <a:ea typeface="Cambria" panose="02040503050406030204" pitchFamily="18" charset="0"/>
              </a:rPr>
              <a:t>P</a:t>
            </a:r>
            <a:r>
              <a:rPr lang="en-US" sz="2800" b="1" dirty="0" smtClean="0">
                <a:latin typeface="Minion Pro" panose="02040503050306020203"/>
                <a:ea typeface="Cambria" panose="02040503050406030204" pitchFamily="18" charset="0"/>
              </a:rPr>
              <a:t>lant</a:t>
            </a:r>
            <a:r>
              <a:rPr lang="en-US" sz="2800" dirty="0" smtClean="0">
                <a:latin typeface="Minion Pro" panose="02040503050306020203"/>
                <a:ea typeface="Cambria" panose="02040503050406030204" pitchFamily="18" charset="0"/>
              </a:rPr>
              <a:t>, and </a:t>
            </a:r>
          </a:p>
          <a:p>
            <a:pPr marL="457200" lvl="0" indent="-457200">
              <a:buFont typeface="Arial" panose="020B0604020202020204" pitchFamily="34" charset="0"/>
              <a:buChar char="•"/>
            </a:pPr>
            <a:r>
              <a:rPr lang="en-US" sz="2800" dirty="0">
                <a:latin typeface="Minion Pro" panose="02040503050306020203"/>
                <a:ea typeface="Cambria" panose="02040503050406030204" pitchFamily="18" charset="0"/>
              </a:rPr>
              <a:t>provide an assessment of </a:t>
            </a:r>
            <a:r>
              <a:rPr lang="en-US" sz="2800" b="1" dirty="0">
                <a:latin typeface="Minion Pro" panose="02040503050306020203"/>
                <a:ea typeface="Cambria" panose="02040503050406030204" pitchFamily="18" charset="0"/>
              </a:rPr>
              <a:t>pilot projects </a:t>
            </a:r>
            <a:r>
              <a:rPr lang="en-US" sz="2800" dirty="0" smtClean="0">
                <a:latin typeface="Minion Pro" panose="02040503050306020203"/>
                <a:ea typeface="Cambria" panose="02040503050406030204" pitchFamily="18" charset="0"/>
              </a:rPr>
              <a:t>for </a:t>
            </a:r>
            <a:r>
              <a:rPr lang="en-US" sz="2800" dirty="0">
                <a:latin typeface="Minion Pro" panose="02040503050306020203"/>
                <a:ea typeface="Cambria" panose="02040503050406030204" pitchFamily="18" charset="0"/>
              </a:rPr>
              <a:t>the next IRP that is due in </a:t>
            </a:r>
            <a:r>
              <a:rPr lang="en-US" sz="2800" dirty="0" smtClean="0">
                <a:latin typeface="Minion Pro" panose="02040503050306020203"/>
                <a:ea typeface="Cambria" panose="02040503050406030204" pitchFamily="18" charset="0"/>
              </a:rPr>
              <a:t>2020 [1].</a:t>
            </a:r>
          </a:p>
          <a:p>
            <a:pPr lvl="0"/>
            <a:r>
              <a:rPr lang="en-US" sz="2800" dirty="0" smtClean="0">
                <a:latin typeface="Minion Pro" panose="02040503050306020203"/>
                <a:ea typeface="Cambria" panose="02040503050406030204" pitchFamily="18" charset="0"/>
              </a:rPr>
              <a:t>In </a:t>
            </a:r>
            <a:r>
              <a:rPr lang="en-US" sz="2800" dirty="0">
                <a:latin typeface="Minion Pro" panose="02040503050306020203"/>
                <a:ea typeface="Cambria" panose="02040503050406030204" pitchFamily="18" charset="0"/>
              </a:rPr>
              <a:t>addition, BED </a:t>
            </a:r>
            <a:r>
              <a:rPr lang="en-US" sz="2800" dirty="0" smtClean="0">
                <a:latin typeface="Minion Pro" panose="02040503050306020203"/>
                <a:ea typeface="Cambria" panose="02040503050406030204" pitchFamily="18" charset="0"/>
              </a:rPr>
              <a:t>is exploring opportunities improve the IRP process through </a:t>
            </a:r>
            <a:r>
              <a:rPr lang="en-US" sz="2800" dirty="0" smtClean="0">
                <a:latin typeface="Minion Pro" panose="02040503050306020203"/>
                <a:ea typeface="Cambria" panose="02040503050406030204" pitchFamily="18" charset="0"/>
              </a:rPr>
              <a:t>greater integration</a:t>
            </a:r>
            <a:r>
              <a:rPr lang="en-US" sz="2800" dirty="0" smtClean="0">
                <a:latin typeface="Minion Pro" panose="02040503050306020203"/>
                <a:ea typeface="Cambria" panose="02040503050406030204" pitchFamily="18" charset="0"/>
              </a:rPr>
              <a:t>, robust </a:t>
            </a:r>
            <a:r>
              <a:rPr lang="en-US" sz="2800" dirty="0">
                <a:latin typeface="Minion Pro" panose="02040503050306020203"/>
                <a:ea typeface="Cambria" panose="02040503050406030204" pitchFamily="18" charset="0"/>
              </a:rPr>
              <a:t>uncertainty analyses, market modelling</a:t>
            </a:r>
            <a:r>
              <a:rPr lang="en-US" sz="2800" dirty="0" smtClean="0">
                <a:latin typeface="Minion Pro" panose="02040503050306020203"/>
                <a:ea typeface="Cambria" panose="02040503050406030204" pitchFamily="18" charset="0"/>
              </a:rPr>
              <a:t>, comprehensive societal cost evaluations, </a:t>
            </a:r>
            <a:r>
              <a:rPr lang="en-US" sz="2800" dirty="0" smtClean="0">
                <a:latin typeface="Minion Pro" panose="02040503050306020203"/>
                <a:ea typeface="Cambria" panose="02040503050406030204" pitchFamily="18" charset="0"/>
              </a:rPr>
              <a:t>valuations of the land </a:t>
            </a:r>
            <a:r>
              <a:rPr lang="en-US" sz="2800" dirty="0" smtClean="0">
                <a:latin typeface="Minion Pro" panose="02040503050306020203"/>
                <a:ea typeface="Cambria" panose="02040503050406030204" pitchFamily="18" charset="0"/>
              </a:rPr>
              <a:t>impact of energy resources, </a:t>
            </a:r>
            <a:r>
              <a:rPr lang="en-US" sz="2800" dirty="0" smtClean="0">
                <a:latin typeface="Minion Pro" panose="02040503050306020203"/>
                <a:ea typeface="Cambria" panose="02040503050406030204" pitchFamily="18" charset="0"/>
              </a:rPr>
              <a:t>and </a:t>
            </a:r>
            <a:r>
              <a:rPr lang="en-US" sz="2800" dirty="0" smtClean="0">
                <a:latin typeface="Minion Pro" panose="02040503050306020203"/>
                <a:ea typeface="Cambria" panose="02040503050406030204" pitchFamily="18" charset="0"/>
              </a:rPr>
              <a:t>the impact of climate change on load growth. </a:t>
            </a:r>
            <a:endParaRPr lang="en-US" sz="2800" dirty="0">
              <a:latin typeface="Minion Pro" panose="02040503050306020203"/>
              <a:ea typeface="Cambria" panose="02040503050406030204" pitchFamily="18" charset="0"/>
            </a:endParaRPr>
          </a:p>
          <a:p>
            <a:endParaRPr lang="en-US" sz="2000" dirty="0" smtClean="0">
              <a:latin typeface="Minion Pro" panose="02040503050306020203"/>
            </a:endParaRPr>
          </a:p>
          <a:p>
            <a:r>
              <a:rPr lang="en-US" sz="2800" dirty="0" smtClean="0">
                <a:latin typeface="Minion Pro" panose="02040503050306020203"/>
              </a:rPr>
              <a:t>The objective of this project is to identify or create models that BED could use in the next IRP to address the requests of the PUC and develop recommendations on how BED could improve their IRP process in general. </a:t>
            </a:r>
          </a:p>
          <a:p>
            <a:endParaRPr lang="en-US" sz="2000" dirty="0">
              <a:latin typeface="Minion Pro" panose="02040503050306020203"/>
            </a:endParaRPr>
          </a:p>
          <a:p>
            <a:r>
              <a:rPr lang="en-US" sz="2800" b="1" dirty="0" smtClean="0">
                <a:solidFill>
                  <a:srgbClr val="D36122"/>
                </a:solidFill>
                <a:latin typeface="Minion Pro" panose="02040503050306020203"/>
              </a:rPr>
              <a:t>Methods</a:t>
            </a:r>
          </a:p>
          <a:p>
            <a:r>
              <a:rPr lang="en-US" sz="2800" dirty="0" smtClean="0">
                <a:latin typeface="Minion Pro" panose="02040503050306020203"/>
              </a:rPr>
              <a:t>The following resources were used to identify or develop models to address the issues described above and improve BED’s IRP process: </a:t>
            </a:r>
            <a:endParaRPr lang="en-US" sz="2800" dirty="0">
              <a:latin typeface="Minion Pro" panose="02040503050306020203"/>
            </a:endParaRPr>
          </a:p>
          <a:p>
            <a:pPr marL="457200" indent="-457200">
              <a:buFont typeface="Arial" panose="020B0604020202020204" pitchFamily="34" charset="0"/>
              <a:buChar char="•"/>
            </a:pPr>
            <a:r>
              <a:rPr lang="en-US" sz="2800" dirty="0" smtClean="0">
                <a:latin typeface="Minion Pro" panose="02040503050306020203"/>
              </a:rPr>
              <a:t>IRPs from other utilities </a:t>
            </a:r>
          </a:p>
          <a:p>
            <a:pPr marL="457200" indent="-457200">
              <a:buFont typeface="Arial" panose="020B0604020202020204" pitchFamily="34" charset="0"/>
              <a:buChar char="•"/>
            </a:pPr>
            <a:r>
              <a:rPr lang="en-US" sz="2800" dirty="0" smtClean="0">
                <a:latin typeface="Minion Pro" panose="02040503050306020203"/>
              </a:rPr>
              <a:t>White papers and peer reviewed literature </a:t>
            </a:r>
          </a:p>
          <a:p>
            <a:pPr marL="457200" indent="-457200">
              <a:buFont typeface="Arial" panose="020B0604020202020204" pitchFamily="34" charset="0"/>
              <a:buChar char="•"/>
            </a:pPr>
            <a:r>
              <a:rPr lang="en-US" sz="2800" dirty="0" smtClean="0">
                <a:latin typeface="Minion Pro" panose="02040503050306020203"/>
              </a:rPr>
              <a:t>Interviews with BED staff and external experts</a:t>
            </a:r>
          </a:p>
          <a:p>
            <a:r>
              <a:rPr lang="en-US" sz="2800" dirty="0" smtClean="0">
                <a:solidFill>
                  <a:srgbClr val="D36122"/>
                </a:solidFill>
                <a:latin typeface="Minion Pro" panose="02040503050306020203"/>
              </a:rPr>
              <a:t> </a:t>
            </a:r>
          </a:p>
          <a:p>
            <a:r>
              <a:rPr lang="en-US" sz="2800" b="1" dirty="0" smtClean="0">
                <a:solidFill>
                  <a:srgbClr val="D36122"/>
                </a:solidFill>
                <a:latin typeface="Minion Pro" panose="02040503050306020203"/>
              </a:rPr>
              <a:t>Results/Discussion</a:t>
            </a:r>
          </a:p>
          <a:p>
            <a:r>
              <a:rPr lang="en-US" sz="2800" i="1" dirty="0" smtClean="0">
                <a:latin typeface="Minion Pro" panose="02040503050306020203"/>
              </a:rPr>
              <a:t>Tier </a:t>
            </a:r>
            <a:r>
              <a:rPr lang="en-US" sz="2800" i="1" dirty="0">
                <a:latin typeface="Minion Pro" panose="02040503050306020203"/>
              </a:rPr>
              <a:t>3 incentives: </a:t>
            </a:r>
            <a:r>
              <a:rPr lang="en-US" sz="2800" dirty="0" smtClean="0">
                <a:latin typeface="Minion Pro" panose="02040503050306020203"/>
              </a:rPr>
              <a:t>Literature on the elasticity of technology adoption indicates that reducing financial barriers will increase adoption, but the alternative compliance payment limits BED’s ability to increase incentive amounts.</a:t>
            </a:r>
          </a:p>
          <a:p>
            <a:endParaRPr lang="en-US" sz="2800" dirty="0">
              <a:latin typeface="Minion Pro" panose="02040503050306020203"/>
            </a:endParaRPr>
          </a:p>
          <a:p>
            <a:endParaRPr lang="en-US" sz="2800"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pPr algn="ctr"/>
            <a:endParaRPr lang="en-US" sz="2800" i="1" dirty="0">
              <a:latin typeface="Minion Pro" panose="02040503050306020203"/>
            </a:endParaRPr>
          </a:p>
          <a:p>
            <a:pPr algn="ctr"/>
            <a:endParaRPr lang="en-US" sz="2400" b="1" dirty="0" smtClean="0">
              <a:solidFill>
                <a:srgbClr val="003591"/>
              </a:solidFill>
              <a:latin typeface="Minion Pro" panose="02040503050306020203"/>
            </a:endParaRPr>
          </a:p>
          <a:p>
            <a:pPr algn="ctr"/>
            <a:r>
              <a:rPr lang="en-US" sz="2400" b="1" dirty="0" smtClean="0">
                <a:solidFill>
                  <a:srgbClr val="003591"/>
                </a:solidFill>
                <a:latin typeface="Minion Pro" panose="02040503050306020203"/>
              </a:rPr>
              <a:t>Figure </a:t>
            </a:r>
            <a:r>
              <a:rPr lang="en-US" sz="2400" b="1" dirty="0" smtClean="0">
                <a:solidFill>
                  <a:srgbClr val="003591"/>
                </a:solidFill>
                <a:latin typeface="Minion Pro" panose="02040503050306020203"/>
              </a:rPr>
              <a:t>1. </a:t>
            </a:r>
            <a:r>
              <a:rPr lang="en-US" sz="2400" dirty="0">
                <a:latin typeface="Minion Pro" panose="02040503050306020203"/>
              </a:rPr>
              <a:t>Projected</a:t>
            </a:r>
            <a:r>
              <a:rPr lang="en-US" sz="2400" dirty="0" smtClean="0">
                <a:solidFill>
                  <a:srgbClr val="003591"/>
                </a:solidFill>
                <a:latin typeface="Minion Pro" panose="02040503050306020203"/>
              </a:rPr>
              <a:t> </a:t>
            </a:r>
            <a:r>
              <a:rPr lang="en-US" sz="2400" dirty="0" smtClean="0">
                <a:latin typeface="Minion Pro" panose="02040503050306020203"/>
              </a:rPr>
              <a:t>EV sales as a function of incentives offered </a:t>
            </a:r>
          </a:p>
          <a:p>
            <a:pPr algn="ctr"/>
            <a:endParaRPr lang="en-US" sz="1600" i="1" dirty="0" smtClean="0">
              <a:latin typeface="Minion Pro" panose="02040503050306020203"/>
            </a:endParaRPr>
          </a:p>
          <a:p>
            <a:r>
              <a:rPr lang="en-US" sz="2800" i="1" dirty="0" smtClean="0">
                <a:latin typeface="Minion Pro" panose="02040503050306020203"/>
              </a:rPr>
              <a:t>Load </a:t>
            </a:r>
            <a:r>
              <a:rPr lang="en-US" sz="2800" i="1" dirty="0">
                <a:latin typeface="Minion Pro" panose="02040503050306020203"/>
              </a:rPr>
              <a:t>Controls: </a:t>
            </a:r>
            <a:r>
              <a:rPr lang="en-US" sz="2800" dirty="0" smtClean="0">
                <a:latin typeface="Minion Pro" panose="02040503050306020203"/>
              </a:rPr>
              <a:t>BED should evaluate the amount of load it could potentially control and evaluate how rate design can further the goals of the IRP. </a:t>
            </a:r>
          </a:p>
          <a:p>
            <a:endParaRPr lang="en-US" sz="2800" dirty="0">
              <a:latin typeface="Minion Pro" panose="02040503050306020203"/>
            </a:endParaRPr>
          </a:p>
        </p:txBody>
      </p:sp>
      <p:sp>
        <p:nvSpPr>
          <p:cNvPr id="16" name="TextBox 15">
            <a:extLst>
              <a:ext uri="{FF2B5EF4-FFF2-40B4-BE49-F238E27FC236}">
                <a16:creationId xmlns="" xmlns:a16="http://schemas.microsoft.com/office/drawing/2014/main" id="{62D330CA-02DB-4445-A4D0-A358878DF8D6}"/>
              </a:ext>
            </a:extLst>
          </p:cNvPr>
          <p:cNvSpPr txBox="1"/>
          <p:nvPr/>
        </p:nvSpPr>
        <p:spPr>
          <a:xfrm>
            <a:off x="12946404" y="5303519"/>
            <a:ext cx="10972800" cy="23682960"/>
          </a:xfrm>
          <a:prstGeom prst="rect">
            <a:avLst/>
          </a:prstGeom>
          <a:noFill/>
          <a:ln w="38100">
            <a:solidFill>
              <a:srgbClr val="9DD164"/>
            </a:solidFill>
          </a:ln>
        </p:spPr>
        <p:txBody>
          <a:bodyPr wrap="square" lIns="457200" tIns="228600" rIns="228600" bIns="228600" rtlCol="0">
            <a:spAutoFit/>
          </a:bodyPr>
          <a:lstStyle/>
          <a:p>
            <a:r>
              <a:rPr lang="en-US" sz="2800" i="1" dirty="0">
                <a:latin typeface="Minion Pro" panose="02040503050306020203"/>
                <a:ea typeface="Cambria" panose="02040503050406030204" pitchFamily="18" charset="0"/>
              </a:rPr>
              <a:t>McNeil Power Plant: </a:t>
            </a:r>
            <a:r>
              <a:rPr lang="en-US" sz="2800" dirty="0">
                <a:latin typeface="Minion Pro" panose="02040503050306020203"/>
                <a:ea typeface="Cambria" panose="02040503050406030204" pitchFamily="18" charset="0"/>
              </a:rPr>
              <a:t>Develop a review methodology that incorporates metrics other than the </a:t>
            </a:r>
            <a:r>
              <a:rPr lang="en-US" sz="2800" dirty="0" smtClean="0">
                <a:latin typeface="Minion Pro" panose="02040503050306020203"/>
                <a:ea typeface="Cambria" panose="02040503050406030204" pitchFamily="18" charset="0"/>
              </a:rPr>
              <a:t>simple economic </a:t>
            </a:r>
            <a:r>
              <a:rPr lang="en-US" sz="2800" dirty="0">
                <a:latin typeface="Minion Pro" panose="02040503050306020203"/>
                <a:ea typeface="Cambria" panose="02040503050406030204" pitchFamily="18" charset="0"/>
              </a:rPr>
              <a:t>performance of the plant </a:t>
            </a:r>
            <a:r>
              <a:rPr lang="en-US" sz="2800" dirty="0" smtClean="0">
                <a:latin typeface="Minion Pro" panose="02040503050306020203"/>
                <a:ea typeface="Cambria" panose="02040503050406030204" pitchFamily="18" charset="0"/>
              </a:rPr>
              <a:t>such as </a:t>
            </a:r>
            <a:r>
              <a:rPr lang="en-US" sz="2800" dirty="0">
                <a:latin typeface="Minion Pro" panose="02040503050306020203"/>
                <a:ea typeface="Cambria" panose="02040503050406030204" pitchFamily="18" charset="0"/>
              </a:rPr>
              <a:t>the impact to the local/regional economy, environmental goals of BED</a:t>
            </a:r>
            <a:r>
              <a:rPr lang="en-US" sz="2800" dirty="0" smtClean="0">
                <a:latin typeface="Minion Pro" panose="02040503050306020203"/>
                <a:ea typeface="Cambria" panose="02040503050406030204" pitchFamily="18" charset="0"/>
              </a:rPr>
              <a:t>, </a:t>
            </a:r>
            <a:r>
              <a:rPr lang="en-US" sz="2800" dirty="0" smtClean="0">
                <a:latin typeface="Minion Pro" panose="02040503050306020203"/>
                <a:ea typeface="Cambria" panose="02040503050406030204" pitchFamily="18" charset="0"/>
              </a:rPr>
              <a:t>portfolio diversity, and the grid.</a:t>
            </a:r>
            <a:endParaRPr lang="en-US" sz="2800" i="1" dirty="0">
              <a:latin typeface="Minion Pro" panose="02040503050306020203"/>
            </a:endParaRPr>
          </a:p>
          <a:p>
            <a:endParaRPr lang="en-US" sz="2800" i="1" dirty="0" smtClean="0">
              <a:latin typeface="Minion Pro" panose="02040503050306020203"/>
            </a:endParaRPr>
          </a:p>
          <a:p>
            <a:r>
              <a:rPr lang="en-US" sz="2800" i="1" dirty="0" smtClean="0">
                <a:latin typeface="Minion Pro" panose="02040503050306020203"/>
              </a:rPr>
              <a:t>Pilot </a:t>
            </a:r>
            <a:r>
              <a:rPr lang="en-US" sz="2800" i="1" dirty="0">
                <a:latin typeface="Minion Pro" panose="02040503050306020203"/>
              </a:rPr>
              <a:t>Projects: </a:t>
            </a:r>
            <a:r>
              <a:rPr lang="en-US" sz="2800" i="1" dirty="0" smtClean="0">
                <a:latin typeface="Minion Pro" panose="02040503050306020203"/>
              </a:rPr>
              <a:t> </a:t>
            </a:r>
            <a:r>
              <a:rPr lang="en-US" sz="2800" dirty="0" smtClean="0">
                <a:latin typeface="Minion Pro" panose="02040503050306020203"/>
              </a:rPr>
              <a:t>Data </a:t>
            </a:r>
            <a:r>
              <a:rPr lang="en-US" sz="2800" dirty="0">
                <a:latin typeface="Minion Pro" panose="02040503050306020203"/>
              </a:rPr>
              <a:t>collected through pilot projects can be used to gain insight into </a:t>
            </a:r>
            <a:r>
              <a:rPr lang="en-US" sz="2800" dirty="0" smtClean="0">
                <a:latin typeface="Minion Pro" panose="02040503050306020203"/>
              </a:rPr>
              <a:t>Tier 3 technologies’ </a:t>
            </a:r>
            <a:r>
              <a:rPr lang="en-US" sz="2800" dirty="0">
                <a:latin typeface="Minion Pro" panose="02040503050306020203"/>
              </a:rPr>
              <a:t>impact to load</a:t>
            </a:r>
            <a:r>
              <a:rPr lang="en-US" sz="2800" dirty="0" smtClean="0">
                <a:latin typeface="Minion Pro" panose="02040503050306020203"/>
              </a:rPr>
              <a:t>.</a:t>
            </a:r>
          </a:p>
          <a:p>
            <a:endParaRPr lang="en-US" sz="2800"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endParaRPr lang="en-US" sz="2800" i="1" dirty="0">
              <a:latin typeface="Minion Pro" panose="02040503050306020203"/>
            </a:endParaRPr>
          </a:p>
          <a:p>
            <a:pPr algn="ctr"/>
            <a:endParaRPr lang="en-US" sz="2800" i="1" dirty="0">
              <a:latin typeface="Minion Pro" panose="02040503050306020203"/>
            </a:endParaRPr>
          </a:p>
          <a:p>
            <a:pPr algn="ctr"/>
            <a:endParaRPr lang="en-US" sz="3200" i="1" dirty="0">
              <a:latin typeface="Minion Pro" panose="02040503050306020203"/>
            </a:endParaRPr>
          </a:p>
          <a:p>
            <a:pPr algn="ctr"/>
            <a:r>
              <a:rPr lang="en-US" sz="2400" b="1" dirty="0" smtClean="0">
                <a:solidFill>
                  <a:srgbClr val="003591"/>
                </a:solidFill>
                <a:latin typeface="Minion Pro" panose="02040503050306020203"/>
              </a:rPr>
              <a:t>Figure </a:t>
            </a:r>
            <a:r>
              <a:rPr lang="en-US" sz="2400" b="1" dirty="0">
                <a:solidFill>
                  <a:srgbClr val="003591"/>
                </a:solidFill>
                <a:latin typeface="Minion Pro" panose="02040503050306020203"/>
              </a:rPr>
              <a:t>2</a:t>
            </a:r>
            <a:r>
              <a:rPr lang="en-US" sz="2400" dirty="0" smtClean="0">
                <a:latin typeface="Minion Pro" panose="02040503050306020203"/>
              </a:rPr>
              <a:t>. Adapted from Seattle City Light’s IRP showing how data from the EV charging pilot project could be used to analyze effect of dynamic rates on load profiles and growth. San Francisco has a dynamic rate, but Seattle does not [2].</a:t>
            </a:r>
            <a:endParaRPr lang="en-US" sz="2800" i="1" dirty="0" smtClean="0">
              <a:latin typeface="Minion Pro" panose="02040503050306020203"/>
            </a:endParaRPr>
          </a:p>
          <a:p>
            <a:endParaRPr lang="en-US" sz="2800" i="1" dirty="0" smtClean="0">
              <a:latin typeface="Minion Pro" panose="02040503050306020203"/>
            </a:endParaRPr>
          </a:p>
          <a:p>
            <a:r>
              <a:rPr lang="en-US" sz="2800" i="1" dirty="0" smtClean="0">
                <a:latin typeface="Minion Pro" panose="02040503050306020203"/>
              </a:rPr>
              <a:t>Integration:</a:t>
            </a:r>
            <a:r>
              <a:rPr lang="en-US" sz="2800" dirty="0" smtClean="0">
                <a:latin typeface="Minion Pro" panose="02040503050306020203"/>
              </a:rPr>
              <a:t> </a:t>
            </a:r>
          </a:p>
          <a:p>
            <a:endParaRPr lang="en-US" sz="2800" dirty="0" smtClean="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endParaRPr lang="en-US" sz="2800" i="1" dirty="0" smtClean="0">
              <a:latin typeface="Minion Pro" panose="02040503050306020203"/>
            </a:endParaRPr>
          </a:p>
          <a:p>
            <a:r>
              <a:rPr lang="en-US" sz="2800" i="1" dirty="0" smtClean="0">
                <a:latin typeface="Minion Pro" panose="02040503050306020203"/>
              </a:rPr>
              <a:t>Uncertainty analysis: </a:t>
            </a:r>
            <a:r>
              <a:rPr lang="en-US" sz="2800" dirty="0" smtClean="0">
                <a:latin typeface="Minion Pro" panose="02040503050306020203"/>
              </a:rPr>
              <a:t>Monte Carlo analyses can be used to assess the entire range of possible future outcomes and their probability.</a:t>
            </a:r>
          </a:p>
          <a:p>
            <a:r>
              <a:rPr lang="en-US" sz="2800" dirty="0" smtClean="0">
                <a:latin typeface="Minion Pro" panose="02040503050306020203"/>
              </a:rPr>
              <a:t> </a:t>
            </a:r>
          </a:p>
          <a:p>
            <a:endParaRPr lang="en-US" sz="2800" i="1"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endParaRPr lang="en-US" sz="2800" i="1" dirty="0" smtClean="0">
              <a:latin typeface="Minion Pro" panose="02040503050306020203"/>
            </a:endParaRPr>
          </a:p>
          <a:p>
            <a:endParaRPr lang="en-US" sz="2800" i="1" dirty="0">
              <a:latin typeface="Minion Pro" panose="02040503050306020203"/>
            </a:endParaRPr>
          </a:p>
          <a:p>
            <a:endParaRPr lang="en-US" sz="2800" i="1" dirty="0">
              <a:latin typeface="Minion Pro" panose="02040503050306020203"/>
            </a:endParaRPr>
          </a:p>
          <a:p>
            <a:endParaRPr lang="en-US" sz="2000" i="1" dirty="0">
              <a:latin typeface="Minion Pro" panose="02040503050306020203"/>
            </a:endParaRPr>
          </a:p>
          <a:p>
            <a:pPr algn="ctr"/>
            <a:r>
              <a:rPr lang="en-US" sz="2400" b="1" dirty="0" smtClean="0">
                <a:solidFill>
                  <a:srgbClr val="003591"/>
                </a:solidFill>
                <a:latin typeface="Minion Pro" panose="02040503050306020203"/>
              </a:rPr>
              <a:t>Figure 3. </a:t>
            </a:r>
            <a:r>
              <a:rPr lang="en-US" sz="2400" dirty="0" smtClean="0">
                <a:latin typeface="Minion Pro" panose="02040503050306020203"/>
              </a:rPr>
              <a:t>Figure </a:t>
            </a:r>
            <a:r>
              <a:rPr lang="en-US" sz="2400" dirty="0">
                <a:latin typeface="Minion Pro" panose="02040503050306020203"/>
              </a:rPr>
              <a:t>f</a:t>
            </a:r>
            <a:r>
              <a:rPr lang="en-US" sz="2400" dirty="0" smtClean="0">
                <a:latin typeface="Minion Pro" panose="02040503050306020203"/>
              </a:rPr>
              <a:t>rom Washington Electric Co-op’s IRP demonstrating Monte Carlo analysis of load projections Each line represents a simulation of load growth [3].</a:t>
            </a:r>
          </a:p>
          <a:p>
            <a:pPr algn="ctr"/>
            <a:endParaRPr lang="en-US" sz="2000" dirty="0" smtClean="0">
              <a:latin typeface="Minion Pro" panose="02040503050306020203"/>
            </a:endParaRPr>
          </a:p>
          <a:p>
            <a:r>
              <a:rPr lang="en-US" sz="2800" i="1" dirty="0" smtClean="0">
                <a:latin typeface="Minion Pro" panose="02040503050306020203"/>
                <a:ea typeface="Cambria" panose="02040503050406030204" pitchFamily="18" charset="0"/>
              </a:rPr>
              <a:t>Market </a:t>
            </a:r>
            <a:r>
              <a:rPr lang="en-US" sz="2800" i="1" dirty="0">
                <a:latin typeface="Minion Pro" panose="02040503050306020203"/>
                <a:ea typeface="Cambria" panose="02040503050406030204" pitchFamily="18" charset="0"/>
              </a:rPr>
              <a:t>Modelling: </a:t>
            </a:r>
            <a:r>
              <a:rPr lang="en-US" sz="2800" dirty="0" smtClean="0">
                <a:latin typeface="Minion Pro" panose="02040503050306020203"/>
                <a:ea typeface="Cambria" panose="02040503050406030204" pitchFamily="18" charset="0"/>
              </a:rPr>
              <a:t>While the Department has </a:t>
            </a:r>
            <a:r>
              <a:rPr lang="en-US" sz="2800" dirty="0" smtClean="0">
                <a:latin typeface="Minion Pro" panose="02040503050306020203"/>
                <a:ea typeface="Cambria" panose="02040503050406030204" pitchFamily="18" charset="0"/>
              </a:rPr>
              <a:t>requested </a:t>
            </a:r>
            <a:r>
              <a:rPr lang="en-US" sz="2800" dirty="0" smtClean="0">
                <a:latin typeface="Minion Pro" panose="02040503050306020203"/>
                <a:ea typeface="Cambria" panose="02040503050406030204" pitchFamily="18" charset="0"/>
              </a:rPr>
              <a:t>that other utilities acquire market modelling software capability, BED’s current spreadsheet based approach seems adequate at this time. </a:t>
            </a:r>
          </a:p>
          <a:p>
            <a:endParaRPr lang="en-US" sz="2800" dirty="0">
              <a:latin typeface="Minion Pro" panose="02040503050306020203"/>
              <a:ea typeface="Cambria" panose="02040503050406030204" pitchFamily="18" charset="0"/>
            </a:endParaRPr>
          </a:p>
          <a:p>
            <a:r>
              <a:rPr lang="en-US" sz="2800" i="1" dirty="0" smtClean="0">
                <a:latin typeface="Minion Pro" panose="02040503050306020203"/>
                <a:ea typeface="Cambria" panose="02040503050406030204" pitchFamily="18" charset="0"/>
              </a:rPr>
              <a:t>Societal Costs: </a:t>
            </a:r>
            <a:r>
              <a:rPr lang="en-US" sz="2800" dirty="0" smtClean="0">
                <a:latin typeface="Minion Pro" panose="02040503050306020203"/>
                <a:ea typeface="Cambria" panose="02040503050406030204" pitchFamily="18" charset="0"/>
              </a:rPr>
              <a:t>BED </a:t>
            </a:r>
            <a:r>
              <a:rPr lang="en-US" sz="2800" dirty="0" smtClean="0">
                <a:latin typeface="Minion Pro" panose="02040503050306020203"/>
                <a:ea typeface="Cambria" panose="02040503050406030204" pitchFamily="18" charset="0"/>
              </a:rPr>
              <a:t>could add to </a:t>
            </a:r>
            <a:r>
              <a:rPr lang="en-US" sz="2800" dirty="0" smtClean="0">
                <a:latin typeface="Minion Pro" panose="02040503050306020203"/>
                <a:ea typeface="Cambria" panose="02040503050406030204" pitchFamily="18" charset="0"/>
              </a:rPr>
              <a:t>their current method of evaluating societal costs (using a carbon </a:t>
            </a:r>
            <a:r>
              <a:rPr lang="en-US" sz="2800" dirty="0" smtClean="0">
                <a:latin typeface="Minion Pro" panose="02040503050306020203"/>
                <a:ea typeface="Cambria" panose="02040503050406030204" pitchFamily="18" charset="0"/>
              </a:rPr>
              <a:t>multiplier</a:t>
            </a:r>
            <a:r>
              <a:rPr lang="en-US" sz="2800" dirty="0" smtClean="0">
                <a:latin typeface="Minion Pro" panose="02040503050306020203"/>
                <a:ea typeface="Cambria" panose="02040503050406030204" pitchFamily="18" charset="0"/>
              </a:rPr>
              <a:t>) </a:t>
            </a:r>
            <a:r>
              <a:rPr lang="en-US" sz="2800" dirty="0" smtClean="0">
                <a:latin typeface="Minion Pro" panose="02040503050306020203"/>
                <a:ea typeface="Cambria" panose="02040503050406030204" pitchFamily="18" charset="0"/>
              </a:rPr>
              <a:t>by incorporating the impacts of co-pollutants and by valuing the impact of technology options on achieving policy objectives. BED will also evaluate the land area impact and distance from Burlington of its resources. </a:t>
            </a:r>
          </a:p>
          <a:p>
            <a:endParaRPr lang="en-US" sz="2800" i="1" dirty="0">
              <a:latin typeface="Minion Pro" panose="02040503050306020203"/>
              <a:ea typeface="Cambria" panose="02040503050406030204" pitchFamily="18" charset="0"/>
            </a:endParaRPr>
          </a:p>
          <a:p>
            <a:r>
              <a:rPr lang="en-US" sz="2800" i="1" dirty="0" smtClean="0">
                <a:latin typeface="Minion Pro" panose="02040503050306020203"/>
                <a:ea typeface="Cambria" panose="02040503050406030204" pitchFamily="18" charset="0"/>
              </a:rPr>
              <a:t>Climate Change: </a:t>
            </a:r>
            <a:r>
              <a:rPr lang="en-US" sz="2800" dirty="0">
                <a:latin typeface="Minion Pro" panose="02040503050306020203"/>
                <a:ea typeface="Cambria" panose="02040503050406030204" pitchFamily="18" charset="0"/>
              </a:rPr>
              <a:t> </a:t>
            </a:r>
            <a:r>
              <a:rPr lang="en-US" sz="2800" dirty="0" smtClean="0">
                <a:latin typeface="Minion Pro" panose="02040503050306020203"/>
                <a:ea typeface="Cambria" panose="02040503050406030204" pitchFamily="18" charset="0"/>
              </a:rPr>
              <a:t>As weather is a significant driver of load, climate change will impact future energy needs. Given that the planning horizon of the IRP is 20 years, future changes in heating and cooling demand should be considered. </a:t>
            </a:r>
            <a:endParaRPr lang="en-US" sz="2800" i="1" dirty="0" smtClean="0">
              <a:latin typeface="Minion Pro" panose="02040503050306020203"/>
              <a:ea typeface="Cambria" panose="02040503050406030204" pitchFamily="18" charset="0"/>
            </a:endParaRPr>
          </a:p>
          <a:p>
            <a:endParaRPr lang="en-US" sz="2800" dirty="0">
              <a:latin typeface="Minion Pro" panose="02040503050306020203"/>
              <a:ea typeface="Cambria" panose="02040503050406030204" pitchFamily="18" charset="0"/>
            </a:endParaRPr>
          </a:p>
        </p:txBody>
      </p:sp>
      <p:sp>
        <p:nvSpPr>
          <p:cNvPr id="28" name="TextBox 27">
            <a:extLst>
              <a:ext uri="{FF2B5EF4-FFF2-40B4-BE49-F238E27FC236}">
                <a16:creationId xmlns="" xmlns:a16="http://schemas.microsoft.com/office/drawing/2014/main" id="{44A51FA5-D768-B144-8FD8-46DBA16D3BB7}"/>
              </a:ext>
            </a:extLst>
          </p:cNvPr>
          <p:cNvSpPr txBox="1"/>
          <p:nvPr/>
        </p:nvSpPr>
        <p:spPr>
          <a:xfrm>
            <a:off x="24624792" y="24140160"/>
            <a:ext cx="10972800" cy="2616101"/>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4000" b="1" dirty="0">
                <a:solidFill>
                  <a:srgbClr val="003591"/>
                </a:solidFill>
                <a:latin typeface="Source Sans Pro" panose="020B0503030403020204" pitchFamily="34" charset="77"/>
              </a:rPr>
              <a:t>References</a:t>
            </a:r>
          </a:p>
          <a:p>
            <a:pPr marL="514350" indent="-514350">
              <a:buFont typeface="+mj-lt"/>
              <a:buAutoNum type="arabicPeriod"/>
            </a:pPr>
            <a:r>
              <a:rPr lang="en-US" sz="2000" dirty="0" smtClean="0">
                <a:latin typeface="Minion Pro" panose="02040503050306020203"/>
              </a:rPr>
              <a:t>State of Vermont PUC. 2017. Petition of City of Burlington Electric Department for approval of its 2016 Integrated Resource Pan.</a:t>
            </a:r>
            <a:endParaRPr lang="en-US" sz="2000" dirty="0">
              <a:latin typeface="Minion Pro" panose="02040503050306020203"/>
            </a:endParaRPr>
          </a:p>
          <a:p>
            <a:pPr marL="514350" indent="-514350">
              <a:buFont typeface="+mj-lt"/>
              <a:buAutoNum type="arabicPeriod"/>
            </a:pPr>
            <a:r>
              <a:rPr lang="en-US" sz="2000" dirty="0" smtClean="0">
                <a:latin typeface="Minion Pro" panose="02040503050306020203"/>
              </a:rPr>
              <a:t>Seattle City Light 2012 Integrated Resource Plan, Appendix 3. </a:t>
            </a:r>
          </a:p>
          <a:p>
            <a:pPr marL="514350" indent="-514350">
              <a:buFont typeface="+mj-lt"/>
              <a:buAutoNum type="arabicPeriod"/>
            </a:pPr>
            <a:r>
              <a:rPr lang="en-US" sz="2000" dirty="0" smtClean="0">
                <a:latin typeface="Minion Pro" panose="02040503050306020203"/>
              </a:rPr>
              <a:t>Washington Electric Cooperative, Inc. 2014 Integrated Resource Plan: 2014-2033. </a:t>
            </a:r>
          </a:p>
        </p:txBody>
      </p:sp>
      <p:sp>
        <p:nvSpPr>
          <p:cNvPr id="26" name="TextBox 25">
            <a:extLst>
              <a:ext uri="{FF2B5EF4-FFF2-40B4-BE49-F238E27FC236}">
                <a16:creationId xmlns="" xmlns:a16="http://schemas.microsoft.com/office/drawing/2014/main" id="{5D7980A8-217C-0F4C-81D0-140526D34C99}"/>
              </a:ext>
            </a:extLst>
          </p:cNvPr>
          <p:cNvSpPr txBox="1"/>
          <p:nvPr/>
        </p:nvSpPr>
        <p:spPr>
          <a:xfrm>
            <a:off x="24624792" y="5303520"/>
            <a:ext cx="10972800" cy="18653760"/>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4000" b="1" dirty="0" smtClean="0">
                <a:solidFill>
                  <a:srgbClr val="003591"/>
                </a:solidFill>
                <a:latin typeface="Source Sans Pro" panose="020B0503030403020204"/>
              </a:rPr>
              <a:t>Load Flexibility</a:t>
            </a:r>
            <a:endParaRPr lang="en-US" sz="4000" b="1" dirty="0">
              <a:solidFill>
                <a:srgbClr val="003591"/>
              </a:solidFill>
              <a:latin typeface="Source Sans Pro" panose="020B0503030403020204"/>
            </a:endParaRPr>
          </a:p>
          <a:p>
            <a:r>
              <a:rPr lang="en-US" sz="2800" b="1" dirty="0" smtClean="0">
                <a:solidFill>
                  <a:srgbClr val="D36122"/>
                </a:solidFill>
                <a:latin typeface="Minion Pro" panose="02040503050306020203"/>
              </a:rPr>
              <a:t>Introduction</a:t>
            </a:r>
          </a:p>
          <a:p>
            <a:r>
              <a:rPr lang="en-US" sz="2800" dirty="0" smtClean="0">
                <a:latin typeface="Minion Pro" panose="02040503050306020203"/>
              </a:rPr>
              <a:t>Load flexibility involves shifting energy use from periods of high demand and high energy prices to periods of lower demand. </a:t>
            </a:r>
            <a:endParaRPr lang="en-US" sz="2800" dirty="0">
              <a:latin typeface="Minion Pro" panose="02040503050306020203"/>
            </a:endParaRPr>
          </a:p>
          <a:p>
            <a:r>
              <a:rPr lang="en-US" sz="2800" dirty="0" smtClean="0">
                <a:latin typeface="Minion Pro" panose="02040503050306020203"/>
              </a:rPr>
              <a:t>This allows for less curtailment and greater integration of renewable energy as weather patterns driving renewable production do not perfectly match demand.  Additionally, load flexibility </a:t>
            </a:r>
            <a:r>
              <a:rPr lang="en-US" sz="2800" dirty="0" smtClean="0">
                <a:latin typeface="Minion Pro" panose="02040503050306020203"/>
              </a:rPr>
              <a:t>allows </a:t>
            </a:r>
            <a:r>
              <a:rPr lang="en-US" sz="2800" dirty="0" smtClean="0">
                <a:latin typeface="Minion Pro" panose="02040503050306020203"/>
              </a:rPr>
              <a:t>energy use to be shifted away from peak times, which reduces capacity and transmission costs. </a:t>
            </a:r>
          </a:p>
          <a:p>
            <a:endParaRPr lang="en-US" sz="2000" dirty="0" smtClean="0">
              <a:latin typeface="Minion Pro" panose="02040503050306020203"/>
            </a:endParaRPr>
          </a:p>
          <a:p>
            <a:r>
              <a:rPr lang="en-US" sz="2800" b="1" dirty="0" smtClean="0">
                <a:solidFill>
                  <a:srgbClr val="D36122"/>
                </a:solidFill>
                <a:latin typeface="Minion Pro" panose="02040503050306020203"/>
              </a:rPr>
              <a:t>Methods</a:t>
            </a:r>
          </a:p>
          <a:p>
            <a:r>
              <a:rPr lang="en-US" sz="2800" dirty="0" smtClean="0">
                <a:latin typeface="Minion Pro" panose="02040503050306020203"/>
              </a:rPr>
              <a:t>Typical end-use load profiles of commercial buildings and literature on the </a:t>
            </a:r>
            <a:r>
              <a:rPr lang="en-US" sz="2800" dirty="0" err="1" smtClean="0">
                <a:latin typeface="Minion Pro" panose="02040503050306020203"/>
              </a:rPr>
              <a:t>sheddable</a:t>
            </a:r>
            <a:r>
              <a:rPr lang="en-US" sz="2800" dirty="0" smtClean="0">
                <a:latin typeface="Minion Pro" panose="02040503050306020203"/>
              </a:rPr>
              <a:t> load from end-uses during peak energy events were used to estimate the demand response potential (the ability to </a:t>
            </a:r>
            <a:r>
              <a:rPr lang="en-US" sz="2800" dirty="0" smtClean="0">
                <a:latin typeface="Minion Pro" panose="02040503050306020203"/>
              </a:rPr>
              <a:t>decrease, increase, or shift </a:t>
            </a:r>
            <a:r>
              <a:rPr lang="en-US" sz="2800" dirty="0" smtClean="0">
                <a:latin typeface="Minion Pro" panose="02040503050306020203"/>
              </a:rPr>
              <a:t>load) of commercial and City buildings in Burlington. </a:t>
            </a:r>
          </a:p>
          <a:p>
            <a:endParaRPr lang="en-US" sz="2000" dirty="0">
              <a:latin typeface="Minion Pro" panose="02040503050306020203"/>
            </a:endParaRPr>
          </a:p>
          <a:p>
            <a:r>
              <a:rPr lang="en-US" sz="2800" b="1" dirty="0" smtClean="0">
                <a:solidFill>
                  <a:srgbClr val="D36122"/>
                </a:solidFill>
                <a:latin typeface="Minion Pro" panose="02040503050306020203"/>
              </a:rPr>
              <a:t>Results/Discussion </a:t>
            </a:r>
            <a:endParaRPr lang="en-US" sz="2800" b="1" dirty="0">
              <a:solidFill>
                <a:srgbClr val="D36122"/>
              </a:solidFill>
              <a:latin typeface="Minion Pro" panose="02040503050306020203"/>
            </a:endParaRPr>
          </a:p>
          <a:p>
            <a:r>
              <a:rPr lang="en-US" sz="2800" dirty="0">
                <a:latin typeface="Minion Pro" panose="02040503050306020203"/>
              </a:rPr>
              <a:t>T</a:t>
            </a:r>
            <a:r>
              <a:rPr lang="en-US" sz="2800" dirty="0" smtClean="0">
                <a:latin typeface="Minion Pro" panose="02040503050306020203"/>
              </a:rPr>
              <a:t>he size of the “virtual battery” that could be deployed in City buildings during peak energy times has been estimated to be </a:t>
            </a:r>
            <a:r>
              <a:rPr lang="en-US" sz="2800" b="1" dirty="0" smtClean="0">
                <a:latin typeface="Minion Pro" panose="02040503050306020203"/>
              </a:rPr>
              <a:t>1.10-1.3 MWs</a:t>
            </a:r>
            <a:r>
              <a:rPr lang="en-US" sz="2800" dirty="0" smtClean="0">
                <a:latin typeface="Minion Pro" panose="02040503050306020203"/>
              </a:rPr>
              <a:t> (for the ISO-New England system peak). </a:t>
            </a:r>
            <a:r>
              <a:rPr lang="en-US" sz="2800" dirty="0" smtClean="0">
                <a:latin typeface="Minion Pro" panose="02040503050306020203"/>
              </a:rPr>
              <a:t>If BED can leverage this battery, approximately $116,000-131,000 of savings could be realized. </a:t>
            </a:r>
            <a:r>
              <a:rPr lang="en-US" sz="2800" dirty="0" smtClean="0">
                <a:latin typeface="Minion Pro" panose="02040503050306020203"/>
              </a:rPr>
              <a:t>A </a:t>
            </a:r>
            <a:r>
              <a:rPr lang="en-US" sz="2800" dirty="0" smtClean="0">
                <a:latin typeface="Minion Pro" panose="02040503050306020203"/>
              </a:rPr>
              <a:t>spreadsheet tool has been developed that can be used to assess the peak savings that could be achieved for BED for any commercial building in Burlington and the bill savings a customer could receive under a dynamic rate structure. </a:t>
            </a:r>
            <a:endParaRPr lang="en-US" sz="2800" dirty="0">
              <a:latin typeface="Minion Pro" panose="02040503050306020203"/>
            </a:endParaRPr>
          </a:p>
          <a:p>
            <a:endParaRPr lang="en-US" sz="2800" dirty="0">
              <a:latin typeface="Minion Pro" panose="02040503050306020203"/>
            </a:endParaRPr>
          </a:p>
          <a:p>
            <a:endParaRPr lang="en-US" sz="2800" dirty="0" smtClean="0">
              <a:latin typeface="Minion Pro" panose="02040503050306020203"/>
            </a:endParaRPr>
          </a:p>
          <a:p>
            <a:endParaRPr lang="en-US" sz="2800" dirty="0">
              <a:latin typeface="Minion Pro" panose="02040503050306020203"/>
            </a:endParaRPr>
          </a:p>
          <a:p>
            <a:endParaRPr lang="en-US" sz="2800" dirty="0" smtClean="0">
              <a:latin typeface="Minion Pro" panose="02040503050306020203"/>
            </a:endParaRPr>
          </a:p>
          <a:p>
            <a:endParaRPr lang="en-US" sz="2800" dirty="0">
              <a:latin typeface="Minion Pro" panose="02040503050306020203"/>
            </a:endParaRPr>
          </a:p>
          <a:p>
            <a:endParaRPr lang="en-US" sz="2800" dirty="0" smtClean="0">
              <a:latin typeface="Minion Pro" panose="02040503050306020203"/>
            </a:endParaRPr>
          </a:p>
          <a:p>
            <a:endParaRPr lang="en-US" sz="2800" dirty="0" smtClean="0">
              <a:latin typeface="Minion Pro" panose="02040503050306020203"/>
            </a:endParaRPr>
          </a:p>
          <a:p>
            <a:endParaRPr lang="en-US" sz="2800" dirty="0">
              <a:latin typeface="Minion Pro" panose="02040503050306020203"/>
            </a:endParaRPr>
          </a:p>
          <a:p>
            <a:endParaRPr lang="en-US" sz="2800" dirty="0" smtClean="0">
              <a:latin typeface="Minion Pro" panose="02040503050306020203"/>
            </a:endParaRPr>
          </a:p>
          <a:p>
            <a:endParaRPr lang="en-US" sz="2800" dirty="0" smtClean="0">
              <a:latin typeface="Minion Pro" panose="02040503050306020203"/>
            </a:endParaRPr>
          </a:p>
          <a:p>
            <a:endParaRPr lang="en-US" sz="2800" dirty="0" smtClean="0">
              <a:latin typeface="Minion Pro" panose="02040503050306020203"/>
            </a:endParaRPr>
          </a:p>
          <a:p>
            <a:endParaRPr lang="en-US" sz="2800" dirty="0" smtClean="0">
              <a:latin typeface="Minion Pro" panose="02040503050306020203"/>
            </a:endParaRPr>
          </a:p>
          <a:p>
            <a:pPr algn="ctr"/>
            <a:endParaRPr lang="en-US" sz="2400" b="1" dirty="0" smtClean="0">
              <a:solidFill>
                <a:srgbClr val="003591"/>
              </a:solidFill>
              <a:latin typeface="Minion Pro" panose="02040503050306020203"/>
            </a:endParaRPr>
          </a:p>
          <a:p>
            <a:pPr algn="ctr"/>
            <a:endParaRPr lang="en-US" sz="2400" b="1" dirty="0" smtClean="0">
              <a:solidFill>
                <a:srgbClr val="003591"/>
              </a:solidFill>
              <a:latin typeface="Minion Pro" panose="02040503050306020203"/>
            </a:endParaRPr>
          </a:p>
          <a:p>
            <a:pPr algn="ctr"/>
            <a:r>
              <a:rPr lang="en-US" sz="2400" b="1" dirty="0" smtClean="0">
                <a:solidFill>
                  <a:srgbClr val="003591"/>
                </a:solidFill>
                <a:latin typeface="Minion Pro" panose="02040503050306020203"/>
              </a:rPr>
              <a:t>Figure 4</a:t>
            </a:r>
            <a:r>
              <a:rPr lang="en-US" sz="2400" dirty="0" smtClean="0">
                <a:latin typeface="Minion Pro" panose="02040503050306020203"/>
              </a:rPr>
              <a:t>. </a:t>
            </a:r>
            <a:r>
              <a:rPr lang="en-US" sz="2400" dirty="0" smtClean="0">
                <a:latin typeface="Minion Pro" panose="02040503050306020203"/>
              </a:rPr>
              <a:t>Load profile of BED’s Pine Street office during a peak event (red) compared to baseline (blue) showing significant load shed from HVAC and lighting.</a:t>
            </a:r>
            <a:endParaRPr lang="en-US" sz="2400" dirty="0">
              <a:latin typeface="Minion Pro" panose="02040503050306020203"/>
            </a:endParaRPr>
          </a:p>
        </p:txBody>
      </p:sp>
      <p:pic>
        <p:nvPicPr>
          <p:cNvPr id="29" name="Picture 28"/>
          <p:cNvPicPr>
            <a:picLocks noChangeAspect="1"/>
          </p:cNvPicPr>
          <p:nvPr/>
        </p:nvPicPr>
        <p:blipFill>
          <a:blip r:embed="rId4"/>
          <a:stretch>
            <a:fillRect/>
          </a:stretch>
        </p:blipFill>
        <p:spPr>
          <a:xfrm>
            <a:off x="15210346" y="17465040"/>
            <a:ext cx="6962775" cy="3952875"/>
          </a:xfrm>
          <a:prstGeom prst="rect">
            <a:avLst/>
          </a:prstGeom>
          <a:ln w="38100">
            <a:solidFill>
              <a:srgbClr val="9DD164"/>
            </a:solidFill>
          </a:ln>
        </p:spPr>
      </p:pic>
      <p:sp>
        <p:nvSpPr>
          <p:cNvPr id="10" name="TextBox 9"/>
          <p:cNvSpPr txBox="1"/>
          <p:nvPr/>
        </p:nvSpPr>
        <p:spPr>
          <a:xfrm>
            <a:off x="13107506" y="15797801"/>
            <a:ext cx="3510116" cy="510778"/>
          </a:xfrm>
          <a:prstGeom prst="roundRect">
            <a:avLst/>
          </a:prstGeom>
          <a:noFill/>
          <a:ln>
            <a:solidFill>
              <a:srgbClr val="D36122"/>
            </a:solidFill>
          </a:ln>
        </p:spPr>
        <p:txBody>
          <a:bodyPr wrap="square" rtlCol="0">
            <a:spAutoFit/>
          </a:bodyPr>
          <a:lstStyle/>
          <a:p>
            <a:pPr algn="ctr"/>
            <a:r>
              <a:rPr lang="en-US" sz="2400" dirty="0" smtClean="0">
                <a:latin typeface="Cambria" panose="02040503050406030204" pitchFamily="18" charset="0"/>
                <a:ea typeface="Cambria" panose="02040503050406030204" pitchFamily="18" charset="0"/>
              </a:rPr>
              <a:t>Energy Services</a:t>
            </a:r>
            <a:endParaRPr lang="en-US" sz="2400" dirty="0">
              <a:latin typeface="Cambria" panose="02040503050406030204" pitchFamily="18" charset="0"/>
              <a:ea typeface="Cambria" panose="02040503050406030204" pitchFamily="18" charset="0"/>
            </a:endParaRPr>
          </a:p>
        </p:txBody>
      </p:sp>
      <p:sp>
        <p:nvSpPr>
          <p:cNvPr id="30" name="TextBox 29"/>
          <p:cNvSpPr txBox="1"/>
          <p:nvPr/>
        </p:nvSpPr>
        <p:spPr>
          <a:xfrm>
            <a:off x="13793943" y="14887151"/>
            <a:ext cx="1766782" cy="510778"/>
          </a:xfrm>
          <a:prstGeom prst="roundRect">
            <a:avLst/>
          </a:prstGeom>
          <a:noFill/>
          <a:ln>
            <a:solidFill>
              <a:srgbClr val="D36122"/>
            </a:solidFill>
          </a:ln>
        </p:spPr>
        <p:txBody>
          <a:bodyPr wrap="square" rtlCol="0">
            <a:spAutoFit/>
          </a:bodyPr>
          <a:lstStyle/>
          <a:p>
            <a:pPr algn="ctr"/>
            <a:r>
              <a:rPr lang="en-US" sz="2400" dirty="0" smtClean="0">
                <a:latin typeface="Cambria" panose="02040503050406030204" pitchFamily="18" charset="0"/>
                <a:ea typeface="Cambria" panose="02040503050406030204" pitchFamily="18" charset="0"/>
              </a:rPr>
              <a:t>Tier 3</a:t>
            </a:r>
            <a:endParaRPr lang="en-US" sz="2400" dirty="0">
              <a:latin typeface="Cambria" panose="02040503050406030204" pitchFamily="18" charset="0"/>
              <a:ea typeface="Cambria" panose="02040503050406030204" pitchFamily="18" charset="0"/>
            </a:endParaRPr>
          </a:p>
        </p:txBody>
      </p:sp>
      <p:sp>
        <p:nvSpPr>
          <p:cNvPr id="31" name="TextBox 30"/>
          <p:cNvSpPr txBox="1"/>
          <p:nvPr/>
        </p:nvSpPr>
        <p:spPr>
          <a:xfrm>
            <a:off x="17674519" y="14648788"/>
            <a:ext cx="4309208" cy="919401"/>
          </a:xfrm>
          <a:prstGeom prst="roundRect">
            <a:avLst/>
          </a:prstGeom>
          <a:noFill/>
          <a:ln>
            <a:solidFill>
              <a:srgbClr val="D36122"/>
            </a:solidFill>
          </a:ln>
        </p:spPr>
        <p:txBody>
          <a:bodyPr wrap="square" rtlCol="0">
            <a:spAutoFit/>
          </a:bodyPr>
          <a:lstStyle/>
          <a:p>
            <a:pPr algn="ctr"/>
            <a:r>
              <a:rPr lang="en-US" sz="2400" dirty="0" smtClean="0">
                <a:latin typeface="Cambria" panose="02040503050406030204" pitchFamily="18" charset="0"/>
                <a:ea typeface="Cambria" panose="02040503050406030204" pitchFamily="18" charset="0"/>
              </a:rPr>
              <a:t>Load Forecast </a:t>
            </a:r>
          </a:p>
          <a:p>
            <a:pPr algn="ctr"/>
            <a:r>
              <a:rPr lang="en-US" sz="2400" dirty="0" smtClean="0">
                <a:latin typeface="Cambria" panose="02040503050406030204" pitchFamily="18" charset="0"/>
                <a:ea typeface="Cambria" panose="02040503050406030204" pitchFamily="18" charset="0"/>
              </a:rPr>
              <a:t>(energy and demand)</a:t>
            </a:r>
            <a:endParaRPr lang="en-US" sz="2400" dirty="0">
              <a:latin typeface="Cambria" panose="02040503050406030204" pitchFamily="18" charset="0"/>
              <a:ea typeface="Cambria" panose="02040503050406030204" pitchFamily="18" charset="0"/>
            </a:endParaRPr>
          </a:p>
        </p:txBody>
      </p:sp>
      <p:cxnSp>
        <p:nvCxnSpPr>
          <p:cNvPr id="12" name="Straight Arrow Connector 11"/>
          <p:cNvCxnSpPr/>
          <p:nvPr/>
        </p:nvCxnSpPr>
        <p:spPr>
          <a:xfrm>
            <a:off x="15560725" y="15101141"/>
            <a:ext cx="2113794" cy="133839"/>
          </a:xfrm>
          <a:prstGeom prst="straightConnector1">
            <a:avLst/>
          </a:prstGeom>
          <a:ln w="12700">
            <a:solidFill>
              <a:schemeClr val="accent6"/>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027" name="Straight Arrow Connector 1026"/>
          <p:cNvCxnSpPr>
            <a:stCxn id="10" idx="3"/>
          </p:cNvCxnSpPr>
          <p:nvPr/>
        </p:nvCxnSpPr>
        <p:spPr>
          <a:xfrm flipV="1">
            <a:off x="16617622" y="15333362"/>
            <a:ext cx="1056897" cy="719828"/>
          </a:xfrm>
          <a:prstGeom prst="straightConnector1">
            <a:avLst/>
          </a:prstGeom>
          <a:ln w="12700">
            <a:solidFill>
              <a:schemeClr val="accent6"/>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030" name="Straight Arrow Connector 1029"/>
          <p:cNvCxnSpPr/>
          <p:nvPr/>
        </p:nvCxnSpPr>
        <p:spPr>
          <a:xfrm>
            <a:off x="14458337" y="15466033"/>
            <a:ext cx="0" cy="331768"/>
          </a:xfrm>
          <a:prstGeom prst="straightConnector1">
            <a:avLst/>
          </a:prstGeom>
          <a:ln w="12700">
            <a:solidFill>
              <a:schemeClr val="accent6"/>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034" name="Straight Arrow Connector 1033"/>
          <p:cNvCxnSpPr/>
          <p:nvPr/>
        </p:nvCxnSpPr>
        <p:spPr>
          <a:xfrm flipV="1">
            <a:off x="15033414" y="15450139"/>
            <a:ext cx="0" cy="347662"/>
          </a:xfrm>
          <a:prstGeom prst="straightConnector1">
            <a:avLst/>
          </a:prstGeom>
          <a:ln w="12700">
            <a:solidFill>
              <a:schemeClr val="accent6"/>
            </a:solidFill>
            <a:tailEnd type="triangle" w="lg" len="lg"/>
          </a:ln>
        </p:spPr>
        <p:style>
          <a:lnRef idx="1">
            <a:schemeClr val="accent1"/>
          </a:lnRef>
          <a:fillRef idx="0">
            <a:schemeClr val="accent1"/>
          </a:fillRef>
          <a:effectRef idx="0">
            <a:schemeClr val="accent1"/>
          </a:effectRef>
          <a:fontRef idx="minor">
            <a:schemeClr val="tx1"/>
          </a:fontRef>
        </p:style>
      </p:cxnSp>
      <p:graphicFrame>
        <p:nvGraphicFramePr>
          <p:cNvPr id="18" name="Chart 17"/>
          <p:cNvGraphicFramePr>
            <a:graphicFrameLocks/>
          </p:cNvGraphicFramePr>
          <p:nvPr>
            <p:extLst>
              <p:ext uri="{D42A27DB-BD31-4B8C-83A1-F6EECF244321}">
                <p14:modId xmlns:p14="http://schemas.microsoft.com/office/powerpoint/2010/main" val="2175955053"/>
              </p:ext>
            </p:extLst>
          </p:nvPr>
        </p:nvGraphicFramePr>
        <p:xfrm>
          <a:off x="2046312" y="22936200"/>
          <a:ext cx="9370903" cy="4074119"/>
        </p:xfrm>
        <a:graphic>
          <a:graphicData uri="http://schemas.openxmlformats.org/drawingml/2006/chart">
            <c:chart xmlns:c="http://schemas.openxmlformats.org/drawingml/2006/chart" xmlns:r="http://schemas.openxmlformats.org/officeDocument/2006/relationships" r:id="rId5"/>
          </a:graphicData>
        </a:graphic>
      </p:graphicFrame>
      <p:sp>
        <p:nvSpPr>
          <p:cNvPr id="19" name="TextBox 18"/>
          <p:cNvSpPr txBox="1"/>
          <p:nvPr/>
        </p:nvSpPr>
        <p:spPr>
          <a:xfrm>
            <a:off x="21617060" y="15923831"/>
            <a:ext cx="1766782" cy="510778"/>
          </a:xfrm>
          <a:prstGeom prst="roundRect">
            <a:avLst/>
          </a:prstGeom>
          <a:noFill/>
          <a:ln>
            <a:solidFill>
              <a:srgbClr val="D36122"/>
            </a:solidFill>
          </a:ln>
        </p:spPr>
        <p:txBody>
          <a:bodyPr wrap="square" rtlCol="0">
            <a:spAutoFit/>
          </a:bodyPr>
          <a:lstStyle/>
          <a:p>
            <a:pPr algn="ctr"/>
            <a:r>
              <a:rPr lang="en-US" sz="2400" dirty="0" smtClean="0">
                <a:latin typeface="Cambria" panose="02040503050406030204" pitchFamily="18" charset="0"/>
                <a:ea typeface="Cambria" panose="02040503050406030204" pitchFamily="18" charset="0"/>
              </a:rPr>
              <a:t>T&amp;D</a:t>
            </a:r>
            <a:endParaRPr lang="en-US" sz="2400" dirty="0">
              <a:latin typeface="Cambria" panose="02040503050406030204" pitchFamily="18" charset="0"/>
              <a:ea typeface="Cambria" panose="02040503050406030204" pitchFamily="18" charset="0"/>
            </a:endParaRPr>
          </a:p>
        </p:txBody>
      </p:sp>
      <p:cxnSp>
        <p:nvCxnSpPr>
          <p:cNvPr id="3" name="Elbow Connector 2"/>
          <p:cNvCxnSpPr>
            <a:stCxn id="31" idx="3"/>
            <a:endCxn id="19" idx="0"/>
          </p:cNvCxnSpPr>
          <p:nvPr/>
        </p:nvCxnSpPr>
        <p:spPr>
          <a:xfrm>
            <a:off x="21983727" y="15108489"/>
            <a:ext cx="516724" cy="815342"/>
          </a:xfrm>
          <a:prstGeom prst="bentConnector2">
            <a:avLst/>
          </a:prstGeom>
          <a:ln>
            <a:solidFill>
              <a:schemeClr val="accent6"/>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25" name="Chart 24"/>
          <p:cNvGraphicFramePr>
            <a:graphicFrameLocks/>
          </p:cNvGraphicFramePr>
          <p:nvPr>
            <p:extLst>
              <p:ext uri="{D42A27DB-BD31-4B8C-83A1-F6EECF244321}">
                <p14:modId xmlns:p14="http://schemas.microsoft.com/office/powerpoint/2010/main" val="2180280799"/>
              </p:ext>
            </p:extLst>
          </p:nvPr>
        </p:nvGraphicFramePr>
        <p:xfrm>
          <a:off x="13597531" y="8551597"/>
          <a:ext cx="9572262" cy="4177700"/>
        </p:xfrm>
        <a:graphic>
          <a:graphicData uri="http://schemas.openxmlformats.org/drawingml/2006/chart">
            <c:chart xmlns:c="http://schemas.openxmlformats.org/drawingml/2006/chart" xmlns:r="http://schemas.openxmlformats.org/officeDocument/2006/relationships" r:id="rId6"/>
          </a:graphicData>
        </a:graphic>
      </p:graphicFrame>
      <p:pic>
        <p:nvPicPr>
          <p:cNvPr id="2" name="Picture 1"/>
          <p:cNvPicPr>
            <a:picLocks noChangeAspect="1"/>
          </p:cNvPicPr>
          <p:nvPr/>
        </p:nvPicPr>
        <p:blipFill rotWithShape="1">
          <a:blip r:embed="rId7">
            <a:extLst>
              <a:ext uri="{28A0092B-C50C-407E-A947-70E740481C1C}">
                <a14:useLocalDpi xmlns:a14="http://schemas.microsoft.com/office/drawing/2010/main" val="0"/>
              </a:ext>
            </a:extLst>
          </a:blip>
          <a:srcRect r="20373"/>
          <a:stretch/>
        </p:blipFill>
        <p:spPr>
          <a:xfrm>
            <a:off x="25651299" y="16928896"/>
            <a:ext cx="8906086" cy="5617134"/>
          </a:xfrm>
          <a:prstGeom prst="rect">
            <a:avLst/>
          </a:prstGeom>
          <a:ln w="38100">
            <a:solidFill>
              <a:srgbClr val="9DD164"/>
            </a:solidFill>
          </a:ln>
        </p:spPr>
      </p:pic>
      <p:pic>
        <p:nvPicPr>
          <p:cNvPr id="22" name="Picture 21"/>
          <p:cNvPicPr>
            <a:picLocks noChangeAspect="1"/>
          </p:cNvPicPr>
          <p:nvPr/>
        </p:nvPicPr>
        <p:blipFill rotWithShape="1">
          <a:blip r:embed="rId7">
            <a:extLst>
              <a:ext uri="{28A0092B-C50C-407E-A947-70E740481C1C}">
                <a14:useLocalDpi xmlns:a14="http://schemas.microsoft.com/office/drawing/2010/main" val="0"/>
              </a:ext>
            </a:extLst>
          </a:blip>
          <a:srcRect l="79273" t="38510" b="41380"/>
          <a:stretch/>
        </p:blipFill>
        <p:spPr>
          <a:xfrm>
            <a:off x="32384599" y="17053559"/>
            <a:ext cx="2000086" cy="1158240"/>
          </a:xfrm>
          <a:prstGeom prst="rect">
            <a:avLst/>
          </a:prstGeom>
        </p:spPr>
      </p:pic>
    </p:spTree>
    <p:extLst>
      <p:ext uri="{BB962C8B-B14F-4D97-AF65-F5344CB8AC3E}">
        <p14:creationId xmlns:p14="http://schemas.microsoft.com/office/powerpoint/2010/main" val="8796929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llows_poster_1" id="{4759A9DF-9B91-9348-93EC-96E587BC7BB8}" vid="{129A80A6-8E2C-A04D-A090-659A8FD1B7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3485</TotalTime>
  <Words>979</Words>
  <Application>Microsoft Office PowerPoint</Application>
  <PresentationFormat>Custom</PresentationFormat>
  <Paragraphs>112</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Cambria</vt:lpstr>
      <vt:lpstr>Minion Pro</vt:lpstr>
      <vt:lpstr>Source Sans Pro</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Microsoft Office User</dc:creator>
  <cp:lastModifiedBy>Michaela Levin</cp:lastModifiedBy>
  <cp:revision>139</cp:revision>
  <dcterms:created xsi:type="dcterms:W3CDTF">2018-06-22T15:17:21Z</dcterms:created>
  <dcterms:modified xsi:type="dcterms:W3CDTF">2018-08-07T20:22:18Z</dcterms:modified>
</cp:coreProperties>
</file>