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1"/>
    <p:restoredTop sz="94643"/>
  </p:normalViewPr>
  <p:slideViewPr>
    <p:cSldViewPr snapToGrid="0" snapToObjects="1">
      <p:cViewPr varScale="1">
        <p:scale>
          <a:sx n="26" d="100"/>
          <a:sy n="26" d="100"/>
        </p:scale>
        <p:origin x="307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A07F8-7FFD-48A8-A3F0-D20B9588254C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F56D1-5374-4142-8E67-F098A7F22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02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F56D1-5374-4142-8E67-F098A7F221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42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7851" y="27310272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469391"/>
            <a:ext cx="34725278" cy="4943954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/>
              <a:t>Social Risks in Supply Chains Database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Brandon Epperson, UNH Sustainability Fellow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Mentors: Catherine Benoit-Norris(</a:t>
            </a:r>
            <a:r>
              <a:rPr lang="en-US" sz="6600" b="1" dirty="0" err="1">
                <a:solidFill>
                  <a:srgbClr val="9DD164"/>
                </a:solidFill>
                <a:latin typeface="Minion Pro" panose="02040503050306020203" pitchFamily="18" charset="0"/>
              </a:rPr>
              <a:t>Ph.D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) and Greg Norris(</a:t>
            </a:r>
            <a:r>
              <a:rPr lang="en-US" sz="6600" b="1" dirty="0" err="1">
                <a:solidFill>
                  <a:srgbClr val="9DD164"/>
                </a:solidFill>
                <a:latin typeface="Minion Pro" panose="02040503050306020203" pitchFamily="18" charset="0"/>
              </a:rPr>
              <a:t>Ph.D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), Monique </a:t>
            </a:r>
            <a:r>
              <a:rPr lang="en-US" sz="6600" b="1" dirty="0" err="1">
                <a:solidFill>
                  <a:srgbClr val="9DD164"/>
                </a:solidFill>
                <a:latin typeface="Minion Pro" panose="02040503050306020203" pitchFamily="18" charset="0"/>
              </a:rPr>
              <a:t>Bennema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, Vikas </a:t>
            </a:r>
            <a:r>
              <a:rPr lang="en-US" sz="6600" b="1" dirty="0" err="1">
                <a:solidFill>
                  <a:srgbClr val="9DD164"/>
                </a:solidFill>
                <a:latin typeface="Minion Pro" panose="02040503050306020203" pitchFamily="18" charset="0"/>
              </a:rPr>
              <a:t>Chandolas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, Philipp Bolt, New Earth B, Summer 2018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34986" y="5535176"/>
            <a:ext cx="11521466" cy="978729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Project Summary</a:t>
            </a:r>
          </a:p>
          <a:p>
            <a:r>
              <a:rPr lang="en-US" sz="2800" dirty="0">
                <a:latin typeface="Minion Pro" panose="02040503050306020203" pitchFamily="18" charset="0"/>
              </a:rPr>
              <a:t>Because of the advent of social media and public vigilance concerning  corporate ethics, companies are far more wary of their business practices. New Earth B provides a risk mapping tool and a supply chain tool for companies to measure social impact in different areas of social sustainability; child labor, gender equality,, excessive working hours, etc. 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algn="ctr"/>
            <a:r>
              <a:rPr lang="en-US" sz="2800" dirty="0">
                <a:latin typeface="Minion Pro" panose="02040503050306020203" pitchFamily="18" charset="0"/>
              </a:rPr>
              <a:t>SHDB Categories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12692690" y="5535176"/>
            <a:ext cx="11091335" cy="1452705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  <a:endParaRPr lang="en-US" sz="5400" b="1" dirty="0">
              <a:solidFill>
                <a:srgbClr val="D36122"/>
              </a:solidFill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Update and maintain the Social Hotspots Database (SHDB)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Create online dashboards allowing clients to measure social risks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F523CE-878E-804A-ACF5-C4BBB8A5F010}"/>
              </a:ext>
            </a:extLst>
          </p:cNvPr>
          <p:cNvSpPr txBox="1"/>
          <p:nvPr/>
        </p:nvSpPr>
        <p:spPr>
          <a:xfrm>
            <a:off x="1187696" y="25721273"/>
            <a:ext cx="11271004" cy="132343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800" dirty="0">
                <a:latin typeface="Minion Pro" panose="02040503050306020203" pitchFamily="18" charset="0"/>
              </a:rPr>
              <a:t>Concept of companies and their suppliers’ impact</a:t>
            </a: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51FA5-D768-B144-8FD8-46DBA16D3BB7}"/>
              </a:ext>
            </a:extLst>
          </p:cNvPr>
          <p:cNvSpPr txBox="1"/>
          <p:nvPr/>
        </p:nvSpPr>
        <p:spPr>
          <a:xfrm>
            <a:off x="-16258382" y="25167275"/>
            <a:ext cx="10972800" cy="1077218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37E5E8-00E4-AB49-9E91-07E21617D01F}"/>
              </a:ext>
            </a:extLst>
          </p:cNvPr>
          <p:cNvSpPr/>
          <p:nvPr/>
        </p:nvSpPr>
        <p:spPr>
          <a:xfrm>
            <a:off x="-19392900" y="6546338"/>
            <a:ext cx="10972800" cy="1625523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5400" b="1" dirty="0">
                <a:solidFill>
                  <a:srgbClr val="092844"/>
                </a:solidFill>
                <a:latin typeface="Source Sans Pro" panose="020B0503030403020204" pitchFamily="34" charset="77"/>
              </a:rPr>
              <a:t>Highlight</a:t>
            </a:r>
          </a:p>
          <a:p>
            <a:pPr algn="ctr"/>
            <a:r>
              <a:rPr lang="en-US" sz="2800" dirty="0">
                <a:solidFill>
                  <a:srgbClr val="092844"/>
                </a:solidFill>
                <a:latin typeface="Minion Pro" panose="02040503050306020203" pitchFamily="18" charset="0"/>
              </a:rPr>
              <a:t>Body text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24138798" y="5535176"/>
            <a:ext cx="11456920" cy="289310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Future Goals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Test out the new Tableau dashboards and find the most intuitive interface based on user feedback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Make sure to leave behind clear instructions for the next analyst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6E0855-7906-47CB-8BB1-5BB6BD0E0F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96" y="9649212"/>
            <a:ext cx="11042404" cy="49811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8EE33E-9D0B-4177-8834-044CE80E0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4598" y="7847410"/>
            <a:ext cx="9626053" cy="507179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BF4DA2C-3FA9-4BDE-904E-A49E735E8798}"/>
              </a:ext>
            </a:extLst>
          </p:cNvPr>
          <p:cNvSpPr txBox="1"/>
          <p:nvPr/>
        </p:nvSpPr>
        <p:spPr>
          <a:xfrm>
            <a:off x="24138798" y="8368806"/>
            <a:ext cx="11456920" cy="246221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Discussion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Clients can now look at the social risks within their supply chain given they know their suppliers’ location and country-specific sector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B9D032-B1CB-4580-B53B-CC9E86A674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06267" y="16798545"/>
            <a:ext cx="11456920" cy="88207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5F85A5-C1C8-45ED-9536-00A5B5097A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9833" y="15753432"/>
            <a:ext cx="9852961" cy="971170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0EE156E-529F-4078-8C67-BE0AD799CAB2}"/>
              </a:ext>
            </a:extLst>
          </p:cNvPr>
          <p:cNvSpPr txBox="1"/>
          <p:nvPr/>
        </p:nvSpPr>
        <p:spPr>
          <a:xfrm>
            <a:off x="24291991" y="25721273"/>
            <a:ext cx="11456920" cy="138499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3200" dirty="0">
                <a:latin typeface="Minion Pro" panose="02040503050306020203" pitchFamily="18" charset="0"/>
              </a:rPr>
              <a:t>Risk Mapping Tool</a:t>
            </a:r>
          </a:p>
          <a:p>
            <a:pPr algn="ctr"/>
            <a:r>
              <a:rPr lang="en-US" sz="2800" dirty="0">
                <a:latin typeface="Minion Pro" panose="02040503050306020203" pitchFamily="18" charset="0"/>
              </a:rPr>
              <a:t>(</a:t>
            </a:r>
            <a:r>
              <a:rPr lang="en-US" sz="2800">
                <a:latin typeface="Minion Pro" panose="02040503050306020203" pitchFamily="18" charset="0"/>
              </a:rPr>
              <a:t>Previous Version)</a:t>
            </a:r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315DCD8-7175-46FD-A6B6-11965BC1E3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43381" y="14711999"/>
            <a:ext cx="7151738" cy="424243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3EBC1EC-8F0A-4D27-990A-CBF0CE7C234B}"/>
              </a:ext>
            </a:extLst>
          </p:cNvPr>
          <p:cNvSpPr txBox="1"/>
          <p:nvPr/>
        </p:nvSpPr>
        <p:spPr>
          <a:xfrm>
            <a:off x="19498613" y="18954437"/>
            <a:ext cx="4245064" cy="954107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3200" dirty="0">
                <a:latin typeface="Minion Pro" panose="02040503050306020203" pitchFamily="18" charset="0"/>
              </a:rPr>
              <a:t>New Earth B model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9918B5F-2C7F-4023-9B95-1A388EDE3F7A}"/>
              </a:ext>
            </a:extLst>
          </p:cNvPr>
          <p:cNvSpPr txBox="1"/>
          <p:nvPr/>
        </p:nvSpPr>
        <p:spPr>
          <a:xfrm>
            <a:off x="14320529" y="13034617"/>
            <a:ext cx="7934941" cy="144655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3200" dirty="0">
                <a:latin typeface="Minion Pro" panose="02040503050306020203" pitchFamily="18" charset="0"/>
              </a:rPr>
              <a:t>New Earth B workplan for cleaning and updating social risk levels within excel files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CF1A09C-C82C-4864-BE23-6430FB5BB352}"/>
              </a:ext>
            </a:extLst>
          </p:cNvPr>
          <p:cNvSpPr txBox="1"/>
          <p:nvPr/>
        </p:nvSpPr>
        <p:spPr>
          <a:xfrm>
            <a:off x="12770877" y="20212329"/>
            <a:ext cx="10972800" cy="4185761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Approaches and Methods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Programming using Python 3.6.5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Aggregate GTAP(Global Trade Analysis Project) data using </a:t>
            </a:r>
            <a:r>
              <a:rPr lang="en-US" sz="2800" dirty="0" err="1">
                <a:latin typeface="Minion Pro" panose="02040503050306020203" pitchFamily="18" charset="0"/>
              </a:rPr>
              <a:t>ImpactEcon</a:t>
            </a:r>
            <a:r>
              <a:rPr lang="en-US" sz="2800" dirty="0">
                <a:latin typeface="Minion Pro" panose="02040503050306020203" pitchFamily="18" charset="0"/>
              </a:rPr>
              <a:t>, </a:t>
            </a:r>
            <a:r>
              <a:rPr lang="en-US" sz="2800" dirty="0" err="1">
                <a:latin typeface="Minion Pro" panose="02040503050306020203" pitchFamily="18" charset="0"/>
              </a:rPr>
              <a:t>RunGtap</a:t>
            </a:r>
            <a:r>
              <a:rPr lang="en-US" sz="2800" dirty="0">
                <a:latin typeface="Minion Pro" panose="02040503050306020203" pitchFamily="18" charset="0"/>
              </a:rPr>
              <a:t>, </a:t>
            </a:r>
            <a:r>
              <a:rPr lang="en-US" sz="2800" dirty="0" err="1">
                <a:latin typeface="Minion Pro" panose="02040503050306020203" pitchFamily="18" charset="0"/>
              </a:rPr>
              <a:t>GTAPAgg</a:t>
            </a:r>
            <a:r>
              <a:rPr lang="en-US" sz="2800" dirty="0">
                <a:latin typeface="Minion Pro" panose="02040503050306020203" pitchFamily="18" charset="0"/>
              </a:rPr>
              <a:t>, and GTAPAgg2 software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Create an MRIO model(Multi-Regional Input Output model)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Craft dashboards using Tableau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A6FBCF-91FC-433A-81B2-18FA0EC598D7}"/>
              </a:ext>
            </a:extLst>
          </p:cNvPr>
          <p:cNvSpPr txBox="1"/>
          <p:nvPr/>
        </p:nvSpPr>
        <p:spPr>
          <a:xfrm>
            <a:off x="12754881" y="24593445"/>
            <a:ext cx="10972800" cy="246221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Results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Social Risks Mapping Tool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950E9F4-44EA-4401-8DB0-BBEEA4E75B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84082" y="10905736"/>
            <a:ext cx="10472738" cy="566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1201</TotalTime>
  <Words>264</Words>
  <Application>Microsoft Office PowerPoint</Application>
  <PresentationFormat>Custom</PresentationFormat>
  <Paragraphs>69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Deus Ex Machina</cp:lastModifiedBy>
  <cp:revision>57</cp:revision>
  <dcterms:created xsi:type="dcterms:W3CDTF">2018-06-22T15:17:21Z</dcterms:created>
  <dcterms:modified xsi:type="dcterms:W3CDTF">2018-08-07T20:36:22Z</dcterms:modified>
</cp:coreProperties>
</file>