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256" r:id="rId2"/>
  </p:sldIdLst>
  <p:sldSz cx="43895963" cy="32921575"/>
  <p:notesSz cx="6858000" cy="9144000"/>
  <p:defaultTextStyle>
    <a:defPPr>
      <a:defRPr lang="es-ES"/>
    </a:defPPr>
    <a:lvl1pPr marL="0" algn="l" defTabSz="4389486" rtl="0" eaLnBrk="1" latinLnBrk="0" hangingPunct="1">
      <a:defRPr sz="8600" kern="1200">
        <a:solidFill>
          <a:schemeClr val="tx1"/>
        </a:solidFill>
        <a:latin typeface="+mn-lt"/>
        <a:ea typeface="+mn-ea"/>
        <a:cs typeface="+mn-cs"/>
      </a:defRPr>
    </a:lvl1pPr>
    <a:lvl2pPr marL="2194743" algn="l" defTabSz="4389486" rtl="0" eaLnBrk="1" latinLnBrk="0" hangingPunct="1">
      <a:defRPr sz="8600" kern="1200">
        <a:solidFill>
          <a:schemeClr val="tx1"/>
        </a:solidFill>
        <a:latin typeface="+mn-lt"/>
        <a:ea typeface="+mn-ea"/>
        <a:cs typeface="+mn-cs"/>
      </a:defRPr>
    </a:lvl2pPr>
    <a:lvl3pPr marL="4389486" algn="l" defTabSz="4389486" rtl="0" eaLnBrk="1" latinLnBrk="0" hangingPunct="1">
      <a:defRPr sz="8600" kern="1200">
        <a:solidFill>
          <a:schemeClr val="tx1"/>
        </a:solidFill>
        <a:latin typeface="+mn-lt"/>
        <a:ea typeface="+mn-ea"/>
        <a:cs typeface="+mn-cs"/>
      </a:defRPr>
    </a:lvl3pPr>
    <a:lvl4pPr marL="6584229" algn="l" defTabSz="4389486" rtl="0" eaLnBrk="1" latinLnBrk="0" hangingPunct="1">
      <a:defRPr sz="8600" kern="1200">
        <a:solidFill>
          <a:schemeClr val="tx1"/>
        </a:solidFill>
        <a:latin typeface="+mn-lt"/>
        <a:ea typeface="+mn-ea"/>
        <a:cs typeface="+mn-cs"/>
      </a:defRPr>
    </a:lvl4pPr>
    <a:lvl5pPr marL="8778972" algn="l" defTabSz="4389486" rtl="0" eaLnBrk="1" latinLnBrk="0" hangingPunct="1">
      <a:defRPr sz="8600" kern="1200">
        <a:solidFill>
          <a:schemeClr val="tx1"/>
        </a:solidFill>
        <a:latin typeface="+mn-lt"/>
        <a:ea typeface="+mn-ea"/>
        <a:cs typeface="+mn-cs"/>
      </a:defRPr>
    </a:lvl5pPr>
    <a:lvl6pPr marL="10973714" algn="l" defTabSz="4389486" rtl="0" eaLnBrk="1" latinLnBrk="0" hangingPunct="1">
      <a:defRPr sz="8600" kern="1200">
        <a:solidFill>
          <a:schemeClr val="tx1"/>
        </a:solidFill>
        <a:latin typeface="+mn-lt"/>
        <a:ea typeface="+mn-ea"/>
        <a:cs typeface="+mn-cs"/>
      </a:defRPr>
    </a:lvl6pPr>
    <a:lvl7pPr marL="13168457" algn="l" defTabSz="4389486" rtl="0" eaLnBrk="1" latinLnBrk="0" hangingPunct="1">
      <a:defRPr sz="8600" kern="1200">
        <a:solidFill>
          <a:schemeClr val="tx1"/>
        </a:solidFill>
        <a:latin typeface="+mn-lt"/>
        <a:ea typeface="+mn-ea"/>
        <a:cs typeface="+mn-cs"/>
      </a:defRPr>
    </a:lvl7pPr>
    <a:lvl8pPr marL="15363200" algn="l" defTabSz="4389486" rtl="0" eaLnBrk="1" latinLnBrk="0" hangingPunct="1">
      <a:defRPr sz="8600" kern="1200">
        <a:solidFill>
          <a:schemeClr val="tx1"/>
        </a:solidFill>
        <a:latin typeface="+mn-lt"/>
        <a:ea typeface="+mn-ea"/>
        <a:cs typeface="+mn-cs"/>
      </a:defRPr>
    </a:lvl8pPr>
    <a:lvl9pPr marL="17557943" algn="l" defTabSz="4389486"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9">
          <p15:clr>
            <a:srgbClr val="A4A3A4"/>
          </p15:clr>
        </p15:guide>
        <p15:guide id="2" pos="1382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oudreau, Marc" initials="BM" lastIdx="1" clrIdx="0">
    <p:extLst/>
  </p:cmAuthor>
  <p:cmAuthor id="2" name="Boudreau, Marc" initials="BM [2]" lastIdx="1" clrIdx="1">
    <p:extLst/>
  </p:cmAuthor>
  <p:cmAuthor id="3" name="Microsoft Office User" initials="MOU" lastIdx="3" clrIdx="2">
    <p:extLst>
      <p:ext uri="{19B8F6BF-5375-455C-9EA6-DF929625EA0E}">
        <p15:presenceInfo xmlns:p15="http://schemas.microsoft.com/office/powerpoint/2012/main" userId="Microsoft Office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6A2"/>
    <a:srgbClr val="FFFFFF"/>
    <a:srgbClr val="0B8393"/>
    <a:srgbClr val="0FA8BD"/>
    <a:srgbClr val="CCFFFF"/>
    <a:srgbClr val="92EADB"/>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868" autoAdjust="0"/>
    <p:restoredTop sz="94714"/>
  </p:normalViewPr>
  <p:slideViewPr>
    <p:cSldViewPr>
      <p:cViewPr>
        <p:scale>
          <a:sx n="20" d="100"/>
          <a:sy n="20" d="100"/>
        </p:scale>
        <p:origin x="1435" y="10"/>
      </p:cViewPr>
      <p:guideLst>
        <p:guide orient="horz" pos="10369"/>
        <p:guide pos="1382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13" Type="http://schemas.openxmlformats.org/officeDocument/2006/relationships/image" Target="../media/image13.emf"/><Relationship Id="rId3" Type="http://schemas.openxmlformats.org/officeDocument/2006/relationships/image" Target="../media/image3.emf"/><Relationship Id="rId7" Type="http://schemas.openxmlformats.org/officeDocument/2006/relationships/image" Target="../media/image7.emf"/><Relationship Id="rId12" Type="http://schemas.openxmlformats.org/officeDocument/2006/relationships/image" Target="../media/image12.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emf"/><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 Id="rId14"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EE919C-5F04-4BE4-A7E6-6C44D57225A9}" type="datetimeFigureOut">
              <a:rPr lang="en-GB" smtClean="0"/>
              <a:t>17/08/2018</a:t>
            </a:fld>
            <a:endParaRPr lang="en-GB"/>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550350-3222-45CC-8500-E2B48E9A9DD7}" type="slidenum">
              <a:rPr lang="en-GB" smtClean="0"/>
              <a:t>‹#›</a:t>
            </a:fld>
            <a:endParaRPr lang="en-GB"/>
          </a:p>
        </p:txBody>
      </p:sp>
    </p:spTree>
    <p:extLst>
      <p:ext uri="{BB962C8B-B14F-4D97-AF65-F5344CB8AC3E}">
        <p14:creationId xmlns:p14="http://schemas.microsoft.com/office/powerpoint/2010/main" val="2256969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GB" dirty="0"/>
          </a:p>
        </p:txBody>
      </p:sp>
      <p:sp>
        <p:nvSpPr>
          <p:cNvPr id="4" name="Espace réservé du numéro de diapositive 3"/>
          <p:cNvSpPr>
            <a:spLocks noGrp="1"/>
          </p:cNvSpPr>
          <p:nvPr>
            <p:ph type="sldNum" sz="quarter" idx="10"/>
          </p:nvPr>
        </p:nvSpPr>
        <p:spPr/>
        <p:txBody>
          <a:bodyPr/>
          <a:lstStyle/>
          <a:p>
            <a:fld id="{C9550350-3222-45CC-8500-E2B48E9A9DD7}" type="slidenum">
              <a:rPr lang="en-GB" smtClean="0"/>
              <a:t>1</a:t>
            </a:fld>
            <a:endParaRPr lang="en-GB"/>
          </a:p>
        </p:txBody>
      </p:sp>
    </p:spTree>
    <p:extLst>
      <p:ext uri="{BB962C8B-B14F-4D97-AF65-F5344CB8AC3E}">
        <p14:creationId xmlns:p14="http://schemas.microsoft.com/office/powerpoint/2010/main" val="2978554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486996" y="5387862"/>
            <a:ext cx="32921972" cy="11461585"/>
          </a:xfrm>
        </p:spPr>
        <p:txBody>
          <a:bodyPr anchor="b"/>
          <a:lstStyle>
            <a:lvl1pPr algn="ctr">
              <a:defRPr sz="21602"/>
            </a:lvl1pPr>
          </a:lstStyle>
          <a:p>
            <a:r>
              <a:rPr lang="fr-FR"/>
              <a:t>Modifiez le style du titre</a:t>
            </a:r>
            <a:endParaRPr lang="en-GB"/>
          </a:p>
        </p:txBody>
      </p:sp>
      <p:sp>
        <p:nvSpPr>
          <p:cNvPr id="3" name="Sous-titre 2"/>
          <p:cNvSpPr>
            <a:spLocks noGrp="1"/>
          </p:cNvSpPr>
          <p:nvPr>
            <p:ph type="subTitle" idx="1"/>
          </p:nvPr>
        </p:nvSpPr>
        <p:spPr>
          <a:xfrm>
            <a:off x="5486996" y="17291450"/>
            <a:ext cx="32921972" cy="7948424"/>
          </a:xfrm>
        </p:spPr>
        <p:txBody>
          <a:bodyPr/>
          <a:lstStyle>
            <a:lvl1pPr marL="0" indent="0" algn="ctr">
              <a:buNone/>
              <a:defRPr sz="8641"/>
            </a:lvl1pPr>
            <a:lvl2pPr marL="1646103" indent="0" algn="ctr">
              <a:buNone/>
              <a:defRPr sz="7201"/>
            </a:lvl2pPr>
            <a:lvl3pPr marL="3292206" indent="0" algn="ctr">
              <a:buNone/>
              <a:defRPr sz="6481"/>
            </a:lvl3pPr>
            <a:lvl4pPr marL="4938309" indent="0" algn="ctr">
              <a:buNone/>
              <a:defRPr sz="5761"/>
            </a:lvl4pPr>
            <a:lvl5pPr marL="6584412" indent="0" algn="ctr">
              <a:buNone/>
              <a:defRPr sz="5761"/>
            </a:lvl5pPr>
            <a:lvl6pPr marL="8230514" indent="0" algn="ctr">
              <a:buNone/>
              <a:defRPr sz="5761"/>
            </a:lvl6pPr>
            <a:lvl7pPr marL="9876617" indent="0" algn="ctr">
              <a:buNone/>
              <a:defRPr sz="5761"/>
            </a:lvl7pPr>
            <a:lvl8pPr marL="11522720" indent="0" algn="ctr">
              <a:buNone/>
              <a:defRPr sz="5761"/>
            </a:lvl8pPr>
            <a:lvl9pPr marL="13168823" indent="0" algn="ctr">
              <a:buNone/>
              <a:defRPr sz="5761"/>
            </a:lvl9pPr>
          </a:lstStyle>
          <a:p>
            <a:r>
              <a:rPr lang="fr-FR"/>
              <a:t>Modifiez le style des sous-titres du masque</a:t>
            </a:r>
            <a:endParaRPr lang="en-GB"/>
          </a:p>
        </p:txBody>
      </p:sp>
      <p:sp>
        <p:nvSpPr>
          <p:cNvPr id="4" name="Espace réservé de la date 3"/>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5" name="Espace réservé du pied de page 4"/>
          <p:cNvSpPr>
            <a:spLocks noGrp="1"/>
          </p:cNvSpPr>
          <p:nvPr>
            <p:ph type="ftr" sz="quarter" idx="11"/>
          </p:nvPr>
        </p:nvSpPr>
        <p:spPr/>
        <p:txBody>
          <a:bodyPr/>
          <a:lstStyle/>
          <a:p>
            <a:endParaRPr lang="es-ES" dirty="0"/>
          </a:p>
        </p:txBody>
      </p:sp>
      <p:sp>
        <p:nvSpPr>
          <p:cNvPr id="6" name="Espace réservé du numéro de diapositive 5"/>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3636086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GB"/>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5" name="Espace réservé du pied de page 4"/>
          <p:cNvSpPr>
            <a:spLocks noGrp="1"/>
          </p:cNvSpPr>
          <p:nvPr>
            <p:ph type="ftr" sz="quarter" idx="11"/>
          </p:nvPr>
        </p:nvSpPr>
        <p:spPr/>
        <p:txBody>
          <a:bodyPr/>
          <a:lstStyle/>
          <a:p>
            <a:endParaRPr lang="es-ES" dirty="0"/>
          </a:p>
        </p:txBody>
      </p:sp>
      <p:sp>
        <p:nvSpPr>
          <p:cNvPr id="6" name="Espace réservé du numéro de diapositive 5"/>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3502952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2994985" y="8207537"/>
            <a:ext cx="37860268" cy="13694458"/>
          </a:xfrm>
        </p:spPr>
        <p:txBody>
          <a:bodyPr anchor="b"/>
          <a:lstStyle>
            <a:lvl1pPr>
              <a:defRPr sz="21602"/>
            </a:lvl1pPr>
          </a:lstStyle>
          <a:p>
            <a:r>
              <a:rPr lang="fr-FR"/>
              <a:t>Modifiez le style du titre</a:t>
            </a:r>
            <a:endParaRPr lang="en-GB"/>
          </a:p>
        </p:txBody>
      </p:sp>
      <p:sp>
        <p:nvSpPr>
          <p:cNvPr id="3" name="Espace réservé du texte 2"/>
          <p:cNvSpPr>
            <a:spLocks noGrp="1"/>
          </p:cNvSpPr>
          <p:nvPr>
            <p:ph type="body" idx="1"/>
          </p:nvPr>
        </p:nvSpPr>
        <p:spPr>
          <a:xfrm>
            <a:off x="2994985" y="22031550"/>
            <a:ext cx="37860268" cy="7201592"/>
          </a:xfrm>
        </p:spPr>
        <p:txBody>
          <a:bodyPr/>
          <a:lstStyle>
            <a:lvl1pPr marL="0" indent="0">
              <a:buNone/>
              <a:defRPr sz="8641">
                <a:solidFill>
                  <a:schemeClr val="tx1">
                    <a:tint val="75000"/>
                  </a:schemeClr>
                </a:solidFill>
              </a:defRPr>
            </a:lvl1pPr>
            <a:lvl2pPr marL="1646103" indent="0">
              <a:buNone/>
              <a:defRPr sz="7201">
                <a:solidFill>
                  <a:schemeClr val="tx1">
                    <a:tint val="75000"/>
                  </a:schemeClr>
                </a:solidFill>
              </a:defRPr>
            </a:lvl2pPr>
            <a:lvl3pPr marL="3292206" indent="0">
              <a:buNone/>
              <a:defRPr sz="6481">
                <a:solidFill>
                  <a:schemeClr val="tx1">
                    <a:tint val="75000"/>
                  </a:schemeClr>
                </a:solidFill>
              </a:defRPr>
            </a:lvl3pPr>
            <a:lvl4pPr marL="4938309" indent="0">
              <a:buNone/>
              <a:defRPr sz="5761">
                <a:solidFill>
                  <a:schemeClr val="tx1">
                    <a:tint val="75000"/>
                  </a:schemeClr>
                </a:solidFill>
              </a:defRPr>
            </a:lvl4pPr>
            <a:lvl5pPr marL="6584412" indent="0">
              <a:buNone/>
              <a:defRPr sz="5761">
                <a:solidFill>
                  <a:schemeClr val="tx1">
                    <a:tint val="75000"/>
                  </a:schemeClr>
                </a:solidFill>
              </a:defRPr>
            </a:lvl5pPr>
            <a:lvl6pPr marL="8230514" indent="0">
              <a:buNone/>
              <a:defRPr sz="5761">
                <a:solidFill>
                  <a:schemeClr val="tx1">
                    <a:tint val="75000"/>
                  </a:schemeClr>
                </a:solidFill>
              </a:defRPr>
            </a:lvl6pPr>
            <a:lvl7pPr marL="9876617" indent="0">
              <a:buNone/>
              <a:defRPr sz="5761">
                <a:solidFill>
                  <a:schemeClr val="tx1">
                    <a:tint val="75000"/>
                  </a:schemeClr>
                </a:solidFill>
              </a:defRPr>
            </a:lvl7pPr>
            <a:lvl8pPr marL="11522720" indent="0">
              <a:buNone/>
              <a:defRPr sz="5761">
                <a:solidFill>
                  <a:schemeClr val="tx1">
                    <a:tint val="75000"/>
                  </a:schemeClr>
                </a:solidFill>
              </a:defRPr>
            </a:lvl8pPr>
            <a:lvl9pPr marL="13168823" indent="0">
              <a:buNone/>
              <a:defRPr sz="5761">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5" name="Espace réservé du pied de page 4"/>
          <p:cNvSpPr>
            <a:spLocks noGrp="1"/>
          </p:cNvSpPr>
          <p:nvPr>
            <p:ph type="ftr" sz="quarter" idx="11"/>
          </p:nvPr>
        </p:nvSpPr>
        <p:spPr/>
        <p:txBody>
          <a:bodyPr/>
          <a:lstStyle/>
          <a:p>
            <a:endParaRPr lang="es-ES" dirty="0"/>
          </a:p>
        </p:txBody>
      </p:sp>
      <p:sp>
        <p:nvSpPr>
          <p:cNvPr id="6" name="Espace réservé du numéro de diapositive 5"/>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3040469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GB"/>
          </a:p>
        </p:txBody>
      </p:sp>
      <p:sp>
        <p:nvSpPr>
          <p:cNvPr id="3" name="Espace réservé du contenu 2"/>
          <p:cNvSpPr>
            <a:spLocks noGrp="1"/>
          </p:cNvSpPr>
          <p:nvPr>
            <p:ph sz="half" idx="1"/>
          </p:nvPr>
        </p:nvSpPr>
        <p:spPr>
          <a:xfrm>
            <a:off x="3017848" y="8763845"/>
            <a:ext cx="18655784" cy="20888437"/>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u contenu 3"/>
          <p:cNvSpPr>
            <a:spLocks noGrp="1"/>
          </p:cNvSpPr>
          <p:nvPr>
            <p:ph sz="half" idx="2"/>
          </p:nvPr>
        </p:nvSpPr>
        <p:spPr>
          <a:xfrm>
            <a:off x="22222331" y="8763845"/>
            <a:ext cx="18655784" cy="20888437"/>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5" name="Espace réservé de la date 4"/>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6" name="Espace réservé du pied de page 5"/>
          <p:cNvSpPr>
            <a:spLocks noGrp="1"/>
          </p:cNvSpPr>
          <p:nvPr>
            <p:ph type="ftr" sz="quarter" idx="11"/>
          </p:nvPr>
        </p:nvSpPr>
        <p:spPr/>
        <p:txBody>
          <a:bodyPr/>
          <a:lstStyle/>
          <a:p>
            <a:endParaRPr lang="es-ES" dirty="0"/>
          </a:p>
        </p:txBody>
      </p:sp>
      <p:sp>
        <p:nvSpPr>
          <p:cNvPr id="7" name="Espace réservé du numéro de diapositive 6"/>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2424446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3023565" y="1752771"/>
            <a:ext cx="37860268" cy="6363316"/>
          </a:xfrm>
        </p:spPr>
        <p:txBody>
          <a:bodyPr/>
          <a:lstStyle/>
          <a:p>
            <a:r>
              <a:rPr lang="fr-FR"/>
              <a:t>Modifiez le style du titre</a:t>
            </a:r>
            <a:endParaRPr lang="en-GB"/>
          </a:p>
        </p:txBody>
      </p:sp>
      <p:sp>
        <p:nvSpPr>
          <p:cNvPr id="3" name="Espace réservé du texte 2"/>
          <p:cNvSpPr>
            <a:spLocks noGrp="1"/>
          </p:cNvSpPr>
          <p:nvPr>
            <p:ph type="body" idx="1"/>
          </p:nvPr>
        </p:nvSpPr>
        <p:spPr>
          <a:xfrm>
            <a:off x="3023567" y="8070361"/>
            <a:ext cx="18570048" cy="3955159"/>
          </a:xfrm>
        </p:spPr>
        <p:txBody>
          <a:bodyPr anchor="b"/>
          <a:lstStyle>
            <a:lvl1pPr marL="0" indent="0">
              <a:buNone/>
              <a:defRPr sz="8641" b="1"/>
            </a:lvl1pPr>
            <a:lvl2pPr marL="1646103" indent="0">
              <a:buNone/>
              <a:defRPr sz="7201" b="1"/>
            </a:lvl2pPr>
            <a:lvl3pPr marL="3292206" indent="0">
              <a:buNone/>
              <a:defRPr sz="6481" b="1"/>
            </a:lvl3pPr>
            <a:lvl4pPr marL="4938309" indent="0">
              <a:buNone/>
              <a:defRPr sz="5761" b="1"/>
            </a:lvl4pPr>
            <a:lvl5pPr marL="6584412" indent="0">
              <a:buNone/>
              <a:defRPr sz="5761" b="1"/>
            </a:lvl5pPr>
            <a:lvl6pPr marL="8230514" indent="0">
              <a:buNone/>
              <a:defRPr sz="5761" b="1"/>
            </a:lvl6pPr>
            <a:lvl7pPr marL="9876617" indent="0">
              <a:buNone/>
              <a:defRPr sz="5761" b="1"/>
            </a:lvl7pPr>
            <a:lvl8pPr marL="11522720" indent="0">
              <a:buNone/>
              <a:defRPr sz="5761" b="1"/>
            </a:lvl8pPr>
            <a:lvl9pPr marL="13168823" indent="0">
              <a:buNone/>
              <a:defRPr sz="5761" b="1"/>
            </a:lvl9pPr>
          </a:lstStyle>
          <a:p>
            <a:pPr lvl="0"/>
            <a:r>
              <a:rPr lang="fr-FR"/>
              <a:t>Modifiez les styles du texte du masque</a:t>
            </a:r>
          </a:p>
        </p:txBody>
      </p:sp>
      <p:sp>
        <p:nvSpPr>
          <p:cNvPr id="4" name="Espace réservé du contenu 3"/>
          <p:cNvSpPr>
            <a:spLocks noGrp="1"/>
          </p:cNvSpPr>
          <p:nvPr>
            <p:ph sz="half" idx="2"/>
          </p:nvPr>
        </p:nvSpPr>
        <p:spPr>
          <a:xfrm>
            <a:off x="3023567" y="12025520"/>
            <a:ext cx="18570048" cy="1768772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5" name="Espace réservé du texte 4"/>
          <p:cNvSpPr>
            <a:spLocks noGrp="1"/>
          </p:cNvSpPr>
          <p:nvPr>
            <p:ph type="body" sz="quarter" idx="3"/>
          </p:nvPr>
        </p:nvSpPr>
        <p:spPr>
          <a:xfrm>
            <a:off x="22222331" y="8070361"/>
            <a:ext cx="18661502" cy="3955159"/>
          </a:xfrm>
        </p:spPr>
        <p:txBody>
          <a:bodyPr anchor="b"/>
          <a:lstStyle>
            <a:lvl1pPr marL="0" indent="0">
              <a:buNone/>
              <a:defRPr sz="8641" b="1"/>
            </a:lvl1pPr>
            <a:lvl2pPr marL="1646103" indent="0">
              <a:buNone/>
              <a:defRPr sz="7201" b="1"/>
            </a:lvl2pPr>
            <a:lvl3pPr marL="3292206" indent="0">
              <a:buNone/>
              <a:defRPr sz="6481" b="1"/>
            </a:lvl3pPr>
            <a:lvl4pPr marL="4938309" indent="0">
              <a:buNone/>
              <a:defRPr sz="5761" b="1"/>
            </a:lvl4pPr>
            <a:lvl5pPr marL="6584412" indent="0">
              <a:buNone/>
              <a:defRPr sz="5761" b="1"/>
            </a:lvl5pPr>
            <a:lvl6pPr marL="8230514" indent="0">
              <a:buNone/>
              <a:defRPr sz="5761" b="1"/>
            </a:lvl6pPr>
            <a:lvl7pPr marL="9876617" indent="0">
              <a:buNone/>
              <a:defRPr sz="5761" b="1"/>
            </a:lvl7pPr>
            <a:lvl8pPr marL="11522720" indent="0">
              <a:buNone/>
              <a:defRPr sz="5761" b="1"/>
            </a:lvl8pPr>
            <a:lvl9pPr marL="13168823" indent="0">
              <a:buNone/>
              <a:defRPr sz="5761" b="1"/>
            </a:lvl9pPr>
          </a:lstStyle>
          <a:p>
            <a:pPr lvl="0"/>
            <a:r>
              <a:rPr lang="fr-FR"/>
              <a:t>Modifiez les styles du texte du masque</a:t>
            </a:r>
          </a:p>
        </p:txBody>
      </p:sp>
      <p:sp>
        <p:nvSpPr>
          <p:cNvPr id="6" name="Espace réservé du contenu 5"/>
          <p:cNvSpPr>
            <a:spLocks noGrp="1"/>
          </p:cNvSpPr>
          <p:nvPr>
            <p:ph sz="quarter" idx="4"/>
          </p:nvPr>
        </p:nvSpPr>
        <p:spPr>
          <a:xfrm>
            <a:off x="22222331" y="12025520"/>
            <a:ext cx="18661502" cy="1768772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7" name="Espace réservé de la date 6"/>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8" name="Espace réservé du pied de page 7"/>
          <p:cNvSpPr>
            <a:spLocks noGrp="1"/>
          </p:cNvSpPr>
          <p:nvPr>
            <p:ph type="ftr" sz="quarter" idx="11"/>
          </p:nvPr>
        </p:nvSpPr>
        <p:spPr/>
        <p:txBody>
          <a:bodyPr/>
          <a:lstStyle/>
          <a:p>
            <a:endParaRPr lang="es-ES" dirty="0"/>
          </a:p>
        </p:txBody>
      </p:sp>
      <p:sp>
        <p:nvSpPr>
          <p:cNvPr id="9" name="Espace réservé du numéro de diapositive 8"/>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3031691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GB"/>
          </a:p>
        </p:txBody>
      </p:sp>
      <p:sp>
        <p:nvSpPr>
          <p:cNvPr id="3" name="Espace réservé de la date 2"/>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4" name="Espace réservé du pied de page 3"/>
          <p:cNvSpPr>
            <a:spLocks noGrp="1"/>
          </p:cNvSpPr>
          <p:nvPr>
            <p:ph type="ftr" sz="quarter" idx="11"/>
          </p:nvPr>
        </p:nvSpPr>
        <p:spPr/>
        <p:txBody>
          <a:bodyPr/>
          <a:lstStyle/>
          <a:p>
            <a:endParaRPr lang="es-ES" dirty="0"/>
          </a:p>
        </p:txBody>
      </p:sp>
      <p:sp>
        <p:nvSpPr>
          <p:cNvPr id="5" name="Espace réservé du numéro de diapositive 4"/>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2594633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3" name="Espace réservé du pied de page 2"/>
          <p:cNvSpPr>
            <a:spLocks noGrp="1"/>
          </p:cNvSpPr>
          <p:nvPr>
            <p:ph type="ftr" sz="quarter" idx="11"/>
          </p:nvPr>
        </p:nvSpPr>
        <p:spPr/>
        <p:txBody>
          <a:bodyPr/>
          <a:lstStyle/>
          <a:p>
            <a:endParaRPr lang="es-ES" dirty="0"/>
          </a:p>
        </p:txBody>
      </p:sp>
      <p:sp>
        <p:nvSpPr>
          <p:cNvPr id="4" name="Espace réservé du numéro de diapositive 3"/>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457191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023567" y="2194772"/>
            <a:ext cx="14157589" cy="7681701"/>
          </a:xfrm>
        </p:spPr>
        <p:txBody>
          <a:bodyPr anchor="b"/>
          <a:lstStyle>
            <a:lvl1pPr>
              <a:defRPr sz="11521"/>
            </a:lvl1pPr>
          </a:lstStyle>
          <a:p>
            <a:r>
              <a:rPr lang="fr-FR"/>
              <a:t>Modifiez le style du titre</a:t>
            </a:r>
            <a:endParaRPr lang="en-GB"/>
          </a:p>
        </p:txBody>
      </p:sp>
      <p:sp>
        <p:nvSpPr>
          <p:cNvPr id="3" name="Espace réservé du contenu 2"/>
          <p:cNvSpPr>
            <a:spLocks noGrp="1"/>
          </p:cNvSpPr>
          <p:nvPr>
            <p:ph idx="1"/>
          </p:nvPr>
        </p:nvSpPr>
        <p:spPr>
          <a:xfrm>
            <a:off x="18661502" y="4740100"/>
            <a:ext cx="22222331" cy="23395656"/>
          </a:xfrm>
        </p:spPr>
        <p:txBody>
          <a:bodyPr/>
          <a:lstStyle>
            <a:lvl1pPr>
              <a:defRPr sz="11521"/>
            </a:lvl1pPr>
            <a:lvl2pPr>
              <a:defRPr sz="10081"/>
            </a:lvl2pPr>
            <a:lvl3pPr>
              <a:defRPr sz="8641"/>
            </a:lvl3pPr>
            <a:lvl4pPr>
              <a:defRPr sz="7201"/>
            </a:lvl4pPr>
            <a:lvl5pPr>
              <a:defRPr sz="7201"/>
            </a:lvl5pPr>
            <a:lvl6pPr>
              <a:defRPr sz="7201"/>
            </a:lvl6pPr>
            <a:lvl7pPr>
              <a:defRPr sz="7201"/>
            </a:lvl7pPr>
            <a:lvl8pPr>
              <a:defRPr sz="7201"/>
            </a:lvl8pPr>
            <a:lvl9pPr>
              <a:defRPr sz="7201"/>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u texte 3"/>
          <p:cNvSpPr>
            <a:spLocks noGrp="1"/>
          </p:cNvSpPr>
          <p:nvPr>
            <p:ph type="body" sz="half" idx="2"/>
          </p:nvPr>
        </p:nvSpPr>
        <p:spPr>
          <a:xfrm>
            <a:off x="3023567" y="9876473"/>
            <a:ext cx="14157589" cy="18297387"/>
          </a:xfrm>
        </p:spPr>
        <p:txBody>
          <a:bodyPr/>
          <a:lstStyle>
            <a:lvl1pPr marL="0" indent="0">
              <a:buNone/>
              <a:defRPr sz="5761"/>
            </a:lvl1pPr>
            <a:lvl2pPr marL="1646103" indent="0">
              <a:buNone/>
              <a:defRPr sz="5041"/>
            </a:lvl2pPr>
            <a:lvl3pPr marL="3292206" indent="0">
              <a:buNone/>
              <a:defRPr sz="4320"/>
            </a:lvl3pPr>
            <a:lvl4pPr marL="4938309" indent="0">
              <a:buNone/>
              <a:defRPr sz="3600"/>
            </a:lvl4pPr>
            <a:lvl5pPr marL="6584412" indent="0">
              <a:buNone/>
              <a:defRPr sz="3600"/>
            </a:lvl5pPr>
            <a:lvl6pPr marL="8230514" indent="0">
              <a:buNone/>
              <a:defRPr sz="3600"/>
            </a:lvl6pPr>
            <a:lvl7pPr marL="9876617" indent="0">
              <a:buNone/>
              <a:defRPr sz="3600"/>
            </a:lvl7pPr>
            <a:lvl8pPr marL="11522720" indent="0">
              <a:buNone/>
              <a:defRPr sz="3600"/>
            </a:lvl8pPr>
            <a:lvl9pPr marL="13168823" indent="0">
              <a:buNone/>
              <a:defRPr sz="36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6" name="Espace réservé du pied de page 5"/>
          <p:cNvSpPr>
            <a:spLocks noGrp="1"/>
          </p:cNvSpPr>
          <p:nvPr>
            <p:ph type="ftr" sz="quarter" idx="11"/>
          </p:nvPr>
        </p:nvSpPr>
        <p:spPr/>
        <p:txBody>
          <a:bodyPr/>
          <a:lstStyle/>
          <a:p>
            <a:endParaRPr lang="es-ES" dirty="0"/>
          </a:p>
        </p:txBody>
      </p:sp>
      <p:sp>
        <p:nvSpPr>
          <p:cNvPr id="7" name="Espace réservé du numéro de diapositive 6"/>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3724343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023567" y="2194772"/>
            <a:ext cx="14157589" cy="7681701"/>
          </a:xfrm>
        </p:spPr>
        <p:txBody>
          <a:bodyPr anchor="b"/>
          <a:lstStyle>
            <a:lvl1pPr>
              <a:defRPr sz="11521"/>
            </a:lvl1pPr>
          </a:lstStyle>
          <a:p>
            <a:r>
              <a:rPr lang="fr-FR"/>
              <a:t>Modifiez le style du titre</a:t>
            </a:r>
            <a:endParaRPr lang="en-GB"/>
          </a:p>
        </p:txBody>
      </p:sp>
      <p:sp>
        <p:nvSpPr>
          <p:cNvPr id="3" name="Espace réservé pour une image  2"/>
          <p:cNvSpPr>
            <a:spLocks noGrp="1"/>
          </p:cNvSpPr>
          <p:nvPr>
            <p:ph type="pic" idx="1"/>
          </p:nvPr>
        </p:nvSpPr>
        <p:spPr>
          <a:xfrm>
            <a:off x="18661502" y="4740100"/>
            <a:ext cx="22222331" cy="23395656"/>
          </a:xfrm>
        </p:spPr>
        <p:txBody>
          <a:bodyPr/>
          <a:lstStyle>
            <a:lvl1pPr marL="0" indent="0">
              <a:buNone/>
              <a:defRPr sz="11521"/>
            </a:lvl1pPr>
            <a:lvl2pPr marL="1646103" indent="0">
              <a:buNone/>
              <a:defRPr sz="10081"/>
            </a:lvl2pPr>
            <a:lvl3pPr marL="3292206" indent="0">
              <a:buNone/>
              <a:defRPr sz="8641"/>
            </a:lvl3pPr>
            <a:lvl4pPr marL="4938309" indent="0">
              <a:buNone/>
              <a:defRPr sz="7201"/>
            </a:lvl4pPr>
            <a:lvl5pPr marL="6584412" indent="0">
              <a:buNone/>
              <a:defRPr sz="7201"/>
            </a:lvl5pPr>
            <a:lvl6pPr marL="8230514" indent="0">
              <a:buNone/>
              <a:defRPr sz="7201"/>
            </a:lvl6pPr>
            <a:lvl7pPr marL="9876617" indent="0">
              <a:buNone/>
              <a:defRPr sz="7201"/>
            </a:lvl7pPr>
            <a:lvl8pPr marL="11522720" indent="0">
              <a:buNone/>
              <a:defRPr sz="7201"/>
            </a:lvl8pPr>
            <a:lvl9pPr marL="13168823" indent="0">
              <a:buNone/>
              <a:defRPr sz="7201"/>
            </a:lvl9pPr>
          </a:lstStyle>
          <a:p>
            <a:endParaRPr lang="en-GB" dirty="0"/>
          </a:p>
        </p:txBody>
      </p:sp>
      <p:sp>
        <p:nvSpPr>
          <p:cNvPr id="4" name="Espace réservé du texte 3"/>
          <p:cNvSpPr>
            <a:spLocks noGrp="1"/>
          </p:cNvSpPr>
          <p:nvPr>
            <p:ph type="body" sz="half" idx="2"/>
          </p:nvPr>
        </p:nvSpPr>
        <p:spPr>
          <a:xfrm>
            <a:off x="3023567" y="9876473"/>
            <a:ext cx="14157589" cy="18297387"/>
          </a:xfrm>
        </p:spPr>
        <p:txBody>
          <a:bodyPr/>
          <a:lstStyle>
            <a:lvl1pPr marL="0" indent="0">
              <a:buNone/>
              <a:defRPr sz="5761"/>
            </a:lvl1pPr>
            <a:lvl2pPr marL="1646103" indent="0">
              <a:buNone/>
              <a:defRPr sz="5041"/>
            </a:lvl2pPr>
            <a:lvl3pPr marL="3292206" indent="0">
              <a:buNone/>
              <a:defRPr sz="4320"/>
            </a:lvl3pPr>
            <a:lvl4pPr marL="4938309" indent="0">
              <a:buNone/>
              <a:defRPr sz="3600"/>
            </a:lvl4pPr>
            <a:lvl5pPr marL="6584412" indent="0">
              <a:buNone/>
              <a:defRPr sz="3600"/>
            </a:lvl5pPr>
            <a:lvl6pPr marL="8230514" indent="0">
              <a:buNone/>
              <a:defRPr sz="3600"/>
            </a:lvl6pPr>
            <a:lvl7pPr marL="9876617" indent="0">
              <a:buNone/>
              <a:defRPr sz="3600"/>
            </a:lvl7pPr>
            <a:lvl8pPr marL="11522720" indent="0">
              <a:buNone/>
              <a:defRPr sz="3600"/>
            </a:lvl8pPr>
            <a:lvl9pPr marL="13168823" indent="0">
              <a:buNone/>
              <a:defRPr sz="36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6" name="Espace réservé du pied de page 5"/>
          <p:cNvSpPr>
            <a:spLocks noGrp="1"/>
          </p:cNvSpPr>
          <p:nvPr>
            <p:ph type="ftr" sz="quarter" idx="11"/>
          </p:nvPr>
        </p:nvSpPr>
        <p:spPr/>
        <p:txBody>
          <a:bodyPr/>
          <a:lstStyle/>
          <a:p>
            <a:endParaRPr lang="es-ES" dirty="0"/>
          </a:p>
        </p:txBody>
      </p:sp>
      <p:sp>
        <p:nvSpPr>
          <p:cNvPr id="7" name="Espace réservé du numéro de diapositive 6"/>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1961635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GB"/>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5" name="Espace réservé du pied de page 4"/>
          <p:cNvSpPr>
            <a:spLocks noGrp="1"/>
          </p:cNvSpPr>
          <p:nvPr>
            <p:ph type="ftr" sz="quarter" idx="11"/>
          </p:nvPr>
        </p:nvSpPr>
        <p:spPr/>
        <p:txBody>
          <a:bodyPr/>
          <a:lstStyle/>
          <a:p>
            <a:endParaRPr lang="es-ES" dirty="0"/>
          </a:p>
        </p:txBody>
      </p:sp>
      <p:sp>
        <p:nvSpPr>
          <p:cNvPr id="6" name="Espace réservé du numéro de diapositive 5"/>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2167394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31413049" y="1752769"/>
            <a:ext cx="9465067" cy="27899513"/>
          </a:xfrm>
        </p:spPr>
        <p:txBody>
          <a:bodyPr vert="eaVert"/>
          <a:lstStyle/>
          <a:p>
            <a:r>
              <a:rPr lang="fr-FR"/>
              <a:t>Modifiez le style du titre</a:t>
            </a:r>
            <a:endParaRPr lang="en-GB"/>
          </a:p>
        </p:txBody>
      </p:sp>
      <p:sp>
        <p:nvSpPr>
          <p:cNvPr id="3" name="Espace réservé du texte vertical 2"/>
          <p:cNvSpPr>
            <a:spLocks noGrp="1"/>
          </p:cNvSpPr>
          <p:nvPr>
            <p:ph type="body" orient="vert" idx="1"/>
          </p:nvPr>
        </p:nvSpPr>
        <p:spPr>
          <a:xfrm>
            <a:off x="3017847" y="1752769"/>
            <a:ext cx="27846502" cy="27899513"/>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p:cNvSpPr>
            <a:spLocks noGrp="1"/>
          </p:cNvSpPr>
          <p:nvPr>
            <p:ph type="dt" sz="half" idx="10"/>
          </p:nvPr>
        </p:nvSpPr>
        <p:spPr/>
        <p:txBody>
          <a:bodyPr/>
          <a:lstStyle/>
          <a:p>
            <a:fld id="{E1C77828-315A-464F-9C9B-AFA10D773A46}" type="datetimeFigureOut">
              <a:rPr lang="es-ES" smtClean="0"/>
              <a:t>17/08/2018</a:t>
            </a:fld>
            <a:endParaRPr lang="es-ES" dirty="0"/>
          </a:p>
        </p:txBody>
      </p:sp>
      <p:sp>
        <p:nvSpPr>
          <p:cNvPr id="5" name="Espace réservé du pied de page 4"/>
          <p:cNvSpPr>
            <a:spLocks noGrp="1"/>
          </p:cNvSpPr>
          <p:nvPr>
            <p:ph type="ftr" sz="quarter" idx="11"/>
          </p:nvPr>
        </p:nvSpPr>
        <p:spPr/>
        <p:txBody>
          <a:bodyPr/>
          <a:lstStyle/>
          <a:p>
            <a:endParaRPr lang="es-ES" dirty="0"/>
          </a:p>
        </p:txBody>
      </p:sp>
      <p:sp>
        <p:nvSpPr>
          <p:cNvPr id="6" name="Espace réservé du numéro de diapositive 5"/>
          <p:cNvSpPr>
            <a:spLocks noGrp="1"/>
          </p:cNvSpPr>
          <p:nvPr>
            <p:ph type="sldNum" sz="quarter" idx="12"/>
          </p:nvPr>
        </p:nvSpPr>
        <p:spPr/>
        <p:txBody>
          <a:bodyPr/>
          <a:lstStyle/>
          <a:p>
            <a:fld id="{73745ED2-D8E6-4381-A147-405399333799}" type="slidenum">
              <a:rPr lang="es-ES" smtClean="0"/>
              <a:t>‹#›</a:t>
            </a:fld>
            <a:endParaRPr lang="es-ES" dirty="0"/>
          </a:p>
        </p:txBody>
      </p:sp>
    </p:spTree>
    <p:extLst>
      <p:ext uri="{BB962C8B-B14F-4D97-AF65-F5344CB8AC3E}">
        <p14:creationId xmlns:p14="http://schemas.microsoft.com/office/powerpoint/2010/main" val="2104015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0036A2"/>
            </a:gs>
          </a:gsLst>
          <a:lin ang="54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017848" y="1752771"/>
            <a:ext cx="37860268" cy="6363316"/>
          </a:xfrm>
          <a:prstGeom prst="rect">
            <a:avLst/>
          </a:prstGeom>
        </p:spPr>
        <p:txBody>
          <a:bodyPr vert="horz" lIns="91440" tIns="45720" rIns="91440" bIns="45720" rtlCol="0" anchor="ctr">
            <a:normAutofit/>
          </a:bodyPr>
          <a:lstStyle/>
          <a:p>
            <a:r>
              <a:rPr lang="fr-FR"/>
              <a:t>Modifiez le style du titre</a:t>
            </a:r>
            <a:endParaRPr lang="en-GB"/>
          </a:p>
        </p:txBody>
      </p:sp>
      <p:sp>
        <p:nvSpPr>
          <p:cNvPr id="3" name="Espace réservé du texte 2"/>
          <p:cNvSpPr>
            <a:spLocks noGrp="1"/>
          </p:cNvSpPr>
          <p:nvPr>
            <p:ph type="body" idx="1"/>
          </p:nvPr>
        </p:nvSpPr>
        <p:spPr>
          <a:xfrm>
            <a:off x="3017848" y="8763845"/>
            <a:ext cx="37860268" cy="20888437"/>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p:cNvSpPr>
            <a:spLocks noGrp="1"/>
          </p:cNvSpPr>
          <p:nvPr>
            <p:ph type="dt" sz="half" idx="2"/>
          </p:nvPr>
        </p:nvSpPr>
        <p:spPr>
          <a:xfrm>
            <a:off x="3017847" y="30513425"/>
            <a:ext cx="9876592" cy="1752769"/>
          </a:xfrm>
          <a:prstGeom prst="rect">
            <a:avLst/>
          </a:prstGeom>
        </p:spPr>
        <p:txBody>
          <a:bodyPr vert="horz" lIns="91440" tIns="45720" rIns="91440" bIns="45720" rtlCol="0" anchor="ctr"/>
          <a:lstStyle>
            <a:lvl1pPr algn="l">
              <a:defRPr sz="4320">
                <a:solidFill>
                  <a:schemeClr val="tx1">
                    <a:tint val="75000"/>
                  </a:schemeClr>
                </a:solidFill>
              </a:defRPr>
            </a:lvl1pPr>
          </a:lstStyle>
          <a:p>
            <a:fld id="{E1C77828-315A-464F-9C9B-AFA10D773A46}" type="datetimeFigureOut">
              <a:rPr lang="es-ES" smtClean="0"/>
              <a:t>17/08/2018</a:t>
            </a:fld>
            <a:endParaRPr lang="es-ES" dirty="0"/>
          </a:p>
        </p:txBody>
      </p:sp>
      <p:sp>
        <p:nvSpPr>
          <p:cNvPr id="5" name="Espace réservé du pied de page 4"/>
          <p:cNvSpPr>
            <a:spLocks noGrp="1"/>
          </p:cNvSpPr>
          <p:nvPr>
            <p:ph type="ftr" sz="quarter" idx="3"/>
          </p:nvPr>
        </p:nvSpPr>
        <p:spPr>
          <a:xfrm>
            <a:off x="14540538" y="30513425"/>
            <a:ext cx="14814888" cy="1752769"/>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s-ES" dirty="0"/>
          </a:p>
        </p:txBody>
      </p:sp>
      <p:sp>
        <p:nvSpPr>
          <p:cNvPr id="6" name="Espace réservé du numéro de diapositive 5"/>
          <p:cNvSpPr>
            <a:spLocks noGrp="1"/>
          </p:cNvSpPr>
          <p:nvPr>
            <p:ph type="sldNum" sz="quarter" idx="4"/>
          </p:nvPr>
        </p:nvSpPr>
        <p:spPr>
          <a:xfrm>
            <a:off x="31001524" y="30513425"/>
            <a:ext cx="9876592" cy="1752769"/>
          </a:xfrm>
          <a:prstGeom prst="rect">
            <a:avLst/>
          </a:prstGeom>
        </p:spPr>
        <p:txBody>
          <a:bodyPr vert="horz" lIns="91440" tIns="45720" rIns="91440" bIns="45720" rtlCol="0" anchor="ctr"/>
          <a:lstStyle>
            <a:lvl1pPr algn="r">
              <a:defRPr sz="4320">
                <a:solidFill>
                  <a:schemeClr val="tx1">
                    <a:tint val="75000"/>
                  </a:schemeClr>
                </a:solidFill>
              </a:defRPr>
            </a:lvl1pPr>
          </a:lstStyle>
          <a:p>
            <a:fld id="{73745ED2-D8E6-4381-A147-405399333799}" type="slidenum">
              <a:rPr lang="es-ES" smtClean="0"/>
              <a:t>‹#›</a:t>
            </a:fld>
            <a:endParaRPr lang="es-ES" dirty="0"/>
          </a:p>
        </p:txBody>
      </p:sp>
    </p:spTree>
    <p:extLst>
      <p:ext uri="{BB962C8B-B14F-4D97-AF65-F5344CB8AC3E}">
        <p14:creationId xmlns:p14="http://schemas.microsoft.com/office/powerpoint/2010/main" val="18888580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92206" rtl="0" eaLnBrk="1" latinLnBrk="0" hangingPunct="1">
        <a:lnSpc>
          <a:spcPct val="90000"/>
        </a:lnSpc>
        <a:spcBef>
          <a:spcPct val="0"/>
        </a:spcBef>
        <a:buNone/>
        <a:defRPr sz="15842" kern="1200">
          <a:solidFill>
            <a:schemeClr val="tx1"/>
          </a:solidFill>
          <a:latin typeface="+mj-lt"/>
          <a:ea typeface="+mj-ea"/>
          <a:cs typeface="+mj-cs"/>
        </a:defRPr>
      </a:lvl1pPr>
    </p:titleStyle>
    <p:bodyStyle>
      <a:lvl1pPr marL="823051" indent="-823051" algn="l" defTabSz="3292206" rtl="0" eaLnBrk="1" latinLnBrk="0" hangingPunct="1">
        <a:lnSpc>
          <a:spcPct val="90000"/>
        </a:lnSpc>
        <a:spcBef>
          <a:spcPts val="3600"/>
        </a:spcBef>
        <a:buFont typeface="Arial" panose="020B0604020202020204" pitchFamily="34" charset="0"/>
        <a:buChar char="•"/>
        <a:defRPr sz="10081" kern="1200">
          <a:solidFill>
            <a:schemeClr val="tx1"/>
          </a:solidFill>
          <a:latin typeface="+mn-lt"/>
          <a:ea typeface="+mn-ea"/>
          <a:cs typeface="+mn-cs"/>
        </a:defRPr>
      </a:lvl1pPr>
      <a:lvl2pPr marL="2469154" indent="-823051" algn="l" defTabSz="3292206" rtl="0" eaLnBrk="1" latinLnBrk="0" hangingPunct="1">
        <a:lnSpc>
          <a:spcPct val="90000"/>
        </a:lnSpc>
        <a:spcBef>
          <a:spcPts val="1800"/>
        </a:spcBef>
        <a:buFont typeface="Arial" panose="020B0604020202020204" pitchFamily="34" charset="0"/>
        <a:buChar char="•"/>
        <a:defRPr sz="8641" kern="1200">
          <a:solidFill>
            <a:schemeClr val="tx1"/>
          </a:solidFill>
          <a:latin typeface="+mn-lt"/>
          <a:ea typeface="+mn-ea"/>
          <a:cs typeface="+mn-cs"/>
        </a:defRPr>
      </a:lvl2pPr>
      <a:lvl3pPr marL="4115257" indent="-823051" algn="l" defTabSz="3292206" rtl="0" eaLnBrk="1" latinLnBrk="0" hangingPunct="1">
        <a:lnSpc>
          <a:spcPct val="90000"/>
        </a:lnSpc>
        <a:spcBef>
          <a:spcPts val="1800"/>
        </a:spcBef>
        <a:buFont typeface="Arial" panose="020B0604020202020204" pitchFamily="34" charset="0"/>
        <a:buChar char="•"/>
        <a:defRPr sz="7201" kern="1200">
          <a:solidFill>
            <a:schemeClr val="tx1"/>
          </a:solidFill>
          <a:latin typeface="+mn-lt"/>
          <a:ea typeface="+mn-ea"/>
          <a:cs typeface="+mn-cs"/>
        </a:defRPr>
      </a:lvl3pPr>
      <a:lvl4pPr marL="5761360" indent="-823051" algn="l" defTabSz="3292206" rtl="0" eaLnBrk="1" latinLnBrk="0" hangingPunct="1">
        <a:lnSpc>
          <a:spcPct val="90000"/>
        </a:lnSpc>
        <a:spcBef>
          <a:spcPts val="1800"/>
        </a:spcBef>
        <a:buFont typeface="Arial" panose="020B0604020202020204" pitchFamily="34" charset="0"/>
        <a:buChar char="•"/>
        <a:defRPr sz="6481" kern="1200">
          <a:solidFill>
            <a:schemeClr val="tx1"/>
          </a:solidFill>
          <a:latin typeface="+mn-lt"/>
          <a:ea typeface="+mn-ea"/>
          <a:cs typeface="+mn-cs"/>
        </a:defRPr>
      </a:lvl4pPr>
      <a:lvl5pPr marL="7407463" indent="-823051" algn="l" defTabSz="3292206" rtl="0" eaLnBrk="1" latinLnBrk="0" hangingPunct="1">
        <a:lnSpc>
          <a:spcPct val="90000"/>
        </a:lnSpc>
        <a:spcBef>
          <a:spcPts val="1800"/>
        </a:spcBef>
        <a:buFont typeface="Arial" panose="020B0604020202020204" pitchFamily="34" charset="0"/>
        <a:buChar char="•"/>
        <a:defRPr sz="6481" kern="1200">
          <a:solidFill>
            <a:schemeClr val="tx1"/>
          </a:solidFill>
          <a:latin typeface="+mn-lt"/>
          <a:ea typeface="+mn-ea"/>
          <a:cs typeface="+mn-cs"/>
        </a:defRPr>
      </a:lvl5pPr>
      <a:lvl6pPr marL="9053566" indent="-823051" algn="l" defTabSz="3292206" rtl="0" eaLnBrk="1" latinLnBrk="0" hangingPunct="1">
        <a:lnSpc>
          <a:spcPct val="90000"/>
        </a:lnSpc>
        <a:spcBef>
          <a:spcPts val="1800"/>
        </a:spcBef>
        <a:buFont typeface="Arial" panose="020B0604020202020204" pitchFamily="34" charset="0"/>
        <a:buChar char="•"/>
        <a:defRPr sz="6481" kern="1200">
          <a:solidFill>
            <a:schemeClr val="tx1"/>
          </a:solidFill>
          <a:latin typeface="+mn-lt"/>
          <a:ea typeface="+mn-ea"/>
          <a:cs typeface="+mn-cs"/>
        </a:defRPr>
      </a:lvl6pPr>
      <a:lvl7pPr marL="10699669" indent="-823051" algn="l" defTabSz="3292206" rtl="0" eaLnBrk="1" latinLnBrk="0" hangingPunct="1">
        <a:lnSpc>
          <a:spcPct val="90000"/>
        </a:lnSpc>
        <a:spcBef>
          <a:spcPts val="1800"/>
        </a:spcBef>
        <a:buFont typeface="Arial" panose="020B0604020202020204" pitchFamily="34" charset="0"/>
        <a:buChar char="•"/>
        <a:defRPr sz="6481" kern="1200">
          <a:solidFill>
            <a:schemeClr val="tx1"/>
          </a:solidFill>
          <a:latin typeface="+mn-lt"/>
          <a:ea typeface="+mn-ea"/>
          <a:cs typeface="+mn-cs"/>
        </a:defRPr>
      </a:lvl7pPr>
      <a:lvl8pPr marL="12345772" indent="-823051" algn="l" defTabSz="3292206" rtl="0" eaLnBrk="1" latinLnBrk="0" hangingPunct="1">
        <a:lnSpc>
          <a:spcPct val="90000"/>
        </a:lnSpc>
        <a:spcBef>
          <a:spcPts val="1800"/>
        </a:spcBef>
        <a:buFont typeface="Arial" panose="020B0604020202020204" pitchFamily="34" charset="0"/>
        <a:buChar char="•"/>
        <a:defRPr sz="6481" kern="1200">
          <a:solidFill>
            <a:schemeClr val="tx1"/>
          </a:solidFill>
          <a:latin typeface="+mn-lt"/>
          <a:ea typeface="+mn-ea"/>
          <a:cs typeface="+mn-cs"/>
        </a:defRPr>
      </a:lvl8pPr>
      <a:lvl9pPr marL="13991874" indent="-823051" algn="l" defTabSz="3292206" rtl="0" eaLnBrk="1" latinLnBrk="0" hangingPunct="1">
        <a:lnSpc>
          <a:spcPct val="90000"/>
        </a:lnSpc>
        <a:spcBef>
          <a:spcPts val="1800"/>
        </a:spcBef>
        <a:buFont typeface="Arial" panose="020B0604020202020204" pitchFamily="34" charset="0"/>
        <a:buChar char="•"/>
        <a:defRPr sz="6481" kern="1200">
          <a:solidFill>
            <a:schemeClr val="tx1"/>
          </a:solidFill>
          <a:latin typeface="+mn-lt"/>
          <a:ea typeface="+mn-ea"/>
          <a:cs typeface="+mn-cs"/>
        </a:defRPr>
      </a:lvl9pPr>
    </p:bodyStyle>
    <p:otherStyle>
      <a:defPPr>
        <a:defRPr lang="fr-FR"/>
      </a:defPPr>
      <a:lvl1pPr marL="0" algn="l" defTabSz="3292206" rtl="0" eaLnBrk="1" latinLnBrk="0" hangingPunct="1">
        <a:defRPr sz="6481" kern="1200">
          <a:solidFill>
            <a:schemeClr val="tx1"/>
          </a:solidFill>
          <a:latin typeface="+mn-lt"/>
          <a:ea typeface="+mn-ea"/>
          <a:cs typeface="+mn-cs"/>
        </a:defRPr>
      </a:lvl1pPr>
      <a:lvl2pPr marL="1646103" algn="l" defTabSz="3292206" rtl="0" eaLnBrk="1" latinLnBrk="0" hangingPunct="1">
        <a:defRPr sz="6481" kern="1200">
          <a:solidFill>
            <a:schemeClr val="tx1"/>
          </a:solidFill>
          <a:latin typeface="+mn-lt"/>
          <a:ea typeface="+mn-ea"/>
          <a:cs typeface="+mn-cs"/>
        </a:defRPr>
      </a:lvl2pPr>
      <a:lvl3pPr marL="3292206" algn="l" defTabSz="3292206" rtl="0" eaLnBrk="1" latinLnBrk="0" hangingPunct="1">
        <a:defRPr sz="6481" kern="1200">
          <a:solidFill>
            <a:schemeClr val="tx1"/>
          </a:solidFill>
          <a:latin typeface="+mn-lt"/>
          <a:ea typeface="+mn-ea"/>
          <a:cs typeface="+mn-cs"/>
        </a:defRPr>
      </a:lvl3pPr>
      <a:lvl4pPr marL="4938309" algn="l" defTabSz="3292206" rtl="0" eaLnBrk="1" latinLnBrk="0" hangingPunct="1">
        <a:defRPr sz="6481" kern="1200">
          <a:solidFill>
            <a:schemeClr val="tx1"/>
          </a:solidFill>
          <a:latin typeface="+mn-lt"/>
          <a:ea typeface="+mn-ea"/>
          <a:cs typeface="+mn-cs"/>
        </a:defRPr>
      </a:lvl4pPr>
      <a:lvl5pPr marL="6584412" algn="l" defTabSz="3292206" rtl="0" eaLnBrk="1" latinLnBrk="0" hangingPunct="1">
        <a:defRPr sz="6481" kern="1200">
          <a:solidFill>
            <a:schemeClr val="tx1"/>
          </a:solidFill>
          <a:latin typeface="+mn-lt"/>
          <a:ea typeface="+mn-ea"/>
          <a:cs typeface="+mn-cs"/>
        </a:defRPr>
      </a:lvl5pPr>
      <a:lvl6pPr marL="8230514" algn="l" defTabSz="3292206" rtl="0" eaLnBrk="1" latinLnBrk="0" hangingPunct="1">
        <a:defRPr sz="6481" kern="1200">
          <a:solidFill>
            <a:schemeClr val="tx1"/>
          </a:solidFill>
          <a:latin typeface="+mn-lt"/>
          <a:ea typeface="+mn-ea"/>
          <a:cs typeface="+mn-cs"/>
        </a:defRPr>
      </a:lvl6pPr>
      <a:lvl7pPr marL="9876617" algn="l" defTabSz="3292206" rtl="0" eaLnBrk="1" latinLnBrk="0" hangingPunct="1">
        <a:defRPr sz="6481" kern="1200">
          <a:solidFill>
            <a:schemeClr val="tx1"/>
          </a:solidFill>
          <a:latin typeface="+mn-lt"/>
          <a:ea typeface="+mn-ea"/>
          <a:cs typeface="+mn-cs"/>
        </a:defRPr>
      </a:lvl7pPr>
      <a:lvl8pPr marL="11522720" algn="l" defTabSz="3292206" rtl="0" eaLnBrk="1" latinLnBrk="0" hangingPunct="1">
        <a:defRPr sz="6481" kern="1200">
          <a:solidFill>
            <a:schemeClr val="tx1"/>
          </a:solidFill>
          <a:latin typeface="+mn-lt"/>
          <a:ea typeface="+mn-ea"/>
          <a:cs typeface="+mn-cs"/>
        </a:defRPr>
      </a:lvl8pPr>
      <a:lvl9pPr marL="13168823" algn="l" defTabSz="3292206" rtl="0" eaLnBrk="1" latinLnBrk="0" hangingPunct="1">
        <a:defRPr sz="648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oleObject" Target="../embeddings/oleObject5.bin"/><Relationship Id="rId18" Type="http://schemas.openxmlformats.org/officeDocument/2006/relationships/image" Target="../media/image7.emf"/><Relationship Id="rId26" Type="http://schemas.openxmlformats.org/officeDocument/2006/relationships/image" Target="../media/image11.emf"/><Relationship Id="rId3" Type="http://schemas.openxmlformats.org/officeDocument/2006/relationships/notesSlide" Target="../notesSlides/notesSlide1.xml"/><Relationship Id="rId21" Type="http://schemas.openxmlformats.org/officeDocument/2006/relationships/oleObject" Target="../embeddings/oleObject9.bin"/><Relationship Id="rId7" Type="http://schemas.openxmlformats.org/officeDocument/2006/relationships/oleObject" Target="../embeddings/oleObject2.bin"/><Relationship Id="rId12" Type="http://schemas.openxmlformats.org/officeDocument/2006/relationships/image" Target="../media/image4.emf"/><Relationship Id="rId17" Type="http://schemas.openxmlformats.org/officeDocument/2006/relationships/oleObject" Target="../embeddings/oleObject7.bin"/><Relationship Id="rId25" Type="http://schemas.openxmlformats.org/officeDocument/2006/relationships/oleObject" Target="../embeddings/oleObject11.bin"/><Relationship Id="rId2" Type="http://schemas.openxmlformats.org/officeDocument/2006/relationships/slideLayout" Target="../slideLayouts/slideLayout5.xml"/><Relationship Id="rId16" Type="http://schemas.openxmlformats.org/officeDocument/2006/relationships/image" Target="../media/image6.emf"/><Relationship Id="rId20" Type="http://schemas.openxmlformats.org/officeDocument/2006/relationships/image" Target="../media/image8.emf"/><Relationship Id="rId29" Type="http://schemas.openxmlformats.org/officeDocument/2006/relationships/oleObject" Target="../embeddings/oleObject13.bin"/><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oleObject" Target="../embeddings/oleObject4.bin"/><Relationship Id="rId24" Type="http://schemas.openxmlformats.org/officeDocument/2006/relationships/image" Target="../media/image10.emf"/><Relationship Id="rId32" Type="http://schemas.openxmlformats.org/officeDocument/2006/relationships/image" Target="../media/image14.emf"/><Relationship Id="rId5" Type="http://schemas.openxmlformats.org/officeDocument/2006/relationships/oleObject" Target="../embeddings/oleObject1.bin"/><Relationship Id="rId15" Type="http://schemas.openxmlformats.org/officeDocument/2006/relationships/oleObject" Target="../embeddings/oleObject6.bin"/><Relationship Id="rId23" Type="http://schemas.openxmlformats.org/officeDocument/2006/relationships/oleObject" Target="../embeddings/oleObject10.bin"/><Relationship Id="rId28" Type="http://schemas.openxmlformats.org/officeDocument/2006/relationships/image" Target="../media/image12.emf"/><Relationship Id="rId10" Type="http://schemas.openxmlformats.org/officeDocument/2006/relationships/image" Target="../media/image3.emf"/><Relationship Id="rId19" Type="http://schemas.openxmlformats.org/officeDocument/2006/relationships/oleObject" Target="../embeddings/oleObject8.bin"/><Relationship Id="rId31" Type="http://schemas.openxmlformats.org/officeDocument/2006/relationships/oleObject" Target="../embeddings/oleObject14.bin"/><Relationship Id="rId4" Type="http://schemas.openxmlformats.org/officeDocument/2006/relationships/image" Target="../media/image15.png"/><Relationship Id="rId9" Type="http://schemas.openxmlformats.org/officeDocument/2006/relationships/oleObject" Target="../embeddings/oleObject3.bin"/><Relationship Id="rId14" Type="http://schemas.openxmlformats.org/officeDocument/2006/relationships/image" Target="../media/image5.emf"/><Relationship Id="rId22" Type="http://schemas.openxmlformats.org/officeDocument/2006/relationships/image" Target="../media/image9.emf"/><Relationship Id="rId27" Type="http://schemas.openxmlformats.org/officeDocument/2006/relationships/oleObject" Target="../embeddings/oleObject12.bin"/><Relationship Id="rId30" Type="http://schemas.openxmlformats.org/officeDocument/2006/relationships/image" Target="../media/image1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BAEC19-E911-45CA-9FCA-AA8D761C6DF9}"/>
              </a:ext>
            </a:extLst>
          </p:cNvPr>
          <p:cNvSpPr/>
          <p:nvPr/>
        </p:nvSpPr>
        <p:spPr>
          <a:xfrm>
            <a:off x="29436813" y="10907196"/>
            <a:ext cx="13177464" cy="6993751"/>
          </a:xfrm>
          <a:prstGeom prst="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633614" y="5083523"/>
            <a:ext cx="42628735" cy="25982883"/>
          </a:xfrm>
          <a:prstGeom prst="rect">
            <a:avLst/>
          </a:prstGeom>
          <a:solidFill>
            <a:schemeClr val="lt1">
              <a:alpha val="90000"/>
            </a:schemeClr>
          </a:solidFill>
          <a:ln>
            <a:solidFill>
              <a:srgbClr val="0FA8BD"/>
            </a:solidFill>
            <a:prstDash val="solid"/>
          </a:ln>
        </p:spPr>
        <p:style>
          <a:lnRef idx="2">
            <a:schemeClr val="accent1"/>
          </a:lnRef>
          <a:fillRef idx="1">
            <a:schemeClr val="lt1"/>
          </a:fillRef>
          <a:effectRef idx="0">
            <a:schemeClr val="accent1"/>
          </a:effectRef>
          <a:fontRef idx="minor">
            <a:schemeClr val="dk1"/>
          </a:fontRef>
        </p:style>
        <p:txBody>
          <a:bodyPr rtlCol="0" anchor="ctr"/>
          <a:lstStyle/>
          <a:p>
            <a:pPr algn="ctr"/>
            <a:endParaRPr lang="es-ES" dirty="0"/>
          </a:p>
        </p:txBody>
      </p:sp>
      <p:sp>
        <p:nvSpPr>
          <p:cNvPr id="4" name="Titre 3"/>
          <p:cNvSpPr>
            <a:spLocks noGrp="1"/>
          </p:cNvSpPr>
          <p:nvPr>
            <p:ph type="title"/>
          </p:nvPr>
        </p:nvSpPr>
        <p:spPr>
          <a:xfrm>
            <a:off x="4764094" y="316674"/>
            <a:ext cx="37346127" cy="5486929"/>
          </a:xfrm>
        </p:spPr>
        <p:txBody>
          <a:bodyPr>
            <a:normAutofit fontScale="90000"/>
          </a:bodyPr>
          <a:lstStyle/>
          <a:p>
            <a:pPr algn="ctr"/>
            <a:r>
              <a:rPr lang="en-US" sz="8000" dirty="0">
                <a:latin typeface="Times New Roman" panose="02020603050405020304" pitchFamily="18" charset="0"/>
                <a:cs typeface="Times New Roman" panose="02020603050405020304" pitchFamily="18" charset="0"/>
              </a:rPr>
              <a:t>Strategies for synthesis of various </a:t>
            </a:r>
            <a:r>
              <a:rPr lang="en-US" sz="8000" dirty="0" err="1">
                <a:latin typeface="Times New Roman" panose="02020603050405020304" pitchFamily="18" charset="0"/>
                <a:cs typeface="Times New Roman" panose="02020603050405020304" pitchFamily="18" charset="0"/>
              </a:rPr>
              <a:t>aza</a:t>
            </a:r>
            <a:r>
              <a:rPr lang="en-US" sz="8000" dirty="0">
                <a:latin typeface="Times New Roman" panose="02020603050405020304" pitchFamily="18" charset="0"/>
                <a:cs typeface="Times New Roman" panose="02020603050405020304" pitchFamily="18" charset="0"/>
              </a:rPr>
              <a:t>-</a:t>
            </a:r>
            <a:r>
              <a:rPr lang="en-US" sz="8000" i="1" dirty="0">
                <a:latin typeface="Times New Roman" panose="02020603050405020304" pitchFamily="18" charset="0"/>
                <a:cs typeface="Times New Roman" panose="02020603050405020304" pitchFamily="18" charset="0"/>
              </a:rPr>
              <a:t>β</a:t>
            </a:r>
            <a:r>
              <a:rPr lang="en-US" sz="8000" dirty="0">
                <a:latin typeface="Times New Roman" panose="02020603050405020304" pitchFamily="18" charset="0"/>
                <a:cs typeface="Times New Roman" panose="02020603050405020304" pitchFamily="18" charset="0"/>
              </a:rPr>
              <a:t>-lactam derivatives as potential </a:t>
            </a:r>
            <a:r>
              <a:rPr lang="en-US" sz="8000" i="1" dirty="0">
                <a:latin typeface="Times New Roman" panose="02020603050405020304" pitchFamily="18" charset="0"/>
                <a:cs typeface="Times New Roman" panose="02020603050405020304" pitchFamily="18" charset="0"/>
              </a:rPr>
              <a:t>β</a:t>
            </a:r>
            <a:r>
              <a:rPr lang="en-US" sz="8000" dirty="0">
                <a:latin typeface="Times New Roman" panose="02020603050405020304" pitchFamily="18" charset="0"/>
                <a:cs typeface="Times New Roman" panose="02020603050405020304" pitchFamily="18" charset="0"/>
              </a:rPr>
              <a:t>-lactamase inhibitors</a:t>
            </a:r>
            <a:br>
              <a:rPr lang="en-US" dirty="0"/>
            </a:br>
            <a:br>
              <a:rPr lang="es-ES" sz="7600" dirty="0">
                <a:latin typeface="Arial" panose="020B0604020202020204" pitchFamily="34" charset="0"/>
                <a:cs typeface="Arial" panose="020B0604020202020204" pitchFamily="34" charset="0"/>
              </a:rPr>
            </a:br>
            <a:r>
              <a:rPr lang="en-US" sz="5000" b="1" dirty="0">
                <a:solidFill>
                  <a:schemeClr val="accent5">
                    <a:lumMod val="50000"/>
                  </a:schemeClr>
                </a:solidFill>
                <a:latin typeface="Times New Roman" panose="02020603050405020304" pitchFamily="18" charset="0"/>
                <a:cs typeface="Times New Roman" panose="02020603050405020304" pitchFamily="18" charset="0"/>
              </a:rPr>
              <a:t>Jonathan Fifer, Marc A. Boudreau*</a:t>
            </a:r>
            <a:br>
              <a:rPr lang="es-ES" sz="5000" b="1" dirty="0">
                <a:solidFill>
                  <a:schemeClr val="accent5">
                    <a:lumMod val="50000"/>
                  </a:schemeClr>
                </a:solidFill>
                <a:latin typeface="Times New Roman" panose="02020603050405020304" pitchFamily="18" charset="0"/>
                <a:cs typeface="Times New Roman" panose="02020603050405020304" pitchFamily="18" charset="0"/>
              </a:rPr>
            </a:br>
            <a:r>
              <a:rPr lang="en-US" sz="5000" b="1" dirty="0">
                <a:solidFill>
                  <a:schemeClr val="accent5">
                    <a:lumMod val="50000"/>
                  </a:schemeClr>
                </a:solidFill>
                <a:latin typeface="Times New Roman" panose="02020603050405020304" pitchFamily="18" charset="0"/>
                <a:cs typeface="Times New Roman" panose="02020603050405020304" pitchFamily="18" charset="0"/>
              </a:rPr>
              <a:t> Department of Chemistry, University of New Hampshire, Durham, NH 03824, Unites States.</a:t>
            </a:r>
            <a:br>
              <a:rPr lang="en-US" sz="5000" b="1" dirty="0">
                <a:solidFill>
                  <a:schemeClr val="accent5">
                    <a:lumMod val="50000"/>
                  </a:schemeClr>
                </a:solidFill>
                <a:latin typeface="Times New Roman" panose="02020603050405020304" pitchFamily="18" charset="0"/>
                <a:cs typeface="Times New Roman" panose="02020603050405020304" pitchFamily="18" charset="0"/>
              </a:rPr>
            </a:br>
            <a:r>
              <a:rPr lang="en-US" sz="5000" b="1" dirty="0">
                <a:solidFill>
                  <a:schemeClr val="accent5">
                    <a:lumMod val="50000"/>
                  </a:schemeClr>
                </a:solidFill>
                <a:latin typeface="Times New Roman" panose="02020603050405020304" pitchFamily="18" charset="0"/>
                <a:cs typeface="Times New Roman" panose="02020603050405020304" pitchFamily="18" charset="0"/>
              </a:rPr>
              <a:t>jpf1012@wildcats.unh.edu, marc.boudreau@unh.edu </a:t>
            </a:r>
            <a:br>
              <a:rPr lang="es-ES" sz="5000" dirty="0">
                <a:latin typeface="Times New Roman" panose="02020603050405020304" pitchFamily="18" charset="0"/>
                <a:cs typeface="Times New Roman" panose="02020603050405020304" pitchFamily="18" charset="0"/>
              </a:rPr>
            </a:br>
            <a:endParaRPr lang="es-ES" sz="5000" dirty="0">
              <a:latin typeface="Times New Roman" panose="02020603050405020304" pitchFamily="18" charset="0"/>
              <a:cs typeface="Times New Roman" panose="02020603050405020304" pitchFamily="18" charset="0"/>
            </a:endParaRPr>
          </a:p>
        </p:txBody>
      </p:sp>
      <p:pic>
        <p:nvPicPr>
          <p:cNvPr id="1028" name="Picture 4" descr="C:\Users\Deisy\Downloads\EmblemBlueWeb_RGB.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581" y="547019"/>
            <a:ext cx="3091943" cy="4248472"/>
          </a:xfrm>
          <a:prstGeom prst="rect">
            <a:avLst/>
          </a:prstGeom>
          <a:noFill/>
          <a:extLst>
            <a:ext uri="{909E8E84-426E-40DD-AFC4-6F175D3DCCD1}">
              <a14:hiddenFill xmlns:a14="http://schemas.microsoft.com/office/drawing/2010/main">
                <a:solidFill>
                  <a:srgbClr val="FFFFFF"/>
                </a:solidFill>
              </a14:hiddenFill>
            </a:ext>
          </a:extLst>
        </p:spPr>
      </p:pic>
      <p:sp>
        <p:nvSpPr>
          <p:cNvPr id="15" name="ZoneTexte 14"/>
          <p:cNvSpPr txBox="1"/>
          <p:nvPr/>
        </p:nvSpPr>
        <p:spPr>
          <a:xfrm>
            <a:off x="19922156" y="25317771"/>
            <a:ext cx="14795624" cy="707886"/>
          </a:xfrm>
          <a:prstGeom prst="rect">
            <a:avLst/>
          </a:prstGeom>
          <a:noFill/>
        </p:spPr>
        <p:txBody>
          <a:bodyPr wrap="square" rtlCol="0">
            <a:spAutoFit/>
          </a:bodyPr>
          <a:lstStyle/>
          <a:p>
            <a:pPr algn="ctr"/>
            <a:r>
              <a:rPr lang="en-GB" sz="4000" b="1" dirty="0">
                <a:latin typeface="Times New Roman" panose="02020603050405020304" pitchFamily="18" charset="0"/>
                <a:cs typeface="Times New Roman" panose="02020603050405020304" pitchFamily="18" charset="0"/>
              </a:rPr>
              <a:t>Scheme 2: </a:t>
            </a:r>
            <a:r>
              <a:rPr lang="en-GB" sz="4000" dirty="0">
                <a:latin typeface="Times New Roman" panose="02020603050405020304" pitchFamily="18" charset="0"/>
                <a:cs typeface="Times New Roman" panose="02020603050405020304" pitchFamily="18" charset="0"/>
              </a:rPr>
              <a:t>Proposed synthesis</a:t>
            </a:r>
            <a:r>
              <a:rPr lang="es-ES" sz="4000" dirty="0">
                <a:latin typeface="Times New Roman" panose="02020603050405020304" pitchFamily="18" charset="0"/>
                <a:cs typeface="Times New Roman" panose="02020603050405020304" pitchFamily="18" charset="0"/>
              </a:rPr>
              <a:t> </a:t>
            </a:r>
            <a:r>
              <a:rPr lang="es-ES" sz="4000" dirty="0" err="1">
                <a:latin typeface="Times New Roman" panose="02020603050405020304" pitchFamily="18" charset="0"/>
                <a:cs typeface="Times New Roman" panose="02020603050405020304" pitchFamily="18" charset="0"/>
              </a:rPr>
              <a:t>of</a:t>
            </a:r>
            <a:r>
              <a:rPr lang="es-ES" sz="4000" dirty="0">
                <a:latin typeface="Times New Roman" panose="02020603050405020304" pitchFamily="18" charset="0"/>
                <a:cs typeface="Times New Roman" panose="02020603050405020304" pitchFamily="18" charset="0"/>
              </a:rPr>
              <a:t> a</a:t>
            </a:r>
            <a:r>
              <a:rPr lang="en-US" sz="4000" dirty="0">
                <a:latin typeface="Times New Roman" panose="02020603050405020304" pitchFamily="18" charset="0"/>
                <a:cs typeface="Times New Roman" panose="02020603050405020304" pitchFamily="18" charset="0"/>
              </a:rPr>
              <a:t>za-carbapenem and </a:t>
            </a:r>
            <a:r>
              <a:rPr lang="en-US" sz="4000" dirty="0" err="1">
                <a:latin typeface="Times New Roman" panose="02020603050405020304" pitchFamily="18" charset="0"/>
                <a:cs typeface="Times New Roman" panose="02020603050405020304" pitchFamily="18" charset="0"/>
              </a:rPr>
              <a:t>aza-carbapenam</a:t>
            </a:r>
            <a:endParaRPr lang="es-ES" sz="4000" dirty="0">
              <a:latin typeface="Times New Roman" panose="02020603050405020304" pitchFamily="18" charset="0"/>
              <a:cs typeface="Times New Roman" panose="02020603050405020304" pitchFamily="18" charset="0"/>
            </a:endParaRPr>
          </a:p>
        </p:txBody>
      </p:sp>
      <p:sp>
        <p:nvSpPr>
          <p:cNvPr id="26" name="Rectangle 25"/>
          <p:cNvSpPr/>
          <p:nvPr/>
        </p:nvSpPr>
        <p:spPr>
          <a:xfrm>
            <a:off x="1813954" y="5083523"/>
            <a:ext cx="14229371" cy="999728"/>
          </a:xfrm>
          <a:prstGeom prst="rect">
            <a:avLst/>
          </a:prstGeom>
          <a:solidFill>
            <a:srgbClr val="0036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sp>
        <p:nvSpPr>
          <p:cNvPr id="24" name="ZoneTexte 23"/>
          <p:cNvSpPr txBox="1"/>
          <p:nvPr/>
        </p:nvSpPr>
        <p:spPr>
          <a:xfrm>
            <a:off x="633613" y="31206745"/>
            <a:ext cx="41697773" cy="1815882"/>
          </a:xfrm>
          <a:prstGeom prst="rect">
            <a:avLst/>
          </a:prstGeom>
          <a:noFill/>
        </p:spPr>
        <p:txBody>
          <a:bodyPr wrap="square" rtlCol="0">
            <a:spAutoFit/>
          </a:bodyPr>
          <a:lstStyle/>
          <a:p>
            <a:r>
              <a:rPr lang="es-ES" sz="2800" b="1" dirty="0">
                <a:solidFill>
                  <a:schemeClr val="bg1"/>
                </a:solidFill>
                <a:latin typeface="Times New Roman" panose="02020603050405020304" pitchFamily="18" charset="0"/>
                <a:cs typeface="Times New Roman" panose="02020603050405020304" pitchFamily="18" charset="0"/>
              </a:rPr>
              <a:t>References: 1) </a:t>
            </a:r>
            <a:r>
              <a:rPr lang="en-US" sz="2800" dirty="0">
                <a:solidFill>
                  <a:schemeClr val="bg1"/>
                </a:solidFill>
                <a:latin typeface="Times New Roman" panose="02020603050405020304" pitchFamily="18" charset="0"/>
                <a:cs typeface="Times New Roman" panose="02020603050405020304" pitchFamily="18" charset="0"/>
              </a:rPr>
              <a:t>Leonard, D. A.; </a:t>
            </a:r>
            <a:r>
              <a:rPr lang="en-US" sz="2800" dirty="0" err="1">
                <a:solidFill>
                  <a:schemeClr val="bg1"/>
                </a:solidFill>
                <a:latin typeface="Times New Roman" panose="02020603050405020304" pitchFamily="18" charset="0"/>
                <a:cs typeface="Times New Roman" panose="02020603050405020304" pitchFamily="18" charset="0"/>
              </a:rPr>
              <a:t>Bonomo</a:t>
            </a:r>
            <a:r>
              <a:rPr lang="en-US" sz="2800" dirty="0">
                <a:solidFill>
                  <a:schemeClr val="bg1"/>
                </a:solidFill>
                <a:latin typeface="Times New Roman" panose="02020603050405020304" pitchFamily="18" charset="0"/>
                <a:cs typeface="Times New Roman" panose="02020603050405020304" pitchFamily="18" charset="0"/>
              </a:rPr>
              <a:t>, R. A.; Powers, R. A. </a:t>
            </a:r>
            <a:r>
              <a:rPr lang="en-US" sz="2800" i="1" dirty="0">
                <a:solidFill>
                  <a:schemeClr val="bg1"/>
                </a:solidFill>
                <a:latin typeface="Times New Roman" panose="02020603050405020304" pitchFamily="18" charset="0"/>
                <a:cs typeface="Times New Roman" panose="02020603050405020304" pitchFamily="18" charset="0"/>
              </a:rPr>
              <a:t>Acc. Chem. Res., </a:t>
            </a:r>
            <a:r>
              <a:rPr lang="en-US" sz="2800" b="1" dirty="0">
                <a:solidFill>
                  <a:schemeClr val="bg1"/>
                </a:solidFill>
                <a:latin typeface="Times New Roman" panose="02020603050405020304" pitchFamily="18" charset="0"/>
                <a:cs typeface="Times New Roman" panose="02020603050405020304" pitchFamily="18" charset="0"/>
              </a:rPr>
              <a:t>2013, </a:t>
            </a:r>
            <a:r>
              <a:rPr lang="en-US" sz="2800" dirty="0">
                <a:solidFill>
                  <a:schemeClr val="bg1"/>
                </a:solidFill>
                <a:latin typeface="Times New Roman" panose="02020603050405020304" pitchFamily="18" charset="0"/>
                <a:cs typeface="Times New Roman" panose="02020603050405020304" pitchFamily="18" charset="0"/>
              </a:rPr>
              <a:t>46 (11), 2407-2415.  </a:t>
            </a:r>
            <a:r>
              <a:rPr lang="es-ES" sz="2800" b="1" dirty="0">
                <a:solidFill>
                  <a:schemeClr val="bg1"/>
                </a:solidFill>
                <a:latin typeface="Times New Roman" panose="02020603050405020304" pitchFamily="18" charset="0"/>
                <a:cs typeface="Times New Roman" panose="02020603050405020304" pitchFamily="18" charset="0"/>
              </a:rPr>
              <a:t>2) </a:t>
            </a:r>
            <a:r>
              <a:rPr lang="en-US" sz="2800" dirty="0">
                <a:solidFill>
                  <a:schemeClr val="bg1"/>
                </a:solidFill>
                <a:latin typeface="Times New Roman" panose="02020603050405020304" pitchFamily="18" charset="0"/>
                <a:cs typeface="Times New Roman" panose="02020603050405020304" pitchFamily="18" charset="0"/>
              </a:rPr>
              <a:t>Worthington, R. J.; Melander, C.</a:t>
            </a:r>
            <a:r>
              <a:rPr lang="en-US" sz="2800" i="1" dirty="0">
                <a:solidFill>
                  <a:schemeClr val="bg1"/>
                </a:solidFill>
                <a:latin typeface="Times New Roman" panose="02020603050405020304" pitchFamily="18" charset="0"/>
                <a:cs typeface="Times New Roman" panose="02020603050405020304" pitchFamily="18" charset="0"/>
              </a:rPr>
              <a:t> J. Org. Chem., </a:t>
            </a:r>
            <a:r>
              <a:rPr lang="en-US" sz="2800" b="1" dirty="0">
                <a:solidFill>
                  <a:schemeClr val="bg1"/>
                </a:solidFill>
                <a:latin typeface="Times New Roman" panose="02020603050405020304" pitchFamily="18" charset="0"/>
                <a:cs typeface="Times New Roman" panose="02020603050405020304" pitchFamily="18" charset="0"/>
              </a:rPr>
              <a:t>2013</a:t>
            </a:r>
            <a:r>
              <a:rPr lang="en-US" sz="2800" dirty="0">
                <a:solidFill>
                  <a:schemeClr val="bg1"/>
                </a:solidFill>
                <a:latin typeface="Times New Roman" panose="02020603050405020304" pitchFamily="18" charset="0"/>
                <a:cs typeface="Times New Roman" panose="02020603050405020304" pitchFamily="18" charset="0"/>
              </a:rPr>
              <a:t>, </a:t>
            </a:r>
            <a:r>
              <a:rPr lang="en-US" sz="2800" i="1" dirty="0">
                <a:solidFill>
                  <a:schemeClr val="bg1"/>
                </a:solidFill>
                <a:latin typeface="Times New Roman" panose="02020603050405020304" pitchFamily="18" charset="0"/>
                <a:cs typeface="Times New Roman" panose="02020603050405020304" pitchFamily="18" charset="0"/>
              </a:rPr>
              <a:t>78</a:t>
            </a:r>
            <a:r>
              <a:rPr lang="en-US" sz="2800" dirty="0">
                <a:solidFill>
                  <a:schemeClr val="bg1"/>
                </a:solidFill>
                <a:latin typeface="Times New Roman" panose="02020603050405020304" pitchFamily="18" charset="0"/>
                <a:cs typeface="Times New Roman" panose="02020603050405020304" pitchFamily="18" charset="0"/>
              </a:rPr>
              <a:t> (9), 4207–4213. </a:t>
            </a:r>
            <a:r>
              <a:rPr lang="es-ES" sz="2800" b="1" dirty="0">
                <a:solidFill>
                  <a:schemeClr val="bg1"/>
                </a:solidFill>
                <a:latin typeface="Times New Roman" panose="02020603050405020304" pitchFamily="18" charset="0"/>
                <a:cs typeface="Times New Roman" panose="02020603050405020304" pitchFamily="18" charset="0"/>
              </a:rPr>
              <a:t> 3) </a:t>
            </a:r>
            <a:r>
              <a:rPr lang="en-US" sz="2800" dirty="0">
                <a:solidFill>
                  <a:schemeClr val="bg1"/>
                </a:solidFill>
                <a:latin typeface="Times New Roman" panose="02020603050405020304" pitchFamily="18" charset="0"/>
                <a:cs typeface="Times New Roman" panose="02020603050405020304" pitchFamily="18" charset="0"/>
              </a:rPr>
              <a:t>Chandrakala, P. S.; Katz, A. K.; Carrell, H. L.; Sailaja, P. R.; </a:t>
            </a:r>
            <a:r>
              <a:rPr lang="en-US" sz="2800" dirty="0" err="1">
                <a:solidFill>
                  <a:schemeClr val="bg1"/>
                </a:solidFill>
                <a:latin typeface="Times New Roman" panose="02020603050405020304" pitchFamily="18" charset="0"/>
                <a:cs typeface="Times New Roman" panose="02020603050405020304" pitchFamily="18" charset="0"/>
              </a:rPr>
              <a:t>Podile</a:t>
            </a:r>
            <a:r>
              <a:rPr lang="en-US" sz="2800" dirty="0">
                <a:solidFill>
                  <a:schemeClr val="bg1"/>
                </a:solidFill>
                <a:latin typeface="Times New Roman" panose="02020603050405020304" pitchFamily="18" charset="0"/>
                <a:cs typeface="Times New Roman" panose="02020603050405020304" pitchFamily="18" charset="0"/>
              </a:rPr>
              <a:t>, A. R.; </a:t>
            </a:r>
            <a:r>
              <a:rPr lang="en-US" sz="2800" dirty="0" err="1">
                <a:solidFill>
                  <a:schemeClr val="bg1"/>
                </a:solidFill>
                <a:latin typeface="Times New Roman" panose="02020603050405020304" pitchFamily="18" charset="0"/>
                <a:cs typeface="Times New Roman" panose="02020603050405020304" pitchFamily="18" charset="0"/>
              </a:rPr>
              <a:t>Nangia</a:t>
            </a:r>
            <a:r>
              <a:rPr lang="en-US" sz="2800" dirty="0">
                <a:solidFill>
                  <a:schemeClr val="bg1"/>
                </a:solidFill>
                <a:latin typeface="Times New Roman" panose="02020603050405020304" pitchFamily="18" charset="0"/>
                <a:cs typeface="Times New Roman" panose="02020603050405020304" pitchFamily="18" charset="0"/>
              </a:rPr>
              <a:t>, A.; </a:t>
            </a:r>
            <a:r>
              <a:rPr lang="en-US" sz="2800" dirty="0" err="1">
                <a:solidFill>
                  <a:schemeClr val="bg1"/>
                </a:solidFill>
                <a:latin typeface="Times New Roman" panose="02020603050405020304" pitchFamily="18" charset="0"/>
                <a:cs typeface="Times New Roman" panose="02020603050405020304" pitchFamily="18" charset="0"/>
              </a:rPr>
              <a:t>Desiraju</a:t>
            </a:r>
            <a:r>
              <a:rPr lang="en-US" sz="2800" dirty="0">
                <a:solidFill>
                  <a:schemeClr val="bg1"/>
                </a:solidFill>
                <a:latin typeface="Times New Roman" panose="02020603050405020304" pitchFamily="18" charset="0"/>
                <a:cs typeface="Times New Roman" panose="02020603050405020304" pitchFamily="18" charset="0"/>
              </a:rPr>
              <a:t>, G. R. </a:t>
            </a:r>
            <a:r>
              <a:rPr lang="en-US" sz="2800" i="1" dirty="0">
                <a:solidFill>
                  <a:schemeClr val="bg1"/>
                </a:solidFill>
                <a:latin typeface="Times New Roman" panose="02020603050405020304" pitchFamily="18" charset="0"/>
                <a:cs typeface="Times New Roman" panose="02020603050405020304" pitchFamily="18" charset="0"/>
              </a:rPr>
              <a:t>J. Chem. Soc., Perkin Trans. 1 </a:t>
            </a:r>
            <a:r>
              <a:rPr lang="en-US" sz="2800" b="1" dirty="0">
                <a:solidFill>
                  <a:schemeClr val="bg1"/>
                </a:solidFill>
                <a:latin typeface="Times New Roman" panose="02020603050405020304" pitchFamily="18" charset="0"/>
                <a:cs typeface="Times New Roman" panose="02020603050405020304" pitchFamily="18" charset="0"/>
              </a:rPr>
              <a:t>1998</a:t>
            </a:r>
            <a:r>
              <a:rPr lang="en-US" sz="2800" dirty="0">
                <a:solidFill>
                  <a:schemeClr val="bg1"/>
                </a:solidFill>
                <a:latin typeface="Times New Roman" panose="02020603050405020304" pitchFamily="18" charset="0"/>
                <a:cs typeface="Times New Roman" panose="02020603050405020304" pitchFamily="18" charset="0"/>
              </a:rPr>
              <a:t>, No. 16, 2597–2608.</a:t>
            </a:r>
            <a:endParaRPr lang="es-ES" sz="2800" b="1" dirty="0">
              <a:solidFill>
                <a:schemeClr val="bg1"/>
              </a:solidFill>
              <a:latin typeface="Times New Roman" panose="02020603050405020304" pitchFamily="18" charset="0"/>
              <a:cs typeface="Times New Roman" panose="02020603050405020304" pitchFamily="18" charset="0"/>
            </a:endParaRPr>
          </a:p>
          <a:p>
            <a:r>
              <a:rPr lang="es-ES" sz="2800" b="1" dirty="0" err="1">
                <a:solidFill>
                  <a:schemeClr val="bg1"/>
                </a:solidFill>
                <a:latin typeface="Times New Roman" panose="02020603050405020304" pitchFamily="18" charset="0"/>
                <a:cs typeface="Times New Roman" panose="02020603050405020304" pitchFamily="18" charset="0"/>
              </a:rPr>
              <a:t>Acknowledgments</a:t>
            </a:r>
            <a:r>
              <a:rPr lang="es-ES" sz="2800" b="1" dirty="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University of New Hampshire</a:t>
            </a:r>
            <a:endParaRPr lang="es-ES" sz="2800" dirty="0">
              <a:solidFill>
                <a:schemeClr val="bg1"/>
              </a:solidFill>
              <a:latin typeface="Times New Roman" panose="02020603050405020304" pitchFamily="18" charset="0"/>
              <a:cs typeface="Times New Roman" panose="02020603050405020304" pitchFamily="18" charset="0"/>
            </a:endParaRPr>
          </a:p>
          <a:p>
            <a:pPr algn="just"/>
            <a:endParaRPr lang="es-ES" sz="2800" dirty="0">
              <a:solidFill>
                <a:schemeClr val="bg1"/>
              </a:solidFill>
              <a:latin typeface="Arial" panose="020B0604020202020204" pitchFamily="34" charset="0"/>
              <a:cs typeface="Arial" panose="020B0604020202020204" pitchFamily="34" charset="0"/>
            </a:endParaRPr>
          </a:p>
        </p:txBody>
      </p:sp>
      <p:sp>
        <p:nvSpPr>
          <p:cNvPr id="59" name="ZoneTexte 58"/>
          <p:cNvSpPr txBox="1"/>
          <p:nvPr/>
        </p:nvSpPr>
        <p:spPr>
          <a:xfrm>
            <a:off x="17625807" y="27568017"/>
            <a:ext cx="24216114" cy="3416320"/>
          </a:xfrm>
          <a:prstGeom prst="rect">
            <a:avLst/>
          </a:prstGeom>
          <a:noFill/>
        </p:spPr>
        <p:txBody>
          <a:bodyPr wrap="square" rtlCol="0">
            <a:spAutoFit/>
          </a:bodyPr>
          <a:lstStyle/>
          <a:p>
            <a:pPr marL="571500" indent="-571500" algn="just">
              <a:buFontTx/>
              <a:buChar char="-"/>
            </a:pPr>
            <a:r>
              <a:rPr lang="en-GB" sz="3600" dirty="0">
                <a:latin typeface="Times New Roman" panose="02020603050405020304" pitchFamily="18" charset="0"/>
                <a:cs typeface="Times New Roman" panose="02020603050405020304" pitchFamily="18" charset="0"/>
              </a:rPr>
              <a:t>Synthesis of the </a:t>
            </a:r>
            <a:r>
              <a:rPr lang="en-GB" sz="3600" dirty="0" err="1">
                <a:latin typeface="Times New Roman" panose="02020603050405020304" pitchFamily="18" charset="0"/>
                <a:cs typeface="Times New Roman" panose="02020603050405020304" pitchFamily="18" charset="0"/>
              </a:rPr>
              <a:t>aza-carbacephem</a:t>
            </a:r>
            <a:r>
              <a:rPr lang="en-GB" sz="3600" dirty="0">
                <a:latin typeface="Times New Roman" panose="02020603050405020304" pitchFamily="18" charset="0"/>
                <a:cs typeface="Times New Roman" panose="02020603050405020304" pitchFamily="18" charset="0"/>
              </a:rPr>
              <a:t> and </a:t>
            </a:r>
            <a:r>
              <a:rPr lang="en-GB" sz="3600" dirty="0" err="1">
                <a:latin typeface="Times New Roman" panose="02020603050405020304" pitchFamily="18" charset="0"/>
                <a:cs typeface="Times New Roman" panose="02020603050405020304" pitchFamily="18" charset="0"/>
              </a:rPr>
              <a:t>aza-carbacepham</a:t>
            </a:r>
            <a:r>
              <a:rPr lang="en-GB" sz="3600" dirty="0">
                <a:latin typeface="Times New Roman" panose="02020603050405020304" pitchFamily="18" charset="0"/>
                <a:cs typeface="Times New Roman" panose="02020603050405020304" pitchFamily="18" charset="0"/>
              </a:rPr>
              <a:t> are currently being optimized.  Synthetic strategies are currently being explored for the </a:t>
            </a:r>
            <a:r>
              <a:rPr lang="en-GB" sz="3600" dirty="0" err="1">
                <a:latin typeface="Times New Roman" panose="02020603050405020304" pitchFamily="18" charset="0"/>
                <a:cs typeface="Times New Roman" panose="02020603050405020304" pitchFamily="18" charset="0"/>
              </a:rPr>
              <a:t>aza</a:t>
            </a:r>
            <a:r>
              <a:rPr lang="en-GB" sz="3600" dirty="0">
                <a:latin typeface="Times New Roman" panose="02020603050405020304" pitchFamily="18" charset="0"/>
                <a:cs typeface="Times New Roman" panose="02020603050405020304" pitchFamily="18" charset="0"/>
              </a:rPr>
              <a:t>-carbapenem and </a:t>
            </a:r>
            <a:r>
              <a:rPr lang="en-GB" sz="3600" dirty="0" err="1">
                <a:latin typeface="Times New Roman" panose="02020603050405020304" pitchFamily="18" charset="0"/>
                <a:cs typeface="Times New Roman" panose="02020603050405020304" pitchFamily="18" charset="0"/>
              </a:rPr>
              <a:t>aza-carbapenam</a:t>
            </a:r>
            <a:r>
              <a:rPr lang="en-GB" sz="3600" dirty="0">
                <a:latin typeface="Times New Roman" panose="02020603050405020304" pitchFamily="18" charset="0"/>
                <a:cs typeface="Times New Roman" panose="02020603050405020304" pitchFamily="18" charset="0"/>
              </a:rPr>
              <a:t> derivatives.</a:t>
            </a:r>
          </a:p>
          <a:p>
            <a:pPr marL="571500" indent="-571500" algn="just">
              <a:buFontTx/>
              <a:buChar char="-"/>
            </a:pPr>
            <a:r>
              <a:rPr lang="en-GB" sz="3600" dirty="0">
                <a:latin typeface="Times New Roman" panose="02020603050405020304" pitchFamily="18" charset="0"/>
                <a:cs typeface="Times New Roman" panose="02020603050405020304" pitchFamily="18" charset="0"/>
              </a:rPr>
              <a:t>Utilizing flow chemistry, the conversion of </a:t>
            </a:r>
            <a:r>
              <a:rPr lang="en-GB" sz="3600" b="1" dirty="0">
                <a:latin typeface="Times New Roman" panose="02020603050405020304" pitchFamily="18" charset="0"/>
                <a:cs typeface="Times New Roman" panose="02020603050405020304" pitchFamily="18" charset="0"/>
              </a:rPr>
              <a:t>1 </a:t>
            </a:r>
            <a:r>
              <a:rPr lang="en-GB" sz="3600" dirty="0">
                <a:latin typeface="Times New Roman" panose="02020603050405020304" pitchFamily="18" charset="0"/>
                <a:cs typeface="Times New Roman" panose="02020603050405020304" pitchFamily="18" charset="0"/>
              </a:rPr>
              <a:t>to </a:t>
            </a:r>
            <a:r>
              <a:rPr lang="en-GB" sz="3600" b="1" dirty="0">
                <a:latin typeface="Times New Roman" panose="02020603050405020304" pitchFamily="18" charset="0"/>
                <a:cs typeface="Times New Roman" panose="02020603050405020304" pitchFamily="18" charset="0"/>
              </a:rPr>
              <a:t>2</a:t>
            </a:r>
            <a:r>
              <a:rPr lang="en-GB" sz="3600" dirty="0">
                <a:latin typeface="Times New Roman" panose="02020603050405020304" pitchFamily="18" charset="0"/>
                <a:cs typeface="Times New Roman" panose="02020603050405020304" pitchFamily="18" charset="0"/>
              </a:rPr>
              <a:t> via a 4</a:t>
            </a:r>
            <a:r>
              <a:rPr lang="en-GB" sz="3600" dirty="0">
                <a:latin typeface="Symbol" pitchFamily="2" charset="2"/>
                <a:cs typeface="Times New Roman" panose="02020603050405020304" pitchFamily="18" charset="0"/>
              </a:rPr>
              <a:t>p</a:t>
            </a:r>
            <a:r>
              <a:rPr lang="en-GB" sz="3600" dirty="0">
                <a:latin typeface="Times New Roman" panose="02020603050405020304" pitchFamily="18" charset="0"/>
                <a:cs typeface="Times New Roman" panose="02020603050405020304" pitchFamily="18" charset="0"/>
              </a:rPr>
              <a:t> electrocyclization reaction was drastically increased.</a:t>
            </a:r>
          </a:p>
          <a:p>
            <a:pPr marL="571500" indent="-571500" algn="just">
              <a:buFontTx/>
              <a:buChar char="-"/>
            </a:pPr>
            <a:r>
              <a:rPr lang="en-GB" sz="3600" dirty="0">
                <a:latin typeface="Times New Roman" panose="02020603050405020304" pitchFamily="18" charset="0"/>
                <a:cs typeface="Times New Roman" panose="02020603050405020304" pitchFamily="18" charset="0"/>
              </a:rPr>
              <a:t>With the fully optimized procedure, the phenyl ring can be functionalized to create a library of </a:t>
            </a:r>
            <a:r>
              <a:rPr lang="en-GB" sz="3600" dirty="0" err="1">
                <a:latin typeface="Times New Roman" panose="02020603050405020304" pitchFamily="18" charset="0"/>
                <a:cs typeface="Times New Roman" panose="02020603050405020304" pitchFamily="18" charset="0"/>
              </a:rPr>
              <a:t>aza</a:t>
            </a:r>
            <a:r>
              <a:rPr lang="en-GB" sz="3600" dirty="0">
                <a:latin typeface="Times New Roman" panose="02020603050405020304" pitchFamily="18" charset="0"/>
                <a:cs typeface="Times New Roman" panose="02020603050405020304" pitchFamily="18" charset="0"/>
              </a:rPr>
              <a:t>-</a:t>
            </a:r>
            <a:r>
              <a:rPr lang="el-GR"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a:t>
            </a:r>
            <a:r>
              <a:rPr lang="en-GB" sz="3600" dirty="0">
                <a:latin typeface="Times New Roman" panose="02020603050405020304" pitchFamily="18" charset="0"/>
                <a:cs typeface="Times New Roman" panose="02020603050405020304" pitchFamily="18" charset="0"/>
              </a:rPr>
              <a:t>derivatives, which will be investigated </a:t>
            </a:r>
            <a:r>
              <a:rPr lang="en-US" sz="3600" dirty="0">
                <a:latin typeface="Times New Roman" panose="02020603050405020304" pitchFamily="18" charset="0"/>
                <a:cs typeface="Times New Roman" panose="02020603050405020304" pitchFamily="18" charset="0"/>
              </a:rPr>
              <a:t>as potential </a:t>
            </a:r>
            <a:r>
              <a:rPr lang="el-GR"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 inhibitors. </a:t>
            </a:r>
            <a:endParaRPr lang="en-GB" sz="3600" i="1" dirty="0">
              <a:latin typeface="Times New Roman" panose="02020603050405020304" pitchFamily="18" charset="0"/>
              <a:cs typeface="Times New Roman" panose="02020603050405020304" pitchFamily="18" charset="0"/>
            </a:endParaRPr>
          </a:p>
          <a:p>
            <a:pPr marL="571500" indent="-571500" algn="just">
              <a:buFontTx/>
              <a:buChar char="-"/>
            </a:pPr>
            <a:endParaRPr lang="en-GB" sz="3600" i="1" dirty="0">
              <a:latin typeface="Times New Roman" panose="02020603050405020304" pitchFamily="18" charset="0"/>
              <a:cs typeface="Times New Roman" panose="02020603050405020304" pitchFamily="18" charset="0"/>
            </a:endParaRPr>
          </a:p>
        </p:txBody>
      </p:sp>
      <p:sp>
        <p:nvSpPr>
          <p:cNvPr id="5" name="ZoneTexte 4"/>
          <p:cNvSpPr txBox="1"/>
          <p:nvPr/>
        </p:nvSpPr>
        <p:spPr>
          <a:xfrm flipH="1">
            <a:off x="1813955" y="6690335"/>
            <a:ext cx="14229370" cy="12834283"/>
          </a:xfrm>
          <a:prstGeom prst="rect">
            <a:avLst/>
          </a:prstGeom>
          <a:noFill/>
        </p:spPr>
        <p:txBody>
          <a:bodyPr wrap="square" rtlCol="0">
            <a:spAutoFit/>
          </a:bodyPr>
          <a:lstStyle/>
          <a:p>
            <a:pPr algn="just"/>
            <a:r>
              <a:rPr lang="en-US" sz="3600" dirty="0">
                <a:latin typeface="Times New Roman" panose="02020603050405020304" pitchFamily="18" charset="0"/>
                <a:cs typeface="Times New Roman" panose="02020603050405020304" pitchFamily="18" charset="0"/>
              </a:rPr>
              <a:t>With the growing global problem of antibiotic resistance, the search for new potential treatment options has been the focus of many research groups.  One strategy to overcome this problem is to develop compounds that will inhibit the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 enzymes, which hydrolyze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antibiotics.</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 By targeting these enzymes, the activity of traditional</a:t>
            </a:r>
            <a:r>
              <a:rPr lang="en-US" sz="3600" i="1" dirty="0">
                <a:latin typeface="Times New Roman" panose="02020603050405020304" pitchFamily="18" charset="0"/>
                <a:cs typeface="Times New Roman" panose="02020603050405020304" pitchFamily="18" charset="0"/>
              </a:rPr>
              <a:t> β</a:t>
            </a:r>
            <a:r>
              <a:rPr lang="en-US" sz="3600" dirty="0">
                <a:latin typeface="Times New Roman" panose="02020603050405020304" pitchFamily="18" charset="0"/>
                <a:cs typeface="Times New Roman" panose="02020603050405020304" pitchFamily="18" charset="0"/>
              </a:rPr>
              <a:t>-lactam antibiotics may be restored. From many years of research, some compounds have shown promising inhibition towards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-lactamases and have even become commercially available.</a:t>
            </a:r>
            <a:r>
              <a:rPr lang="en-US" sz="3600" baseline="30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The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 inhibitor is paired with the traditional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antibiotic. This prevents hydrolysis of the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and allows it to attack the bacteria. Unfortunately, there are only a handful of clinically-used inhibitors of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-lactamases, and resistance to them has developed. Compounds containing an </a:t>
            </a:r>
            <a:r>
              <a:rPr lang="en-US" sz="3600" dirty="0" err="1">
                <a:latin typeface="Times New Roman" panose="02020603050405020304" pitchFamily="18" charset="0"/>
                <a:cs typeface="Times New Roman" panose="02020603050405020304" pitchFamily="18" charset="0"/>
              </a:rPr>
              <a:t>aza</a:t>
            </a:r>
            <a:r>
              <a:rPr lang="en-US" sz="3600" dirty="0">
                <a:latin typeface="Times New Roman" panose="02020603050405020304" pitchFamily="18" charset="0"/>
                <a:cs typeface="Times New Roman" panose="02020603050405020304" pitchFamily="18" charset="0"/>
              </a:rPr>
              <a:t>-</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ring are hypothesized to be potential inhibitors of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-lactamases.</a:t>
            </a:r>
            <a:r>
              <a:rPr lang="en-US" sz="3600" baseline="30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In contrast to the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an </a:t>
            </a:r>
            <a:r>
              <a:rPr lang="en-US" sz="3600" dirty="0" err="1">
                <a:latin typeface="Times New Roman" panose="02020603050405020304" pitchFamily="18" charset="0"/>
                <a:cs typeface="Times New Roman" panose="02020603050405020304" pitchFamily="18" charset="0"/>
              </a:rPr>
              <a:t>aza</a:t>
            </a:r>
            <a:r>
              <a:rPr lang="en-US" sz="3600" dirty="0">
                <a:latin typeface="Times New Roman" panose="02020603050405020304" pitchFamily="18" charset="0"/>
                <a:cs typeface="Times New Roman" panose="02020603050405020304" pitchFamily="18" charset="0"/>
              </a:rPr>
              <a:t>-</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contains a second nitrogen atom in the lactam ring. As depicted in Figure 1, upon nucleophilic attack by the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 the resulting acyl-enzyme intermediate (a carbamate) is expected to be more hydrolytically stable than the corresponding acyl-enzyme intermediate of a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(an ester) due to the increased resonance stabilization afforded by the nitrogen. Several strategies have been explored to synthesize a library of compounds that contain the </a:t>
            </a:r>
            <a:r>
              <a:rPr lang="en-US" sz="3600" dirty="0" err="1">
                <a:latin typeface="Times New Roman" panose="02020603050405020304" pitchFamily="18" charset="0"/>
                <a:cs typeface="Times New Roman" panose="02020603050405020304" pitchFamily="18" charset="0"/>
              </a:rPr>
              <a:t>aza</a:t>
            </a:r>
            <a:r>
              <a:rPr lang="en-US" sz="3600" dirty="0">
                <a:latin typeface="Times New Roman" panose="02020603050405020304" pitchFamily="18" charset="0"/>
                <a:cs typeface="Times New Roman" panose="02020603050405020304" pitchFamily="18" charset="0"/>
              </a:rPr>
              <a:t>-</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ring, to then be tested for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-lactamase inhibitory activity (Fig. 2). These approaches include both traditional batch chemistry and flow chemistry. </a:t>
            </a:r>
          </a:p>
          <a:p>
            <a:pPr algn="just"/>
            <a:endParaRPr lang="en-US" sz="3600" dirty="0">
              <a:latin typeface="Times New Roman" panose="02020603050405020304" pitchFamily="18" charset="0"/>
              <a:cs typeface="Times New Roman" panose="02020603050405020304" pitchFamily="18" charset="0"/>
            </a:endParaRPr>
          </a:p>
        </p:txBody>
      </p:sp>
      <p:sp>
        <p:nvSpPr>
          <p:cNvPr id="71" name="ZoneTexte 70"/>
          <p:cNvSpPr txBox="1"/>
          <p:nvPr/>
        </p:nvSpPr>
        <p:spPr>
          <a:xfrm>
            <a:off x="17822550" y="16388779"/>
            <a:ext cx="10894183" cy="1319245"/>
          </a:xfrm>
          <a:prstGeom prst="rect">
            <a:avLst/>
          </a:prstGeom>
          <a:noFill/>
        </p:spPr>
        <p:txBody>
          <a:bodyPr wrap="square" rtlCol="0">
            <a:spAutoFit/>
          </a:bodyPr>
          <a:lstStyle/>
          <a:p>
            <a:pPr algn="ctr"/>
            <a:r>
              <a:rPr lang="en-GB" sz="4000" b="1" dirty="0">
                <a:latin typeface="Times New Roman" panose="02020603050405020304" pitchFamily="18" charset="0"/>
                <a:cs typeface="Times New Roman" panose="02020603050405020304" pitchFamily="18" charset="0"/>
              </a:rPr>
              <a:t>Scheme 1: </a:t>
            </a:r>
            <a:r>
              <a:rPr lang="en-GB" sz="4000" dirty="0">
                <a:latin typeface="Times New Roman" panose="02020603050405020304" pitchFamily="18" charset="0"/>
                <a:cs typeface="Times New Roman" panose="02020603050405020304" pitchFamily="18" charset="0"/>
              </a:rPr>
              <a:t>Synthesis</a:t>
            </a:r>
            <a:r>
              <a:rPr lang="es-ES" sz="4000" dirty="0">
                <a:latin typeface="Times New Roman" panose="02020603050405020304" pitchFamily="18" charset="0"/>
                <a:cs typeface="Times New Roman" panose="02020603050405020304" pitchFamily="18" charset="0"/>
              </a:rPr>
              <a:t> </a:t>
            </a:r>
            <a:r>
              <a:rPr lang="es-ES" sz="4000" dirty="0" err="1">
                <a:latin typeface="Times New Roman" panose="02020603050405020304" pitchFamily="18" charset="0"/>
                <a:cs typeface="Times New Roman" panose="02020603050405020304" pitchFamily="18" charset="0"/>
              </a:rPr>
              <a:t>of</a:t>
            </a:r>
            <a:r>
              <a:rPr lang="es-E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aza-carbacephem</a:t>
            </a:r>
            <a:r>
              <a:rPr lang="en-US" sz="4000" dirty="0">
                <a:latin typeface="Times New Roman" panose="02020603050405020304" pitchFamily="18" charset="0"/>
                <a:cs typeface="Times New Roman" panose="02020603050405020304" pitchFamily="18" charset="0"/>
              </a:rPr>
              <a:t> and </a:t>
            </a:r>
          </a:p>
          <a:p>
            <a:pPr algn="ctr"/>
            <a:r>
              <a:rPr lang="en-US" sz="4000" dirty="0">
                <a:latin typeface="Times New Roman" panose="02020603050405020304" pitchFamily="18" charset="0"/>
                <a:cs typeface="Times New Roman" panose="02020603050405020304" pitchFamily="18" charset="0"/>
              </a:rPr>
              <a:t>aza-carbacepham</a:t>
            </a:r>
            <a:r>
              <a:rPr lang="en-US" sz="4000" baseline="30000" dirty="0">
                <a:latin typeface="Times New Roman" panose="02020603050405020304" pitchFamily="18" charset="0"/>
                <a:cs typeface="Times New Roman" panose="02020603050405020304" pitchFamily="18" charset="0"/>
              </a:rPr>
              <a:t>3</a:t>
            </a:r>
            <a:r>
              <a:rPr lang="es-ES" sz="4000" dirty="0">
                <a:latin typeface="Times New Roman" panose="02020603050405020304" pitchFamily="18" charset="0"/>
                <a:cs typeface="Times New Roman" panose="02020603050405020304" pitchFamily="18" charset="0"/>
              </a:rPr>
              <a:t> </a:t>
            </a:r>
          </a:p>
        </p:txBody>
      </p:sp>
      <p:sp>
        <p:nvSpPr>
          <p:cNvPr id="22" name="Rectangle 21">
            <a:extLst>
              <a:ext uri="{FF2B5EF4-FFF2-40B4-BE49-F238E27FC236}">
                <a16:creationId xmlns:a16="http://schemas.microsoft.com/office/drawing/2014/main" id="{A380AF2B-53EB-4DA8-941F-985A3BBEC08D}"/>
              </a:ext>
            </a:extLst>
          </p:cNvPr>
          <p:cNvSpPr/>
          <p:nvPr/>
        </p:nvSpPr>
        <p:spPr>
          <a:xfrm>
            <a:off x="1804036" y="19261812"/>
            <a:ext cx="14239289" cy="999728"/>
          </a:xfrm>
          <a:prstGeom prst="rect">
            <a:avLst/>
          </a:prstGeom>
          <a:solidFill>
            <a:srgbClr val="0036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 GOAL</a:t>
            </a:r>
          </a:p>
        </p:txBody>
      </p:sp>
      <p:sp>
        <p:nvSpPr>
          <p:cNvPr id="23" name="Rectangle 22">
            <a:extLst>
              <a:ext uri="{FF2B5EF4-FFF2-40B4-BE49-F238E27FC236}">
                <a16:creationId xmlns:a16="http://schemas.microsoft.com/office/drawing/2014/main" id="{D8B07F96-172E-4995-891F-51C2F35C7BE9}"/>
              </a:ext>
            </a:extLst>
          </p:cNvPr>
          <p:cNvSpPr/>
          <p:nvPr/>
        </p:nvSpPr>
        <p:spPr>
          <a:xfrm>
            <a:off x="17623394" y="5112071"/>
            <a:ext cx="24558835" cy="999728"/>
          </a:xfrm>
          <a:prstGeom prst="rect">
            <a:avLst/>
          </a:prstGeom>
          <a:solidFill>
            <a:srgbClr val="0036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SYNTHETIC APPROACH</a:t>
            </a:r>
          </a:p>
        </p:txBody>
      </p:sp>
      <p:sp>
        <p:nvSpPr>
          <p:cNvPr id="27" name="Rectangle 26">
            <a:extLst>
              <a:ext uri="{FF2B5EF4-FFF2-40B4-BE49-F238E27FC236}">
                <a16:creationId xmlns:a16="http://schemas.microsoft.com/office/drawing/2014/main" id="{E7583094-6D67-418D-B019-E3746264840E}"/>
              </a:ext>
            </a:extLst>
          </p:cNvPr>
          <p:cNvSpPr/>
          <p:nvPr/>
        </p:nvSpPr>
        <p:spPr>
          <a:xfrm>
            <a:off x="17732275" y="26196469"/>
            <a:ext cx="24109646" cy="999728"/>
          </a:xfrm>
          <a:prstGeom prst="rect">
            <a:avLst/>
          </a:prstGeom>
          <a:solidFill>
            <a:srgbClr val="0036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CONCLUSIONS AND FUTURE DIRECTIONS</a:t>
            </a:r>
          </a:p>
        </p:txBody>
      </p:sp>
      <p:graphicFrame>
        <p:nvGraphicFramePr>
          <p:cNvPr id="29" name="Object 28">
            <a:extLst>
              <a:ext uri="{FF2B5EF4-FFF2-40B4-BE49-F238E27FC236}">
                <a16:creationId xmlns:a16="http://schemas.microsoft.com/office/drawing/2014/main" id="{8A86B9A3-E07F-4F40-BA8D-9BC20DB77CA8}"/>
              </a:ext>
            </a:extLst>
          </p:cNvPr>
          <p:cNvGraphicFramePr>
            <a:graphicFrameLocks noChangeAspect="1"/>
          </p:cNvGraphicFramePr>
          <p:nvPr>
            <p:extLst>
              <p:ext uri="{D42A27DB-BD31-4B8C-83A1-F6EECF244321}">
                <p14:modId xmlns:p14="http://schemas.microsoft.com/office/powerpoint/2010/main" val="415755995"/>
              </p:ext>
            </p:extLst>
          </p:nvPr>
        </p:nvGraphicFramePr>
        <p:xfrm>
          <a:off x="9762482" y="22782409"/>
          <a:ext cx="5087938" cy="2319338"/>
        </p:xfrm>
        <a:graphic>
          <a:graphicData uri="http://schemas.openxmlformats.org/presentationml/2006/ole">
            <mc:AlternateContent xmlns:mc="http://schemas.openxmlformats.org/markup-compatibility/2006">
              <mc:Choice xmlns:v="urn:schemas-microsoft-com:vml" Requires="v">
                <p:oleObj spid="_x0000_s2600" name="CS ChemDraw Drawing" r:id="rId5" imgW="2641127" imgH="1202625" progId="ChemDraw.Document.6.0">
                  <p:embed/>
                </p:oleObj>
              </mc:Choice>
              <mc:Fallback>
                <p:oleObj name="CS ChemDraw Drawing" r:id="rId5" imgW="2641127" imgH="1202625" progId="ChemDraw.Document.6.0">
                  <p:embed/>
                  <p:pic>
                    <p:nvPicPr>
                      <p:cNvPr id="8" name="Object 7">
                        <a:extLst>
                          <a:ext uri="{FF2B5EF4-FFF2-40B4-BE49-F238E27FC236}">
                            <a16:creationId xmlns:a16="http://schemas.microsoft.com/office/drawing/2014/main" id="{EEFE1650-16E0-47A7-AB74-E41249A20789}"/>
                          </a:ext>
                        </a:extLst>
                      </p:cNvPr>
                      <p:cNvPicPr/>
                      <p:nvPr/>
                    </p:nvPicPr>
                    <p:blipFill>
                      <a:blip r:embed="rId6"/>
                      <a:stretch>
                        <a:fillRect/>
                      </a:stretch>
                    </p:blipFill>
                    <p:spPr>
                      <a:xfrm>
                        <a:off x="9762482" y="22782409"/>
                        <a:ext cx="5087938" cy="2319338"/>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0A30B42C-544A-4050-BAE3-A67F9AF65200}"/>
              </a:ext>
            </a:extLst>
          </p:cNvPr>
          <p:cNvSpPr txBox="1"/>
          <p:nvPr/>
        </p:nvSpPr>
        <p:spPr>
          <a:xfrm>
            <a:off x="11146781" y="25455926"/>
            <a:ext cx="7920880" cy="1015663"/>
          </a:xfrm>
          <a:prstGeom prst="rect">
            <a:avLst/>
          </a:prstGeom>
          <a:noFill/>
        </p:spPr>
        <p:txBody>
          <a:bodyPr wrap="square" rtlCol="0">
            <a:spAutoFit/>
          </a:bodyPr>
          <a:lstStyle/>
          <a:p>
            <a:r>
              <a:rPr lang="en-US" sz="3000" dirty="0">
                <a:latin typeface="Times New Roman" panose="02020603050405020304" pitchFamily="18" charset="0"/>
                <a:cs typeface="Times New Roman" panose="02020603050405020304" pitchFamily="18" charset="0"/>
              </a:rPr>
              <a:t>R</a:t>
            </a:r>
            <a:r>
              <a:rPr lang="en-US" sz="3000" baseline="-25000" dirty="0">
                <a:latin typeface="Times New Roman" panose="02020603050405020304" pitchFamily="18" charset="0"/>
                <a:cs typeface="Times New Roman" panose="02020603050405020304" pitchFamily="18" charset="0"/>
              </a:rPr>
              <a:t>1</a:t>
            </a:r>
            <a:r>
              <a:rPr lang="en-US" sz="3000" dirty="0">
                <a:latin typeface="Times New Roman" panose="02020603050405020304" pitchFamily="18" charset="0"/>
                <a:cs typeface="Times New Roman" panose="02020603050405020304" pitchFamily="18" charset="0"/>
              </a:rPr>
              <a:t>= H, F, </a:t>
            </a:r>
            <a:r>
              <a:rPr lang="en-US" sz="3000" dirty="0" err="1">
                <a:latin typeface="Times New Roman" panose="02020603050405020304" pitchFamily="18" charset="0"/>
                <a:cs typeface="Times New Roman" panose="02020603050405020304" pitchFamily="18" charset="0"/>
              </a:rPr>
              <a:t>OMe</a:t>
            </a:r>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R</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H, F</a:t>
            </a:r>
          </a:p>
        </p:txBody>
      </p:sp>
      <p:graphicFrame>
        <p:nvGraphicFramePr>
          <p:cNvPr id="7" name="Object 6">
            <a:extLst>
              <a:ext uri="{FF2B5EF4-FFF2-40B4-BE49-F238E27FC236}">
                <a16:creationId xmlns:a16="http://schemas.microsoft.com/office/drawing/2014/main" id="{B0C93485-2E7E-4568-85F8-AF53EA9CC95A}"/>
              </a:ext>
            </a:extLst>
          </p:cNvPr>
          <p:cNvGraphicFramePr>
            <a:graphicFrameLocks noChangeAspect="1"/>
          </p:cNvGraphicFramePr>
          <p:nvPr>
            <p:extLst>
              <p:ext uri="{D42A27DB-BD31-4B8C-83A1-F6EECF244321}">
                <p14:modId xmlns:p14="http://schemas.microsoft.com/office/powerpoint/2010/main" val="2551397726"/>
              </p:ext>
            </p:extLst>
          </p:nvPr>
        </p:nvGraphicFramePr>
        <p:xfrm>
          <a:off x="17771517" y="6682426"/>
          <a:ext cx="9090025" cy="1851025"/>
        </p:xfrm>
        <a:graphic>
          <a:graphicData uri="http://schemas.openxmlformats.org/presentationml/2006/ole">
            <mc:AlternateContent xmlns:mc="http://schemas.openxmlformats.org/markup-compatibility/2006">
              <mc:Choice xmlns:v="urn:schemas-microsoft-com:vml" Requires="v">
                <p:oleObj spid="_x0000_s2601" name="CS ChemDraw Drawing" r:id="rId7" imgW="5253334" imgH="1069848" progId="ChemDraw.Document.6.0">
                  <p:embed/>
                </p:oleObj>
              </mc:Choice>
              <mc:Fallback>
                <p:oleObj name="CS ChemDraw Drawing" r:id="rId7" imgW="5253334" imgH="1069848" progId="ChemDraw.Document.6.0">
                  <p:embed/>
                  <p:pic>
                    <p:nvPicPr>
                      <p:cNvPr id="0" name=""/>
                      <p:cNvPicPr/>
                      <p:nvPr/>
                    </p:nvPicPr>
                    <p:blipFill>
                      <a:blip r:embed="rId8"/>
                      <a:stretch>
                        <a:fillRect/>
                      </a:stretch>
                    </p:blipFill>
                    <p:spPr>
                      <a:xfrm>
                        <a:off x="17771517" y="6682426"/>
                        <a:ext cx="9090025" cy="1851025"/>
                      </a:xfrm>
                      <a:prstGeom prst="rect">
                        <a:avLst/>
                      </a:prstGeom>
                    </p:spPr>
                  </p:pic>
                </p:oleObj>
              </mc:Fallback>
            </mc:AlternateContent>
          </a:graphicData>
        </a:graphic>
      </p:graphicFrame>
      <p:graphicFrame>
        <p:nvGraphicFramePr>
          <p:cNvPr id="8" name="Object 7">
            <a:extLst>
              <a:ext uri="{FF2B5EF4-FFF2-40B4-BE49-F238E27FC236}">
                <a16:creationId xmlns:a16="http://schemas.microsoft.com/office/drawing/2014/main" id="{9FCC9E6F-CA9E-443E-A442-0D78D257C04F}"/>
              </a:ext>
            </a:extLst>
          </p:cNvPr>
          <p:cNvGraphicFramePr>
            <a:graphicFrameLocks noChangeAspect="1"/>
          </p:cNvGraphicFramePr>
          <p:nvPr>
            <p:extLst>
              <p:ext uri="{D42A27DB-BD31-4B8C-83A1-F6EECF244321}">
                <p14:modId xmlns:p14="http://schemas.microsoft.com/office/powerpoint/2010/main" val="341509441"/>
              </p:ext>
            </p:extLst>
          </p:nvPr>
        </p:nvGraphicFramePr>
        <p:xfrm>
          <a:off x="26879004" y="6771326"/>
          <a:ext cx="3425825" cy="1639887"/>
        </p:xfrm>
        <a:graphic>
          <a:graphicData uri="http://schemas.openxmlformats.org/presentationml/2006/ole">
            <mc:AlternateContent xmlns:mc="http://schemas.openxmlformats.org/markup-compatibility/2006">
              <mc:Choice xmlns:v="urn:schemas-microsoft-com:vml" Requires="v">
                <p:oleObj spid="_x0000_s2602" name="CS ChemDraw Drawing" r:id="rId9" imgW="1979782" imgH="946404" progId="ChemDraw.Document.6.0">
                  <p:embed/>
                </p:oleObj>
              </mc:Choice>
              <mc:Fallback>
                <p:oleObj name="CS ChemDraw Drawing" r:id="rId9" imgW="1979782" imgH="946404" progId="ChemDraw.Document.6.0">
                  <p:embed/>
                  <p:pic>
                    <p:nvPicPr>
                      <p:cNvPr id="0" name=""/>
                      <p:cNvPicPr/>
                      <p:nvPr/>
                    </p:nvPicPr>
                    <p:blipFill>
                      <a:blip r:embed="rId10"/>
                      <a:stretch>
                        <a:fillRect/>
                      </a:stretch>
                    </p:blipFill>
                    <p:spPr>
                      <a:xfrm>
                        <a:off x="26879004" y="6771326"/>
                        <a:ext cx="3425825" cy="1639887"/>
                      </a:xfrm>
                      <a:prstGeom prst="rect">
                        <a:avLst/>
                      </a:prstGeom>
                    </p:spPr>
                  </p:pic>
                </p:oleObj>
              </mc:Fallback>
            </mc:AlternateContent>
          </a:graphicData>
        </a:graphic>
      </p:graphicFrame>
      <p:graphicFrame>
        <p:nvGraphicFramePr>
          <p:cNvPr id="10" name="Object 9">
            <a:extLst>
              <a:ext uri="{FF2B5EF4-FFF2-40B4-BE49-F238E27FC236}">
                <a16:creationId xmlns:a16="http://schemas.microsoft.com/office/drawing/2014/main" id="{1CFE51CA-1EE4-41FF-A15C-088775E98F13}"/>
              </a:ext>
            </a:extLst>
          </p:cNvPr>
          <p:cNvGraphicFramePr>
            <a:graphicFrameLocks noChangeAspect="1"/>
          </p:cNvGraphicFramePr>
          <p:nvPr>
            <p:extLst>
              <p:ext uri="{D42A27DB-BD31-4B8C-83A1-F6EECF244321}">
                <p14:modId xmlns:p14="http://schemas.microsoft.com/office/powerpoint/2010/main" val="3191311015"/>
              </p:ext>
            </p:extLst>
          </p:nvPr>
        </p:nvGraphicFramePr>
        <p:xfrm>
          <a:off x="30593604" y="6857051"/>
          <a:ext cx="9652000" cy="1519237"/>
        </p:xfrm>
        <a:graphic>
          <a:graphicData uri="http://schemas.openxmlformats.org/presentationml/2006/ole">
            <mc:AlternateContent xmlns:mc="http://schemas.openxmlformats.org/markup-compatibility/2006">
              <mc:Choice xmlns:v="urn:schemas-microsoft-com:vml" Requires="v">
                <p:oleObj spid="_x0000_s2603" name="CS ChemDraw Drawing" r:id="rId11" imgW="5579116" imgH="877683" progId="ChemDraw.Document.6.0">
                  <p:embed/>
                </p:oleObj>
              </mc:Choice>
              <mc:Fallback>
                <p:oleObj name="CS ChemDraw Drawing" r:id="rId11" imgW="5579116" imgH="877683" progId="ChemDraw.Document.6.0">
                  <p:embed/>
                  <p:pic>
                    <p:nvPicPr>
                      <p:cNvPr id="0" name=""/>
                      <p:cNvPicPr/>
                      <p:nvPr/>
                    </p:nvPicPr>
                    <p:blipFill>
                      <a:blip r:embed="rId12"/>
                      <a:stretch>
                        <a:fillRect/>
                      </a:stretch>
                    </p:blipFill>
                    <p:spPr>
                      <a:xfrm>
                        <a:off x="30593604" y="6857051"/>
                        <a:ext cx="9652000" cy="1519237"/>
                      </a:xfrm>
                      <a:prstGeom prst="rect">
                        <a:avLst/>
                      </a:prstGeom>
                    </p:spPr>
                  </p:pic>
                </p:oleObj>
              </mc:Fallback>
            </mc:AlternateContent>
          </a:graphicData>
        </a:graphic>
      </p:graphicFrame>
      <p:graphicFrame>
        <p:nvGraphicFramePr>
          <p:cNvPr id="11" name="Object 10">
            <a:extLst>
              <a:ext uri="{FF2B5EF4-FFF2-40B4-BE49-F238E27FC236}">
                <a16:creationId xmlns:a16="http://schemas.microsoft.com/office/drawing/2014/main" id="{FB40050A-CFF4-4765-9FB5-42FDDEB2FEB4}"/>
              </a:ext>
            </a:extLst>
          </p:cNvPr>
          <p:cNvGraphicFramePr>
            <a:graphicFrameLocks noChangeAspect="1"/>
          </p:cNvGraphicFramePr>
          <p:nvPr>
            <p:extLst>
              <p:ext uri="{D42A27DB-BD31-4B8C-83A1-F6EECF244321}">
                <p14:modId xmlns:p14="http://schemas.microsoft.com/office/powerpoint/2010/main" val="1628741795"/>
              </p:ext>
            </p:extLst>
          </p:nvPr>
        </p:nvGraphicFramePr>
        <p:xfrm>
          <a:off x="17773104" y="8711251"/>
          <a:ext cx="10310813" cy="1606550"/>
        </p:xfrm>
        <a:graphic>
          <a:graphicData uri="http://schemas.openxmlformats.org/presentationml/2006/ole">
            <mc:AlternateContent xmlns:mc="http://schemas.openxmlformats.org/markup-compatibility/2006">
              <mc:Choice xmlns:v="urn:schemas-microsoft-com:vml" Requires="v">
                <p:oleObj spid="_x0000_s2604" name="CS ChemDraw Drawing" r:id="rId13" imgW="5960187" imgH="926466" progId="ChemDraw.Document.6.0">
                  <p:embed/>
                </p:oleObj>
              </mc:Choice>
              <mc:Fallback>
                <p:oleObj name="CS ChemDraw Drawing" r:id="rId13" imgW="5960187" imgH="926466" progId="ChemDraw.Document.6.0">
                  <p:embed/>
                  <p:pic>
                    <p:nvPicPr>
                      <p:cNvPr id="0" name=""/>
                      <p:cNvPicPr/>
                      <p:nvPr/>
                    </p:nvPicPr>
                    <p:blipFill>
                      <a:blip r:embed="rId14"/>
                      <a:stretch>
                        <a:fillRect/>
                      </a:stretch>
                    </p:blipFill>
                    <p:spPr>
                      <a:xfrm>
                        <a:off x="17773104" y="8711251"/>
                        <a:ext cx="10310813" cy="1606550"/>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73E3B13E-DAF6-4351-B5A6-07F2BB38C2E5}"/>
              </a:ext>
            </a:extLst>
          </p:cNvPr>
          <p:cNvGraphicFramePr>
            <a:graphicFrameLocks noChangeAspect="1"/>
          </p:cNvGraphicFramePr>
          <p:nvPr>
            <p:extLst>
              <p:ext uri="{D42A27DB-BD31-4B8C-83A1-F6EECF244321}">
                <p14:modId xmlns:p14="http://schemas.microsoft.com/office/powerpoint/2010/main" val="1234450520"/>
              </p:ext>
            </p:extLst>
          </p:nvPr>
        </p:nvGraphicFramePr>
        <p:xfrm>
          <a:off x="27921649" y="8590688"/>
          <a:ext cx="14409737" cy="1909762"/>
        </p:xfrm>
        <a:graphic>
          <a:graphicData uri="http://schemas.openxmlformats.org/presentationml/2006/ole">
            <mc:AlternateContent xmlns:mc="http://schemas.openxmlformats.org/markup-compatibility/2006">
              <mc:Choice xmlns:v="urn:schemas-microsoft-com:vml" Requires="v">
                <p:oleObj spid="_x0000_s2605" name="CS ChemDraw Drawing" r:id="rId15" imgW="8328695" imgH="1103360" progId="ChemDraw.Document.6.0">
                  <p:embed/>
                </p:oleObj>
              </mc:Choice>
              <mc:Fallback>
                <p:oleObj name="CS ChemDraw Drawing" r:id="rId15" imgW="8328695" imgH="1103360" progId="ChemDraw.Document.6.0">
                  <p:embed/>
                  <p:pic>
                    <p:nvPicPr>
                      <p:cNvPr id="0" name=""/>
                      <p:cNvPicPr/>
                      <p:nvPr/>
                    </p:nvPicPr>
                    <p:blipFill>
                      <a:blip r:embed="rId16"/>
                      <a:stretch>
                        <a:fillRect/>
                      </a:stretch>
                    </p:blipFill>
                    <p:spPr>
                      <a:xfrm>
                        <a:off x="27921649" y="8590688"/>
                        <a:ext cx="14409737" cy="1909762"/>
                      </a:xfrm>
                      <a:prstGeom prst="rect">
                        <a:avLst/>
                      </a:prstGeom>
                    </p:spPr>
                  </p:pic>
                </p:oleObj>
              </mc:Fallback>
            </mc:AlternateContent>
          </a:graphicData>
        </a:graphic>
      </p:graphicFrame>
      <p:graphicFrame>
        <p:nvGraphicFramePr>
          <p:cNvPr id="13" name="Object 12">
            <a:extLst>
              <a:ext uri="{FF2B5EF4-FFF2-40B4-BE49-F238E27FC236}">
                <a16:creationId xmlns:a16="http://schemas.microsoft.com/office/drawing/2014/main" id="{8F6B0FF8-1E97-4FF9-B96B-523747822889}"/>
              </a:ext>
            </a:extLst>
          </p:cNvPr>
          <p:cNvGraphicFramePr>
            <a:graphicFrameLocks noChangeAspect="1"/>
          </p:cNvGraphicFramePr>
          <p:nvPr>
            <p:extLst>
              <p:ext uri="{D42A27DB-BD31-4B8C-83A1-F6EECF244321}">
                <p14:modId xmlns:p14="http://schemas.microsoft.com/office/powerpoint/2010/main" val="1471887031"/>
              </p:ext>
            </p:extLst>
          </p:nvPr>
        </p:nvGraphicFramePr>
        <p:xfrm>
          <a:off x="17781042" y="10944863"/>
          <a:ext cx="8135937" cy="1854200"/>
        </p:xfrm>
        <a:graphic>
          <a:graphicData uri="http://schemas.openxmlformats.org/presentationml/2006/ole">
            <mc:AlternateContent xmlns:mc="http://schemas.openxmlformats.org/markup-compatibility/2006">
              <mc:Choice xmlns:v="urn:schemas-microsoft-com:vml" Requires="v">
                <p:oleObj spid="_x0000_s2606" name="CS ChemDraw Drawing" r:id="rId17" imgW="4701717" imgH="1072817" progId="ChemDraw.Document.6.0">
                  <p:embed/>
                </p:oleObj>
              </mc:Choice>
              <mc:Fallback>
                <p:oleObj name="CS ChemDraw Drawing" r:id="rId17" imgW="4701717" imgH="1072817" progId="ChemDraw.Document.6.0">
                  <p:embed/>
                  <p:pic>
                    <p:nvPicPr>
                      <p:cNvPr id="0" name=""/>
                      <p:cNvPicPr/>
                      <p:nvPr/>
                    </p:nvPicPr>
                    <p:blipFill>
                      <a:blip r:embed="rId18"/>
                      <a:stretch>
                        <a:fillRect/>
                      </a:stretch>
                    </p:blipFill>
                    <p:spPr>
                      <a:xfrm>
                        <a:off x="17781042" y="10944863"/>
                        <a:ext cx="8135937" cy="1854200"/>
                      </a:xfrm>
                      <a:prstGeom prst="rect">
                        <a:avLst/>
                      </a:prstGeom>
                    </p:spPr>
                  </p:pic>
                </p:oleObj>
              </mc:Fallback>
            </mc:AlternateContent>
          </a:graphicData>
        </a:graphic>
      </p:graphicFrame>
      <p:graphicFrame>
        <p:nvGraphicFramePr>
          <p:cNvPr id="14" name="Object 13">
            <a:extLst>
              <a:ext uri="{FF2B5EF4-FFF2-40B4-BE49-F238E27FC236}">
                <a16:creationId xmlns:a16="http://schemas.microsoft.com/office/drawing/2014/main" id="{59910BD4-603C-466E-BB42-B8A2A39381C8}"/>
              </a:ext>
            </a:extLst>
          </p:cNvPr>
          <p:cNvGraphicFramePr>
            <a:graphicFrameLocks noChangeAspect="1"/>
          </p:cNvGraphicFramePr>
          <p:nvPr>
            <p:extLst>
              <p:ext uri="{D42A27DB-BD31-4B8C-83A1-F6EECF244321}">
                <p14:modId xmlns:p14="http://schemas.microsoft.com/office/powerpoint/2010/main" val="3876253103"/>
              </p:ext>
            </p:extLst>
          </p:nvPr>
        </p:nvGraphicFramePr>
        <p:xfrm>
          <a:off x="20322010" y="12973168"/>
          <a:ext cx="6375123" cy="3144988"/>
        </p:xfrm>
        <a:graphic>
          <a:graphicData uri="http://schemas.openxmlformats.org/presentationml/2006/ole">
            <mc:AlternateContent xmlns:mc="http://schemas.openxmlformats.org/markup-compatibility/2006">
              <mc:Choice xmlns:v="urn:schemas-microsoft-com:vml" Requires="v">
                <p:oleObj spid="_x0000_s2607" name="CS ChemDraw Drawing" r:id="rId19" imgW="3684819" imgH="1818148" progId="ChemDraw.Document.6.0">
                  <p:embed/>
                </p:oleObj>
              </mc:Choice>
              <mc:Fallback>
                <p:oleObj name="CS ChemDraw Drawing" r:id="rId19" imgW="3684819" imgH="1818148" progId="ChemDraw.Document.6.0">
                  <p:embed/>
                  <p:pic>
                    <p:nvPicPr>
                      <p:cNvPr id="0" name=""/>
                      <p:cNvPicPr/>
                      <p:nvPr/>
                    </p:nvPicPr>
                    <p:blipFill>
                      <a:blip r:embed="rId20"/>
                      <a:stretch>
                        <a:fillRect/>
                      </a:stretch>
                    </p:blipFill>
                    <p:spPr>
                      <a:xfrm>
                        <a:off x="20322010" y="12973168"/>
                        <a:ext cx="6375123" cy="3144988"/>
                      </a:xfrm>
                      <a:prstGeom prst="rect">
                        <a:avLst/>
                      </a:prstGeom>
                    </p:spPr>
                  </p:pic>
                </p:oleObj>
              </mc:Fallback>
            </mc:AlternateContent>
          </a:graphicData>
        </a:graphic>
      </p:graphicFrame>
      <p:sp>
        <p:nvSpPr>
          <p:cNvPr id="36" name="ZoneTexte 14">
            <a:extLst>
              <a:ext uri="{FF2B5EF4-FFF2-40B4-BE49-F238E27FC236}">
                <a16:creationId xmlns:a16="http://schemas.microsoft.com/office/drawing/2014/main" id="{CC56E14B-E9FB-4F2F-A652-C9C5529FB942}"/>
              </a:ext>
            </a:extLst>
          </p:cNvPr>
          <p:cNvSpPr txBox="1"/>
          <p:nvPr/>
        </p:nvSpPr>
        <p:spPr>
          <a:xfrm>
            <a:off x="29909935" y="11276211"/>
            <a:ext cx="10693188" cy="1323439"/>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Table 1: </a:t>
            </a:r>
            <a:r>
              <a:rPr lang="en-US" sz="4000" dirty="0">
                <a:latin typeface="Times New Roman" panose="02020603050405020304" pitchFamily="18" charset="0"/>
                <a:cs typeface="Times New Roman" panose="02020603050405020304" pitchFamily="18" charset="0"/>
              </a:rPr>
              <a:t>Optimization of 4</a:t>
            </a:r>
            <a:r>
              <a:rPr lang="el-GR" sz="4000" dirty="0">
                <a:latin typeface="Times New Roman" panose="02020603050405020304" pitchFamily="18" charset="0"/>
                <a:cs typeface="Times New Roman" panose="02020603050405020304" pitchFamily="18" charset="0"/>
              </a:rPr>
              <a:t>π</a:t>
            </a:r>
            <a:r>
              <a:rPr lang="en-US" sz="4000" dirty="0">
                <a:latin typeface="Times New Roman" panose="02020603050405020304" pitchFamily="18" charset="0"/>
                <a:cs typeface="Times New Roman" panose="02020603050405020304" pitchFamily="18" charset="0"/>
              </a:rPr>
              <a:t> </a:t>
            </a:r>
          </a:p>
          <a:p>
            <a:r>
              <a:rPr lang="en-US" sz="4000" dirty="0">
                <a:latin typeface="Times New Roman" panose="02020603050405020304" pitchFamily="18" charset="0"/>
                <a:cs typeface="Times New Roman" panose="02020603050405020304" pitchFamily="18" charset="0"/>
              </a:rPr>
              <a:t>electrocyclization using flow chemistry </a:t>
            </a:r>
            <a:endParaRPr lang="es-ES" sz="4000" b="1" dirty="0">
              <a:latin typeface="Times New Roman" panose="02020603050405020304" pitchFamily="18" charset="0"/>
              <a:cs typeface="Times New Roman" panose="02020603050405020304" pitchFamily="18" charset="0"/>
            </a:endParaRPr>
          </a:p>
        </p:txBody>
      </p:sp>
      <p:graphicFrame>
        <p:nvGraphicFramePr>
          <p:cNvPr id="40" name="Object 39">
            <a:extLst>
              <a:ext uri="{FF2B5EF4-FFF2-40B4-BE49-F238E27FC236}">
                <a16:creationId xmlns:a16="http://schemas.microsoft.com/office/drawing/2014/main" id="{2AFA8308-1B82-486A-9AB5-266691E2F7AF}"/>
              </a:ext>
            </a:extLst>
          </p:cNvPr>
          <p:cNvGraphicFramePr>
            <a:graphicFrameLocks noChangeAspect="1"/>
          </p:cNvGraphicFramePr>
          <p:nvPr>
            <p:extLst>
              <p:ext uri="{D42A27DB-BD31-4B8C-83A1-F6EECF244321}">
                <p14:modId xmlns:p14="http://schemas.microsoft.com/office/powerpoint/2010/main" val="3550164853"/>
              </p:ext>
            </p:extLst>
          </p:nvPr>
        </p:nvGraphicFramePr>
        <p:xfrm>
          <a:off x="38221789" y="11276211"/>
          <a:ext cx="3960440" cy="1388704"/>
        </p:xfrm>
        <a:graphic>
          <a:graphicData uri="http://schemas.openxmlformats.org/presentationml/2006/ole">
            <mc:AlternateContent xmlns:mc="http://schemas.openxmlformats.org/markup-compatibility/2006">
              <mc:Choice xmlns:v="urn:schemas-microsoft-com:vml" Requires="v">
                <p:oleObj spid="_x0000_s2608" name="CS ChemDraw Drawing" r:id="rId21" imgW="3096626" imgH="1083847" progId="ChemDraw.Document.6.0">
                  <p:embed/>
                </p:oleObj>
              </mc:Choice>
              <mc:Fallback>
                <p:oleObj name="CS ChemDraw Drawing" r:id="rId21" imgW="3096626" imgH="1083847" progId="ChemDraw.Document.6.0">
                  <p:embed/>
                  <p:pic>
                    <p:nvPicPr>
                      <p:cNvPr id="5" name="Object 4">
                        <a:extLst>
                          <a:ext uri="{FF2B5EF4-FFF2-40B4-BE49-F238E27FC236}">
                            <a16:creationId xmlns:a16="http://schemas.microsoft.com/office/drawing/2014/main" id="{F9940D27-4700-454D-AFBF-D2CADD1B4A7B}"/>
                          </a:ext>
                        </a:extLst>
                      </p:cNvPr>
                      <p:cNvPicPr/>
                      <p:nvPr/>
                    </p:nvPicPr>
                    <p:blipFill>
                      <a:blip r:embed="rId22"/>
                      <a:stretch>
                        <a:fillRect/>
                      </a:stretch>
                    </p:blipFill>
                    <p:spPr>
                      <a:xfrm>
                        <a:off x="38221789" y="11276211"/>
                        <a:ext cx="3960440" cy="1388704"/>
                      </a:xfrm>
                      <a:prstGeom prst="rect">
                        <a:avLst/>
                      </a:prstGeom>
                    </p:spPr>
                  </p:pic>
                </p:oleObj>
              </mc:Fallback>
            </mc:AlternateContent>
          </a:graphicData>
        </a:graphic>
      </p:graphicFrame>
      <p:graphicFrame>
        <p:nvGraphicFramePr>
          <p:cNvPr id="17" name="Object 16">
            <a:extLst>
              <a:ext uri="{FF2B5EF4-FFF2-40B4-BE49-F238E27FC236}">
                <a16:creationId xmlns:a16="http://schemas.microsoft.com/office/drawing/2014/main" id="{4EF58FD8-A071-457C-AC86-8063ABCCEAE7}"/>
              </a:ext>
            </a:extLst>
          </p:cNvPr>
          <p:cNvGraphicFramePr>
            <a:graphicFrameLocks noChangeAspect="1"/>
          </p:cNvGraphicFramePr>
          <p:nvPr>
            <p:extLst>
              <p:ext uri="{D42A27DB-BD31-4B8C-83A1-F6EECF244321}">
                <p14:modId xmlns:p14="http://schemas.microsoft.com/office/powerpoint/2010/main" val="110590207"/>
              </p:ext>
            </p:extLst>
          </p:nvPr>
        </p:nvGraphicFramePr>
        <p:xfrm>
          <a:off x="18314293" y="19134138"/>
          <a:ext cx="10698163" cy="1522412"/>
        </p:xfrm>
        <a:graphic>
          <a:graphicData uri="http://schemas.openxmlformats.org/presentationml/2006/ole">
            <mc:AlternateContent xmlns:mc="http://schemas.openxmlformats.org/markup-compatibility/2006">
              <mc:Choice xmlns:v="urn:schemas-microsoft-com:vml" Requires="v">
                <p:oleObj spid="_x0000_s2609" name="CS ChemDraw Drawing" r:id="rId23" imgW="6210265" imgH="884046" progId="ChemDraw.Document.6.0">
                  <p:embed/>
                </p:oleObj>
              </mc:Choice>
              <mc:Fallback>
                <p:oleObj name="CS ChemDraw Drawing" r:id="rId23" imgW="6210265" imgH="884046" progId="ChemDraw.Document.6.0">
                  <p:embed/>
                  <p:pic>
                    <p:nvPicPr>
                      <p:cNvPr id="0" name=""/>
                      <p:cNvPicPr/>
                      <p:nvPr/>
                    </p:nvPicPr>
                    <p:blipFill>
                      <a:blip r:embed="rId24"/>
                      <a:stretch>
                        <a:fillRect/>
                      </a:stretch>
                    </p:blipFill>
                    <p:spPr>
                      <a:xfrm>
                        <a:off x="18314293" y="19134138"/>
                        <a:ext cx="10698163" cy="1522412"/>
                      </a:xfrm>
                      <a:prstGeom prst="rect">
                        <a:avLst/>
                      </a:prstGeom>
                    </p:spPr>
                  </p:pic>
                </p:oleObj>
              </mc:Fallback>
            </mc:AlternateContent>
          </a:graphicData>
        </a:graphic>
      </p:graphicFrame>
      <p:graphicFrame>
        <p:nvGraphicFramePr>
          <p:cNvPr id="31" name="Object 30">
            <a:extLst>
              <a:ext uri="{FF2B5EF4-FFF2-40B4-BE49-F238E27FC236}">
                <a16:creationId xmlns:a16="http://schemas.microsoft.com/office/drawing/2014/main" id="{41C56820-ACF0-4F5F-ACF8-122F1701797A}"/>
              </a:ext>
            </a:extLst>
          </p:cNvPr>
          <p:cNvGraphicFramePr>
            <a:graphicFrameLocks noChangeAspect="1"/>
          </p:cNvGraphicFramePr>
          <p:nvPr>
            <p:extLst>
              <p:ext uri="{D42A27DB-BD31-4B8C-83A1-F6EECF244321}">
                <p14:modId xmlns:p14="http://schemas.microsoft.com/office/powerpoint/2010/main" val="3897998097"/>
              </p:ext>
            </p:extLst>
          </p:nvPr>
        </p:nvGraphicFramePr>
        <p:xfrm>
          <a:off x="29312726" y="19141002"/>
          <a:ext cx="10253663" cy="1377950"/>
        </p:xfrm>
        <a:graphic>
          <a:graphicData uri="http://schemas.openxmlformats.org/presentationml/2006/ole">
            <mc:AlternateContent xmlns:mc="http://schemas.openxmlformats.org/markup-compatibility/2006">
              <mc:Choice xmlns:v="urn:schemas-microsoft-com:vml" Requires="v">
                <p:oleObj spid="_x0000_s2610" name="CS ChemDraw Drawing" r:id="rId25" imgW="6295750" imgH="845867" progId="ChemDraw.Document.6.0">
                  <p:embed/>
                </p:oleObj>
              </mc:Choice>
              <mc:Fallback>
                <p:oleObj name="CS ChemDraw Drawing" r:id="rId25" imgW="6295750" imgH="845867" progId="ChemDraw.Document.6.0">
                  <p:embed/>
                  <p:pic>
                    <p:nvPicPr>
                      <p:cNvPr id="0" name=""/>
                      <p:cNvPicPr/>
                      <p:nvPr/>
                    </p:nvPicPr>
                    <p:blipFill>
                      <a:blip r:embed="rId26"/>
                      <a:stretch>
                        <a:fillRect/>
                      </a:stretch>
                    </p:blipFill>
                    <p:spPr>
                      <a:xfrm>
                        <a:off x="29312726" y="19141002"/>
                        <a:ext cx="10253663" cy="1377950"/>
                      </a:xfrm>
                      <a:prstGeom prst="rect">
                        <a:avLst/>
                      </a:prstGeom>
                    </p:spPr>
                  </p:pic>
                </p:oleObj>
              </mc:Fallback>
            </mc:AlternateContent>
          </a:graphicData>
        </a:graphic>
      </p:graphicFrame>
      <p:graphicFrame>
        <p:nvGraphicFramePr>
          <p:cNvPr id="32" name="Object 31">
            <a:extLst>
              <a:ext uri="{FF2B5EF4-FFF2-40B4-BE49-F238E27FC236}">
                <a16:creationId xmlns:a16="http://schemas.microsoft.com/office/drawing/2014/main" id="{70F1F9FD-321A-4A13-BB54-610CDDC55472}"/>
              </a:ext>
            </a:extLst>
          </p:cNvPr>
          <p:cNvGraphicFramePr>
            <a:graphicFrameLocks noChangeAspect="1"/>
          </p:cNvGraphicFramePr>
          <p:nvPr>
            <p:extLst>
              <p:ext uri="{D42A27DB-BD31-4B8C-83A1-F6EECF244321}">
                <p14:modId xmlns:p14="http://schemas.microsoft.com/office/powerpoint/2010/main" val="1773420047"/>
              </p:ext>
            </p:extLst>
          </p:nvPr>
        </p:nvGraphicFramePr>
        <p:xfrm>
          <a:off x="18373076" y="20925283"/>
          <a:ext cx="11241087" cy="1822450"/>
        </p:xfrm>
        <a:graphic>
          <a:graphicData uri="http://schemas.openxmlformats.org/presentationml/2006/ole">
            <mc:AlternateContent xmlns:mc="http://schemas.openxmlformats.org/markup-compatibility/2006">
              <mc:Choice xmlns:v="urn:schemas-microsoft-com:vml" Requires="v">
                <p:oleObj spid="_x0000_s2611" name="CS ChemDraw Drawing" r:id="rId27" imgW="6903507" imgH="1118632" progId="ChemDraw.Document.6.0">
                  <p:embed/>
                </p:oleObj>
              </mc:Choice>
              <mc:Fallback>
                <p:oleObj name="CS ChemDraw Drawing" r:id="rId27" imgW="6903507" imgH="1118632" progId="ChemDraw.Document.6.0">
                  <p:embed/>
                  <p:pic>
                    <p:nvPicPr>
                      <p:cNvPr id="0" name=""/>
                      <p:cNvPicPr/>
                      <p:nvPr/>
                    </p:nvPicPr>
                    <p:blipFill>
                      <a:blip r:embed="rId28"/>
                      <a:stretch>
                        <a:fillRect/>
                      </a:stretch>
                    </p:blipFill>
                    <p:spPr>
                      <a:xfrm>
                        <a:off x="18373076" y="20925283"/>
                        <a:ext cx="11241087" cy="1822450"/>
                      </a:xfrm>
                      <a:prstGeom prst="rect">
                        <a:avLst/>
                      </a:prstGeom>
                    </p:spPr>
                  </p:pic>
                </p:oleObj>
              </mc:Fallback>
            </mc:AlternateContent>
          </a:graphicData>
        </a:graphic>
      </p:graphicFrame>
      <p:graphicFrame>
        <p:nvGraphicFramePr>
          <p:cNvPr id="33" name="Object 32">
            <a:extLst>
              <a:ext uri="{FF2B5EF4-FFF2-40B4-BE49-F238E27FC236}">
                <a16:creationId xmlns:a16="http://schemas.microsoft.com/office/drawing/2014/main" id="{AEA3463F-E1D6-4D43-8443-81D647D8F864}"/>
              </a:ext>
            </a:extLst>
          </p:cNvPr>
          <p:cNvGraphicFramePr>
            <a:graphicFrameLocks noChangeAspect="1"/>
          </p:cNvGraphicFramePr>
          <p:nvPr>
            <p:extLst>
              <p:ext uri="{D42A27DB-BD31-4B8C-83A1-F6EECF244321}">
                <p14:modId xmlns:p14="http://schemas.microsoft.com/office/powerpoint/2010/main" val="1003691048"/>
              </p:ext>
            </p:extLst>
          </p:nvPr>
        </p:nvGraphicFramePr>
        <p:xfrm>
          <a:off x="29925166" y="20952907"/>
          <a:ext cx="10456863" cy="4602162"/>
        </p:xfrm>
        <a:graphic>
          <a:graphicData uri="http://schemas.openxmlformats.org/presentationml/2006/ole">
            <mc:AlternateContent xmlns:mc="http://schemas.openxmlformats.org/markup-compatibility/2006">
              <mc:Choice xmlns:v="urn:schemas-microsoft-com:vml" Requires="v">
                <p:oleObj spid="_x0000_s2612" name="CS ChemDraw Drawing" r:id="rId29" imgW="6422065" imgH="2827334" progId="ChemDraw.Document.6.0">
                  <p:embed/>
                </p:oleObj>
              </mc:Choice>
              <mc:Fallback>
                <p:oleObj name="CS ChemDraw Drawing" r:id="rId29" imgW="6422065" imgH="2827334" progId="ChemDraw.Document.6.0">
                  <p:embed/>
                  <p:pic>
                    <p:nvPicPr>
                      <p:cNvPr id="0" name=""/>
                      <p:cNvPicPr/>
                      <p:nvPr/>
                    </p:nvPicPr>
                    <p:blipFill>
                      <a:blip r:embed="rId30"/>
                      <a:stretch>
                        <a:fillRect/>
                      </a:stretch>
                    </p:blipFill>
                    <p:spPr>
                      <a:xfrm>
                        <a:off x="29925166" y="20952907"/>
                        <a:ext cx="10456863" cy="4602162"/>
                      </a:xfrm>
                      <a:prstGeom prst="rect">
                        <a:avLst/>
                      </a:prstGeom>
                    </p:spPr>
                  </p:pic>
                </p:oleObj>
              </mc:Fallback>
            </mc:AlternateContent>
          </a:graphicData>
        </a:graphic>
      </p:graphicFrame>
      <p:sp>
        <p:nvSpPr>
          <p:cNvPr id="34" name="TextBox 33">
            <a:extLst>
              <a:ext uri="{FF2B5EF4-FFF2-40B4-BE49-F238E27FC236}">
                <a16:creationId xmlns:a16="http://schemas.microsoft.com/office/drawing/2014/main" id="{5B643FD9-109C-494F-AE70-B73727CE61C4}"/>
              </a:ext>
            </a:extLst>
          </p:cNvPr>
          <p:cNvSpPr txBox="1"/>
          <p:nvPr/>
        </p:nvSpPr>
        <p:spPr>
          <a:xfrm>
            <a:off x="9202566" y="21165114"/>
            <a:ext cx="6704911" cy="1200329"/>
          </a:xfrm>
          <a:prstGeom prst="rect">
            <a:avLst/>
          </a:prstGeom>
          <a:noFill/>
        </p:spPr>
        <p:txBody>
          <a:bodyPr wrap="square" rtlCol="0">
            <a:spAutoFit/>
          </a:bodyPr>
          <a:lstStyle/>
          <a:p>
            <a:pPr algn="just"/>
            <a:r>
              <a:rPr lang="en-US" sz="3600" dirty="0">
                <a:latin typeface="Times New Roman" panose="02020603050405020304" pitchFamily="18" charset="0"/>
                <a:cs typeface="Times New Roman" panose="02020603050405020304" pitchFamily="18" charset="0"/>
              </a:rPr>
              <a:t>Synthesize a library of derivatives varying R</a:t>
            </a:r>
            <a:r>
              <a:rPr lang="en-US" sz="3600" baseline="-25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 and R</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a:t>
            </a:r>
          </a:p>
        </p:txBody>
      </p:sp>
      <p:sp>
        <p:nvSpPr>
          <p:cNvPr id="50" name="TextBox 49">
            <a:extLst>
              <a:ext uri="{FF2B5EF4-FFF2-40B4-BE49-F238E27FC236}">
                <a16:creationId xmlns:a16="http://schemas.microsoft.com/office/drawing/2014/main" id="{A08BD3B5-3C30-49F8-963B-E7A3C330F2C3}"/>
              </a:ext>
            </a:extLst>
          </p:cNvPr>
          <p:cNvSpPr txBox="1"/>
          <p:nvPr/>
        </p:nvSpPr>
        <p:spPr>
          <a:xfrm>
            <a:off x="9410422" y="26856816"/>
            <a:ext cx="6704911" cy="3416320"/>
          </a:xfrm>
          <a:prstGeom prst="rect">
            <a:avLst/>
          </a:prstGeom>
          <a:noFill/>
        </p:spPr>
        <p:txBody>
          <a:bodyPr wrap="square" rtlCol="0">
            <a:spAutoFit/>
          </a:bodyPr>
          <a:lstStyle/>
          <a:p>
            <a:pPr algn="just"/>
            <a:r>
              <a:rPr lang="en-US" sz="3600" b="1" dirty="0">
                <a:latin typeface="Times New Roman" panose="02020603050405020304" pitchFamily="18" charset="0"/>
                <a:cs typeface="Times New Roman" panose="02020603050405020304" pitchFamily="18" charset="0"/>
              </a:rPr>
              <a:t>Figure 2. </a:t>
            </a:r>
            <a:r>
              <a:rPr lang="en-US" sz="3600" dirty="0">
                <a:latin typeface="Times New Roman" panose="02020603050405020304" pitchFamily="18" charset="0"/>
                <a:cs typeface="Times New Roman" panose="02020603050405020304" pitchFamily="18" charset="0"/>
              </a:rPr>
              <a:t>Modification of the substituents at position R</a:t>
            </a:r>
            <a:r>
              <a:rPr lang="en-US" sz="3600" baseline="-25000" dirty="0">
                <a:latin typeface="Times New Roman" panose="02020603050405020304" pitchFamily="18" charset="0"/>
                <a:cs typeface="Times New Roman" panose="02020603050405020304" pitchFamily="18" charset="0"/>
              </a:rPr>
              <a:t>1 </a:t>
            </a:r>
            <a:r>
              <a:rPr lang="en-US" sz="3600" dirty="0">
                <a:latin typeface="Times New Roman" panose="02020603050405020304" pitchFamily="18" charset="0"/>
                <a:cs typeface="Times New Roman" panose="02020603050405020304" pitchFamily="18" charset="0"/>
              </a:rPr>
              <a:t>and R</a:t>
            </a:r>
            <a:r>
              <a:rPr lang="en-US" sz="3600" baseline="-25000" dirty="0">
                <a:latin typeface="Times New Roman" panose="02020603050405020304" pitchFamily="18" charset="0"/>
                <a:cs typeface="Times New Roman" panose="02020603050405020304" pitchFamily="18" charset="0"/>
              </a:rPr>
              <a:t>2 </a:t>
            </a:r>
            <a:r>
              <a:rPr lang="en-US" sz="3600" dirty="0">
                <a:latin typeface="Times New Roman" panose="02020603050405020304" pitchFamily="18" charset="0"/>
                <a:cs typeface="Times New Roman" panose="02020603050405020304" pitchFamily="18" charset="0"/>
              </a:rPr>
              <a:t>is thought to alter the electronics of the </a:t>
            </a:r>
            <a:r>
              <a:rPr lang="en-US" sz="3600" dirty="0" err="1">
                <a:latin typeface="Times New Roman" panose="02020603050405020304" pitchFamily="18" charset="0"/>
                <a:cs typeface="Times New Roman" panose="02020603050405020304" pitchFamily="18" charset="0"/>
              </a:rPr>
              <a:t>aza</a:t>
            </a:r>
            <a:r>
              <a:rPr lang="en-US" sz="3600" dirty="0">
                <a:latin typeface="Times New Roman" panose="02020603050405020304" pitchFamily="18" charset="0"/>
                <a:cs typeface="Times New Roman" panose="02020603050405020304" pitchFamily="18" charset="0"/>
              </a:rPr>
              <a:t>-</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ring to provide resonance stabilization upon nucleophilic attack.</a:t>
            </a:r>
          </a:p>
        </p:txBody>
      </p:sp>
      <p:graphicFrame>
        <p:nvGraphicFramePr>
          <p:cNvPr id="6" name="Object 5">
            <a:extLst>
              <a:ext uri="{FF2B5EF4-FFF2-40B4-BE49-F238E27FC236}">
                <a16:creationId xmlns:a16="http://schemas.microsoft.com/office/drawing/2014/main" id="{FC788AB9-469D-40B6-A334-123E0CCDF672}"/>
              </a:ext>
            </a:extLst>
          </p:cNvPr>
          <p:cNvGraphicFramePr>
            <a:graphicFrameLocks noChangeAspect="1"/>
          </p:cNvGraphicFramePr>
          <p:nvPr>
            <p:extLst>
              <p:ext uri="{D42A27DB-BD31-4B8C-83A1-F6EECF244321}">
                <p14:modId xmlns:p14="http://schemas.microsoft.com/office/powerpoint/2010/main" val="1194935601"/>
              </p:ext>
            </p:extLst>
          </p:nvPr>
        </p:nvGraphicFramePr>
        <p:xfrm>
          <a:off x="1713733" y="20446872"/>
          <a:ext cx="5975993" cy="8372055"/>
        </p:xfrm>
        <a:graphic>
          <a:graphicData uri="http://schemas.openxmlformats.org/presentationml/2006/ole">
            <mc:AlternateContent xmlns:mc="http://schemas.openxmlformats.org/markup-compatibility/2006">
              <mc:Choice xmlns:v="urn:schemas-microsoft-com:vml" Requires="v">
                <p:oleObj spid="_x0000_s2613" name="CS ChemDraw Drawing" r:id="rId31" imgW="3350106" imgH="4692569" progId="ChemDraw.Document.6.0">
                  <p:embed/>
                </p:oleObj>
              </mc:Choice>
              <mc:Fallback>
                <p:oleObj name="CS ChemDraw Drawing" r:id="rId31" imgW="3350106" imgH="4692569" progId="ChemDraw.Document.6.0">
                  <p:embed/>
                  <p:pic>
                    <p:nvPicPr>
                      <p:cNvPr id="0" name=""/>
                      <p:cNvPicPr/>
                      <p:nvPr/>
                    </p:nvPicPr>
                    <p:blipFill>
                      <a:blip r:embed="rId32"/>
                      <a:stretch>
                        <a:fillRect/>
                      </a:stretch>
                    </p:blipFill>
                    <p:spPr>
                      <a:xfrm>
                        <a:off x="1713733" y="20446872"/>
                        <a:ext cx="5975993" cy="8372055"/>
                      </a:xfrm>
                      <a:prstGeom prst="rect">
                        <a:avLst/>
                      </a:prstGeom>
                    </p:spPr>
                  </p:pic>
                </p:oleObj>
              </mc:Fallback>
            </mc:AlternateContent>
          </a:graphicData>
        </a:graphic>
      </p:graphicFrame>
      <p:graphicFrame>
        <p:nvGraphicFramePr>
          <p:cNvPr id="18" name="Table 17">
            <a:extLst>
              <a:ext uri="{FF2B5EF4-FFF2-40B4-BE49-F238E27FC236}">
                <a16:creationId xmlns:a16="http://schemas.microsoft.com/office/drawing/2014/main" id="{5A9129AA-50EB-481A-A516-2353534A6C56}"/>
              </a:ext>
            </a:extLst>
          </p:cNvPr>
          <p:cNvGraphicFramePr>
            <a:graphicFrameLocks noGrp="1"/>
          </p:cNvGraphicFramePr>
          <p:nvPr>
            <p:extLst>
              <p:ext uri="{D42A27DB-BD31-4B8C-83A1-F6EECF244321}">
                <p14:modId xmlns:p14="http://schemas.microsoft.com/office/powerpoint/2010/main" val="1174774184"/>
              </p:ext>
            </p:extLst>
          </p:nvPr>
        </p:nvGraphicFramePr>
        <p:xfrm>
          <a:off x="30377987" y="12795547"/>
          <a:ext cx="11242305" cy="5105400"/>
        </p:xfrm>
        <a:graphic>
          <a:graphicData uri="http://schemas.openxmlformats.org/drawingml/2006/table">
            <a:tbl>
              <a:tblPr firstRow="1" bandRow="1">
                <a:tableStyleId>{5C22544A-7EE6-4342-B048-85BDC9FD1C3A}</a:tableStyleId>
              </a:tblPr>
              <a:tblGrid>
                <a:gridCol w="2248461">
                  <a:extLst>
                    <a:ext uri="{9D8B030D-6E8A-4147-A177-3AD203B41FA5}">
                      <a16:colId xmlns:a16="http://schemas.microsoft.com/office/drawing/2014/main" val="2570876658"/>
                    </a:ext>
                  </a:extLst>
                </a:gridCol>
                <a:gridCol w="2248461">
                  <a:extLst>
                    <a:ext uri="{9D8B030D-6E8A-4147-A177-3AD203B41FA5}">
                      <a16:colId xmlns:a16="http://schemas.microsoft.com/office/drawing/2014/main" val="1734832364"/>
                    </a:ext>
                  </a:extLst>
                </a:gridCol>
                <a:gridCol w="2248461">
                  <a:extLst>
                    <a:ext uri="{9D8B030D-6E8A-4147-A177-3AD203B41FA5}">
                      <a16:colId xmlns:a16="http://schemas.microsoft.com/office/drawing/2014/main" val="3705495979"/>
                    </a:ext>
                  </a:extLst>
                </a:gridCol>
                <a:gridCol w="2248461">
                  <a:extLst>
                    <a:ext uri="{9D8B030D-6E8A-4147-A177-3AD203B41FA5}">
                      <a16:colId xmlns:a16="http://schemas.microsoft.com/office/drawing/2014/main" val="281231489"/>
                    </a:ext>
                  </a:extLst>
                </a:gridCol>
                <a:gridCol w="2248461">
                  <a:extLst>
                    <a:ext uri="{9D8B030D-6E8A-4147-A177-3AD203B41FA5}">
                      <a16:colId xmlns:a16="http://schemas.microsoft.com/office/drawing/2014/main" val="1937419645"/>
                    </a:ext>
                  </a:extLst>
                </a:gridCol>
              </a:tblGrid>
              <a:tr h="837112">
                <a:tc>
                  <a:txBody>
                    <a:bodyPr/>
                    <a:lstStyle/>
                    <a:p>
                      <a:pPr algn="ctr"/>
                      <a:r>
                        <a:rPr lang="en-US" sz="2500" dirty="0">
                          <a:latin typeface="Times New Roman" panose="02020603050405020304" pitchFamily="18" charset="0"/>
                          <a:cs typeface="Times New Roman" panose="02020603050405020304" pitchFamily="18" charset="0"/>
                        </a:rPr>
                        <a:t>Concentration</a:t>
                      </a:r>
                    </a:p>
                    <a:p>
                      <a:pPr algn="ctr"/>
                      <a:r>
                        <a:rPr lang="en-US" sz="2500" dirty="0">
                          <a:latin typeface="Times New Roman" panose="02020603050405020304" pitchFamily="18" charset="0"/>
                          <a:cs typeface="Times New Roman" panose="02020603050405020304" pitchFamily="18" charset="0"/>
                        </a:rPr>
                        <a:t>(M)</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500" i="0" dirty="0">
                          <a:latin typeface="Times New Roman" panose="02020603050405020304" pitchFamily="18" charset="0"/>
                          <a:cs typeface="Times New Roman" panose="02020603050405020304" pitchFamily="18" charset="0"/>
                        </a:rPr>
                        <a:t>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500" dirty="0">
                          <a:latin typeface="Times New Roman" panose="02020603050405020304" pitchFamily="18" charset="0"/>
                          <a:cs typeface="Times New Roman" panose="02020603050405020304" pitchFamily="18" charset="0"/>
                        </a:rPr>
                        <a:t>(min)</a:t>
                      </a:r>
                    </a:p>
                  </a:txBody>
                  <a:tcPr/>
                </a:tc>
                <a:tc>
                  <a:txBody>
                    <a:bodyPr/>
                    <a:lstStyle/>
                    <a:p>
                      <a:pPr algn="ctr"/>
                      <a:r>
                        <a:rPr lang="en-US" sz="2500" i="0" dirty="0">
                          <a:latin typeface="Times New Roman" panose="02020603050405020304" pitchFamily="18" charset="0"/>
                          <a:cs typeface="Times New Roman" panose="02020603050405020304" pitchFamily="18" charset="0"/>
                        </a:rPr>
                        <a:t>Flow rate</a:t>
                      </a:r>
                    </a:p>
                    <a:p>
                      <a:pPr algn="ctr"/>
                      <a:r>
                        <a:rPr lang="en-US" sz="2500" dirty="0">
                          <a:latin typeface="Times New Roman" panose="02020603050405020304" pitchFamily="18" charset="0"/>
                          <a:cs typeface="Times New Roman" panose="02020603050405020304" pitchFamily="18" charset="0"/>
                        </a:rPr>
                        <a:t>(mL/min)</a:t>
                      </a:r>
                    </a:p>
                  </a:txBody>
                  <a:tcPr/>
                </a:tc>
                <a:tc>
                  <a:txBody>
                    <a:bodyPr/>
                    <a:lstStyle/>
                    <a:p>
                      <a:pPr algn="ctr"/>
                      <a:r>
                        <a:rPr lang="en-US" sz="2500" dirty="0">
                          <a:latin typeface="Times New Roman" panose="02020603050405020304" pitchFamily="18" charset="0"/>
                          <a:cs typeface="Times New Roman" panose="02020603050405020304" pitchFamily="18" charset="0"/>
                        </a:rPr>
                        <a:t>Temperature </a:t>
                      </a:r>
                    </a:p>
                    <a:p>
                      <a:pPr algn="ctr"/>
                      <a:r>
                        <a:rPr lang="en-US" sz="2500" dirty="0">
                          <a:latin typeface="Times New Roman" panose="02020603050405020304" pitchFamily="18" charset="0"/>
                          <a:cs typeface="Times New Roman" panose="02020603050405020304" pitchFamily="18" charset="0"/>
                        </a:rPr>
                        <a:t>( </a:t>
                      </a:r>
                      <a:r>
                        <a:rPr lang="en-US" sz="2500" baseline="30000" dirty="0" err="1">
                          <a:latin typeface="Times New Roman" panose="02020603050405020304" pitchFamily="18" charset="0"/>
                          <a:cs typeface="Times New Roman" panose="02020603050405020304" pitchFamily="18" charset="0"/>
                        </a:rPr>
                        <a:t>ο</a:t>
                      </a:r>
                      <a:r>
                        <a:rPr lang="en-US" sz="2500" dirty="0" err="1">
                          <a:latin typeface="Times New Roman" panose="02020603050405020304" pitchFamily="18" charset="0"/>
                          <a:cs typeface="Times New Roman" panose="02020603050405020304" pitchFamily="18" charset="0"/>
                        </a:rPr>
                        <a:t>C</a:t>
                      </a:r>
                      <a:r>
                        <a:rPr lang="en-US" sz="2500" dirty="0">
                          <a:latin typeface="Times New Roman" panose="02020603050405020304" pitchFamily="18" charset="0"/>
                          <a:cs typeface="Times New Roman" panose="02020603050405020304" pitchFamily="18" charset="0"/>
                        </a:rPr>
                        <a:t>)</a:t>
                      </a:r>
                    </a:p>
                  </a:txBody>
                  <a:tcPr/>
                </a:tc>
                <a:tc>
                  <a:txBody>
                    <a:bodyPr/>
                    <a:lstStyle/>
                    <a:p>
                      <a:pPr algn="ctr"/>
                      <a:r>
                        <a:rPr lang="en-US" sz="2500" dirty="0">
                          <a:latin typeface="Times New Roman" panose="02020603050405020304" pitchFamily="18" charset="0"/>
                          <a:cs typeface="Times New Roman" panose="02020603050405020304" pitchFamily="18" charset="0"/>
                        </a:rPr>
                        <a:t>% </a:t>
                      </a:r>
                      <a:r>
                        <a:rPr lang="en-US" sz="2500">
                          <a:latin typeface="Times New Roman" panose="02020603050405020304" pitchFamily="18" charset="0"/>
                          <a:cs typeface="Times New Roman" panose="02020603050405020304" pitchFamily="18" charset="0"/>
                        </a:rPr>
                        <a:t>Conversion from </a:t>
                      </a:r>
                      <a:r>
                        <a:rPr lang="en-US" sz="2500" b="1">
                          <a:latin typeface="Times New Roman" panose="02020603050405020304" pitchFamily="18" charset="0"/>
                          <a:cs typeface="Times New Roman" panose="02020603050405020304" pitchFamily="18" charset="0"/>
                        </a:rPr>
                        <a:t>1</a:t>
                      </a:r>
                      <a:r>
                        <a:rPr lang="en-US" sz="2500">
                          <a:latin typeface="Times New Roman" panose="02020603050405020304" pitchFamily="18" charset="0"/>
                          <a:cs typeface="Times New Roman" panose="02020603050405020304" pitchFamily="18" charset="0"/>
                        </a:rPr>
                        <a:t> to 2</a:t>
                      </a:r>
                      <a:endParaRPr lang="en-US" sz="2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150330824"/>
                  </a:ext>
                </a:extLst>
              </a:tr>
              <a:tr h="466539">
                <a:tc>
                  <a:txBody>
                    <a:bodyPr/>
                    <a:lstStyle/>
                    <a:p>
                      <a:pPr algn="ctr"/>
                      <a:r>
                        <a:rPr lang="en-US" sz="2500" dirty="0">
                          <a:latin typeface="Times New Roman" panose="02020603050405020304" pitchFamily="18" charset="0"/>
                          <a:cs typeface="Times New Roman" panose="02020603050405020304" pitchFamily="18" charset="0"/>
                        </a:rPr>
                        <a:t> 0.016 </a:t>
                      </a:r>
                    </a:p>
                  </a:txBody>
                  <a:tcPr/>
                </a:tc>
                <a:tc>
                  <a:txBody>
                    <a:bodyPr/>
                    <a:lstStyle/>
                    <a:p>
                      <a:pPr algn="ctr"/>
                      <a:r>
                        <a:rPr lang="en-US" sz="2500" dirty="0">
                          <a:latin typeface="Times New Roman" panose="02020603050405020304" pitchFamily="18" charset="0"/>
                          <a:cs typeface="Times New Roman" panose="02020603050405020304" pitchFamily="18" charset="0"/>
                        </a:rPr>
                        <a:t>30</a:t>
                      </a:r>
                    </a:p>
                  </a:txBody>
                  <a:tcPr/>
                </a:tc>
                <a:tc>
                  <a:txBody>
                    <a:bodyPr/>
                    <a:lstStyle/>
                    <a:p>
                      <a:pPr algn="ctr"/>
                      <a:r>
                        <a:rPr lang="en-US" sz="2500" dirty="0">
                          <a:latin typeface="Times New Roman" panose="02020603050405020304" pitchFamily="18" charset="0"/>
                          <a:cs typeface="Times New Roman" panose="02020603050405020304" pitchFamily="18" charset="0"/>
                        </a:rPr>
                        <a:t>0.322</a:t>
                      </a:r>
                    </a:p>
                  </a:txBody>
                  <a:tcPr/>
                </a:tc>
                <a:tc>
                  <a:txBody>
                    <a:bodyPr/>
                    <a:lstStyle/>
                    <a:p>
                      <a:pPr algn="ctr"/>
                      <a:r>
                        <a:rPr lang="en-US" sz="2500" dirty="0">
                          <a:latin typeface="Times New Roman" panose="02020603050405020304" pitchFamily="18" charset="0"/>
                          <a:cs typeface="Times New Roman" panose="02020603050405020304" pitchFamily="18" charset="0"/>
                        </a:rPr>
                        <a:t>0</a:t>
                      </a:r>
                    </a:p>
                  </a:txBody>
                  <a:tcPr/>
                </a:tc>
                <a:tc>
                  <a:txBody>
                    <a:bodyPr/>
                    <a:lstStyle/>
                    <a:p>
                      <a:pPr algn="ctr"/>
                      <a:r>
                        <a:rPr lang="en-US" sz="2500" dirty="0">
                          <a:latin typeface="Times New Roman" panose="02020603050405020304" pitchFamily="18" charset="0"/>
                          <a:cs typeface="Times New Roman" panose="02020603050405020304" pitchFamily="18" charset="0"/>
                        </a:rPr>
                        <a:t>21</a:t>
                      </a:r>
                    </a:p>
                  </a:txBody>
                  <a:tcPr/>
                </a:tc>
                <a:extLst>
                  <a:ext uri="{0D108BD9-81ED-4DB2-BD59-A6C34878D82A}">
                    <a16:rowId xmlns:a16="http://schemas.microsoft.com/office/drawing/2014/main" val="606237810"/>
                  </a:ext>
                </a:extLst>
              </a:tr>
              <a:tr h="466539">
                <a:tc>
                  <a:txBody>
                    <a:bodyPr/>
                    <a:lstStyle/>
                    <a:p>
                      <a:pPr algn="ctr"/>
                      <a:r>
                        <a:rPr lang="en-US" sz="2500" dirty="0">
                          <a:latin typeface="Times New Roman" panose="02020603050405020304" pitchFamily="18" charset="0"/>
                          <a:cs typeface="Times New Roman" panose="02020603050405020304" pitchFamily="18" charset="0"/>
                        </a:rPr>
                        <a:t>0.016 </a:t>
                      </a:r>
                    </a:p>
                  </a:txBody>
                  <a:tcPr/>
                </a:tc>
                <a:tc>
                  <a:txBody>
                    <a:bodyPr/>
                    <a:lstStyle/>
                    <a:p>
                      <a:pPr algn="ctr"/>
                      <a:r>
                        <a:rPr lang="en-US" sz="2500" dirty="0">
                          <a:latin typeface="Times New Roman" panose="02020603050405020304" pitchFamily="18" charset="0"/>
                          <a:cs typeface="Times New Roman" panose="02020603050405020304" pitchFamily="18" charset="0"/>
                        </a:rPr>
                        <a:t>60</a:t>
                      </a:r>
                    </a:p>
                  </a:txBody>
                  <a:tcPr/>
                </a:tc>
                <a:tc>
                  <a:txBody>
                    <a:bodyPr/>
                    <a:lstStyle/>
                    <a:p>
                      <a:pPr algn="ctr"/>
                      <a:r>
                        <a:rPr lang="en-US" sz="2500" dirty="0">
                          <a:latin typeface="Times New Roman" panose="02020603050405020304" pitchFamily="18" charset="0"/>
                          <a:cs typeface="Times New Roman" panose="02020603050405020304" pitchFamily="18" charset="0"/>
                        </a:rPr>
                        <a:t>0.161</a:t>
                      </a:r>
                    </a:p>
                  </a:txBody>
                  <a:tcPr/>
                </a:tc>
                <a:tc>
                  <a:txBody>
                    <a:bodyPr/>
                    <a:lstStyle/>
                    <a:p>
                      <a:pPr algn="ctr"/>
                      <a:r>
                        <a:rPr lang="en-US" sz="2500" dirty="0">
                          <a:latin typeface="Times New Roman" panose="02020603050405020304" pitchFamily="18" charset="0"/>
                          <a:cs typeface="Times New Roman" panose="02020603050405020304" pitchFamily="18" charset="0"/>
                        </a:rPr>
                        <a:t>0</a:t>
                      </a:r>
                    </a:p>
                  </a:txBody>
                  <a:tcPr/>
                </a:tc>
                <a:tc>
                  <a:txBody>
                    <a:bodyPr/>
                    <a:lstStyle/>
                    <a:p>
                      <a:pPr algn="ctr"/>
                      <a:r>
                        <a:rPr lang="en-US" sz="2500" dirty="0">
                          <a:latin typeface="Times New Roman" panose="02020603050405020304" pitchFamily="18" charset="0"/>
                          <a:cs typeface="Times New Roman" panose="02020603050405020304" pitchFamily="18" charset="0"/>
                        </a:rPr>
                        <a:t>44</a:t>
                      </a:r>
                    </a:p>
                  </a:txBody>
                  <a:tcPr/>
                </a:tc>
                <a:extLst>
                  <a:ext uri="{0D108BD9-81ED-4DB2-BD59-A6C34878D82A}">
                    <a16:rowId xmlns:a16="http://schemas.microsoft.com/office/drawing/2014/main" val="1804507958"/>
                  </a:ext>
                </a:extLst>
              </a:tr>
              <a:tr h="466539">
                <a:tc>
                  <a:txBody>
                    <a:bodyPr/>
                    <a:lstStyle/>
                    <a:p>
                      <a:pPr algn="ctr"/>
                      <a:r>
                        <a:rPr lang="en-US" sz="2500" dirty="0">
                          <a:latin typeface="Times New Roman" panose="02020603050405020304" pitchFamily="18" charset="0"/>
                          <a:cs typeface="Times New Roman" panose="02020603050405020304" pitchFamily="18" charset="0"/>
                        </a:rPr>
                        <a:t>0.032 </a:t>
                      </a:r>
                    </a:p>
                  </a:txBody>
                  <a:tcPr/>
                </a:tc>
                <a:tc>
                  <a:txBody>
                    <a:bodyPr/>
                    <a:lstStyle/>
                    <a:p>
                      <a:pPr algn="ctr"/>
                      <a:r>
                        <a:rPr lang="en-US" sz="2500" dirty="0">
                          <a:latin typeface="Times New Roman" panose="02020603050405020304" pitchFamily="18" charset="0"/>
                          <a:cs typeface="Times New Roman" panose="02020603050405020304" pitchFamily="18" charset="0"/>
                        </a:rPr>
                        <a:t>30</a:t>
                      </a:r>
                    </a:p>
                  </a:txBody>
                  <a:tcPr/>
                </a:tc>
                <a:tc>
                  <a:txBody>
                    <a:bodyPr/>
                    <a:lstStyle/>
                    <a:p>
                      <a:pPr algn="ctr"/>
                      <a:r>
                        <a:rPr lang="en-US" sz="2500" dirty="0">
                          <a:latin typeface="Times New Roman" panose="02020603050405020304" pitchFamily="18" charset="0"/>
                          <a:cs typeface="Times New Roman" panose="02020603050405020304" pitchFamily="18" charset="0"/>
                        </a:rPr>
                        <a:t>0.322</a:t>
                      </a:r>
                    </a:p>
                  </a:txBody>
                  <a:tcPr/>
                </a:tc>
                <a:tc>
                  <a:txBody>
                    <a:bodyPr/>
                    <a:lstStyle/>
                    <a:p>
                      <a:pPr algn="ctr"/>
                      <a:r>
                        <a:rPr lang="en-US" sz="2500" dirty="0">
                          <a:latin typeface="Times New Roman" panose="02020603050405020304" pitchFamily="18" charset="0"/>
                          <a:cs typeface="Times New Roman" panose="02020603050405020304" pitchFamily="18" charset="0"/>
                        </a:rPr>
                        <a:t>0</a:t>
                      </a:r>
                    </a:p>
                  </a:txBody>
                  <a:tcPr/>
                </a:tc>
                <a:tc>
                  <a:txBody>
                    <a:bodyPr/>
                    <a:lstStyle/>
                    <a:p>
                      <a:pPr algn="ctr"/>
                      <a:r>
                        <a:rPr lang="en-US" sz="2500" dirty="0">
                          <a:latin typeface="Times New Roman" panose="02020603050405020304" pitchFamily="18" charset="0"/>
                          <a:cs typeface="Times New Roman" panose="02020603050405020304" pitchFamily="18" charset="0"/>
                        </a:rPr>
                        <a:t>23</a:t>
                      </a:r>
                    </a:p>
                  </a:txBody>
                  <a:tcPr/>
                </a:tc>
                <a:extLst>
                  <a:ext uri="{0D108BD9-81ED-4DB2-BD59-A6C34878D82A}">
                    <a16:rowId xmlns:a16="http://schemas.microsoft.com/office/drawing/2014/main" val="2221542434"/>
                  </a:ext>
                </a:extLst>
              </a:tr>
              <a:tr h="466539">
                <a:tc>
                  <a:txBody>
                    <a:bodyPr/>
                    <a:lstStyle/>
                    <a:p>
                      <a:pPr algn="ctr"/>
                      <a:r>
                        <a:rPr lang="en-US" sz="2500" dirty="0">
                          <a:latin typeface="Times New Roman" panose="02020603050405020304" pitchFamily="18" charset="0"/>
                          <a:cs typeface="Times New Roman" panose="02020603050405020304" pitchFamily="18" charset="0"/>
                        </a:rPr>
                        <a:t>0.032 </a:t>
                      </a:r>
                    </a:p>
                  </a:txBody>
                  <a:tcPr/>
                </a:tc>
                <a:tc>
                  <a:txBody>
                    <a:bodyPr/>
                    <a:lstStyle/>
                    <a:p>
                      <a:pPr algn="ctr"/>
                      <a:r>
                        <a:rPr lang="en-US" sz="2500" dirty="0">
                          <a:latin typeface="Times New Roman" panose="02020603050405020304" pitchFamily="18" charset="0"/>
                          <a:cs typeface="Times New Roman" panose="02020603050405020304" pitchFamily="18" charset="0"/>
                        </a:rPr>
                        <a:t>60</a:t>
                      </a:r>
                    </a:p>
                  </a:txBody>
                  <a:tcPr/>
                </a:tc>
                <a:tc>
                  <a:txBody>
                    <a:bodyPr/>
                    <a:lstStyle/>
                    <a:p>
                      <a:pPr algn="ctr"/>
                      <a:r>
                        <a:rPr lang="en-US" sz="2500" dirty="0">
                          <a:latin typeface="Times New Roman" panose="02020603050405020304" pitchFamily="18" charset="0"/>
                          <a:cs typeface="Times New Roman" panose="02020603050405020304" pitchFamily="18" charset="0"/>
                        </a:rPr>
                        <a:t>0.161</a:t>
                      </a:r>
                    </a:p>
                  </a:txBody>
                  <a:tcPr/>
                </a:tc>
                <a:tc>
                  <a:txBody>
                    <a:bodyPr/>
                    <a:lstStyle/>
                    <a:p>
                      <a:pPr algn="ctr"/>
                      <a:r>
                        <a:rPr lang="en-US" sz="2500" dirty="0">
                          <a:latin typeface="Times New Roman" panose="02020603050405020304" pitchFamily="18" charset="0"/>
                          <a:cs typeface="Times New Roman" panose="02020603050405020304" pitchFamily="18" charset="0"/>
                        </a:rPr>
                        <a:t>0</a:t>
                      </a:r>
                    </a:p>
                  </a:txBody>
                  <a:tcPr/>
                </a:tc>
                <a:tc>
                  <a:txBody>
                    <a:bodyPr/>
                    <a:lstStyle/>
                    <a:p>
                      <a:pPr algn="ctr"/>
                      <a:r>
                        <a:rPr lang="en-US" sz="2500" dirty="0">
                          <a:latin typeface="Times New Roman" panose="02020603050405020304" pitchFamily="18" charset="0"/>
                          <a:cs typeface="Times New Roman" panose="02020603050405020304" pitchFamily="18" charset="0"/>
                        </a:rPr>
                        <a:t>36</a:t>
                      </a:r>
                    </a:p>
                  </a:txBody>
                  <a:tcPr/>
                </a:tc>
                <a:extLst>
                  <a:ext uri="{0D108BD9-81ED-4DB2-BD59-A6C34878D82A}">
                    <a16:rowId xmlns:a16="http://schemas.microsoft.com/office/drawing/2014/main" val="2036370301"/>
                  </a:ext>
                </a:extLst>
              </a:tr>
              <a:tr h="466539">
                <a:tc>
                  <a:txBody>
                    <a:bodyPr/>
                    <a:lstStyle/>
                    <a:p>
                      <a:pPr algn="ctr"/>
                      <a:r>
                        <a:rPr lang="en-US" sz="2500" dirty="0">
                          <a:latin typeface="Times New Roman" panose="02020603050405020304" pitchFamily="18" charset="0"/>
                          <a:cs typeface="Times New Roman" panose="02020603050405020304" pitchFamily="18" charset="0"/>
                        </a:rPr>
                        <a:t>0.048 </a:t>
                      </a:r>
                    </a:p>
                  </a:txBody>
                  <a:tcPr/>
                </a:tc>
                <a:tc>
                  <a:txBody>
                    <a:bodyPr/>
                    <a:lstStyle/>
                    <a:p>
                      <a:pPr algn="ctr"/>
                      <a:r>
                        <a:rPr lang="en-US" sz="2500" dirty="0">
                          <a:latin typeface="Times New Roman" panose="02020603050405020304" pitchFamily="18" charset="0"/>
                          <a:cs typeface="Times New Roman" panose="02020603050405020304" pitchFamily="18" charset="0"/>
                        </a:rPr>
                        <a:t>30</a:t>
                      </a:r>
                    </a:p>
                  </a:txBody>
                  <a:tcPr/>
                </a:tc>
                <a:tc>
                  <a:txBody>
                    <a:bodyPr/>
                    <a:lstStyle/>
                    <a:p>
                      <a:pPr algn="ctr"/>
                      <a:r>
                        <a:rPr lang="en-US" sz="2500" dirty="0">
                          <a:latin typeface="Times New Roman" panose="02020603050405020304" pitchFamily="18" charset="0"/>
                          <a:cs typeface="Times New Roman" panose="02020603050405020304" pitchFamily="18" charset="0"/>
                        </a:rPr>
                        <a:t>0.322</a:t>
                      </a:r>
                    </a:p>
                  </a:txBody>
                  <a:tcPr/>
                </a:tc>
                <a:tc>
                  <a:txBody>
                    <a:bodyPr/>
                    <a:lstStyle/>
                    <a:p>
                      <a:pPr algn="ctr"/>
                      <a:r>
                        <a:rPr lang="en-US" sz="2500" dirty="0">
                          <a:latin typeface="Times New Roman" panose="02020603050405020304" pitchFamily="18" charset="0"/>
                          <a:cs typeface="Times New Roman" panose="02020603050405020304" pitchFamily="18" charset="0"/>
                        </a:rPr>
                        <a:t>0</a:t>
                      </a:r>
                    </a:p>
                  </a:txBody>
                  <a:tcPr/>
                </a:tc>
                <a:tc>
                  <a:txBody>
                    <a:bodyPr/>
                    <a:lstStyle/>
                    <a:p>
                      <a:pPr algn="ctr"/>
                      <a:r>
                        <a:rPr lang="en-US" sz="2500" dirty="0">
                          <a:latin typeface="Times New Roman" panose="02020603050405020304" pitchFamily="18" charset="0"/>
                          <a:cs typeface="Times New Roman" panose="02020603050405020304" pitchFamily="18" charset="0"/>
                        </a:rPr>
                        <a:t>15</a:t>
                      </a:r>
                    </a:p>
                  </a:txBody>
                  <a:tcPr/>
                </a:tc>
                <a:extLst>
                  <a:ext uri="{0D108BD9-81ED-4DB2-BD59-A6C34878D82A}">
                    <a16:rowId xmlns:a16="http://schemas.microsoft.com/office/drawing/2014/main" val="443291600"/>
                  </a:ext>
                </a:extLst>
              </a:tr>
              <a:tr h="466539">
                <a:tc>
                  <a:txBody>
                    <a:bodyPr/>
                    <a:lstStyle/>
                    <a:p>
                      <a:pPr algn="ctr"/>
                      <a:r>
                        <a:rPr lang="en-US" sz="2500" dirty="0">
                          <a:latin typeface="Times New Roman" panose="02020603050405020304" pitchFamily="18" charset="0"/>
                          <a:cs typeface="Times New Roman" panose="02020603050405020304" pitchFamily="18" charset="0"/>
                        </a:rPr>
                        <a:t>0.048 </a:t>
                      </a:r>
                    </a:p>
                  </a:txBody>
                  <a:tcPr/>
                </a:tc>
                <a:tc>
                  <a:txBody>
                    <a:bodyPr/>
                    <a:lstStyle/>
                    <a:p>
                      <a:pPr algn="ctr"/>
                      <a:r>
                        <a:rPr lang="en-US" sz="2500" dirty="0">
                          <a:latin typeface="Times New Roman" panose="02020603050405020304" pitchFamily="18" charset="0"/>
                          <a:cs typeface="Times New Roman" panose="02020603050405020304" pitchFamily="18" charset="0"/>
                        </a:rPr>
                        <a:t>60</a:t>
                      </a:r>
                    </a:p>
                  </a:txBody>
                  <a:tcPr/>
                </a:tc>
                <a:tc>
                  <a:txBody>
                    <a:bodyPr/>
                    <a:lstStyle/>
                    <a:p>
                      <a:pPr algn="ctr"/>
                      <a:r>
                        <a:rPr lang="en-US" sz="2500" dirty="0">
                          <a:latin typeface="Times New Roman" panose="02020603050405020304" pitchFamily="18" charset="0"/>
                          <a:cs typeface="Times New Roman" panose="02020603050405020304" pitchFamily="18" charset="0"/>
                        </a:rPr>
                        <a:t>0.161</a:t>
                      </a:r>
                    </a:p>
                  </a:txBody>
                  <a:tcPr/>
                </a:tc>
                <a:tc>
                  <a:txBody>
                    <a:bodyPr/>
                    <a:lstStyle/>
                    <a:p>
                      <a:pPr algn="ctr"/>
                      <a:r>
                        <a:rPr lang="en-US" sz="2500" dirty="0">
                          <a:latin typeface="Times New Roman" panose="02020603050405020304" pitchFamily="18" charset="0"/>
                          <a:cs typeface="Times New Roman" panose="02020603050405020304" pitchFamily="18" charset="0"/>
                        </a:rPr>
                        <a:t>0</a:t>
                      </a:r>
                    </a:p>
                  </a:txBody>
                  <a:tcPr/>
                </a:tc>
                <a:tc>
                  <a:txBody>
                    <a:bodyPr/>
                    <a:lstStyle/>
                    <a:p>
                      <a:pPr algn="ctr"/>
                      <a:r>
                        <a:rPr lang="en-US" sz="2500" dirty="0">
                          <a:latin typeface="Times New Roman" panose="02020603050405020304" pitchFamily="18" charset="0"/>
                          <a:cs typeface="Times New Roman" panose="02020603050405020304" pitchFamily="18" charset="0"/>
                        </a:rPr>
                        <a:t>32</a:t>
                      </a:r>
                    </a:p>
                  </a:txBody>
                  <a:tcPr/>
                </a:tc>
                <a:extLst>
                  <a:ext uri="{0D108BD9-81ED-4DB2-BD59-A6C34878D82A}">
                    <a16:rowId xmlns:a16="http://schemas.microsoft.com/office/drawing/2014/main" val="1624909263"/>
                  </a:ext>
                </a:extLst>
              </a:tr>
              <a:tr h="466539">
                <a:tc>
                  <a:txBody>
                    <a:bodyPr/>
                    <a:lstStyle/>
                    <a:p>
                      <a:pPr algn="ctr"/>
                      <a:r>
                        <a:rPr lang="en-US" sz="2500" dirty="0">
                          <a:latin typeface="Times New Roman" panose="02020603050405020304" pitchFamily="18" charset="0"/>
                          <a:cs typeface="Times New Roman" panose="02020603050405020304" pitchFamily="18" charset="0"/>
                        </a:rPr>
                        <a:t>0.016 </a:t>
                      </a:r>
                    </a:p>
                  </a:txBody>
                  <a:tcPr/>
                </a:tc>
                <a:tc>
                  <a:txBody>
                    <a:bodyPr/>
                    <a:lstStyle/>
                    <a:p>
                      <a:pPr algn="ctr"/>
                      <a:r>
                        <a:rPr lang="en-US" sz="2500">
                          <a:latin typeface="Times New Roman" panose="02020603050405020304" pitchFamily="18" charset="0"/>
                          <a:cs typeface="Times New Roman" panose="02020603050405020304" pitchFamily="18" charset="0"/>
                        </a:rPr>
                        <a:t>30</a:t>
                      </a:r>
                      <a:endParaRPr lang="en-US" sz="3000" dirty="0">
                        <a:latin typeface="Times New Roman" panose="02020603050405020304" pitchFamily="18" charset="0"/>
                        <a:cs typeface="Times New Roman" panose="02020603050405020304" pitchFamily="18" charset="0"/>
                      </a:endParaRPr>
                    </a:p>
                  </a:txBody>
                  <a:tcPr/>
                </a:tc>
                <a:tc>
                  <a:txBody>
                    <a:bodyPr/>
                    <a:lstStyle/>
                    <a:p>
                      <a:pPr algn="ctr"/>
                      <a:r>
                        <a:rPr lang="en-US" sz="2500">
                          <a:latin typeface="Times New Roman" panose="02020603050405020304" pitchFamily="18" charset="0"/>
                          <a:cs typeface="Times New Roman" panose="02020603050405020304" pitchFamily="18" charset="0"/>
                        </a:rPr>
                        <a:t>0.322</a:t>
                      </a:r>
                      <a:endParaRPr lang="en-US" sz="2500" dirty="0">
                        <a:latin typeface="Times New Roman" panose="02020603050405020304" pitchFamily="18" charset="0"/>
                        <a:cs typeface="Times New Roman" panose="02020603050405020304" pitchFamily="18" charset="0"/>
                      </a:endParaRPr>
                    </a:p>
                  </a:txBody>
                  <a:tcPr/>
                </a:tc>
                <a:tc>
                  <a:txBody>
                    <a:bodyPr/>
                    <a:lstStyle/>
                    <a:p>
                      <a:pPr algn="ctr"/>
                      <a:r>
                        <a:rPr lang="en-US" sz="2500" dirty="0">
                          <a:latin typeface="Times New Roman" panose="02020603050405020304" pitchFamily="18" charset="0"/>
                          <a:cs typeface="Times New Roman" panose="02020603050405020304" pitchFamily="18" charset="0"/>
                        </a:rPr>
                        <a:t>rt</a:t>
                      </a:r>
                    </a:p>
                  </a:txBody>
                  <a:tcPr/>
                </a:tc>
                <a:tc>
                  <a:txBody>
                    <a:bodyPr/>
                    <a:lstStyle/>
                    <a:p>
                      <a:pPr algn="ctr"/>
                      <a:r>
                        <a:rPr lang="en-US" sz="2500" dirty="0">
                          <a:latin typeface="Times New Roman" panose="02020603050405020304" pitchFamily="18" charset="0"/>
                          <a:cs typeface="Times New Roman" panose="02020603050405020304" pitchFamily="18" charset="0"/>
                        </a:rPr>
                        <a:t>33</a:t>
                      </a:r>
                    </a:p>
                  </a:txBody>
                  <a:tcPr/>
                </a:tc>
                <a:extLst>
                  <a:ext uri="{0D108BD9-81ED-4DB2-BD59-A6C34878D82A}">
                    <a16:rowId xmlns:a16="http://schemas.microsoft.com/office/drawing/2014/main" val="755391872"/>
                  </a:ext>
                </a:extLst>
              </a:tr>
              <a:tr h="466539">
                <a:tc>
                  <a:txBody>
                    <a:bodyPr/>
                    <a:lstStyle/>
                    <a:p>
                      <a:pPr algn="ctr"/>
                      <a:r>
                        <a:rPr lang="en-US" sz="2500" dirty="0">
                          <a:latin typeface="Times New Roman" panose="02020603050405020304" pitchFamily="18" charset="0"/>
                          <a:cs typeface="Times New Roman" panose="02020603050405020304" pitchFamily="18" charset="0"/>
                        </a:rPr>
                        <a:t>0.016 </a:t>
                      </a:r>
                    </a:p>
                  </a:txBody>
                  <a:tcPr/>
                </a:tc>
                <a:tc>
                  <a:txBody>
                    <a:bodyPr/>
                    <a:lstStyle/>
                    <a:p>
                      <a:pPr algn="ctr"/>
                      <a:r>
                        <a:rPr lang="en-US" sz="2500" dirty="0">
                          <a:latin typeface="Times New Roman" panose="02020603050405020304" pitchFamily="18" charset="0"/>
                          <a:cs typeface="Times New Roman" panose="02020603050405020304" pitchFamily="18" charset="0"/>
                        </a:rPr>
                        <a:t>120</a:t>
                      </a:r>
                      <a:endParaRPr lang="en-US" sz="3000" dirty="0">
                        <a:latin typeface="Times New Roman" panose="02020603050405020304" pitchFamily="18" charset="0"/>
                        <a:cs typeface="Times New Roman" panose="02020603050405020304" pitchFamily="18" charset="0"/>
                      </a:endParaRPr>
                    </a:p>
                  </a:txBody>
                  <a:tcPr/>
                </a:tc>
                <a:tc>
                  <a:txBody>
                    <a:bodyPr/>
                    <a:lstStyle/>
                    <a:p>
                      <a:pPr algn="ctr"/>
                      <a:r>
                        <a:rPr lang="en-US" sz="2500" dirty="0">
                          <a:latin typeface="Times New Roman" panose="02020603050405020304" pitchFamily="18" charset="0"/>
                          <a:cs typeface="Times New Roman" panose="02020603050405020304" pitchFamily="18" charset="0"/>
                        </a:rPr>
                        <a:t>0.080</a:t>
                      </a:r>
                    </a:p>
                  </a:txBody>
                  <a:tcPr/>
                </a:tc>
                <a:tc>
                  <a:txBody>
                    <a:bodyPr/>
                    <a:lstStyle/>
                    <a:p>
                      <a:pPr algn="ctr"/>
                      <a:r>
                        <a:rPr lang="en-US" sz="2500" dirty="0">
                          <a:latin typeface="Times New Roman" panose="02020603050405020304" pitchFamily="18" charset="0"/>
                          <a:cs typeface="Times New Roman" panose="02020603050405020304" pitchFamily="18" charset="0"/>
                        </a:rPr>
                        <a:t>rt</a:t>
                      </a:r>
                    </a:p>
                  </a:txBody>
                  <a:tcPr/>
                </a:tc>
                <a:tc>
                  <a:txBody>
                    <a:bodyPr/>
                    <a:lstStyle/>
                    <a:p>
                      <a:pPr algn="ctr"/>
                      <a:r>
                        <a:rPr lang="en-US" sz="2500" dirty="0">
                          <a:latin typeface="Times New Roman" panose="02020603050405020304" pitchFamily="18" charset="0"/>
                          <a:cs typeface="Times New Roman" panose="02020603050405020304" pitchFamily="18" charset="0"/>
                        </a:rPr>
                        <a:t>92</a:t>
                      </a:r>
                    </a:p>
                  </a:txBody>
                  <a:tcPr/>
                </a:tc>
                <a:extLst>
                  <a:ext uri="{0D108BD9-81ED-4DB2-BD59-A6C34878D82A}">
                    <a16:rowId xmlns:a16="http://schemas.microsoft.com/office/drawing/2014/main" val="1826144205"/>
                  </a:ext>
                </a:extLst>
              </a:tr>
              <a:tr h="466539">
                <a:tc>
                  <a:txBody>
                    <a:bodyPr/>
                    <a:lstStyle/>
                    <a:p>
                      <a:pPr algn="ctr"/>
                      <a:r>
                        <a:rPr lang="en-US" sz="2500" dirty="0">
                          <a:latin typeface="Times New Roman" panose="02020603050405020304" pitchFamily="18" charset="0"/>
                          <a:cs typeface="Times New Roman" panose="02020603050405020304" pitchFamily="18" charset="0"/>
                        </a:rPr>
                        <a:t>0.016 </a:t>
                      </a:r>
                    </a:p>
                  </a:txBody>
                  <a:tcPr/>
                </a:tc>
                <a:tc>
                  <a:txBody>
                    <a:bodyPr/>
                    <a:lstStyle/>
                    <a:p>
                      <a:pPr algn="ctr"/>
                      <a:r>
                        <a:rPr lang="en-US" sz="2500" dirty="0">
                          <a:latin typeface="Times New Roman" panose="02020603050405020304" pitchFamily="18" charset="0"/>
                          <a:cs typeface="Times New Roman" panose="02020603050405020304" pitchFamily="18" charset="0"/>
                        </a:rPr>
                        <a:t>150</a:t>
                      </a:r>
                      <a:endParaRPr lang="en-US" sz="3000" dirty="0">
                        <a:latin typeface="Times New Roman" panose="02020603050405020304" pitchFamily="18" charset="0"/>
                        <a:cs typeface="Times New Roman" panose="02020603050405020304" pitchFamily="18" charset="0"/>
                      </a:endParaRPr>
                    </a:p>
                  </a:txBody>
                  <a:tcPr/>
                </a:tc>
                <a:tc>
                  <a:txBody>
                    <a:bodyPr/>
                    <a:lstStyle/>
                    <a:p>
                      <a:pPr algn="ctr"/>
                      <a:r>
                        <a:rPr lang="en-US" sz="2500" dirty="0">
                          <a:latin typeface="Times New Roman" panose="02020603050405020304" pitchFamily="18" charset="0"/>
                          <a:cs typeface="Times New Roman" panose="02020603050405020304" pitchFamily="18" charset="0"/>
                        </a:rPr>
                        <a:t>0.060</a:t>
                      </a:r>
                    </a:p>
                  </a:txBody>
                  <a:tcPr/>
                </a:tc>
                <a:tc>
                  <a:txBody>
                    <a:bodyPr/>
                    <a:lstStyle/>
                    <a:p>
                      <a:pPr algn="ctr"/>
                      <a:r>
                        <a:rPr lang="en-US" sz="2500" dirty="0">
                          <a:latin typeface="Times New Roman" panose="02020603050405020304" pitchFamily="18" charset="0"/>
                          <a:cs typeface="Times New Roman" panose="02020603050405020304" pitchFamily="18" charset="0"/>
                        </a:rPr>
                        <a:t>rt</a:t>
                      </a:r>
                    </a:p>
                  </a:txBody>
                  <a:tcPr/>
                </a:tc>
                <a:tc>
                  <a:txBody>
                    <a:bodyPr/>
                    <a:lstStyle/>
                    <a:p>
                      <a:pPr algn="ctr"/>
                      <a:r>
                        <a:rPr lang="en-US" sz="2500" dirty="0">
                          <a:latin typeface="Times New Roman" panose="02020603050405020304" pitchFamily="18" charset="0"/>
                          <a:cs typeface="Times New Roman" panose="02020603050405020304" pitchFamily="18" charset="0"/>
                        </a:rPr>
                        <a:t>95</a:t>
                      </a:r>
                    </a:p>
                  </a:txBody>
                  <a:tcPr/>
                </a:tc>
                <a:extLst>
                  <a:ext uri="{0D108BD9-81ED-4DB2-BD59-A6C34878D82A}">
                    <a16:rowId xmlns:a16="http://schemas.microsoft.com/office/drawing/2014/main" val="1036134614"/>
                  </a:ext>
                </a:extLst>
              </a:tr>
            </a:tbl>
          </a:graphicData>
        </a:graphic>
      </p:graphicFrame>
      <p:sp>
        <p:nvSpPr>
          <p:cNvPr id="43" name="TextBox 42">
            <a:extLst>
              <a:ext uri="{FF2B5EF4-FFF2-40B4-BE49-F238E27FC236}">
                <a16:creationId xmlns:a16="http://schemas.microsoft.com/office/drawing/2014/main" id="{088B416E-CA08-40E3-82F5-7CCE78956F3D}"/>
              </a:ext>
            </a:extLst>
          </p:cNvPr>
          <p:cNvSpPr txBox="1"/>
          <p:nvPr/>
        </p:nvSpPr>
        <p:spPr>
          <a:xfrm>
            <a:off x="1785741" y="28990179"/>
            <a:ext cx="6704911" cy="1754326"/>
          </a:xfrm>
          <a:prstGeom prst="rect">
            <a:avLst/>
          </a:prstGeom>
          <a:noFill/>
        </p:spPr>
        <p:txBody>
          <a:bodyPr wrap="square" rtlCol="0">
            <a:spAutoFit/>
          </a:bodyPr>
          <a:lstStyle/>
          <a:p>
            <a:pPr algn="just"/>
            <a:r>
              <a:rPr lang="en-US" sz="3600" b="1" dirty="0">
                <a:latin typeface="Times New Roman" panose="02020603050405020304" pitchFamily="18" charset="0"/>
                <a:cs typeface="Times New Roman" panose="02020603050405020304" pitchFamily="18" charset="0"/>
              </a:rPr>
              <a:t>Figure 1</a:t>
            </a:r>
            <a:r>
              <a:rPr lang="en-US" sz="3600" dirty="0">
                <a:latin typeface="Times New Roman" panose="02020603050405020304" pitchFamily="18" charset="0"/>
                <a:cs typeface="Times New Roman" panose="02020603050405020304" pitchFamily="18" charset="0"/>
              </a:rPr>
              <a:t>.  Inactivation mechanism of </a:t>
            </a:r>
            <a:r>
              <a:rPr lang="en-US" sz="3600" i="1" dirty="0">
                <a:latin typeface="Symbol" pitchFamily="2" charset="2"/>
                <a:cs typeface="Times New Roman" panose="02020603050405020304" pitchFamily="18" charset="0"/>
              </a:rPr>
              <a:t>b</a:t>
            </a:r>
            <a:r>
              <a:rPr lang="en-US" sz="3600" dirty="0">
                <a:latin typeface="Times New Roman" panose="02020603050405020304" pitchFamily="18" charset="0"/>
                <a:cs typeface="Times New Roman" panose="02020603050405020304" pitchFamily="18" charset="0"/>
              </a:rPr>
              <a:t>-lactamase enzyme by </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 and </a:t>
            </a:r>
            <a:r>
              <a:rPr lang="en-US" sz="3600" dirty="0" err="1">
                <a:latin typeface="Times New Roman" panose="02020603050405020304" pitchFamily="18" charset="0"/>
                <a:cs typeface="Times New Roman" panose="02020603050405020304" pitchFamily="18" charset="0"/>
              </a:rPr>
              <a:t>aza</a:t>
            </a:r>
            <a:r>
              <a:rPr lang="en-US" sz="3600" dirty="0">
                <a:latin typeface="Times New Roman" panose="02020603050405020304" pitchFamily="18" charset="0"/>
                <a:cs typeface="Times New Roman" panose="02020603050405020304" pitchFamily="18" charset="0"/>
              </a:rPr>
              <a:t>-</a:t>
            </a:r>
            <a:r>
              <a:rPr lang="en-US" sz="3600" i="1" dirty="0">
                <a:latin typeface="Times New Roman" panose="02020603050405020304" pitchFamily="18" charset="0"/>
                <a:cs typeface="Times New Roman" panose="02020603050405020304" pitchFamily="18" charset="0"/>
              </a:rPr>
              <a:t>β</a:t>
            </a:r>
            <a:r>
              <a:rPr lang="en-US" sz="3600" dirty="0">
                <a:latin typeface="Times New Roman" panose="02020603050405020304" pitchFamily="18" charset="0"/>
                <a:cs typeface="Times New Roman" panose="02020603050405020304" pitchFamily="18" charset="0"/>
              </a:rPr>
              <a:t>-lactam</a:t>
            </a:r>
          </a:p>
        </p:txBody>
      </p:sp>
    </p:spTree>
    <p:extLst>
      <p:ext uri="{BB962C8B-B14F-4D97-AF65-F5344CB8AC3E}">
        <p14:creationId xmlns:p14="http://schemas.microsoft.com/office/powerpoint/2010/main" val="379284611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11036</TotalTime>
  <Words>571</Words>
  <Application>Microsoft Office PowerPoint</Application>
  <PresentationFormat>Custom</PresentationFormat>
  <Paragraphs>76</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Arial</vt:lpstr>
      <vt:lpstr>Calibri</vt:lpstr>
      <vt:lpstr>Calibri Light</vt:lpstr>
      <vt:lpstr>Symbol</vt:lpstr>
      <vt:lpstr>Times New Roman</vt:lpstr>
      <vt:lpstr>Thème Office</vt:lpstr>
      <vt:lpstr>CS ChemDraw Drawing</vt:lpstr>
      <vt:lpstr>Strategies for synthesis of various aza-β-lactam derivatives as potential β-lactamase inhibitors  Jonathan Fifer, Marc A. Boudreau*  Department of Chemistry, University of New Hampshire, Durham, NH 03824, Unites States. jpf1012@wildcats.unh.edu, marc.boudreau@unh.edu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Deisy</dc:creator>
  <cp:lastModifiedBy>Jonathan Fifer</cp:lastModifiedBy>
  <cp:revision>187</cp:revision>
  <dcterms:created xsi:type="dcterms:W3CDTF">2017-04-04T14:23:25Z</dcterms:created>
  <dcterms:modified xsi:type="dcterms:W3CDTF">2018-08-17T17:19:09Z</dcterms:modified>
</cp:coreProperties>
</file>