
<file path=[Content_Types].xml><?xml version="1.0" encoding="utf-8"?>
<Types xmlns="http://schemas.openxmlformats.org/package/2006/content-types">
  <Default Extension="xml" ContentType="application/xml"/>
  <Default Extension="jpeg" ContentType="image/jpeg"/>
  <Default Extension="tiff" ContentType="image/tiff"/>
  <Default Extension="emf" ContentType="image/x-emf"/>
  <Default Extension="jpg" ContentType="image/jpeg"/>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1683325" cy="46807438"/>
  <p:notesSz cx="6858000" cy="9144000"/>
  <p:defaultTextStyle>
    <a:defPPr>
      <a:defRPr lang="en-US"/>
    </a:defPPr>
    <a:lvl1pPr marL="0" algn="l" defTabSz="2253296" rtl="0" eaLnBrk="1" latinLnBrk="0" hangingPunct="1">
      <a:defRPr sz="8800" kern="1200">
        <a:solidFill>
          <a:schemeClr val="tx1"/>
        </a:solidFill>
        <a:latin typeface="+mn-lt"/>
        <a:ea typeface="+mn-ea"/>
        <a:cs typeface="+mn-cs"/>
      </a:defRPr>
    </a:lvl1pPr>
    <a:lvl2pPr marL="2253296" algn="l" defTabSz="2253296" rtl="0" eaLnBrk="1" latinLnBrk="0" hangingPunct="1">
      <a:defRPr sz="8800" kern="1200">
        <a:solidFill>
          <a:schemeClr val="tx1"/>
        </a:solidFill>
        <a:latin typeface="+mn-lt"/>
        <a:ea typeface="+mn-ea"/>
        <a:cs typeface="+mn-cs"/>
      </a:defRPr>
    </a:lvl2pPr>
    <a:lvl3pPr marL="4506592" algn="l" defTabSz="2253296" rtl="0" eaLnBrk="1" latinLnBrk="0" hangingPunct="1">
      <a:defRPr sz="8800" kern="1200">
        <a:solidFill>
          <a:schemeClr val="tx1"/>
        </a:solidFill>
        <a:latin typeface="+mn-lt"/>
        <a:ea typeface="+mn-ea"/>
        <a:cs typeface="+mn-cs"/>
      </a:defRPr>
    </a:lvl3pPr>
    <a:lvl4pPr marL="6759889" algn="l" defTabSz="2253296" rtl="0" eaLnBrk="1" latinLnBrk="0" hangingPunct="1">
      <a:defRPr sz="8800" kern="1200">
        <a:solidFill>
          <a:schemeClr val="tx1"/>
        </a:solidFill>
        <a:latin typeface="+mn-lt"/>
        <a:ea typeface="+mn-ea"/>
        <a:cs typeface="+mn-cs"/>
      </a:defRPr>
    </a:lvl4pPr>
    <a:lvl5pPr marL="9013185" algn="l" defTabSz="2253296" rtl="0" eaLnBrk="1" latinLnBrk="0" hangingPunct="1">
      <a:defRPr sz="8800" kern="1200">
        <a:solidFill>
          <a:schemeClr val="tx1"/>
        </a:solidFill>
        <a:latin typeface="+mn-lt"/>
        <a:ea typeface="+mn-ea"/>
        <a:cs typeface="+mn-cs"/>
      </a:defRPr>
    </a:lvl5pPr>
    <a:lvl6pPr marL="11266481" algn="l" defTabSz="2253296" rtl="0" eaLnBrk="1" latinLnBrk="0" hangingPunct="1">
      <a:defRPr sz="8800" kern="1200">
        <a:solidFill>
          <a:schemeClr val="tx1"/>
        </a:solidFill>
        <a:latin typeface="+mn-lt"/>
        <a:ea typeface="+mn-ea"/>
        <a:cs typeface="+mn-cs"/>
      </a:defRPr>
    </a:lvl6pPr>
    <a:lvl7pPr marL="13519777" algn="l" defTabSz="2253296" rtl="0" eaLnBrk="1" latinLnBrk="0" hangingPunct="1">
      <a:defRPr sz="8800" kern="1200">
        <a:solidFill>
          <a:schemeClr val="tx1"/>
        </a:solidFill>
        <a:latin typeface="+mn-lt"/>
        <a:ea typeface="+mn-ea"/>
        <a:cs typeface="+mn-cs"/>
      </a:defRPr>
    </a:lvl7pPr>
    <a:lvl8pPr marL="15773073" algn="l" defTabSz="2253296" rtl="0" eaLnBrk="1" latinLnBrk="0" hangingPunct="1">
      <a:defRPr sz="8800" kern="1200">
        <a:solidFill>
          <a:schemeClr val="tx1"/>
        </a:solidFill>
        <a:latin typeface="+mn-lt"/>
        <a:ea typeface="+mn-ea"/>
        <a:cs typeface="+mn-cs"/>
      </a:defRPr>
    </a:lvl8pPr>
    <a:lvl9pPr marL="18026370" algn="l" defTabSz="2253296" rtl="0" eaLnBrk="1" latinLnBrk="0" hangingPunct="1">
      <a:defRPr sz="8800" kern="1200">
        <a:solidFill>
          <a:schemeClr val="tx1"/>
        </a:solidFill>
        <a:latin typeface="+mn-lt"/>
        <a:ea typeface="+mn-ea"/>
        <a:cs typeface="+mn-cs"/>
      </a:defRPr>
    </a:lvl9pPr>
  </p:defaultTextStyle>
  <p:extLst>
    <p:ext uri="{EFAFB233-063F-42B5-8137-9DF3F51BA10A}">
      <p15:sldGuideLst xmlns="" xmlns:p15="http://schemas.microsoft.com/office/powerpoint/2012/main" xmlns:mv="urn:schemas-microsoft-com:mac:vml" xmlns:mc="http://schemas.openxmlformats.org/markup-compatibility/2006">
        <p15:guide id="1" orient="horz" pos="10368">
          <p15:clr>
            <a:srgbClr val="A4A3A4"/>
          </p15:clr>
        </p15:guide>
        <p15:guide id="2" pos="129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6C3400"/>
    <a:srgbClr val="A37400"/>
    <a:srgbClr val="078A0A"/>
    <a:srgbClr val="4AFA14"/>
    <a:srgbClr val="0AF4F7"/>
    <a:srgbClr val="4A01BB"/>
    <a:srgbClr val="00FE04"/>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xmlns:mv="urn:schemas-microsoft-com:mac:vml" xmlns:mc="http://schemas.openxmlformats.org/markup-compatibility/2006"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snapToGrid="0" snapToObjects="1">
      <p:cViewPr>
        <p:scale>
          <a:sx n="50" d="100"/>
          <a:sy n="50" d="100"/>
        </p:scale>
        <p:origin x="-80" y="-256"/>
      </p:cViewPr>
      <p:guideLst>
        <p:guide orient="horz" pos="14743"/>
        <p:guide pos="99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1B65B4-11BB-FA4D-B0CD-93E3A97988BC}" type="datetimeFigureOut">
              <a:rPr lang="en-US" smtClean="0"/>
              <a:t>8/14/18</a:t>
            </a:fld>
            <a:endParaRPr lang="en-US"/>
          </a:p>
        </p:txBody>
      </p:sp>
      <p:sp>
        <p:nvSpPr>
          <p:cNvPr id="4" name="Slide Image Placeholder 3"/>
          <p:cNvSpPr>
            <a:spLocks noGrp="1" noRot="1" noChangeAspect="1"/>
          </p:cNvSpPr>
          <p:nvPr>
            <p:ph type="sldImg" idx="2"/>
          </p:nvPr>
        </p:nvSpPr>
        <p:spPr>
          <a:xfrm>
            <a:off x="2268538" y="685800"/>
            <a:ext cx="23209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443EA6-5ED7-F043-9538-FC20A3193F91}" type="slidenum">
              <a:rPr lang="en-US" smtClean="0"/>
              <a:t>‹#›</a:t>
            </a:fld>
            <a:endParaRPr lang="en-US"/>
          </a:p>
        </p:txBody>
      </p:sp>
    </p:spTree>
    <p:extLst>
      <p:ext uri="{BB962C8B-B14F-4D97-AF65-F5344CB8AC3E}">
        <p14:creationId xmlns:p14="http://schemas.microsoft.com/office/powerpoint/2010/main" val="219974967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443EA6-5ED7-F043-9538-FC20A3193F91}" type="slidenum">
              <a:rPr lang="en-US" smtClean="0"/>
              <a:t>1</a:t>
            </a:fld>
            <a:endParaRPr lang="en-US"/>
          </a:p>
        </p:txBody>
      </p:sp>
    </p:spTree>
    <p:extLst>
      <p:ext uri="{BB962C8B-B14F-4D97-AF65-F5344CB8AC3E}">
        <p14:creationId xmlns:p14="http://schemas.microsoft.com/office/powerpoint/2010/main" val="341141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76250" y="14540650"/>
            <a:ext cx="26930826" cy="10033261"/>
          </a:xfrm>
        </p:spPr>
        <p:txBody>
          <a:bodyPr/>
          <a:lstStyle/>
          <a:p>
            <a:r>
              <a:rPr lang="en-US"/>
              <a:t>Click to edit Master title style</a:t>
            </a:r>
          </a:p>
        </p:txBody>
      </p:sp>
      <p:sp>
        <p:nvSpPr>
          <p:cNvPr id="3" name="Subtitle 2"/>
          <p:cNvSpPr>
            <a:spLocks noGrp="1"/>
          </p:cNvSpPr>
          <p:nvPr>
            <p:ph type="subTitle" idx="1"/>
          </p:nvPr>
        </p:nvSpPr>
        <p:spPr>
          <a:xfrm>
            <a:off x="4752501" y="26524216"/>
            <a:ext cx="22178327" cy="11961901"/>
          </a:xfrm>
        </p:spPr>
        <p:txBody>
          <a:bodyPr/>
          <a:lstStyle>
            <a:lvl1pPr marL="0" indent="0" algn="ctr">
              <a:buNone/>
              <a:defRPr>
                <a:solidFill>
                  <a:schemeClr val="tx1">
                    <a:tint val="75000"/>
                  </a:schemeClr>
                </a:solidFill>
              </a:defRPr>
            </a:lvl1pPr>
            <a:lvl2pPr marL="2253296" indent="0" algn="ctr">
              <a:buNone/>
              <a:defRPr>
                <a:solidFill>
                  <a:schemeClr val="tx1">
                    <a:tint val="75000"/>
                  </a:schemeClr>
                </a:solidFill>
              </a:defRPr>
            </a:lvl2pPr>
            <a:lvl3pPr marL="4506592" indent="0" algn="ctr">
              <a:buNone/>
              <a:defRPr>
                <a:solidFill>
                  <a:schemeClr val="tx1">
                    <a:tint val="75000"/>
                  </a:schemeClr>
                </a:solidFill>
              </a:defRPr>
            </a:lvl3pPr>
            <a:lvl4pPr marL="6759889" indent="0" algn="ctr">
              <a:buNone/>
              <a:defRPr>
                <a:solidFill>
                  <a:schemeClr val="tx1">
                    <a:tint val="75000"/>
                  </a:schemeClr>
                </a:solidFill>
              </a:defRPr>
            </a:lvl4pPr>
            <a:lvl5pPr marL="9013185" indent="0" algn="ctr">
              <a:buNone/>
              <a:defRPr>
                <a:solidFill>
                  <a:schemeClr val="tx1">
                    <a:tint val="75000"/>
                  </a:schemeClr>
                </a:solidFill>
              </a:defRPr>
            </a:lvl5pPr>
            <a:lvl6pPr marL="11266481" indent="0" algn="ctr">
              <a:buNone/>
              <a:defRPr>
                <a:solidFill>
                  <a:schemeClr val="tx1">
                    <a:tint val="75000"/>
                  </a:schemeClr>
                </a:solidFill>
              </a:defRPr>
            </a:lvl6pPr>
            <a:lvl7pPr marL="13519777" indent="0" algn="ctr">
              <a:buNone/>
              <a:defRPr>
                <a:solidFill>
                  <a:schemeClr val="tx1">
                    <a:tint val="75000"/>
                  </a:schemeClr>
                </a:solidFill>
              </a:defRPr>
            </a:lvl7pPr>
            <a:lvl8pPr marL="15773073" indent="0" algn="ctr">
              <a:buNone/>
              <a:defRPr>
                <a:solidFill>
                  <a:schemeClr val="tx1">
                    <a:tint val="75000"/>
                  </a:schemeClr>
                </a:solidFill>
              </a:defRPr>
            </a:lvl8pPr>
            <a:lvl9pPr marL="1802637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166DEB7-CEF8-A84C-9DA3-97D2817F8093}" type="datetimeFigureOut">
              <a:rPr lang="en-US" smtClean="0"/>
              <a:pPr/>
              <a:t>8/14/18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1294749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66DEB7-CEF8-A84C-9DA3-97D2817F8093}" type="datetimeFigureOut">
              <a:rPr lang="en-US" smtClean="0"/>
              <a:pPr/>
              <a:t>8/14/18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2613231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02765" y="30078117"/>
            <a:ext cx="26930826" cy="9296477"/>
          </a:xfrm>
        </p:spPr>
        <p:txBody>
          <a:bodyPr anchor="t"/>
          <a:lstStyle>
            <a:lvl1pPr algn="l">
              <a:defRPr sz="19700" b="1" cap="all"/>
            </a:lvl1pPr>
          </a:lstStyle>
          <a:p>
            <a:r>
              <a:rPr lang="en-US"/>
              <a:t>Click to edit Master title style</a:t>
            </a:r>
          </a:p>
        </p:txBody>
      </p:sp>
      <p:sp>
        <p:nvSpPr>
          <p:cNvPr id="3" name="Text Placeholder 2"/>
          <p:cNvSpPr>
            <a:spLocks noGrp="1"/>
          </p:cNvSpPr>
          <p:nvPr>
            <p:ph type="body" idx="1"/>
          </p:nvPr>
        </p:nvSpPr>
        <p:spPr>
          <a:xfrm>
            <a:off x="2502765" y="19838993"/>
            <a:ext cx="26930826" cy="10239124"/>
          </a:xfrm>
        </p:spPr>
        <p:txBody>
          <a:bodyPr anchor="b"/>
          <a:lstStyle>
            <a:lvl1pPr marL="0" indent="0">
              <a:buNone/>
              <a:defRPr sz="9900">
                <a:solidFill>
                  <a:schemeClr val="tx1">
                    <a:tint val="75000"/>
                  </a:schemeClr>
                </a:solidFill>
              </a:defRPr>
            </a:lvl1pPr>
            <a:lvl2pPr marL="2253296" indent="0">
              <a:buNone/>
              <a:defRPr sz="8800">
                <a:solidFill>
                  <a:schemeClr val="tx1">
                    <a:tint val="75000"/>
                  </a:schemeClr>
                </a:solidFill>
              </a:defRPr>
            </a:lvl2pPr>
            <a:lvl3pPr marL="4506592" indent="0">
              <a:buNone/>
              <a:defRPr sz="7800">
                <a:solidFill>
                  <a:schemeClr val="tx1">
                    <a:tint val="75000"/>
                  </a:schemeClr>
                </a:solidFill>
              </a:defRPr>
            </a:lvl3pPr>
            <a:lvl4pPr marL="6759889" indent="0">
              <a:buNone/>
              <a:defRPr sz="6900">
                <a:solidFill>
                  <a:schemeClr val="tx1">
                    <a:tint val="75000"/>
                  </a:schemeClr>
                </a:solidFill>
              </a:defRPr>
            </a:lvl4pPr>
            <a:lvl5pPr marL="9013185" indent="0">
              <a:buNone/>
              <a:defRPr sz="6900">
                <a:solidFill>
                  <a:schemeClr val="tx1">
                    <a:tint val="75000"/>
                  </a:schemeClr>
                </a:solidFill>
              </a:defRPr>
            </a:lvl5pPr>
            <a:lvl6pPr marL="11266481" indent="0">
              <a:buNone/>
              <a:defRPr sz="6900">
                <a:solidFill>
                  <a:schemeClr val="tx1">
                    <a:tint val="75000"/>
                  </a:schemeClr>
                </a:solidFill>
              </a:defRPr>
            </a:lvl6pPr>
            <a:lvl7pPr marL="13519777" indent="0">
              <a:buNone/>
              <a:defRPr sz="6900">
                <a:solidFill>
                  <a:schemeClr val="tx1">
                    <a:tint val="75000"/>
                  </a:schemeClr>
                </a:solidFill>
              </a:defRPr>
            </a:lvl7pPr>
            <a:lvl8pPr marL="15773073" indent="0">
              <a:buNone/>
              <a:defRPr sz="6900">
                <a:solidFill>
                  <a:schemeClr val="tx1">
                    <a:tint val="75000"/>
                  </a:schemeClr>
                </a:solidFill>
              </a:defRPr>
            </a:lvl8pPr>
            <a:lvl9pPr marL="18026370" indent="0">
              <a:buNone/>
              <a:defRPr sz="6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66DEB7-CEF8-A84C-9DA3-97D2817F8093}" type="datetimeFigureOut">
              <a:rPr lang="en-US" smtClean="0"/>
              <a:pPr/>
              <a:t>8/14/18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3894359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128748" y="52419999"/>
            <a:ext cx="63894705" cy="148277731"/>
          </a:xfrm>
        </p:spPr>
        <p:txBody>
          <a:bodyPr/>
          <a:lstStyle>
            <a:lvl1pPr>
              <a:defRPr sz="13900"/>
            </a:lvl1pPr>
            <a:lvl2pPr>
              <a:defRPr sz="11800"/>
            </a:lvl2pPr>
            <a:lvl3pPr>
              <a:defRPr sz="9900"/>
            </a:lvl3pPr>
            <a:lvl4pPr>
              <a:defRPr sz="8800"/>
            </a:lvl4pPr>
            <a:lvl5pPr>
              <a:defRPr sz="8800"/>
            </a:lvl5pPr>
            <a:lvl6pPr>
              <a:defRPr sz="8800"/>
            </a:lvl6pPr>
            <a:lvl7pPr>
              <a:defRPr sz="8800"/>
            </a:lvl7pPr>
            <a:lvl8pPr>
              <a:defRPr sz="8800"/>
            </a:lvl8pPr>
            <a:lvl9pPr>
              <a:defRPr sz="8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551509" y="52419999"/>
            <a:ext cx="63894705" cy="148277731"/>
          </a:xfrm>
        </p:spPr>
        <p:txBody>
          <a:bodyPr/>
          <a:lstStyle>
            <a:lvl1pPr>
              <a:defRPr sz="13900"/>
            </a:lvl1pPr>
            <a:lvl2pPr>
              <a:defRPr sz="11800"/>
            </a:lvl2pPr>
            <a:lvl3pPr>
              <a:defRPr sz="9900"/>
            </a:lvl3pPr>
            <a:lvl4pPr>
              <a:defRPr sz="8800"/>
            </a:lvl4pPr>
            <a:lvl5pPr>
              <a:defRPr sz="8800"/>
            </a:lvl5pPr>
            <a:lvl6pPr>
              <a:defRPr sz="8800"/>
            </a:lvl6pPr>
            <a:lvl7pPr>
              <a:defRPr sz="8800"/>
            </a:lvl7pPr>
            <a:lvl8pPr>
              <a:defRPr sz="8800"/>
            </a:lvl8pPr>
            <a:lvl9pPr>
              <a:defRPr sz="8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166DEB7-CEF8-A84C-9DA3-97D2817F8093}" type="datetimeFigureOut">
              <a:rPr lang="en-US" smtClean="0"/>
              <a:pPr/>
              <a:t>8/14/18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283163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84167" y="1874467"/>
            <a:ext cx="28514993" cy="780124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584167" y="10477502"/>
            <a:ext cx="13998971" cy="4366524"/>
          </a:xfrm>
        </p:spPr>
        <p:txBody>
          <a:bodyPr anchor="b"/>
          <a:lstStyle>
            <a:lvl1pPr marL="0" indent="0">
              <a:buNone/>
              <a:defRPr sz="11800" b="1"/>
            </a:lvl1pPr>
            <a:lvl2pPr marL="2253296" indent="0">
              <a:buNone/>
              <a:defRPr sz="9900" b="1"/>
            </a:lvl2pPr>
            <a:lvl3pPr marL="4506592" indent="0">
              <a:buNone/>
              <a:defRPr sz="8800" b="1"/>
            </a:lvl3pPr>
            <a:lvl4pPr marL="6759889" indent="0">
              <a:buNone/>
              <a:defRPr sz="7800" b="1"/>
            </a:lvl4pPr>
            <a:lvl5pPr marL="9013185" indent="0">
              <a:buNone/>
              <a:defRPr sz="7800" b="1"/>
            </a:lvl5pPr>
            <a:lvl6pPr marL="11266481" indent="0">
              <a:buNone/>
              <a:defRPr sz="7800" b="1"/>
            </a:lvl6pPr>
            <a:lvl7pPr marL="13519777" indent="0">
              <a:buNone/>
              <a:defRPr sz="7800" b="1"/>
            </a:lvl7pPr>
            <a:lvl8pPr marL="15773073" indent="0">
              <a:buNone/>
              <a:defRPr sz="7800" b="1"/>
            </a:lvl8pPr>
            <a:lvl9pPr marL="18026370" indent="0">
              <a:buNone/>
              <a:defRPr sz="7800" b="1"/>
            </a:lvl9pPr>
          </a:lstStyle>
          <a:p>
            <a:pPr lvl="0"/>
            <a:r>
              <a:rPr lang="en-US"/>
              <a:t>Click to edit Master text styles</a:t>
            </a:r>
          </a:p>
        </p:txBody>
      </p:sp>
      <p:sp>
        <p:nvSpPr>
          <p:cNvPr id="4" name="Content Placeholder 3"/>
          <p:cNvSpPr>
            <a:spLocks noGrp="1"/>
          </p:cNvSpPr>
          <p:nvPr>
            <p:ph sz="half" idx="2"/>
          </p:nvPr>
        </p:nvSpPr>
        <p:spPr>
          <a:xfrm>
            <a:off x="1584167" y="14844027"/>
            <a:ext cx="13998971" cy="26968455"/>
          </a:xfrm>
        </p:spPr>
        <p:txBody>
          <a:bodyPr/>
          <a:lstStyle>
            <a:lvl1pPr>
              <a:defRPr sz="11800"/>
            </a:lvl1pPr>
            <a:lvl2pPr>
              <a:defRPr sz="9900"/>
            </a:lvl2pPr>
            <a:lvl3pPr>
              <a:defRPr sz="8800"/>
            </a:lvl3pPr>
            <a:lvl4pPr>
              <a:defRPr sz="7800"/>
            </a:lvl4pPr>
            <a:lvl5pPr>
              <a:defRPr sz="7800"/>
            </a:lvl5pPr>
            <a:lvl6pPr>
              <a:defRPr sz="7800"/>
            </a:lvl6pPr>
            <a:lvl7pPr>
              <a:defRPr sz="7800"/>
            </a:lvl7pPr>
            <a:lvl8pPr>
              <a:defRPr sz="7800"/>
            </a:lvl8pPr>
            <a:lvl9pPr>
              <a:defRPr sz="7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094691" y="10477502"/>
            <a:ext cx="14004470" cy="4366524"/>
          </a:xfrm>
        </p:spPr>
        <p:txBody>
          <a:bodyPr anchor="b"/>
          <a:lstStyle>
            <a:lvl1pPr marL="0" indent="0">
              <a:buNone/>
              <a:defRPr sz="11800" b="1"/>
            </a:lvl1pPr>
            <a:lvl2pPr marL="2253296" indent="0">
              <a:buNone/>
              <a:defRPr sz="9900" b="1"/>
            </a:lvl2pPr>
            <a:lvl3pPr marL="4506592" indent="0">
              <a:buNone/>
              <a:defRPr sz="8800" b="1"/>
            </a:lvl3pPr>
            <a:lvl4pPr marL="6759889" indent="0">
              <a:buNone/>
              <a:defRPr sz="7800" b="1"/>
            </a:lvl4pPr>
            <a:lvl5pPr marL="9013185" indent="0">
              <a:buNone/>
              <a:defRPr sz="7800" b="1"/>
            </a:lvl5pPr>
            <a:lvl6pPr marL="11266481" indent="0">
              <a:buNone/>
              <a:defRPr sz="7800" b="1"/>
            </a:lvl6pPr>
            <a:lvl7pPr marL="13519777" indent="0">
              <a:buNone/>
              <a:defRPr sz="7800" b="1"/>
            </a:lvl7pPr>
            <a:lvl8pPr marL="15773073" indent="0">
              <a:buNone/>
              <a:defRPr sz="7800" b="1"/>
            </a:lvl8pPr>
            <a:lvl9pPr marL="18026370" indent="0">
              <a:buNone/>
              <a:defRPr sz="7800" b="1"/>
            </a:lvl9pPr>
          </a:lstStyle>
          <a:p>
            <a:pPr lvl="0"/>
            <a:r>
              <a:rPr lang="en-US"/>
              <a:t>Click to edit Master text styles</a:t>
            </a:r>
          </a:p>
        </p:txBody>
      </p:sp>
      <p:sp>
        <p:nvSpPr>
          <p:cNvPr id="6" name="Content Placeholder 5"/>
          <p:cNvSpPr>
            <a:spLocks noGrp="1"/>
          </p:cNvSpPr>
          <p:nvPr>
            <p:ph sz="quarter" idx="4"/>
          </p:nvPr>
        </p:nvSpPr>
        <p:spPr>
          <a:xfrm>
            <a:off x="16094691" y="14844027"/>
            <a:ext cx="14004470" cy="26968455"/>
          </a:xfrm>
        </p:spPr>
        <p:txBody>
          <a:bodyPr/>
          <a:lstStyle>
            <a:lvl1pPr>
              <a:defRPr sz="11800"/>
            </a:lvl1pPr>
            <a:lvl2pPr>
              <a:defRPr sz="9900"/>
            </a:lvl2pPr>
            <a:lvl3pPr>
              <a:defRPr sz="8800"/>
            </a:lvl3pPr>
            <a:lvl4pPr>
              <a:defRPr sz="7800"/>
            </a:lvl4pPr>
            <a:lvl5pPr>
              <a:defRPr sz="7800"/>
            </a:lvl5pPr>
            <a:lvl6pPr>
              <a:defRPr sz="7800"/>
            </a:lvl6pPr>
            <a:lvl7pPr>
              <a:defRPr sz="7800"/>
            </a:lvl7pPr>
            <a:lvl8pPr>
              <a:defRPr sz="7800"/>
            </a:lvl8pPr>
            <a:lvl9pPr>
              <a:defRPr sz="7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166DEB7-CEF8-A84C-9DA3-97D2817F8093}" type="datetimeFigureOut">
              <a:rPr lang="en-US" smtClean="0"/>
              <a:pPr/>
              <a:t>8/14/18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3618743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166DEB7-CEF8-A84C-9DA3-97D2817F8093}" type="datetimeFigureOut">
              <a:rPr lang="en-US" smtClean="0"/>
              <a:pPr/>
              <a:t>8/14/18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918391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66DEB7-CEF8-A84C-9DA3-97D2817F8093}" type="datetimeFigureOut">
              <a:rPr lang="en-US" smtClean="0"/>
              <a:pPr/>
              <a:t>8/14/18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2971406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84168" y="1863630"/>
            <a:ext cx="10423596" cy="7931260"/>
          </a:xfrm>
        </p:spPr>
        <p:txBody>
          <a:bodyPr anchor="b"/>
          <a:lstStyle>
            <a:lvl1pPr algn="l">
              <a:defRPr sz="9900" b="1"/>
            </a:lvl1pPr>
          </a:lstStyle>
          <a:p>
            <a:r>
              <a:rPr lang="en-US"/>
              <a:t>Click to edit Master title style</a:t>
            </a:r>
          </a:p>
        </p:txBody>
      </p:sp>
      <p:sp>
        <p:nvSpPr>
          <p:cNvPr id="3" name="Content Placeholder 2"/>
          <p:cNvSpPr>
            <a:spLocks noGrp="1"/>
          </p:cNvSpPr>
          <p:nvPr>
            <p:ph idx="1"/>
          </p:nvPr>
        </p:nvSpPr>
        <p:spPr>
          <a:xfrm>
            <a:off x="12387300" y="1863634"/>
            <a:ext cx="17711859" cy="39948851"/>
          </a:xfrm>
        </p:spPr>
        <p:txBody>
          <a:bodyPr/>
          <a:lstStyle>
            <a:lvl1pPr>
              <a:defRPr sz="15800"/>
            </a:lvl1pPr>
            <a:lvl2pPr>
              <a:defRPr sz="13900"/>
            </a:lvl2pPr>
            <a:lvl3pPr>
              <a:defRPr sz="11800"/>
            </a:lvl3pPr>
            <a:lvl4pPr>
              <a:defRPr sz="9900"/>
            </a:lvl4pPr>
            <a:lvl5pPr>
              <a:defRPr sz="9900"/>
            </a:lvl5pPr>
            <a:lvl6pPr>
              <a:defRPr sz="9900"/>
            </a:lvl6pPr>
            <a:lvl7pPr>
              <a:defRPr sz="9900"/>
            </a:lvl7pPr>
            <a:lvl8pPr>
              <a:defRPr sz="9900"/>
            </a:lvl8pPr>
            <a:lvl9pPr>
              <a:defRPr sz="9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584168" y="9794896"/>
            <a:ext cx="10423596" cy="32017591"/>
          </a:xfrm>
        </p:spPr>
        <p:txBody>
          <a:bodyPr/>
          <a:lstStyle>
            <a:lvl1pPr marL="0" indent="0">
              <a:buNone/>
              <a:defRPr sz="6900"/>
            </a:lvl1pPr>
            <a:lvl2pPr marL="2253296" indent="0">
              <a:buNone/>
              <a:defRPr sz="5900"/>
            </a:lvl2pPr>
            <a:lvl3pPr marL="4506592" indent="0">
              <a:buNone/>
              <a:defRPr sz="4900"/>
            </a:lvl3pPr>
            <a:lvl4pPr marL="6759889" indent="0">
              <a:buNone/>
              <a:defRPr sz="4500"/>
            </a:lvl4pPr>
            <a:lvl5pPr marL="9013185" indent="0">
              <a:buNone/>
              <a:defRPr sz="4500"/>
            </a:lvl5pPr>
            <a:lvl6pPr marL="11266481" indent="0">
              <a:buNone/>
              <a:defRPr sz="4500"/>
            </a:lvl6pPr>
            <a:lvl7pPr marL="13519777" indent="0">
              <a:buNone/>
              <a:defRPr sz="4500"/>
            </a:lvl7pPr>
            <a:lvl8pPr marL="15773073" indent="0">
              <a:buNone/>
              <a:defRPr sz="4500"/>
            </a:lvl8pPr>
            <a:lvl9pPr marL="18026370" indent="0">
              <a:buNone/>
              <a:defRPr sz="4500"/>
            </a:lvl9pPr>
          </a:lstStyle>
          <a:p>
            <a:pPr lvl="0"/>
            <a:r>
              <a:rPr lang="en-US"/>
              <a:t>Click to edit Master text styles</a:t>
            </a:r>
          </a:p>
        </p:txBody>
      </p:sp>
      <p:sp>
        <p:nvSpPr>
          <p:cNvPr id="5" name="Date Placeholder 4"/>
          <p:cNvSpPr>
            <a:spLocks noGrp="1"/>
          </p:cNvSpPr>
          <p:nvPr>
            <p:ph type="dt" sz="half" idx="10"/>
          </p:nvPr>
        </p:nvSpPr>
        <p:spPr/>
        <p:txBody>
          <a:bodyPr/>
          <a:lstStyle/>
          <a:p>
            <a:fld id="{F166DEB7-CEF8-A84C-9DA3-97D2817F8093}" type="datetimeFigureOut">
              <a:rPr lang="en-US" smtClean="0"/>
              <a:pPr/>
              <a:t>8/14/18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2416101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10154" y="32765207"/>
            <a:ext cx="19009995" cy="3868118"/>
          </a:xfrm>
        </p:spPr>
        <p:txBody>
          <a:bodyPr anchor="b"/>
          <a:lstStyle>
            <a:lvl1pPr algn="l">
              <a:defRPr sz="9900" b="1"/>
            </a:lvl1pPr>
          </a:lstStyle>
          <a:p>
            <a:r>
              <a:rPr lang="en-US"/>
              <a:t>Click to edit Master title style</a:t>
            </a:r>
          </a:p>
        </p:txBody>
      </p:sp>
      <p:sp>
        <p:nvSpPr>
          <p:cNvPr id="3" name="Picture Placeholder 2"/>
          <p:cNvSpPr>
            <a:spLocks noGrp="1"/>
          </p:cNvSpPr>
          <p:nvPr>
            <p:ph type="pic" idx="1"/>
          </p:nvPr>
        </p:nvSpPr>
        <p:spPr>
          <a:xfrm>
            <a:off x="6210154" y="4182333"/>
            <a:ext cx="19009995" cy="28084463"/>
          </a:xfrm>
        </p:spPr>
        <p:txBody>
          <a:bodyPr/>
          <a:lstStyle>
            <a:lvl1pPr marL="0" indent="0">
              <a:buNone/>
              <a:defRPr sz="15800"/>
            </a:lvl1pPr>
            <a:lvl2pPr marL="2253296" indent="0">
              <a:buNone/>
              <a:defRPr sz="13900"/>
            </a:lvl2pPr>
            <a:lvl3pPr marL="4506592" indent="0">
              <a:buNone/>
              <a:defRPr sz="11800"/>
            </a:lvl3pPr>
            <a:lvl4pPr marL="6759889" indent="0">
              <a:buNone/>
              <a:defRPr sz="9900"/>
            </a:lvl4pPr>
            <a:lvl5pPr marL="9013185" indent="0">
              <a:buNone/>
              <a:defRPr sz="9900"/>
            </a:lvl5pPr>
            <a:lvl6pPr marL="11266481" indent="0">
              <a:buNone/>
              <a:defRPr sz="9900"/>
            </a:lvl6pPr>
            <a:lvl7pPr marL="13519777" indent="0">
              <a:buNone/>
              <a:defRPr sz="9900"/>
            </a:lvl7pPr>
            <a:lvl8pPr marL="15773073" indent="0">
              <a:buNone/>
              <a:defRPr sz="9900"/>
            </a:lvl8pPr>
            <a:lvl9pPr marL="18026370" indent="0">
              <a:buNone/>
              <a:defRPr sz="9900"/>
            </a:lvl9pPr>
          </a:lstStyle>
          <a:p>
            <a:endParaRPr lang="en-US"/>
          </a:p>
        </p:txBody>
      </p:sp>
      <p:sp>
        <p:nvSpPr>
          <p:cNvPr id="4" name="Text Placeholder 3"/>
          <p:cNvSpPr>
            <a:spLocks noGrp="1"/>
          </p:cNvSpPr>
          <p:nvPr>
            <p:ph type="body" sz="half" idx="2"/>
          </p:nvPr>
        </p:nvSpPr>
        <p:spPr>
          <a:xfrm>
            <a:off x="6210154" y="36633326"/>
            <a:ext cx="19009995" cy="5493369"/>
          </a:xfrm>
        </p:spPr>
        <p:txBody>
          <a:bodyPr/>
          <a:lstStyle>
            <a:lvl1pPr marL="0" indent="0">
              <a:buNone/>
              <a:defRPr sz="6900"/>
            </a:lvl1pPr>
            <a:lvl2pPr marL="2253296" indent="0">
              <a:buNone/>
              <a:defRPr sz="5900"/>
            </a:lvl2pPr>
            <a:lvl3pPr marL="4506592" indent="0">
              <a:buNone/>
              <a:defRPr sz="4900"/>
            </a:lvl3pPr>
            <a:lvl4pPr marL="6759889" indent="0">
              <a:buNone/>
              <a:defRPr sz="4500"/>
            </a:lvl4pPr>
            <a:lvl5pPr marL="9013185" indent="0">
              <a:buNone/>
              <a:defRPr sz="4500"/>
            </a:lvl5pPr>
            <a:lvl6pPr marL="11266481" indent="0">
              <a:buNone/>
              <a:defRPr sz="4500"/>
            </a:lvl6pPr>
            <a:lvl7pPr marL="13519777" indent="0">
              <a:buNone/>
              <a:defRPr sz="4500"/>
            </a:lvl7pPr>
            <a:lvl8pPr marL="15773073" indent="0">
              <a:buNone/>
              <a:defRPr sz="4500"/>
            </a:lvl8pPr>
            <a:lvl9pPr marL="18026370" indent="0">
              <a:buNone/>
              <a:defRPr sz="4500"/>
            </a:lvl9pPr>
          </a:lstStyle>
          <a:p>
            <a:pPr lvl="0"/>
            <a:r>
              <a:rPr lang="en-US"/>
              <a:t>Click to edit Master text styles</a:t>
            </a:r>
          </a:p>
        </p:txBody>
      </p:sp>
      <p:sp>
        <p:nvSpPr>
          <p:cNvPr id="5" name="Date Placeholder 4"/>
          <p:cNvSpPr>
            <a:spLocks noGrp="1"/>
          </p:cNvSpPr>
          <p:nvPr>
            <p:ph type="dt" sz="half" idx="10"/>
          </p:nvPr>
        </p:nvSpPr>
        <p:spPr/>
        <p:txBody>
          <a:bodyPr/>
          <a:lstStyle/>
          <a:p>
            <a:fld id="{F166DEB7-CEF8-A84C-9DA3-97D2817F8093}" type="datetimeFigureOut">
              <a:rPr lang="en-US" smtClean="0"/>
              <a:pPr/>
              <a:t>8/14/18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481928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66DEB7-CEF8-A84C-9DA3-97D2817F8093}" type="datetimeFigureOut">
              <a:rPr lang="en-US" smtClean="0"/>
              <a:pPr/>
              <a:t>8/14/18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1772886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3366849" y="8993097"/>
            <a:ext cx="32079366" cy="19170463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128750" y="8993097"/>
            <a:ext cx="95710043" cy="19170463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66DEB7-CEF8-A84C-9DA3-97D2817F8093}" type="datetimeFigureOut">
              <a:rPr lang="en-US" smtClean="0"/>
              <a:pPr/>
              <a:t>8/14/18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590960-D69C-B940-8C33-8B708A9F0CFE}" type="slidenum">
              <a:rPr lang="en-US" smtClean="0"/>
              <a:pPr/>
              <a:t>‹#›</a:t>
            </a:fld>
            <a:endParaRPr lang="en-US"/>
          </a:p>
        </p:txBody>
      </p:sp>
    </p:spTree>
    <p:extLst>
      <p:ext uri="{BB962C8B-B14F-4D97-AF65-F5344CB8AC3E}">
        <p14:creationId xmlns:p14="http://schemas.microsoft.com/office/powerpoint/2010/main" val="211219780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84167" y="1874467"/>
            <a:ext cx="28514993" cy="7801240"/>
          </a:xfrm>
          <a:prstGeom prst="rect">
            <a:avLst/>
          </a:prstGeom>
        </p:spPr>
        <p:txBody>
          <a:bodyPr vert="horz" lIns="450660" tIns="225330" rIns="450660" bIns="225330" rtlCol="0" anchor="ctr">
            <a:normAutofit/>
          </a:bodyPr>
          <a:lstStyle/>
          <a:p>
            <a:r>
              <a:rPr lang="en-US"/>
              <a:t>Click to edit Master title style</a:t>
            </a:r>
          </a:p>
        </p:txBody>
      </p:sp>
      <p:sp>
        <p:nvSpPr>
          <p:cNvPr id="3" name="Text Placeholder 2"/>
          <p:cNvSpPr>
            <a:spLocks noGrp="1"/>
          </p:cNvSpPr>
          <p:nvPr>
            <p:ph type="body" idx="1"/>
          </p:nvPr>
        </p:nvSpPr>
        <p:spPr>
          <a:xfrm>
            <a:off x="1584167" y="10921742"/>
            <a:ext cx="28514993" cy="30890745"/>
          </a:xfrm>
          <a:prstGeom prst="rect">
            <a:avLst/>
          </a:prstGeom>
        </p:spPr>
        <p:txBody>
          <a:bodyPr vert="horz" lIns="450660" tIns="225330" rIns="450660" bIns="22533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84167" y="43383567"/>
            <a:ext cx="7392776" cy="2492063"/>
          </a:xfrm>
          <a:prstGeom prst="rect">
            <a:avLst/>
          </a:prstGeom>
        </p:spPr>
        <p:txBody>
          <a:bodyPr vert="horz" lIns="450660" tIns="225330" rIns="450660" bIns="225330" rtlCol="0" anchor="ctr"/>
          <a:lstStyle>
            <a:lvl1pPr algn="l">
              <a:defRPr sz="5900">
                <a:solidFill>
                  <a:schemeClr val="tx1">
                    <a:tint val="75000"/>
                  </a:schemeClr>
                </a:solidFill>
              </a:defRPr>
            </a:lvl1pPr>
          </a:lstStyle>
          <a:p>
            <a:fld id="{F166DEB7-CEF8-A84C-9DA3-97D2817F8093}" type="datetimeFigureOut">
              <a:rPr lang="en-US" smtClean="0"/>
              <a:pPr/>
              <a:t>8/14/18</a:t>
            </a:fld>
            <a:endParaRPr lang="en-US"/>
          </a:p>
        </p:txBody>
      </p:sp>
      <p:sp>
        <p:nvSpPr>
          <p:cNvPr id="5" name="Footer Placeholder 4"/>
          <p:cNvSpPr>
            <a:spLocks noGrp="1"/>
          </p:cNvSpPr>
          <p:nvPr>
            <p:ph type="ftr" sz="quarter" idx="3"/>
          </p:nvPr>
        </p:nvSpPr>
        <p:spPr>
          <a:xfrm>
            <a:off x="10825137" y="43383567"/>
            <a:ext cx="10033053" cy="2492063"/>
          </a:xfrm>
          <a:prstGeom prst="rect">
            <a:avLst/>
          </a:prstGeom>
        </p:spPr>
        <p:txBody>
          <a:bodyPr vert="horz" lIns="450660" tIns="225330" rIns="450660" bIns="225330"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2706383" y="43383567"/>
            <a:ext cx="7392776" cy="2492063"/>
          </a:xfrm>
          <a:prstGeom prst="rect">
            <a:avLst/>
          </a:prstGeom>
        </p:spPr>
        <p:txBody>
          <a:bodyPr vert="horz" lIns="450660" tIns="225330" rIns="450660" bIns="225330" rtlCol="0" anchor="ctr"/>
          <a:lstStyle>
            <a:lvl1pPr algn="r">
              <a:defRPr sz="5900">
                <a:solidFill>
                  <a:schemeClr val="tx1">
                    <a:tint val="75000"/>
                  </a:schemeClr>
                </a:solidFill>
              </a:defRPr>
            </a:lvl1pPr>
          </a:lstStyle>
          <a:p>
            <a:fld id="{3F590960-D69C-B940-8C33-8B708A9F0CFE}" type="slidenum">
              <a:rPr lang="en-US" smtClean="0"/>
              <a:pPr/>
              <a:t>‹#›</a:t>
            </a:fld>
            <a:endParaRPr lang="en-US"/>
          </a:p>
        </p:txBody>
      </p:sp>
    </p:spTree>
    <p:extLst>
      <p:ext uri="{BB962C8B-B14F-4D97-AF65-F5344CB8AC3E}">
        <p14:creationId xmlns:p14="http://schemas.microsoft.com/office/powerpoint/2010/main" val="23516668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253296" rtl="0" eaLnBrk="1" latinLnBrk="0" hangingPunct="1">
        <a:spcBef>
          <a:spcPct val="0"/>
        </a:spcBef>
        <a:buNone/>
        <a:defRPr sz="21700" kern="1200">
          <a:solidFill>
            <a:schemeClr val="tx1"/>
          </a:solidFill>
          <a:latin typeface="+mj-lt"/>
          <a:ea typeface="+mj-ea"/>
          <a:cs typeface="+mj-cs"/>
        </a:defRPr>
      </a:lvl1pPr>
    </p:titleStyle>
    <p:bodyStyle>
      <a:lvl1pPr marL="1689973" indent="-1689973" algn="l" defTabSz="2253296" rtl="0" eaLnBrk="1" latinLnBrk="0" hangingPunct="1">
        <a:spcBef>
          <a:spcPct val="20000"/>
        </a:spcBef>
        <a:buFont typeface="Arial"/>
        <a:buChar char="•"/>
        <a:defRPr sz="15800" kern="1200">
          <a:solidFill>
            <a:schemeClr val="tx1"/>
          </a:solidFill>
          <a:latin typeface="+mn-lt"/>
          <a:ea typeface="+mn-ea"/>
          <a:cs typeface="+mn-cs"/>
        </a:defRPr>
      </a:lvl1pPr>
      <a:lvl2pPr marL="3661606" indent="-1408310" algn="l" defTabSz="2253296" rtl="0" eaLnBrk="1" latinLnBrk="0" hangingPunct="1">
        <a:spcBef>
          <a:spcPct val="20000"/>
        </a:spcBef>
        <a:buFont typeface="Arial"/>
        <a:buChar char="–"/>
        <a:defRPr sz="13900" kern="1200">
          <a:solidFill>
            <a:schemeClr val="tx1"/>
          </a:solidFill>
          <a:latin typeface="+mn-lt"/>
          <a:ea typeface="+mn-ea"/>
          <a:cs typeface="+mn-cs"/>
        </a:defRPr>
      </a:lvl2pPr>
      <a:lvl3pPr marL="5633241" indent="-1126648" algn="l" defTabSz="2253296" rtl="0" eaLnBrk="1" latinLnBrk="0" hangingPunct="1">
        <a:spcBef>
          <a:spcPct val="20000"/>
        </a:spcBef>
        <a:buFont typeface="Arial"/>
        <a:buChar char="•"/>
        <a:defRPr sz="11800" kern="1200">
          <a:solidFill>
            <a:schemeClr val="tx1"/>
          </a:solidFill>
          <a:latin typeface="+mn-lt"/>
          <a:ea typeface="+mn-ea"/>
          <a:cs typeface="+mn-cs"/>
        </a:defRPr>
      </a:lvl3pPr>
      <a:lvl4pPr marL="7886537" indent="-1126648" algn="l" defTabSz="2253296" rtl="0" eaLnBrk="1" latinLnBrk="0" hangingPunct="1">
        <a:spcBef>
          <a:spcPct val="20000"/>
        </a:spcBef>
        <a:buFont typeface="Arial"/>
        <a:buChar char="–"/>
        <a:defRPr sz="9900" kern="1200">
          <a:solidFill>
            <a:schemeClr val="tx1"/>
          </a:solidFill>
          <a:latin typeface="+mn-lt"/>
          <a:ea typeface="+mn-ea"/>
          <a:cs typeface="+mn-cs"/>
        </a:defRPr>
      </a:lvl4pPr>
      <a:lvl5pPr marL="10139833" indent="-1126648" algn="l" defTabSz="2253296" rtl="0" eaLnBrk="1" latinLnBrk="0" hangingPunct="1">
        <a:spcBef>
          <a:spcPct val="20000"/>
        </a:spcBef>
        <a:buFont typeface="Arial"/>
        <a:buChar char="»"/>
        <a:defRPr sz="9900" kern="1200">
          <a:solidFill>
            <a:schemeClr val="tx1"/>
          </a:solidFill>
          <a:latin typeface="+mn-lt"/>
          <a:ea typeface="+mn-ea"/>
          <a:cs typeface="+mn-cs"/>
        </a:defRPr>
      </a:lvl5pPr>
      <a:lvl6pPr marL="12393129" indent="-1126648" algn="l" defTabSz="2253296" rtl="0" eaLnBrk="1" latinLnBrk="0" hangingPunct="1">
        <a:spcBef>
          <a:spcPct val="20000"/>
        </a:spcBef>
        <a:buFont typeface="Arial"/>
        <a:buChar char="•"/>
        <a:defRPr sz="9900" kern="1200">
          <a:solidFill>
            <a:schemeClr val="tx1"/>
          </a:solidFill>
          <a:latin typeface="+mn-lt"/>
          <a:ea typeface="+mn-ea"/>
          <a:cs typeface="+mn-cs"/>
        </a:defRPr>
      </a:lvl6pPr>
      <a:lvl7pPr marL="14646425" indent="-1126648" algn="l" defTabSz="2253296" rtl="0" eaLnBrk="1" latinLnBrk="0" hangingPunct="1">
        <a:spcBef>
          <a:spcPct val="20000"/>
        </a:spcBef>
        <a:buFont typeface="Arial"/>
        <a:buChar char="•"/>
        <a:defRPr sz="9900" kern="1200">
          <a:solidFill>
            <a:schemeClr val="tx1"/>
          </a:solidFill>
          <a:latin typeface="+mn-lt"/>
          <a:ea typeface="+mn-ea"/>
          <a:cs typeface="+mn-cs"/>
        </a:defRPr>
      </a:lvl7pPr>
      <a:lvl8pPr marL="16899722" indent="-1126648" algn="l" defTabSz="2253296" rtl="0" eaLnBrk="1" latinLnBrk="0" hangingPunct="1">
        <a:spcBef>
          <a:spcPct val="20000"/>
        </a:spcBef>
        <a:buFont typeface="Arial"/>
        <a:buChar char="•"/>
        <a:defRPr sz="9900" kern="1200">
          <a:solidFill>
            <a:schemeClr val="tx1"/>
          </a:solidFill>
          <a:latin typeface="+mn-lt"/>
          <a:ea typeface="+mn-ea"/>
          <a:cs typeface="+mn-cs"/>
        </a:defRPr>
      </a:lvl8pPr>
      <a:lvl9pPr marL="19153018" indent="-1126648" algn="l" defTabSz="2253296" rtl="0" eaLnBrk="1" latinLnBrk="0" hangingPunct="1">
        <a:spcBef>
          <a:spcPct val="20000"/>
        </a:spcBef>
        <a:buFont typeface="Arial"/>
        <a:buChar char="•"/>
        <a:defRPr sz="9900" kern="1200">
          <a:solidFill>
            <a:schemeClr val="tx1"/>
          </a:solidFill>
          <a:latin typeface="+mn-lt"/>
          <a:ea typeface="+mn-ea"/>
          <a:cs typeface="+mn-cs"/>
        </a:defRPr>
      </a:lvl9pPr>
    </p:bodyStyle>
    <p:otherStyle>
      <a:defPPr>
        <a:defRPr lang="en-US"/>
      </a:defPPr>
      <a:lvl1pPr marL="0" algn="l" defTabSz="2253296" rtl="0" eaLnBrk="1" latinLnBrk="0" hangingPunct="1">
        <a:defRPr sz="8800" kern="1200">
          <a:solidFill>
            <a:schemeClr val="tx1"/>
          </a:solidFill>
          <a:latin typeface="+mn-lt"/>
          <a:ea typeface="+mn-ea"/>
          <a:cs typeface="+mn-cs"/>
        </a:defRPr>
      </a:lvl1pPr>
      <a:lvl2pPr marL="2253296" algn="l" defTabSz="2253296" rtl="0" eaLnBrk="1" latinLnBrk="0" hangingPunct="1">
        <a:defRPr sz="8800" kern="1200">
          <a:solidFill>
            <a:schemeClr val="tx1"/>
          </a:solidFill>
          <a:latin typeface="+mn-lt"/>
          <a:ea typeface="+mn-ea"/>
          <a:cs typeface="+mn-cs"/>
        </a:defRPr>
      </a:lvl2pPr>
      <a:lvl3pPr marL="4506592" algn="l" defTabSz="2253296" rtl="0" eaLnBrk="1" latinLnBrk="0" hangingPunct="1">
        <a:defRPr sz="8800" kern="1200">
          <a:solidFill>
            <a:schemeClr val="tx1"/>
          </a:solidFill>
          <a:latin typeface="+mn-lt"/>
          <a:ea typeface="+mn-ea"/>
          <a:cs typeface="+mn-cs"/>
        </a:defRPr>
      </a:lvl3pPr>
      <a:lvl4pPr marL="6759889" algn="l" defTabSz="2253296" rtl="0" eaLnBrk="1" latinLnBrk="0" hangingPunct="1">
        <a:defRPr sz="8800" kern="1200">
          <a:solidFill>
            <a:schemeClr val="tx1"/>
          </a:solidFill>
          <a:latin typeface="+mn-lt"/>
          <a:ea typeface="+mn-ea"/>
          <a:cs typeface="+mn-cs"/>
        </a:defRPr>
      </a:lvl4pPr>
      <a:lvl5pPr marL="9013185" algn="l" defTabSz="2253296" rtl="0" eaLnBrk="1" latinLnBrk="0" hangingPunct="1">
        <a:defRPr sz="8800" kern="1200">
          <a:solidFill>
            <a:schemeClr val="tx1"/>
          </a:solidFill>
          <a:latin typeface="+mn-lt"/>
          <a:ea typeface="+mn-ea"/>
          <a:cs typeface="+mn-cs"/>
        </a:defRPr>
      </a:lvl5pPr>
      <a:lvl6pPr marL="11266481" algn="l" defTabSz="2253296" rtl="0" eaLnBrk="1" latinLnBrk="0" hangingPunct="1">
        <a:defRPr sz="8800" kern="1200">
          <a:solidFill>
            <a:schemeClr val="tx1"/>
          </a:solidFill>
          <a:latin typeface="+mn-lt"/>
          <a:ea typeface="+mn-ea"/>
          <a:cs typeface="+mn-cs"/>
        </a:defRPr>
      </a:lvl6pPr>
      <a:lvl7pPr marL="13519777" algn="l" defTabSz="2253296" rtl="0" eaLnBrk="1" latinLnBrk="0" hangingPunct="1">
        <a:defRPr sz="8800" kern="1200">
          <a:solidFill>
            <a:schemeClr val="tx1"/>
          </a:solidFill>
          <a:latin typeface="+mn-lt"/>
          <a:ea typeface="+mn-ea"/>
          <a:cs typeface="+mn-cs"/>
        </a:defRPr>
      </a:lvl7pPr>
      <a:lvl8pPr marL="15773073" algn="l" defTabSz="2253296" rtl="0" eaLnBrk="1" latinLnBrk="0" hangingPunct="1">
        <a:defRPr sz="8800" kern="1200">
          <a:solidFill>
            <a:schemeClr val="tx1"/>
          </a:solidFill>
          <a:latin typeface="+mn-lt"/>
          <a:ea typeface="+mn-ea"/>
          <a:cs typeface="+mn-cs"/>
        </a:defRPr>
      </a:lvl8pPr>
      <a:lvl9pPr marL="18026370" algn="l" defTabSz="2253296"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7.emf"/><Relationship Id="rId20" Type="http://schemas.openxmlformats.org/officeDocument/2006/relationships/image" Target="../media/image18.emf"/><Relationship Id="rId21" Type="http://schemas.openxmlformats.org/officeDocument/2006/relationships/image" Target="../media/image19.emf"/><Relationship Id="rId22" Type="http://schemas.openxmlformats.org/officeDocument/2006/relationships/image" Target="../media/image20.png"/><Relationship Id="rId23" Type="http://schemas.openxmlformats.org/officeDocument/2006/relationships/image" Target="../media/image21.png"/><Relationship Id="rId24" Type="http://schemas.openxmlformats.org/officeDocument/2006/relationships/image" Target="../media/image22.png"/><Relationship Id="rId25" Type="http://schemas.openxmlformats.org/officeDocument/2006/relationships/image" Target="../media/image23.png"/><Relationship Id="rId26" Type="http://schemas.openxmlformats.org/officeDocument/2006/relationships/image" Target="../media/image24.jpeg"/><Relationship Id="rId27" Type="http://schemas.openxmlformats.org/officeDocument/2006/relationships/image" Target="../media/image25.jpeg"/><Relationship Id="rId28" Type="http://schemas.openxmlformats.org/officeDocument/2006/relationships/image" Target="../media/image26.jpeg"/><Relationship Id="rId29" Type="http://schemas.openxmlformats.org/officeDocument/2006/relationships/image" Target="../media/image27.png"/><Relationship Id="rId30" Type="http://schemas.openxmlformats.org/officeDocument/2006/relationships/image" Target="../media/image28.emf"/><Relationship Id="rId31" Type="http://schemas.openxmlformats.org/officeDocument/2006/relationships/image" Target="../media/image29.jpg"/><Relationship Id="rId32" Type="http://schemas.openxmlformats.org/officeDocument/2006/relationships/image" Target="../media/image30.jpeg"/><Relationship Id="rId10" Type="http://schemas.openxmlformats.org/officeDocument/2006/relationships/image" Target="../media/image8.emf"/><Relationship Id="rId11" Type="http://schemas.openxmlformats.org/officeDocument/2006/relationships/image" Target="../media/image9.emf"/><Relationship Id="rId12" Type="http://schemas.openxmlformats.org/officeDocument/2006/relationships/image" Target="../media/image10.emf"/><Relationship Id="rId13" Type="http://schemas.openxmlformats.org/officeDocument/2006/relationships/image" Target="../media/image11.emf"/><Relationship Id="rId14" Type="http://schemas.openxmlformats.org/officeDocument/2006/relationships/image" Target="../media/image12.emf"/><Relationship Id="rId15" Type="http://schemas.openxmlformats.org/officeDocument/2006/relationships/image" Target="../media/image13.emf"/><Relationship Id="rId16" Type="http://schemas.openxmlformats.org/officeDocument/2006/relationships/image" Target="../media/image14.emf"/><Relationship Id="rId17" Type="http://schemas.openxmlformats.org/officeDocument/2006/relationships/image" Target="../media/image15.emf"/><Relationship Id="rId18" Type="http://schemas.openxmlformats.org/officeDocument/2006/relationships/image" Target="../media/image16.emf"/><Relationship Id="rId19" Type="http://schemas.openxmlformats.org/officeDocument/2006/relationships/image" Target="../media/image17.emf"/><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eg"/><Relationship Id="rId4" Type="http://schemas.openxmlformats.org/officeDocument/2006/relationships/image" Target="../media/image2.gif"/><Relationship Id="rId5" Type="http://schemas.openxmlformats.org/officeDocument/2006/relationships/image" Target="../media/image3.jpeg"/><Relationship Id="rId6" Type="http://schemas.openxmlformats.org/officeDocument/2006/relationships/image" Target="../media/image4.tiff"/><Relationship Id="rId7" Type="http://schemas.openxmlformats.org/officeDocument/2006/relationships/image" Target="../media/image5.emf"/><Relationship Id="rId8"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8218" y="275073"/>
            <a:ext cx="31086143" cy="1021647"/>
          </a:xfrm>
          <a:prstGeom prst="rect">
            <a:avLst/>
          </a:prstGeom>
          <a:noFill/>
        </p:spPr>
        <p:txBody>
          <a:bodyPr wrap="square" lIns="97366" tIns="48683" rIns="97366" bIns="48683" rtlCol="0">
            <a:spAutoFit/>
          </a:bodyPr>
          <a:lstStyle/>
          <a:p>
            <a:pPr algn="ctr"/>
            <a:r>
              <a:rPr lang="en-US" sz="6000" b="1" dirty="0" smtClean="0"/>
              <a:t>First </a:t>
            </a:r>
            <a:r>
              <a:rPr lang="en-US" sz="6000" b="1" smtClean="0"/>
              <a:t>look </a:t>
            </a:r>
            <a:r>
              <a:rPr lang="en-US" sz="6000" b="1" smtClean="0"/>
              <a:t>at a </a:t>
            </a:r>
            <a:r>
              <a:rPr lang="en-US" sz="6000" b="1" dirty="0" smtClean="0"/>
              <a:t>lake</a:t>
            </a:r>
            <a:r>
              <a:rPr lang="en-US" sz="6000" b="1" smtClean="0"/>
              <a:t>-configured </a:t>
            </a:r>
            <a:r>
              <a:rPr lang="en-US" sz="6000" b="1" dirty="0" err="1" smtClean="0"/>
              <a:t>SeaPRISM</a:t>
            </a:r>
            <a:r>
              <a:rPr lang="en-US" sz="6000" b="1" dirty="0"/>
              <a:t> </a:t>
            </a:r>
            <a:r>
              <a:rPr lang="en-US" sz="6000" b="1" dirty="0" smtClean="0"/>
              <a:t>for remote sensing applications</a:t>
            </a:r>
            <a:endParaRPr lang="en-US" sz="6000" b="1" dirty="0"/>
          </a:p>
        </p:txBody>
      </p:sp>
      <p:sp>
        <p:nvSpPr>
          <p:cNvPr id="6" name="TextBox 5"/>
          <p:cNvSpPr txBox="1"/>
          <p:nvPr/>
        </p:nvSpPr>
        <p:spPr>
          <a:xfrm>
            <a:off x="235765" y="19153757"/>
            <a:ext cx="11624075" cy="5822961"/>
          </a:xfrm>
          <a:prstGeom prst="rect">
            <a:avLst/>
          </a:prstGeom>
          <a:noFill/>
        </p:spPr>
        <p:txBody>
          <a:bodyPr wrap="square" lIns="97366" tIns="48683" rIns="97366" bIns="48683" rtlCol="0">
            <a:spAutoFit/>
          </a:bodyPr>
          <a:lstStyle/>
          <a:p>
            <a:r>
              <a:rPr lang="en-US" sz="3600" b="1" u="sng" dirty="0"/>
              <a:t>Methods &amp; </a:t>
            </a:r>
            <a:r>
              <a:rPr lang="en-US" sz="3600" b="1" u="sng" dirty="0" smtClean="0"/>
              <a:t>Data</a:t>
            </a:r>
            <a:endParaRPr lang="en-US" sz="4300" b="1" u="sng" dirty="0"/>
          </a:p>
          <a:p>
            <a:pPr marL="486831" indent="-486831">
              <a:buFont typeface="Arial"/>
              <a:buChar char="•"/>
            </a:pPr>
            <a:r>
              <a:rPr lang="en-US" sz="2800" dirty="0"/>
              <a:t>The </a:t>
            </a:r>
            <a:r>
              <a:rPr lang="en-US" sz="2800" dirty="0" smtClean="0"/>
              <a:t>12-</a:t>
            </a:r>
            <a:r>
              <a:rPr lang="en-US" sz="2800" dirty="0"/>
              <a:t>channel </a:t>
            </a:r>
            <a:r>
              <a:rPr lang="en-US" sz="2800" dirty="0" err="1"/>
              <a:t>SeaPRISM</a:t>
            </a:r>
            <a:r>
              <a:rPr lang="en-US" sz="2800" dirty="0"/>
              <a:t> </a:t>
            </a:r>
            <a:r>
              <a:rPr lang="en-US" sz="2800" dirty="0" smtClean="0"/>
              <a:t>operated from August 15, 2017 to October 7, 2017.  It is currently operating (start early June 2018).</a:t>
            </a:r>
            <a:endParaRPr lang="en-US" sz="2800" dirty="0"/>
          </a:p>
          <a:p>
            <a:pPr marL="486831" indent="-486831">
              <a:buFont typeface="Arial"/>
              <a:buChar char="•"/>
            </a:pPr>
            <a:r>
              <a:rPr lang="en-US" sz="2800" dirty="0" smtClean="0"/>
              <a:t>Channel </a:t>
            </a:r>
            <a:r>
              <a:rPr lang="en-US" sz="2800" dirty="0"/>
              <a:t>configuration: 411, 442, 491, </a:t>
            </a:r>
            <a:r>
              <a:rPr lang="en-US" sz="2800" dirty="0" smtClean="0"/>
              <a:t>510</a:t>
            </a:r>
            <a:r>
              <a:rPr lang="en-US" sz="2800" dirty="0"/>
              <a:t>, </a:t>
            </a:r>
            <a:r>
              <a:rPr lang="en-US" sz="2800" dirty="0" smtClean="0"/>
              <a:t>560</a:t>
            </a:r>
            <a:r>
              <a:rPr lang="en-US" sz="2800" dirty="0"/>
              <a:t>, </a:t>
            </a:r>
            <a:r>
              <a:rPr lang="en-US" sz="2800" dirty="0" smtClean="0">
                <a:solidFill>
                  <a:srgbClr val="FF0000"/>
                </a:solidFill>
              </a:rPr>
              <a:t>620</a:t>
            </a:r>
            <a:r>
              <a:rPr lang="en-US" sz="2800" dirty="0" smtClean="0"/>
              <a:t>, 667</a:t>
            </a:r>
            <a:r>
              <a:rPr lang="en-US" sz="2800" dirty="0"/>
              <a:t>, </a:t>
            </a:r>
            <a:r>
              <a:rPr lang="en-US" sz="2800" dirty="0" smtClean="0">
                <a:solidFill>
                  <a:srgbClr val="FF0000"/>
                </a:solidFill>
              </a:rPr>
              <a:t>681</a:t>
            </a:r>
            <a:r>
              <a:rPr lang="en-US" sz="2800" dirty="0" smtClean="0"/>
              <a:t>, </a:t>
            </a:r>
            <a:r>
              <a:rPr lang="en-US" sz="2800" dirty="0" smtClean="0">
                <a:solidFill>
                  <a:srgbClr val="FF0000"/>
                </a:solidFill>
              </a:rPr>
              <a:t>709</a:t>
            </a:r>
            <a:r>
              <a:rPr lang="en-US" sz="2800" dirty="0" smtClean="0"/>
              <a:t>, 869, 936 and </a:t>
            </a:r>
            <a:r>
              <a:rPr lang="en-US" sz="2800" dirty="0"/>
              <a:t>1020 </a:t>
            </a:r>
            <a:r>
              <a:rPr lang="en-US" sz="2800" dirty="0" smtClean="0"/>
              <a:t>nm (red </a:t>
            </a:r>
            <a:r>
              <a:rPr lang="mr-IN" sz="2800" dirty="0" smtClean="0"/>
              <a:t>–</a:t>
            </a:r>
            <a:r>
              <a:rPr lang="en-US" sz="2800" dirty="0" smtClean="0"/>
              <a:t> new channels added).</a:t>
            </a:r>
          </a:p>
          <a:p>
            <a:pPr marL="486831" indent="-486831">
              <a:buFont typeface="Arial"/>
              <a:buChar char="•"/>
            </a:pPr>
            <a:r>
              <a:rPr lang="en-US" sz="2800" dirty="0" smtClean="0"/>
              <a:t>Conditions at site alternate between eutrophic and </a:t>
            </a:r>
            <a:r>
              <a:rPr lang="en-US" sz="2800" dirty="0" err="1" smtClean="0"/>
              <a:t>mesotrophic</a:t>
            </a:r>
            <a:r>
              <a:rPr lang="en-US" sz="2800" dirty="0" smtClean="0"/>
              <a:t> states depending on location of river plume from north (Detroit River).</a:t>
            </a:r>
            <a:endParaRPr lang="en-US" sz="2800" dirty="0"/>
          </a:p>
          <a:p>
            <a:pPr marL="486831" indent="-486831">
              <a:buFont typeface="Arial"/>
              <a:buChar char="•"/>
            </a:pPr>
            <a:r>
              <a:rPr lang="en-US" sz="2800" dirty="0" err="1" smtClean="0"/>
              <a:t>Hyperspectral</a:t>
            </a:r>
            <a:r>
              <a:rPr lang="en-US" sz="2800" dirty="0" smtClean="0"/>
              <a:t> </a:t>
            </a:r>
            <a:r>
              <a:rPr lang="en-US" sz="2800" dirty="0"/>
              <a:t>above-water radiance was measured weekly at the site with a </a:t>
            </a:r>
            <a:r>
              <a:rPr lang="en-US" sz="2800" dirty="0" err="1"/>
              <a:t>Satlantic</a:t>
            </a:r>
            <a:r>
              <a:rPr lang="en-US" sz="2800" dirty="0"/>
              <a:t> </a:t>
            </a:r>
            <a:r>
              <a:rPr lang="en-US" sz="2800" dirty="0" err="1"/>
              <a:t>Hypergun</a:t>
            </a:r>
            <a:r>
              <a:rPr lang="en-US" sz="2800" dirty="0"/>
              <a:t>.</a:t>
            </a:r>
          </a:p>
          <a:p>
            <a:pPr marL="486831" indent="-486831">
              <a:buFont typeface="Arial"/>
              <a:buChar char="•"/>
            </a:pPr>
            <a:r>
              <a:rPr lang="en-US" sz="2800" dirty="0" smtClean="0"/>
              <a:t>Level-1 and Level-2 S3/OLCI data were acquired from </a:t>
            </a:r>
            <a:r>
              <a:rPr lang="en-US" sz="2800" dirty="0" err="1" smtClean="0"/>
              <a:t>Eumetsat</a:t>
            </a:r>
            <a:r>
              <a:rPr lang="en-US" sz="2800" dirty="0" smtClean="0"/>
              <a:t> via the NOAA </a:t>
            </a:r>
            <a:r>
              <a:rPr lang="en-US" sz="2800" dirty="0" err="1" smtClean="0"/>
              <a:t>Coastwatch</a:t>
            </a:r>
            <a:r>
              <a:rPr lang="en-US" sz="2800" dirty="0" smtClean="0"/>
              <a:t> website.</a:t>
            </a:r>
          </a:p>
          <a:p>
            <a:pPr marL="486831" indent="-486831">
              <a:buFont typeface="Arial"/>
              <a:buChar char="•"/>
            </a:pPr>
            <a:r>
              <a:rPr lang="en-US" sz="2800" dirty="0" smtClean="0"/>
              <a:t>Level-1 OLCI data were processed to Level-2 with </a:t>
            </a:r>
            <a:r>
              <a:rPr lang="en-US" sz="2800" dirty="0" err="1" smtClean="0"/>
              <a:t>Seadas</a:t>
            </a:r>
            <a:r>
              <a:rPr lang="en-US" sz="2800" dirty="0" smtClean="0"/>
              <a:t> 7.5.</a:t>
            </a:r>
          </a:p>
          <a:p>
            <a:pPr marL="486831" indent="-486831">
              <a:buFont typeface="Arial"/>
              <a:buChar char="•"/>
            </a:pPr>
            <a:r>
              <a:rPr lang="en-US" sz="2800" b="1" dirty="0" smtClean="0"/>
              <a:t>NOTE: All </a:t>
            </a:r>
            <a:r>
              <a:rPr lang="en-US" sz="2800" b="1" dirty="0" err="1" smtClean="0"/>
              <a:t>SeaPRISM</a:t>
            </a:r>
            <a:r>
              <a:rPr lang="en-US" sz="2800" b="1" dirty="0" smtClean="0"/>
              <a:t> data presented here based on quality level 1.0 (L1.0).</a:t>
            </a:r>
            <a:endParaRPr lang="en-US" sz="2800" b="1" dirty="0"/>
          </a:p>
        </p:txBody>
      </p:sp>
      <p:pic>
        <p:nvPicPr>
          <p:cNvPr id="10" name="Picture 9" descr="secondary_wildcat_(vector_282).jp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99045" y="1609882"/>
            <a:ext cx="2286609" cy="2123151"/>
          </a:xfrm>
          <a:prstGeom prst="rect">
            <a:avLst/>
          </a:prstGeom>
        </p:spPr>
      </p:pic>
      <p:sp>
        <p:nvSpPr>
          <p:cNvPr id="47" name="Rectangle 46"/>
          <p:cNvSpPr/>
          <p:nvPr/>
        </p:nvSpPr>
        <p:spPr>
          <a:xfrm>
            <a:off x="207423" y="5472425"/>
            <a:ext cx="31315835" cy="309649"/>
          </a:xfrm>
          <a:prstGeom prst="rect">
            <a:avLst/>
          </a:prstGeom>
          <a:solidFill>
            <a:srgbClr val="76C462"/>
          </a:solidFill>
          <a:effectLst/>
        </p:spPr>
        <p:style>
          <a:lnRef idx="1">
            <a:schemeClr val="accent1"/>
          </a:lnRef>
          <a:fillRef idx="3">
            <a:schemeClr val="accent1"/>
          </a:fillRef>
          <a:effectRef idx="2">
            <a:schemeClr val="accent1"/>
          </a:effectRef>
          <a:fontRef idx="minor">
            <a:schemeClr val="lt1"/>
          </a:fontRef>
        </p:style>
        <p:txBody>
          <a:bodyPr lIns="97366" tIns="48683" rIns="97366" bIns="48683" rtlCol="0" anchor="ctr"/>
          <a:lstStyle/>
          <a:p>
            <a:pPr algn="ctr"/>
            <a:endParaRPr lang="en-US"/>
          </a:p>
        </p:txBody>
      </p:sp>
      <p:pic>
        <p:nvPicPr>
          <p:cNvPr id="164" name="Picture 163" descr="Noaalogo.gif"/>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8150798" y="1426260"/>
            <a:ext cx="2179265" cy="2306773"/>
          </a:xfrm>
          <a:prstGeom prst="rect">
            <a:avLst/>
          </a:prstGeom>
        </p:spPr>
      </p:pic>
      <p:sp>
        <p:nvSpPr>
          <p:cNvPr id="170" name="TextBox 169"/>
          <p:cNvSpPr txBox="1"/>
          <p:nvPr/>
        </p:nvSpPr>
        <p:spPr>
          <a:xfrm>
            <a:off x="4980447" y="1631014"/>
            <a:ext cx="22149463" cy="1667977"/>
          </a:xfrm>
          <a:prstGeom prst="rect">
            <a:avLst/>
          </a:prstGeom>
          <a:noFill/>
        </p:spPr>
        <p:txBody>
          <a:bodyPr wrap="square" lIns="97366" tIns="48683" rIns="97366" bIns="48683" rtlCol="0">
            <a:spAutoFit/>
          </a:bodyPr>
          <a:lstStyle/>
          <a:p>
            <a:pPr algn="ctr"/>
            <a:r>
              <a:rPr lang="en-US" sz="5100" dirty="0"/>
              <a:t>Timothy S. Moore</a:t>
            </a:r>
            <a:r>
              <a:rPr lang="en-US" sz="5100" baseline="30000" dirty="0"/>
              <a:t>1</a:t>
            </a:r>
            <a:r>
              <a:rPr lang="en-US" sz="5100" dirty="0"/>
              <a:t>, </a:t>
            </a:r>
            <a:r>
              <a:rPr lang="en-US" sz="5100" dirty="0" err="1"/>
              <a:t>Hui</a:t>
            </a:r>
            <a:r>
              <a:rPr lang="en-US" sz="5100" dirty="0"/>
              <a:t> Feng</a:t>
            </a:r>
            <a:r>
              <a:rPr lang="en-US" sz="5100" baseline="30000" dirty="0"/>
              <a:t>1</a:t>
            </a:r>
            <a:r>
              <a:rPr lang="en-US" sz="5100" dirty="0"/>
              <a:t>, Steve Ruberg</a:t>
            </a:r>
            <a:r>
              <a:rPr lang="en-US" sz="5100" baseline="30000" dirty="0"/>
              <a:t>2</a:t>
            </a:r>
            <a:r>
              <a:rPr lang="en-US" sz="5100" dirty="0"/>
              <a:t>, </a:t>
            </a:r>
            <a:r>
              <a:rPr lang="en-US" sz="5100" dirty="0" err="1" smtClean="0"/>
              <a:t>Menghua</a:t>
            </a:r>
            <a:r>
              <a:rPr lang="en-US" sz="5100" dirty="0" smtClean="0"/>
              <a:t> </a:t>
            </a:r>
            <a:r>
              <a:rPr lang="en-US" sz="5100" dirty="0"/>
              <a:t>Wang</a:t>
            </a:r>
            <a:r>
              <a:rPr lang="en-US" sz="5100" baseline="30000" dirty="0"/>
              <a:t>3</a:t>
            </a:r>
            <a:r>
              <a:rPr lang="en-US" sz="5100" dirty="0"/>
              <a:t>, </a:t>
            </a:r>
            <a:r>
              <a:rPr lang="en-US" sz="5100" dirty="0" smtClean="0"/>
              <a:t>Paul DiGiacomo</a:t>
            </a:r>
            <a:r>
              <a:rPr lang="en-US" sz="5100" baseline="30000" dirty="0" smtClean="0"/>
              <a:t>3</a:t>
            </a:r>
            <a:r>
              <a:rPr lang="en-US" sz="5100" dirty="0" smtClean="0"/>
              <a:t>, Veronica Lance</a:t>
            </a:r>
            <a:r>
              <a:rPr lang="en-US" sz="5100" baseline="30000" dirty="0" smtClean="0"/>
              <a:t>3</a:t>
            </a:r>
            <a:r>
              <a:rPr lang="en-US" sz="5100" dirty="0" smtClean="0"/>
              <a:t>, Ron Muzzi</a:t>
            </a:r>
            <a:r>
              <a:rPr lang="en-US" sz="5100" baseline="30000" dirty="0" smtClean="0"/>
              <a:t>2</a:t>
            </a:r>
            <a:r>
              <a:rPr lang="en-US" sz="5100" dirty="0" smtClean="0"/>
              <a:t>, Tom Johengen</a:t>
            </a:r>
            <a:r>
              <a:rPr lang="en-US" sz="5100" baseline="30000" dirty="0" smtClean="0"/>
              <a:t>4</a:t>
            </a:r>
            <a:r>
              <a:rPr lang="en-US" sz="5100" dirty="0" smtClean="0"/>
              <a:t>, Steve </a:t>
            </a:r>
            <a:r>
              <a:rPr lang="en-US" sz="5100" dirty="0"/>
              <a:t>Constant</a:t>
            </a:r>
            <a:r>
              <a:rPr lang="en-US" sz="5100" baseline="30000" dirty="0"/>
              <a:t>2</a:t>
            </a:r>
            <a:r>
              <a:rPr lang="en-US" sz="5100" dirty="0"/>
              <a:t>,  and Kyle Beadle</a:t>
            </a:r>
            <a:r>
              <a:rPr lang="en-US" sz="5100" baseline="30000" dirty="0"/>
              <a:t>2</a:t>
            </a:r>
            <a:r>
              <a:rPr lang="en-US" sz="5100" dirty="0"/>
              <a:t>  </a:t>
            </a:r>
          </a:p>
        </p:txBody>
      </p:sp>
      <p:sp>
        <p:nvSpPr>
          <p:cNvPr id="171" name="TextBox 170"/>
          <p:cNvSpPr txBox="1"/>
          <p:nvPr/>
        </p:nvSpPr>
        <p:spPr>
          <a:xfrm>
            <a:off x="2112223" y="3516603"/>
            <a:ext cx="27967379" cy="2098864"/>
          </a:xfrm>
          <a:prstGeom prst="rect">
            <a:avLst/>
          </a:prstGeom>
          <a:noFill/>
        </p:spPr>
        <p:txBody>
          <a:bodyPr wrap="square" lIns="97366" tIns="48683" rIns="97366" bIns="48683" rtlCol="0">
            <a:spAutoFit/>
          </a:bodyPr>
          <a:lstStyle/>
          <a:p>
            <a:pPr algn="ctr"/>
            <a:r>
              <a:rPr lang="en-US" sz="2600" baseline="30000" dirty="0"/>
              <a:t>1</a:t>
            </a:r>
            <a:r>
              <a:rPr lang="en-US" sz="2600" dirty="0"/>
              <a:t>University of New Hampshire, Durham, NH</a:t>
            </a:r>
          </a:p>
          <a:p>
            <a:pPr algn="ctr"/>
            <a:r>
              <a:rPr lang="en-US" sz="2600" baseline="30000" dirty="0"/>
              <a:t>2</a:t>
            </a:r>
            <a:r>
              <a:rPr lang="en-US" sz="2600" dirty="0"/>
              <a:t>Great Lakes Environmental Research Laboratory, NOAA, Ann Arbor, MI</a:t>
            </a:r>
          </a:p>
          <a:p>
            <a:pPr algn="ctr"/>
            <a:r>
              <a:rPr lang="en-US" sz="2600" baseline="30000" dirty="0" smtClean="0"/>
              <a:t>3</a:t>
            </a:r>
            <a:r>
              <a:rPr lang="en-US" sz="2600" dirty="0" smtClean="0"/>
              <a:t>NOAA/NESDIS Center for Satellite Applications and Research (STAR), </a:t>
            </a:r>
            <a:r>
              <a:rPr lang="en-US" sz="2600" dirty="0"/>
              <a:t>College Park, </a:t>
            </a:r>
            <a:r>
              <a:rPr lang="en-US" sz="2600" dirty="0" smtClean="0"/>
              <a:t>MD</a:t>
            </a:r>
          </a:p>
          <a:p>
            <a:pPr algn="ctr"/>
            <a:r>
              <a:rPr lang="en-US" sz="2600" baseline="30000" dirty="0"/>
              <a:t>4</a:t>
            </a:r>
            <a:r>
              <a:rPr lang="en-US" sz="2600" dirty="0"/>
              <a:t>Cooperative Institute for Limnology and Ecosystems Research, University of Michigan, Ann Arbor, MI USA</a:t>
            </a:r>
          </a:p>
          <a:p>
            <a:pPr algn="ctr"/>
            <a:endParaRPr lang="en-US" sz="2600" dirty="0"/>
          </a:p>
        </p:txBody>
      </p:sp>
      <p:sp>
        <p:nvSpPr>
          <p:cNvPr id="136" name="Rectangle 135"/>
          <p:cNvSpPr/>
          <p:nvPr/>
        </p:nvSpPr>
        <p:spPr>
          <a:xfrm>
            <a:off x="22444594" y="36383053"/>
            <a:ext cx="7551863" cy="2098864"/>
          </a:xfrm>
          <a:prstGeom prst="rect">
            <a:avLst/>
          </a:prstGeom>
        </p:spPr>
        <p:txBody>
          <a:bodyPr wrap="square" lIns="97366" tIns="48683" rIns="97366" bIns="48683">
            <a:spAutoFit/>
          </a:bodyPr>
          <a:lstStyle/>
          <a:p>
            <a:r>
              <a:rPr lang="en-US" sz="2600" b="1" dirty="0"/>
              <a:t>Figure </a:t>
            </a:r>
            <a:r>
              <a:rPr lang="en-US" sz="2600" b="1" dirty="0" smtClean="0"/>
              <a:t>6. </a:t>
            </a:r>
            <a:r>
              <a:rPr lang="en-US" sz="2600" dirty="0" smtClean="0"/>
              <a:t>Left: </a:t>
            </a:r>
            <a:r>
              <a:rPr lang="en-US" sz="2600" dirty="0" err="1" smtClean="0"/>
              <a:t>Rrs</a:t>
            </a:r>
            <a:r>
              <a:rPr lang="en-US" sz="2600" dirty="0" smtClean="0"/>
              <a:t>(0-)  spectra plotted with dominant water type (OWT means from Moore et al 2014). Left: </a:t>
            </a:r>
            <a:r>
              <a:rPr lang="en-US" sz="2600" dirty="0" err="1" smtClean="0"/>
              <a:t>SeaPRISM</a:t>
            </a:r>
            <a:r>
              <a:rPr lang="en-US" sz="2600" dirty="0" smtClean="0"/>
              <a:t> data; Right: NOAA collected in situ data.  Spectra intensity proportional to OWT membership.</a:t>
            </a:r>
            <a:r>
              <a:rPr lang="en-US" sz="2600" b="1" dirty="0" smtClean="0"/>
              <a:t> </a:t>
            </a:r>
            <a:r>
              <a:rPr lang="en-US" sz="2600" dirty="0" smtClean="0"/>
              <a:t>OWT 2 not detected.</a:t>
            </a:r>
            <a:endParaRPr lang="en-US" sz="2800" dirty="0"/>
          </a:p>
        </p:txBody>
      </p:sp>
      <p:sp>
        <p:nvSpPr>
          <p:cNvPr id="139" name="TextBox 138"/>
          <p:cNvSpPr txBox="1"/>
          <p:nvPr/>
        </p:nvSpPr>
        <p:spPr>
          <a:xfrm>
            <a:off x="831415" y="45880963"/>
            <a:ext cx="30049729" cy="836981"/>
          </a:xfrm>
          <a:prstGeom prst="rect">
            <a:avLst/>
          </a:prstGeom>
          <a:solidFill>
            <a:schemeClr val="tx2">
              <a:lumMod val="60000"/>
              <a:lumOff val="40000"/>
            </a:schemeClr>
          </a:solidFill>
        </p:spPr>
        <p:txBody>
          <a:bodyPr wrap="square" lIns="97366" tIns="48683" rIns="97366" bIns="48683" rtlCol="0">
            <a:spAutoFit/>
          </a:bodyPr>
          <a:lstStyle/>
          <a:p>
            <a:pPr algn="ctr"/>
            <a:r>
              <a:rPr lang="en-US" sz="2400" b="1" u="sng" dirty="0" smtClean="0"/>
              <a:t>Acknowledgment</a:t>
            </a:r>
            <a:r>
              <a:rPr lang="en-US" sz="2400" b="1" u="sng" dirty="0"/>
              <a:t>:   </a:t>
            </a:r>
            <a:r>
              <a:rPr lang="en-US" sz="2400" dirty="0" smtClean="0"/>
              <a:t>We </a:t>
            </a:r>
            <a:r>
              <a:rPr lang="en-US" sz="2400" dirty="0"/>
              <a:t>graciously acknowledge </a:t>
            </a:r>
            <a:r>
              <a:rPr lang="en-US" sz="2400" dirty="0" smtClean="0"/>
              <a:t>receiving </a:t>
            </a:r>
            <a:r>
              <a:rPr lang="en-US" sz="2400" dirty="0"/>
              <a:t>financial support from NOAA’s Satellite &amp; Information Service’s Center for Satellite Applications and </a:t>
            </a:r>
            <a:r>
              <a:rPr lang="en-US" sz="2400" dirty="0" smtClean="0"/>
              <a:t>Research, NOAA’s Great Lakes Observing System  and </a:t>
            </a:r>
            <a:r>
              <a:rPr lang="en-US" sz="2400" dirty="0"/>
              <a:t>NASA grants </a:t>
            </a:r>
            <a:r>
              <a:rPr lang="en-US" sz="2400" dirty="0" smtClean="0"/>
              <a:t>NNX15AL43G </a:t>
            </a:r>
            <a:r>
              <a:rPr lang="en-US" sz="2400" dirty="0"/>
              <a:t>and  NNX17AG53G </a:t>
            </a:r>
            <a:r>
              <a:rPr lang="en-US" sz="2400" dirty="0" smtClean="0"/>
              <a:t>for funding this activity.</a:t>
            </a:r>
            <a:endParaRPr lang="en-US" sz="2400" b="1" u="sng" dirty="0"/>
          </a:p>
        </p:txBody>
      </p:sp>
      <p:sp>
        <p:nvSpPr>
          <p:cNvPr id="150" name="TextBox 149"/>
          <p:cNvSpPr txBox="1"/>
          <p:nvPr/>
        </p:nvSpPr>
        <p:spPr>
          <a:xfrm>
            <a:off x="397486" y="15976957"/>
            <a:ext cx="9446614" cy="1944976"/>
          </a:xfrm>
          <a:prstGeom prst="rect">
            <a:avLst/>
          </a:prstGeom>
          <a:noFill/>
          <a:ln>
            <a:noFill/>
          </a:ln>
        </p:spPr>
        <p:txBody>
          <a:bodyPr wrap="square" lIns="97366" tIns="48683" rIns="97366" bIns="48683" rtlCol="0" anchor="t">
            <a:spAutoFit/>
          </a:bodyPr>
          <a:lstStyle/>
          <a:p>
            <a:r>
              <a:rPr lang="x-none" sz="2400" b="1" dirty="0"/>
              <a:t>Figure 1. </a:t>
            </a:r>
            <a:r>
              <a:rPr lang="x-none" sz="2400" dirty="0"/>
              <a:t> </a:t>
            </a:r>
            <a:r>
              <a:rPr lang="en-US" sz="2400" dirty="0"/>
              <a:t>The </a:t>
            </a:r>
            <a:r>
              <a:rPr lang="en-US" sz="2400" dirty="0" err="1"/>
              <a:t>SeaPRISM</a:t>
            </a:r>
            <a:r>
              <a:rPr lang="en-US" sz="2400" dirty="0"/>
              <a:t> i</a:t>
            </a:r>
            <a:r>
              <a:rPr lang="en-US" sz="2400" dirty="0" smtClean="0"/>
              <a:t>s </a:t>
            </a:r>
            <a:r>
              <a:rPr lang="en-US" sz="2400" dirty="0"/>
              <a:t>mounted on the west side of a Coast Guard tower in western Lake Erie, at approximately 6m height and </a:t>
            </a:r>
            <a:r>
              <a:rPr lang="en-US" sz="2400" dirty="0" smtClean="0"/>
              <a:t>13 </a:t>
            </a:r>
            <a:r>
              <a:rPr lang="en-US" sz="2400" dirty="0"/>
              <a:t>km from the nearest shoreline</a:t>
            </a:r>
            <a:r>
              <a:rPr lang="x-none" sz="2400" dirty="0"/>
              <a:t>.</a:t>
            </a:r>
            <a:r>
              <a:rPr lang="en-US" sz="2400" dirty="0"/>
              <a:t>  The tower is part of NOAA GLERL’s real-time observational network (</a:t>
            </a:r>
            <a:r>
              <a:rPr lang="en-US" sz="2400" dirty="0" err="1"/>
              <a:t>ReCON</a:t>
            </a:r>
            <a:r>
              <a:rPr lang="en-US" sz="2400" dirty="0"/>
              <a:t>), equipped with instruments that measure a variety of atmospheric and water properties.</a:t>
            </a:r>
          </a:p>
        </p:txBody>
      </p:sp>
      <p:sp>
        <p:nvSpPr>
          <p:cNvPr id="8" name="TextBox 7"/>
          <p:cNvSpPr txBox="1"/>
          <p:nvPr/>
        </p:nvSpPr>
        <p:spPr>
          <a:xfrm>
            <a:off x="397486" y="6242282"/>
            <a:ext cx="9488361" cy="5822961"/>
          </a:xfrm>
          <a:prstGeom prst="rect">
            <a:avLst/>
          </a:prstGeom>
          <a:noFill/>
          <a:ln>
            <a:noFill/>
          </a:ln>
        </p:spPr>
        <p:txBody>
          <a:bodyPr wrap="square" lIns="97366" tIns="48683" rIns="97366" bIns="48683" rtlCol="0" anchor="t">
            <a:spAutoFit/>
          </a:bodyPr>
          <a:lstStyle/>
          <a:p>
            <a:pPr algn="ctr"/>
            <a:r>
              <a:rPr lang="x-none" sz="3600" b="1" u="sng" dirty="0"/>
              <a:t>Abstract</a:t>
            </a:r>
            <a:endParaRPr lang="en-US" sz="3600" b="1" u="sng" dirty="0"/>
          </a:p>
          <a:p>
            <a:pPr algn="ctr"/>
            <a:endParaRPr lang="x-none" sz="2800" b="1" u="sng" dirty="0"/>
          </a:p>
          <a:p>
            <a:r>
              <a:rPr lang="en-US" sz="2800" dirty="0"/>
              <a:t>In the summer of </a:t>
            </a:r>
            <a:r>
              <a:rPr lang="en-US" sz="2800" dirty="0" smtClean="0"/>
              <a:t>2017, </a:t>
            </a:r>
            <a:r>
              <a:rPr lang="en-US" sz="2800" dirty="0"/>
              <a:t>a </a:t>
            </a:r>
            <a:r>
              <a:rPr lang="en-US" sz="2800" dirty="0" err="1" smtClean="0"/>
              <a:t>SeaWiFS</a:t>
            </a:r>
            <a:r>
              <a:rPr lang="en-US" sz="2800" dirty="0" smtClean="0"/>
              <a:t> </a:t>
            </a:r>
            <a:r>
              <a:rPr lang="en-US" sz="2800" dirty="0"/>
              <a:t>Photometer Revision for Incident Surface Measurements (</a:t>
            </a:r>
            <a:r>
              <a:rPr lang="en-US" sz="2800" dirty="0" err="1"/>
              <a:t>SeaPRISM</a:t>
            </a:r>
            <a:r>
              <a:rPr lang="en-US" sz="2800" dirty="0"/>
              <a:t>) instrument </a:t>
            </a:r>
            <a:r>
              <a:rPr lang="en-US" sz="2800" dirty="0" smtClean="0"/>
              <a:t>was </a:t>
            </a:r>
            <a:r>
              <a:rPr lang="en-US" sz="2800" dirty="0"/>
              <a:t>deployed in western Lake Erie and integrated into the AERONET-OC network (</a:t>
            </a:r>
            <a:r>
              <a:rPr lang="en-US" sz="2800" dirty="0">
                <a:solidFill>
                  <a:srgbClr val="FF0000"/>
                </a:solidFill>
              </a:rPr>
              <a:t>Figure 1</a:t>
            </a:r>
            <a:r>
              <a:rPr lang="en-US" sz="2800" dirty="0"/>
              <a:t>). This is </a:t>
            </a:r>
            <a:r>
              <a:rPr lang="en-US" sz="2800" dirty="0" smtClean="0"/>
              <a:t>a </a:t>
            </a:r>
            <a:r>
              <a:rPr lang="en-US" sz="2800" dirty="0"/>
              <a:t>new 12-channel version that </a:t>
            </a:r>
            <a:r>
              <a:rPr lang="en-US" sz="2800" dirty="0" smtClean="0"/>
              <a:t>includes </a:t>
            </a:r>
            <a:r>
              <a:rPr lang="en-US" sz="2800" dirty="0"/>
              <a:t>bands in the red/NIR </a:t>
            </a:r>
            <a:r>
              <a:rPr lang="en-US" sz="2800" dirty="0" smtClean="0"/>
              <a:t>region.  The main purposes of the instrument are to characterize radiance uncertainties for satellite sensors, and to provide continuous stream of water quality products from bio-optical algorithms for HAB monitoring.  The instrument is maintained by the U.S. National Oceanic and Atmosphere Administration (NOAA).</a:t>
            </a:r>
            <a:endParaRPr lang="en-US" sz="2800" dirty="0"/>
          </a:p>
          <a:p>
            <a:endParaRPr lang="en-US" sz="2800" dirty="0"/>
          </a:p>
        </p:txBody>
      </p:sp>
      <p:pic>
        <p:nvPicPr>
          <p:cNvPr id="232" name="Picture 231" descr="20160719_133804.jp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rot="5400000">
            <a:off x="-51915" y="12676218"/>
            <a:ext cx="3843075" cy="2555298"/>
          </a:xfrm>
          <a:prstGeom prst="rect">
            <a:avLst/>
          </a:prstGeom>
        </p:spPr>
      </p:pic>
      <p:sp>
        <p:nvSpPr>
          <p:cNvPr id="3" name="Rectangle 2"/>
          <p:cNvSpPr/>
          <p:nvPr/>
        </p:nvSpPr>
        <p:spPr>
          <a:xfrm>
            <a:off x="244983" y="6242280"/>
            <a:ext cx="9767823" cy="11826449"/>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lIns="97366" tIns="48683" rIns="97366" bIns="48683" spcCol="0" rtlCol="0" anchor="ctr"/>
          <a:lstStyle/>
          <a:p>
            <a:pPr algn="ctr"/>
            <a:endParaRPr lang="en-US" sz="2800"/>
          </a:p>
        </p:txBody>
      </p:sp>
      <p:grpSp>
        <p:nvGrpSpPr>
          <p:cNvPr id="13" name="Group 12"/>
          <p:cNvGrpSpPr/>
          <p:nvPr/>
        </p:nvGrpSpPr>
        <p:grpSpPr>
          <a:xfrm>
            <a:off x="3488106" y="12046000"/>
            <a:ext cx="5649142" cy="3843075"/>
            <a:chOff x="3488106" y="15572242"/>
            <a:chExt cx="5649142" cy="3843075"/>
          </a:xfrm>
        </p:grpSpPr>
        <p:pic>
          <p:nvPicPr>
            <p:cNvPr id="233" name="Picture 232" descr="July19 S2a.tiff"/>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488106" y="15572242"/>
              <a:ext cx="5649142" cy="3843075"/>
            </a:xfrm>
            <a:prstGeom prst="rect">
              <a:avLst/>
            </a:prstGeom>
          </p:spPr>
        </p:pic>
        <p:sp>
          <p:nvSpPr>
            <p:cNvPr id="11" name="4-Point Star 10"/>
            <p:cNvSpPr/>
            <p:nvPr/>
          </p:nvSpPr>
          <p:spPr>
            <a:xfrm>
              <a:off x="5612117" y="17225624"/>
              <a:ext cx="442304" cy="507172"/>
            </a:xfrm>
            <a:prstGeom prst="star4">
              <a:avLst/>
            </a:prstGeom>
            <a:solidFill>
              <a:srgbClr val="FF0000"/>
            </a:solid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lIns="97366" tIns="48683" rIns="97366" bIns="48683" spcCol="0" rtlCol="0" anchor="ctr"/>
            <a:lstStyle/>
            <a:p>
              <a:pPr algn="ctr"/>
              <a:endParaRPr lang="en-US" sz="2800"/>
            </a:p>
          </p:txBody>
        </p:sp>
      </p:grpSp>
      <p:sp>
        <p:nvSpPr>
          <p:cNvPr id="153" name="TextBox 152"/>
          <p:cNvSpPr txBox="1"/>
          <p:nvPr/>
        </p:nvSpPr>
        <p:spPr>
          <a:xfrm>
            <a:off x="290300" y="37762318"/>
            <a:ext cx="11505263" cy="830997"/>
          </a:xfrm>
          <a:prstGeom prst="rect">
            <a:avLst/>
          </a:prstGeom>
          <a:noFill/>
          <a:ln>
            <a:noFill/>
          </a:ln>
        </p:spPr>
        <p:txBody>
          <a:bodyPr wrap="square" rtlCol="0">
            <a:spAutoFit/>
          </a:bodyPr>
          <a:lstStyle/>
          <a:p>
            <a:pPr marL="304269" indent="-304269"/>
            <a:r>
              <a:rPr lang="en-US" sz="2400" b="1" dirty="0"/>
              <a:t>Figure </a:t>
            </a:r>
            <a:r>
              <a:rPr lang="en-US" sz="2400" b="1" dirty="0" smtClean="0"/>
              <a:t>2.  </a:t>
            </a:r>
            <a:r>
              <a:rPr lang="en-US" sz="2400" dirty="0" smtClean="0"/>
              <a:t>Three same-day </a:t>
            </a:r>
            <a:r>
              <a:rPr lang="en-US" sz="2400" dirty="0" err="1" smtClean="0"/>
              <a:t>Hypergun</a:t>
            </a:r>
            <a:r>
              <a:rPr lang="en-US" sz="2400" dirty="0" smtClean="0"/>
              <a:t> (</a:t>
            </a:r>
            <a:r>
              <a:rPr lang="en-US" sz="2400" dirty="0" err="1" smtClean="0"/>
              <a:t>Satlantic</a:t>
            </a:r>
            <a:r>
              <a:rPr lang="en-US" sz="2400" dirty="0" smtClean="0"/>
              <a:t>) matchups within 1 hour were observed in different optical conditions. </a:t>
            </a:r>
            <a:endParaRPr lang="en-US" sz="2400" b="1" dirty="0" smtClean="0"/>
          </a:p>
        </p:txBody>
      </p:sp>
      <p:pic>
        <p:nvPicPr>
          <p:cNvPr id="5" name="Picture 4" descr="Rrs_glerl_sp_errorbar.pdf"/>
          <p:cNvPicPr>
            <a:picLocks noChangeAspect="1"/>
          </p:cNvPicPr>
          <p:nvPr/>
        </p:nvPicPr>
        <p:blipFill rotWithShape="1">
          <a:blip r:embed="rId7">
            <a:extLst>
              <a:ext uri="{28A0092B-C50C-407E-A947-70E740481C1C}">
                <a14:useLocalDpi xmlns:a14="http://schemas.microsoft.com/office/drawing/2010/main" val="0"/>
              </a:ext>
            </a:extLst>
          </a:blip>
          <a:srcRect l="6341" t="25622" r="1703" b="27913"/>
          <a:stretch/>
        </p:blipFill>
        <p:spPr>
          <a:xfrm>
            <a:off x="2802152" y="39079848"/>
            <a:ext cx="6032841" cy="4673600"/>
          </a:xfrm>
          <a:prstGeom prst="rect">
            <a:avLst/>
          </a:prstGeom>
        </p:spPr>
      </p:pic>
      <p:grpSp>
        <p:nvGrpSpPr>
          <p:cNvPr id="46" name="Group 45"/>
          <p:cNvGrpSpPr/>
          <p:nvPr/>
        </p:nvGrpSpPr>
        <p:grpSpPr>
          <a:xfrm>
            <a:off x="1500723" y="36827744"/>
            <a:ext cx="4239136" cy="379253"/>
            <a:chOff x="1955799" y="6479506"/>
            <a:chExt cx="2861810" cy="291945"/>
          </a:xfrm>
        </p:grpSpPr>
        <p:sp>
          <p:nvSpPr>
            <p:cNvPr id="62" name="TextBox 61"/>
            <p:cNvSpPr txBox="1"/>
            <p:nvPr/>
          </p:nvSpPr>
          <p:spPr>
            <a:xfrm>
              <a:off x="1955799" y="6479506"/>
              <a:ext cx="361612" cy="284308"/>
            </a:xfrm>
            <a:prstGeom prst="rect">
              <a:avLst/>
            </a:prstGeom>
            <a:noFill/>
          </p:spPr>
          <p:txBody>
            <a:bodyPr wrap="none" rtlCol="0">
              <a:spAutoFit/>
            </a:bodyPr>
            <a:lstStyle/>
            <a:p>
              <a:r>
                <a:rPr lang="en-US" sz="1800" dirty="0" smtClean="0"/>
                <a:t>300</a:t>
              </a:r>
              <a:endParaRPr lang="en-US" sz="1800" dirty="0"/>
            </a:p>
          </p:txBody>
        </p:sp>
        <p:sp>
          <p:nvSpPr>
            <p:cNvPr id="63" name="TextBox 62"/>
            <p:cNvSpPr txBox="1"/>
            <p:nvPr/>
          </p:nvSpPr>
          <p:spPr>
            <a:xfrm>
              <a:off x="2313651" y="6479506"/>
              <a:ext cx="361612" cy="284308"/>
            </a:xfrm>
            <a:prstGeom prst="rect">
              <a:avLst/>
            </a:prstGeom>
            <a:noFill/>
          </p:spPr>
          <p:txBody>
            <a:bodyPr wrap="none" rtlCol="0">
              <a:spAutoFit/>
            </a:bodyPr>
            <a:lstStyle/>
            <a:p>
              <a:r>
                <a:rPr lang="en-US" sz="1800" dirty="0"/>
                <a:t>4</a:t>
              </a:r>
              <a:r>
                <a:rPr lang="en-US" sz="1800" dirty="0" smtClean="0"/>
                <a:t>00</a:t>
              </a:r>
              <a:endParaRPr lang="en-US" sz="1800" dirty="0"/>
            </a:p>
          </p:txBody>
        </p:sp>
        <p:sp>
          <p:nvSpPr>
            <p:cNvPr id="64" name="TextBox 63"/>
            <p:cNvSpPr txBox="1"/>
            <p:nvPr/>
          </p:nvSpPr>
          <p:spPr>
            <a:xfrm>
              <a:off x="2677853" y="6484637"/>
              <a:ext cx="361612" cy="284308"/>
            </a:xfrm>
            <a:prstGeom prst="rect">
              <a:avLst/>
            </a:prstGeom>
            <a:noFill/>
          </p:spPr>
          <p:txBody>
            <a:bodyPr wrap="none" rtlCol="0">
              <a:spAutoFit/>
            </a:bodyPr>
            <a:lstStyle/>
            <a:p>
              <a:r>
                <a:rPr lang="en-US" sz="1800" dirty="0" smtClean="0"/>
                <a:t>500</a:t>
              </a:r>
              <a:endParaRPr lang="en-US" sz="1800" dirty="0"/>
            </a:p>
          </p:txBody>
        </p:sp>
        <p:sp>
          <p:nvSpPr>
            <p:cNvPr id="65" name="TextBox 64"/>
            <p:cNvSpPr txBox="1"/>
            <p:nvPr/>
          </p:nvSpPr>
          <p:spPr>
            <a:xfrm>
              <a:off x="3023005" y="6486249"/>
              <a:ext cx="361612" cy="284308"/>
            </a:xfrm>
            <a:prstGeom prst="rect">
              <a:avLst/>
            </a:prstGeom>
            <a:noFill/>
          </p:spPr>
          <p:txBody>
            <a:bodyPr wrap="none" rtlCol="0">
              <a:spAutoFit/>
            </a:bodyPr>
            <a:lstStyle/>
            <a:p>
              <a:r>
                <a:rPr lang="en-US" sz="1800" dirty="0"/>
                <a:t>6</a:t>
              </a:r>
              <a:r>
                <a:rPr lang="en-US" sz="1800" dirty="0" smtClean="0"/>
                <a:t>00</a:t>
              </a:r>
              <a:endParaRPr lang="en-US" sz="1800" dirty="0"/>
            </a:p>
          </p:txBody>
        </p:sp>
        <p:sp>
          <p:nvSpPr>
            <p:cNvPr id="66" name="TextBox 65"/>
            <p:cNvSpPr txBox="1"/>
            <p:nvPr/>
          </p:nvSpPr>
          <p:spPr>
            <a:xfrm>
              <a:off x="3365123" y="6484637"/>
              <a:ext cx="361612" cy="284308"/>
            </a:xfrm>
            <a:prstGeom prst="rect">
              <a:avLst/>
            </a:prstGeom>
            <a:noFill/>
          </p:spPr>
          <p:txBody>
            <a:bodyPr wrap="none" rtlCol="0">
              <a:spAutoFit/>
            </a:bodyPr>
            <a:lstStyle/>
            <a:p>
              <a:r>
                <a:rPr lang="en-US" sz="1800" dirty="0"/>
                <a:t>7</a:t>
              </a:r>
              <a:r>
                <a:rPr lang="en-US" sz="1800" dirty="0" smtClean="0"/>
                <a:t>00</a:t>
              </a:r>
              <a:endParaRPr lang="en-US" sz="1800" dirty="0"/>
            </a:p>
          </p:txBody>
        </p:sp>
        <p:sp>
          <p:nvSpPr>
            <p:cNvPr id="67" name="TextBox 66"/>
            <p:cNvSpPr txBox="1"/>
            <p:nvPr/>
          </p:nvSpPr>
          <p:spPr>
            <a:xfrm>
              <a:off x="3722975" y="6484244"/>
              <a:ext cx="361612" cy="284308"/>
            </a:xfrm>
            <a:prstGeom prst="rect">
              <a:avLst/>
            </a:prstGeom>
            <a:noFill/>
          </p:spPr>
          <p:txBody>
            <a:bodyPr wrap="none" rtlCol="0">
              <a:spAutoFit/>
            </a:bodyPr>
            <a:lstStyle/>
            <a:p>
              <a:r>
                <a:rPr lang="en-US" sz="1800" dirty="0" smtClean="0"/>
                <a:t>800</a:t>
              </a:r>
              <a:endParaRPr lang="en-US" sz="1800" dirty="0"/>
            </a:p>
          </p:txBody>
        </p:sp>
        <p:sp>
          <p:nvSpPr>
            <p:cNvPr id="68" name="TextBox 67"/>
            <p:cNvSpPr txBox="1"/>
            <p:nvPr/>
          </p:nvSpPr>
          <p:spPr>
            <a:xfrm>
              <a:off x="4065864" y="6480793"/>
              <a:ext cx="361612" cy="284308"/>
            </a:xfrm>
            <a:prstGeom prst="rect">
              <a:avLst/>
            </a:prstGeom>
            <a:noFill/>
          </p:spPr>
          <p:txBody>
            <a:bodyPr wrap="none" rtlCol="0">
              <a:spAutoFit/>
            </a:bodyPr>
            <a:lstStyle/>
            <a:p>
              <a:r>
                <a:rPr lang="en-US" sz="1800" dirty="0"/>
                <a:t>9</a:t>
              </a:r>
              <a:r>
                <a:rPr lang="en-US" sz="1800" dirty="0" smtClean="0"/>
                <a:t>00</a:t>
              </a:r>
              <a:endParaRPr lang="en-US" sz="1800" dirty="0"/>
            </a:p>
          </p:txBody>
        </p:sp>
        <p:sp>
          <p:nvSpPr>
            <p:cNvPr id="69" name="TextBox 68"/>
            <p:cNvSpPr txBox="1"/>
            <p:nvPr/>
          </p:nvSpPr>
          <p:spPr>
            <a:xfrm>
              <a:off x="4377014" y="6487143"/>
              <a:ext cx="440595" cy="284308"/>
            </a:xfrm>
            <a:prstGeom prst="rect">
              <a:avLst/>
            </a:prstGeom>
            <a:noFill/>
          </p:spPr>
          <p:txBody>
            <a:bodyPr wrap="none" rtlCol="0">
              <a:spAutoFit/>
            </a:bodyPr>
            <a:lstStyle/>
            <a:p>
              <a:r>
                <a:rPr lang="en-US" sz="1800" dirty="0" smtClean="0"/>
                <a:t>1000</a:t>
              </a:r>
              <a:endParaRPr lang="en-US" sz="1800" dirty="0"/>
            </a:p>
          </p:txBody>
        </p:sp>
      </p:grpSp>
      <p:sp>
        <p:nvSpPr>
          <p:cNvPr id="17" name="TextBox 16"/>
          <p:cNvSpPr txBox="1"/>
          <p:nvPr/>
        </p:nvSpPr>
        <p:spPr>
          <a:xfrm>
            <a:off x="2802152" y="37161953"/>
            <a:ext cx="1994932" cy="400110"/>
          </a:xfrm>
          <a:prstGeom prst="rect">
            <a:avLst/>
          </a:prstGeom>
          <a:noFill/>
        </p:spPr>
        <p:txBody>
          <a:bodyPr wrap="none" rtlCol="0">
            <a:spAutoFit/>
          </a:bodyPr>
          <a:lstStyle/>
          <a:p>
            <a:r>
              <a:rPr lang="en-US" sz="2000" dirty="0" smtClean="0"/>
              <a:t>Wavelength (nm)</a:t>
            </a:r>
            <a:endParaRPr lang="en-US" sz="2000" dirty="0"/>
          </a:p>
        </p:txBody>
      </p:sp>
      <p:sp>
        <p:nvSpPr>
          <p:cNvPr id="194" name="Rectangle 193"/>
          <p:cNvSpPr/>
          <p:nvPr/>
        </p:nvSpPr>
        <p:spPr>
          <a:xfrm>
            <a:off x="21495940" y="13296702"/>
            <a:ext cx="9920235" cy="25316366"/>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lIns="97366" tIns="48683" rIns="97366" bIns="48683" spcCol="0" rtlCol="0" anchor="ctr"/>
          <a:lstStyle/>
          <a:p>
            <a:pPr algn="ctr"/>
            <a:endParaRPr lang="en-US" sz="2800"/>
          </a:p>
        </p:txBody>
      </p:sp>
      <p:pic>
        <p:nvPicPr>
          <p:cNvPr id="20" name="Picture 19" descr="owt_fuzzy_colorbar.pdf"/>
          <p:cNvPicPr>
            <a:picLocks noChangeAspect="1"/>
          </p:cNvPicPr>
          <p:nvPr/>
        </p:nvPicPr>
        <p:blipFill rotWithShape="1">
          <a:blip r:embed="rId8">
            <a:extLst>
              <a:ext uri="{28A0092B-C50C-407E-A947-70E740481C1C}">
                <a14:useLocalDpi xmlns:a14="http://schemas.microsoft.com/office/drawing/2010/main" val="0"/>
              </a:ext>
            </a:extLst>
          </a:blip>
          <a:srcRect l="91432" t="23485" r="4284" b="25703"/>
          <a:stretch/>
        </p:blipFill>
        <p:spPr>
          <a:xfrm>
            <a:off x="29746645" y="23275943"/>
            <a:ext cx="332958" cy="5110850"/>
          </a:xfrm>
          <a:prstGeom prst="rect">
            <a:avLst/>
          </a:prstGeom>
        </p:spPr>
      </p:pic>
      <p:pic>
        <p:nvPicPr>
          <p:cNvPr id="12" name="Picture 11" descr="owt7_means_errorbar.pdf"/>
          <p:cNvPicPr>
            <a:picLocks noChangeAspect="1"/>
          </p:cNvPicPr>
          <p:nvPr/>
        </p:nvPicPr>
        <p:blipFill rotWithShape="1">
          <a:blip r:embed="rId9">
            <a:extLst>
              <a:ext uri="{28A0092B-C50C-407E-A947-70E740481C1C}">
                <a14:useLocalDpi xmlns:a14="http://schemas.microsoft.com/office/drawing/2010/main" val="0"/>
              </a:ext>
            </a:extLst>
          </a:blip>
          <a:srcRect l="7752" t="25870" r="6833" b="23978"/>
          <a:stretch/>
        </p:blipFill>
        <p:spPr>
          <a:xfrm>
            <a:off x="22020279" y="13997354"/>
            <a:ext cx="5700950" cy="4331840"/>
          </a:xfrm>
          <a:prstGeom prst="rect">
            <a:avLst/>
          </a:prstGeom>
        </p:spPr>
      </p:pic>
      <p:pic>
        <p:nvPicPr>
          <p:cNvPr id="29" name="Picture 28" descr="sp2017_owt1.pdf"/>
          <p:cNvPicPr>
            <a:picLocks noChangeAspect="1"/>
          </p:cNvPicPr>
          <p:nvPr/>
        </p:nvPicPr>
        <p:blipFill rotWithShape="1">
          <a:blip r:embed="rId10">
            <a:extLst>
              <a:ext uri="{28A0092B-C50C-407E-A947-70E740481C1C}">
                <a14:useLocalDpi xmlns:a14="http://schemas.microsoft.com/office/drawing/2010/main" val="0"/>
              </a:ext>
            </a:extLst>
          </a:blip>
          <a:srcRect l="16097" t="27404" r="12176" b="28852"/>
          <a:stretch/>
        </p:blipFill>
        <p:spPr>
          <a:xfrm>
            <a:off x="22489638" y="18954862"/>
            <a:ext cx="2992911" cy="2362200"/>
          </a:xfrm>
          <a:prstGeom prst="rect">
            <a:avLst/>
          </a:prstGeom>
        </p:spPr>
      </p:pic>
      <p:pic>
        <p:nvPicPr>
          <p:cNvPr id="30" name="Picture 29" descr="sp2017_owt3.pdf"/>
          <p:cNvPicPr>
            <a:picLocks noChangeAspect="1"/>
          </p:cNvPicPr>
          <p:nvPr/>
        </p:nvPicPr>
        <p:blipFill rotWithShape="1">
          <a:blip r:embed="rId11">
            <a:extLst>
              <a:ext uri="{28A0092B-C50C-407E-A947-70E740481C1C}">
                <a14:useLocalDpi xmlns:a14="http://schemas.microsoft.com/office/drawing/2010/main" val="0"/>
              </a:ext>
            </a:extLst>
          </a:blip>
          <a:srcRect l="15490" t="27232" r="12024" b="29239"/>
          <a:stretch/>
        </p:blipFill>
        <p:spPr>
          <a:xfrm>
            <a:off x="22489638" y="21821888"/>
            <a:ext cx="3024661" cy="2350620"/>
          </a:xfrm>
          <a:prstGeom prst="rect">
            <a:avLst/>
          </a:prstGeom>
        </p:spPr>
      </p:pic>
      <p:pic>
        <p:nvPicPr>
          <p:cNvPr id="31" name="Picture 30" descr="sp2017_owt4.pdf"/>
          <p:cNvPicPr>
            <a:picLocks noChangeAspect="1"/>
          </p:cNvPicPr>
          <p:nvPr/>
        </p:nvPicPr>
        <p:blipFill rotWithShape="1">
          <a:blip r:embed="rId12">
            <a:extLst>
              <a:ext uri="{28A0092B-C50C-407E-A947-70E740481C1C}">
                <a14:useLocalDpi xmlns:a14="http://schemas.microsoft.com/office/drawing/2010/main" val="0"/>
              </a:ext>
            </a:extLst>
          </a:blip>
          <a:srcRect l="15943" t="27147" r="12484" b="29026"/>
          <a:stretch/>
        </p:blipFill>
        <p:spPr>
          <a:xfrm>
            <a:off x="22527739" y="24684465"/>
            <a:ext cx="2986561" cy="2366648"/>
          </a:xfrm>
          <a:prstGeom prst="rect">
            <a:avLst/>
          </a:prstGeom>
        </p:spPr>
      </p:pic>
      <p:pic>
        <p:nvPicPr>
          <p:cNvPr id="224" name="Picture 223" descr="sp2017_owt5.pdf"/>
          <p:cNvPicPr>
            <a:picLocks noChangeAspect="1"/>
          </p:cNvPicPr>
          <p:nvPr/>
        </p:nvPicPr>
        <p:blipFill rotWithShape="1">
          <a:blip r:embed="rId13">
            <a:extLst>
              <a:ext uri="{28A0092B-C50C-407E-A947-70E740481C1C}">
                <a14:useLocalDpi xmlns:a14="http://schemas.microsoft.com/office/drawing/2010/main" val="0"/>
              </a:ext>
            </a:extLst>
          </a:blip>
          <a:srcRect l="15481" t="26982" r="12413" b="29188"/>
          <a:stretch/>
        </p:blipFill>
        <p:spPr>
          <a:xfrm>
            <a:off x="22527739" y="27600388"/>
            <a:ext cx="3008786" cy="2366874"/>
          </a:xfrm>
          <a:prstGeom prst="rect">
            <a:avLst/>
          </a:prstGeom>
        </p:spPr>
      </p:pic>
      <p:pic>
        <p:nvPicPr>
          <p:cNvPr id="225" name="Picture 224" descr="sp2017_owt6.pdf"/>
          <p:cNvPicPr>
            <a:picLocks noChangeAspect="1"/>
          </p:cNvPicPr>
          <p:nvPr/>
        </p:nvPicPr>
        <p:blipFill rotWithShape="1">
          <a:blip r:embed="rId14">
            <a:extLst>
              <a:ext uri="{28A0092B-C50C-407E-A947-70E740481C1C}">
                <a14:useLocalDpi xmlns:a14="http://schemas.microsoft.com/office/drawing/2010/main" val="0"/>
              </a:ext>
            </a:extLst>
          </a:blip>
          <a:srcRect l="15590" t="27120" r="12375" b="28813"/>
          <a:stretch/>
        </p:blipFill>
        <p:spPr>
          <a:xfrm>
            <a:off x="22586950" y="30513464"/>
            <a:ext cx="3005826" cy="2379648"/>
          </a:xfrm>
          <a:prstGeom prst="rect">
            <a:avLst/>
          </a:prstGeom>
        </p:spPr>
      </p:pic>
      <p:pic>
        <p:nvPicPr>
          <p:cNvPr id="226" name="Picture 225" descr="sp2017_owt7.pdf"/>
          <p:cNvPicPr>
            <a:picLocks noChangeAspect="1"/>
          </p:cNvPicPr>
          <p:nvPr/>
        </p:nvPicPr>
        <p:blipFill rotWithShape="1">
          <a:blip r:embed="rId15">
            <a:extLst>
              <a:ext uri="{28A0092B-C50C-407E-A947-70E740481C1C}">
                <a14:useLocalDpi xmlns:a14="http://schemas.microsoft.com/office/drawing/2010/main" val="0"/>
              </a:ext>
            </a:extLst>
          </a:blip>
          <a:srcRect l="15793" t="27147" r="12225" b="28837"/>
          <a:stretch/>
        </p:blipFill>
        <p:spPr>
          <a:xfrm>
            <a:off x="22612350" y="33347137"/>
            <a:ext cx="3003550" cy="2376843"/>
          </a:xfrm>
          <a:prstGeom prst="rect">
            <a:avLst/>
          </a:prstGeom>
        </p:spPr>
      </p:pic>
      <p:pic>
        <p:nvPicPr>
          <p:cNvPr id="227" name="Picture 226" descr="Glerl_2017_owt1.pdf"/>
          <p:cNvPicPr>
            <a:picLocks noChangeAspect="1"/>
          </p:cNvPicPr>
          <p:nvPr/>
        </p:nvPicPr>
        <p:blipFill rotWithShape="1">
          <a:blip r:embed="rId16">
            <a:extLst>
              <a:ext uri="{28A0092B-C50C-407E-A947-70E740481C1C}">
                <a14:useLocalDpi xmlns:a14="http://schemas.microsoft.com/office/drawing/2010/main" val="0"/>
              </a:ext>
            </a:extLst>
          </a:blip>
          <a:srcRect l="15536" t="27245" r="12483" b="29129"/>
          <a:stretch/>
        </p:blipFill>
        <p:spPr>
          <a:xfrm>
            <a:off x="26393984" y="18986317"/>
            <a:ext cx="3003550" cy="2355851"/>
          </a:xfrm>
          <a:prstGeom prst="rect">
            <a:avLst/>
          </a:prstGeom>
        </p:spPr>
      </p:pic>
      <p:pic>
        <p:nvPicPr>
          <p:cNvPr id="228" name="Picture 227" descr="Glerl_2017_owt3.pdf"/>
          <p:cNvPicPr>
            <a:picLocks noChangeAspect="1"/>
          </p:cNvPicPr>
          <p:nvPr/>
        </p:nvPicPr>
        <p:blipFill rotWithShape="1">
          <a:blip r:embed="rId17">
            <a:extLst>
              <a:ext uri="{28A0092B-C50C-407E-A947-70E740481C1C}">
                <a14:useLocalDpi xmlns:a14="http://schemas.microsoft.com/office/drawing/2010/main" val="0"/>
              </a:ext>
            </a:extLst>
          </a:blip>
          <a:srcRect l="15834" t="27232" r="12336" b="29238"/>
          <a:stretch/>
        </p:blipFill>
        <p:spPr>
          <a:xfrm>
            <a:off x="26438225" y="21821888"/>
            <a:ext cx="2997200" cy="2350620"/>
          </a:xfrm>
          <a:prstGeom prst="rect">
            <a:avLst/>
          </a:prstGeom>
        </p:spPr>
      </p:pic>
      <p:pic>
        <p:nvPicPr>
          <p:cNvPr id="229" name="Picture 228" descr="Glerl_2017_owt4.pdf"/>
          <p:cNvPicPr>
            <a:picLocks noChangeAspect="1"/>
          </p:cNvPicPr>
          <p:nvPr/>
        </p:nvPicPr>
        <p:blipFill rotWithShape="1">
          <a:blip r:embed="rId18">
            <a:extLst>
              <a:ext uri="{28A0092B-C50C-407E-A947-70E740481C1C}">
                <a14:useLocalDpi xmlns:a14="http://schemas.microsoft.com/office/drawing/2010/main" val="0"/>
              </a:ext>
            </a:extLst>
          </a:blip>
          <a:srcRect l="15536" t="27275" r="12484" b="29112"/>
          <a:stretch/>
        </p:blipFill>
        <p:spPr>
          <a:xfrm>
            <a:off x="26396951" y="24712910"/>
            <a:ext cx="3003550" cy="2355136"/>
          </a:xfrm>
          <a:prstGeom prst="rect">
            <a:avLst/>
          </a:prstGeom>
        </p:spPr>
      </p:pic>
      <p:pic>
        <p:nvPicPr>
          <p:cNvPr id="230" name="Picture 229" descr="Glerl_2017_owt5.pdf"/>
          <p:cNvPicPr>
            <a:picLocks noChangeAspect="1"/>
          </p:cNvPicPr>
          <p:nvPr/>
        </p:nvPicPr>
        <p:blipFill rotWithShape="1">
          <a:blip r:embed="rId19">
            <a:extLst>
              <a:ext uri="{28A0092B-C50C-407E-A947-70E740481C1C}">
                <a14:useLocalDpi xmlns:a14="http://schemas.microsoft.com/office/drawing/2010/main" val="0"/>
              </a:ext>
            </a:extLst>
          </a:blip>
          <a:srcRect l="15536" t="26982" r="12483" b="28685"/>
          <a:stretch/>
        </p:blipFill>
        <p:spPr>
          <a:xfrm>
            <a:off x="26396951" y="27600388"/>
            <a:ext cx="3003550" cy="2393950"/>
          </a:xfrm>
          <a:prstGeom prst="rect">
            <a:avLst/>
          </a:prstGeom>
        </p:spPr>
      </p:pic>
      <p:pic>
        <p:nvPicPr>
          <p:cNvPr id="231" name="Picture 230" descr="Glerl_2017_owt6.pdf"/>
          <p:cNvPicPr>
            <a:picLocks noChangeAspect="1"/>
          </p:cNvPicPr>
          <p:nvPr/>
        </p:nvPicPr>
        <p:blipFill rotWithShape="1">
          <a:blip r:embed="rId20">
            <a:extLst>
              <a:ext uri="{28A0092B-C50C-407E-A947-70E740481C1C}">
                <a14:useLocalDpi xmlns:a14="http://schemas.microsoft.com/office/drawing/2010/main" val="0"/>
              </a:ext>
            </a:extLst>
          </a:blip>
          <a:srcRect l="15536" t="26844" r="12483" b="28946"/>
          <a:stretch/>
        </p:blipFill>
        <p:spPr>
          <a:xfrm>
            <a:off x="26396951" y="30479382"/>
            <a:ext cx="3003550" cy="2387301"/>
          </a:xfrm>
          <a:prstGeom prst="rect">
            <a:avLst/>
          </a:prstGeom>
        </p:spPr>
      </p:pic>
      <p:pic>
        <p:nvPicPr>
          <p:cNvPr id="234" name="Picture 233" descr="Glerl_2017_owt7.pdf"/>
          <p:cNvPicPr>
            <a:picLocks noChangeAspect="1"/>
          </p:cNvPicPr>
          <p:nvPr/>
        </p:nvPicPr>
        <p:blipFill rotWithShape="1">
          <a:blip r:embed="rId21">
            <a:extLst>
              <a:ext uri="{28A0092B-C50C-407E-A947-70E740481C1C}">
                <a14:useLocalDpi xmlns:a14="http://schemas.microsoft.com/office/drawing/2010/main" val="0"/>
              </a:ext>
            </a:extLst>
          </a:blip>
          <a:srcRect l="15536" t="26930" r="12484" b="28878"/>
          <a:stretch/>
        </p:blipFill>
        <p:spPr>
          <a:xfrm>
            <a:off x="26396951" y="33317174"/>
            <a:ext cx="3003550" cy="2386373"/>
          </a:xfrm>
          <a:prstGeom prst="rect">
            <a:avLst/>
          </a:prstGeom>
        </p:spPr>
      </p:pic>
      <p:grpSp>
        <p:nvGrpSpPr>
          <p:cNvPr id="332" name="Group 331"/>
          <p:cNvGrpSpPr/>
          <p:nvPr/>
        </p:nvGrpSpPr>
        <p:grpSpPr>
          <a:xfrm>
            <a:off x="13178207" y="13637788"/>
            <a:ext cx="6617177" cy="8359287"/>
            <a:chOff x="12286253" y="14206554"/>
            <a:chExt cx="6617177" cy="8359287"/>
          </a:xfrm>
        </p:grpSpPr>
        <p:pic>
          <p:nvPicPr>
            <p:cNvPr id="32" name="Picture 31" descr="matchupspectra_15Aug2017_smilefix.png"/>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2286253" y="14206554"/>
              <a:ext cx="6486525" cy="4048125"/>
            </a:xfrm>
            <a:prstGeom prst="rect">
              <a:avLst/>
            </a:prstGeom>
          </p:spPr>
        </p:pic>
        <p:pic>
          <p:nvPicPr>
            <p:cNvPr id="33" name="Picture 32" descr="matchupspectra_23Aug2017_smilefix.png"/>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12369280" y="18508191"/>
              <a:ext cx="6534150" cy="4057650"/>
            </a:xfrm>
            <a:prstGeom prst="rect">
              <a:avLst/>
            </a:prstGeom>
          </p:spPr>
        </p:pic>
      </p:grpSp>
      <p:pic>
        <p:nvPicPr>
          <p:cNvPr id="322" name="Picture 321" descr="scatterplot_Rrs_ACnasaA_matchups.png"/>
          <p:cNvPicPr>
            <a:picLocks noChangeAspect="1"/>
          </p:cNvPicPr>
          <p:nvPr/>
        </p:nvPicPr>
        <p:blipFill rotWithShape="1">
          <a:blip r:embed="rId24">
            <a:extLst>
              <a:ext uri="{28A0092B-C50C-407E-A947-70E740481C1C}">
                <a14:useLocalDpi xmlns:a14="http://schemas.microsoft.com/office/drawing/2010/main" val="0"/>
              </a:ext>
            </a:extLst>
          </a:blip>
          <a:srcRect l="5797" r="5754" b="7347"/>
          <a:stretch/>
        </p:blipFill>
        <p:spPr>
          <a:xfrm>
            <a:off x="18053050" y="6083546"/>
            <a:ext cx="6203950" cy="5670318"/>
          </a:xfrm>
          <a:prstGeom prst="rect">
            <a:avLst/>
          </a:prstGeom>
        </p:spPr>
      </p:pic>
      <p:pic>
        <p:nvPicPr>
          <p:cNvPr id="323" name="Picture 322" descr="scatterplot_Rrs_ACnasaB_matchups.png"/>
          <p:cNvPicPr>
            <a:picLocks noChangeAspect="1"/>
          </p:cNvPicPr>
          <p:nvPr/>
        </p:nvPicPr>
        <p:blipFill rotWithShape="1">
          <a:blip r:embed="rId25">
            <a:extLst>
              <a:ext uri="{28A0092B-C50C-407E-A947-70E740481C1C}">
                <a14:useLocalDpi xmlns:a14="http://schemas.microsoft.com/office/drawing/2010/main" val="0"/>
              </a:ext>
            </a:extLst>
          </a:blip>
          <a:srcRect l="5449" b="7347"/>
          <a:stretch/>
        </p:blipFill>
        <p:spPr>
          <a:xfrm>
            <a:off x="24803021" y="6083546"/>
            <a:ext cx="6613153" cy="5670318"/>
          </a:xfrm>
          <a:prstGeom prst="rect">
            <a:avLst/>
          </a:prstGeom>
        </p:spPr>
      </p:pic>
      <p:grpSp>
        <p:nvGrpSpPr>
          <p:cNvPr id="328" name="Group 327"/>
          <p:cNvGrpSpPr/>
          <p:nvPr/>
        </p:nvGrpSpPr>
        <p:grpSpPr>
          <a:xfrm>
            <a:off x="196742" y="31233612"/>
            <a:ext cx="12144094" cy="5665906"/>
            <a:chOff x="-9482" y="34778411"/>
            <a:chExt cx="12144094" cy="5665906"/>
          </a:xfrm>
        </p:grpSpPr>
        <p:grpSp>
          <p:nvGrpSpPr>
            <p:cNvPr id="253" name="Group 252"/>
            <p:cNvGrpSpPr/>
            <p:nvPr/>
          </p:nvGrpSpPr>
          <p:grpSpPr>
            <a:xfrm>
              <a:off x="427552" y="34778411"/>
              <a:ext cx="5720979" cy="2808711"/>
              <a:chOff x="1128058" y="29760206"/>
              <a:chExt cx="5720979" cy="2808711"/>
            </a:xfrm>
          </p:grpSpPr>
          <p:pic>
            <p:nvPicPr>
              <p:cNvPr id="36" name="Picture 35" descr="sp12_matchup_2017_8_21.jpg"/>
              <p:cNvPicPr>
                <a:picLocks noChangeAspect="1"/>
              </p:cNvPicPr>
              <p:nvPr/>
            </p:nvPicPr>
            <p:blipFill rotWithShape="1">
              <a:blip r:embed="rId26" cstate="print">
                <a:extLst>
                  <a:ext uri="{28A0092B-C50C-407E-A947-70E740481C1C}">
                    <a14:useLocalDpi xmlns:a14="http://schemas.microsoft.com/office/drawing/2010/main"/>
                  </a:ext>
                </a:extLst>
              </a:blip>
              <a:srcRect/>
              <a:stretch/>
            </p:blipFill>
            <p:spPr>
              <a:xfrm>
                <a:off x="2264407" y="29966952"/>
                <a:ext cx="4278864" cy="2601965"/>
              </a:xfrm>
              <a:prstGeom prst="rect">
                <a:avLst/>
              </a:prstGeom>
            </p:spPr>
          </p:pic>
          <p:sp>
            <p:nvSpPr>
              <p:cNvPr id="37" name="TextBox 36"/>
              <p:cNvSpPr txBox="1"/>
              <p:nvPr/>
            </p:nvSpPr>
            <p:spPr>
              <a:xfrm>
                <a:off x="3073032" y="29879345"/>
                <a:ext cx="2243184" cy="599728"/>
              </a:xfrm>
              <a:prstGeom prst="rect">
                <a:avLst/>
              </a:prstGeom>
              <a:noFill/>
            </p:spPr>
            <p:txBody>
              <a:bodyPr wrap="none" rtlCol="0">
                <a:spAutoFit/>
              </a:bodyPr>
              <a:lstStyle/>
              <a:p>
                <a:r>
                  <a:rPr lang="en-US" sz="2400" dirty="0" smtClean="0"/>
                  <a:t>8/21/2017</a:t>
                </a:r>
                <a:endParaRPr lang="en-US" sz="2400" dirty="0"/>
              </a:p>
            </p:txBody>
          </p:sp>
          <p:sp>
            <p:nvSpPr>
              <p:cNvPr id="41" name="TextBox 40"/>
              <p:cNvSpPr txBox="1"/>
              <p:nvPr/>
            </p:nvSpPr>
            <p:spPr>
              <a:xfrm>
                <a:off x="4698458" y="30274693"/>
                <a:ext cx="2150579" cy="599728"/>
              </a:xfrm>
              <a:prstGeom prst="rect">
                <a:avLst/>
              </a:prstGeom>
              <a:noFill/>
            </p:spPr>
            <p:txBody>
              <a:bodyPr wrap="none" rtlCol="0">
                <a:spAutoFit/>
              </a:bodyPr>
              <a:lstStyle/>
              <a:p>
                <a:r>
                  <a:rPr lang="en-US" sz="2400" dirty="0" smtClean="0"/>
                  <a:t>ΔT=50min</a:t>
                </a:r>
                <a:endParaRPr lang="en-US" sz="2400" dirty="0"/>
              </a:p>
            </p:txBody>
          </p:sp>
          <p:grpSp>
            <p:nvGrpSpPr>
              <p:cNvPr id="48" name="Group 47"/>
              <p:cNvGrpSpPr/>
              <p:nvPr/>
            </p:nvGrpSpPr>
            <p:grpSpPr>
              <a:xfrm>
                <a:off x="1128058" y="29760206"/>
                <a:ext cx="1673499" cy="2596396"/>
                <a:chOff x="1536177" y="4491639"/>
                <a:chExt cx="1129767" cy="1998682"/>
              </a:xfrm>
            </p:grpSpPr>
            <p:sp>
              <p:nvSpPr>
                <p:cNvPr id="56" name="TextBox 55"/>
                <p:cNvSpPr txBox="1"/>
                <p:nvPr/>
              </p:nvSpPr>
              <p:spPr>
                <a:xfrm>
                  <a:off x="1767348" y="6028656"/>
                  <a:ext cx="886330" cy="461665"/>
                </a:xfrm>
                <a:prstGeom prst="rect">
                  <a:avLst/>
                </a:prstGeom>
                <a:noFill/>
              </p:spPr>
              <p:txBody>
                <a:bodyPr wrap="none" rtlCol="0">
                  <a:spAutoFit/>
                </a:bodyPr>
                <a:lstStyle/>
                <a:p>
                  <a:r>
                    <a:rPr lang="en-US" sz="2400" dirty="0" smtClean="0"/>
                    <a:t>0.005</a:t>
                  </a:r>
                  <a:endParaRPr lang="en-US" sz="2400" dirty="0"/>
                </a:p>
              </p:txBody>
            </p:sp>
            <p:sp>
              <p:nvSpPr>
                <p:cNvPr id="57" name="TextBox 56"/>
                <p:cNvSpPr txBox="1"/>
                <p:nvPr/>
              </p:nvSpPr>
              <p:spPr>
                <a:xfrm>
                  <a:off x="1770004" y="5647656"/>
                  <a:ext cx="886330" cy="461665"/>
                </a:xfrm>
                <a:prstGeom prst="rect">
                  <a:avLst/>
                </a:prstGeom>
                <a:noFill/>
              </p:spPr>
              <p:txBody>
                <a:bodyPr wrap="none" rtlCol="0">
                  <a:spAutoFit/>
                </a:bodyPr>
                <a:lstStyle/>
                <a:p>
                  <a:r>
                    <a:rPr lang="en-US" sz="2400" dirty="0" smtClean="0"/>
                    <a:t>0.010</a:t>
                  </a:r>
                  <a:endParaRPr lang="en-US" sz="2400" dirty="0"/>
                </a:p>
              </p:txBody>
            </p:sp>
            <p:sp>
              <p:nvSpPr>
                <p:cNvPr id="58" name="TextBox 57"/>
                <p:cNvSpPr txBox="1"/>
                <p:nvPr/>
              </p:nvSpPr>
              <p:spPr>
                <a:xfrm>
                  <a:off x="1773264" y="5260306"/>
                  <a:ext cx="886330" cy="461665"/>
                </a:xfrm>
                <a:prstGeom prst="rect">
                  <a:avLst/>
                </a:prstGeom>
                <a:noFill/>
              </p:spPr>
              <p:txBody>
                <a:bodyPr wrap="none" rtlCol="0">
                  <a:spAutoFit/>
                </a:bodyPr>
                <a:lstStyle/>
                <a:p>
                  <a:r>
                    <a:rPr lang="en-US" sz="2400" dirty="0" smtClean="0"/>
                    <a:t>0.015</a:t>
                  </a:r>
                  <a:endParaRPr lang="en-US" sz="2400" dirty="0"/>
                </a:p>
              </p:txBody>
            </p:sp>
            <p:sp>
              <p:nvSpPr>
                <p:cNvPr id="59" name="TextBox 58"/>
                <p:cNvSpPr txBox="1"/>
                <p:nvPr/>
              </p:nvSpPr>
              <p:spPr>
                <a:xfrm>
                  <a:off x="1767009" y="4872956"/>
                  <a:ext cx="886330" cy="461665"/>
                </a:xfrm>
                <a:prstGeom prst="rect">
                  <a:avLst/>
                </a:prstGeom>
                <a:noFill/>
              </p:spPr>
              <p:txBody>
                <a:bodyPr wrap="none" rtlCol="0">
                  <a:spAutoFit/>
                </a:bodyPr>
                <a:lstStyle/>
                <a:p>
                  <a:r>
                    <a:rPr lang="en-US" sz="2400" dirty="0" smtClean="0"/>
                    <a:t>0.020</a:t>
                  </a:r>
                  <a:endParaRPr lang="en-US" sz="2400" dirty="0"/>
                </a:p>
              </p:txBody>
            </p:sp>
            <p:sp>
              <p:nvSpPr>
                <p:cNvPr id="60" name="TextBox 59"/>
                <p:cNvSpPr txBox="1"/>
                <p:nvPr/>
              </p:nvSpPr>
              <p:spPr>
                <a:xfrm>
                  <a:off x="1779614" y="4491639"/>
                  <a:ext cx="886330" cy="461665"/>
                </a:xfrm>
                <a:prstGeom prst="rect">
                  <a:avLst/>
                </a:prstGeom>
                <a:noFill/>
              </p:spPr>
              <p:txBody>
                <a:bodyPr wrap="none" rtlCol="0">
                  <a:spAutoFit/>
                </a:bodyPr>
                <a:lstStyle/>
                <a:p>
                  <a:r>
                    <a:rPr lang="en-US" sz="2400" dirty="0" smtClean="0"/>
                    <a:t>0.025</a:t>
                  </a:r>
                  <a:endParaRPr lang="en-US" sz="2400" dirty="0"/>
                </a:p>
              </p:txBody>
            </p:sp>
            <p:sp>
              <p:nvSpPr>
                <p:cNvPr id="61" name="TextBox 60"/>
                <p:cNvSpPr txBox="1"/>
                <p:nvPr/>
              </p:nvSpPr>
              <p:spPr>
                <a:xfrm rot="16200000">
                  <a:off x="1477432" y="5148162"/>
                  <a:ext cx="579155" cy="461665"/>
                </a:xfrm>
                <a:prstGeom prst="rect">
                  <a:avLst/>
                </a:prstGeom>
                <a:noFill/>
              </p:spPr>
              <p:txBody>
                <a:bodyPr wrap="none" rtlCol="0">
                  <a:spAutoFit/>
                </a:bodyPr>
                <a:lstStyle/>
                <a:p>
                  <a:r>
                    <a:rPr lang="en-US" sz="2400" dirty="0" smtClean="0"/>
                    <a:t>sr</a:t>
                  </a:r>
                  <a:r>
                    <a:rPr lang="en-US" sz="2400" baseline="30000" dirty="0" smtClean="0"/>
                    <a:t>-1</a:t>
                  </a:r>
                  <a:endParaRPr lang="en-US" sz="2400" baseline="30000" dirty="0"/>
                </a:p>
              </p:txBody>
            </p:sp>
          </p:grpSp>
        </p:grpSp>
        <p:pic>
          <p:nvPicPr>
            <p:cNvPr id="35" name="Picture 34" descr="sp12_matchup_2017_9_11.jpg"/>
            <p:cNvPicPr>
              <a:picLocks/>
            </p:cNvPicPr>
            <p:nvPr/>
          </p:nvPicPr>
          <p:blipFill rotWithShape="1">
            <a:blip r:embed="rId27" cstate="print">
              <a:extLst>
                <a:ext uri="{28A0092B-C50C-407E-A947-70E740481C1C}">
                  <a14:useLocalDpi xmlns:a14="http://schemas.microsoft.com/office/drawing/2010/main"/>
                </a:ext>
              </a:extLst>
            </a:blip>
            <a:srcRect/>
            <a:stretch/>
          </p:blipFill>
          <p:spPr>
            <a:xfrm>
              <a:off x="1574832" y="37878880"/>
              <a:ext cx="4698013" cy="2565437"/>
            </a:xfrm>
            <a:prstGeom prst="rect">
              <a:avLst/>
            </a:prstGeom>
          </p:spPr>
        </p:pic>
        <p:sp>
          <p:nvSpPr>
            <p:cNvPr id="40" name="TextBox 39"/>
            <p:cNvSpPr txBox="1"/>
            <p:nvPr/>
          </p:nvSpPr>
          <p:spPr>
            <a:xfrm>
              <a:off x="2566609" y="37870288"/>
              <a:ext cx="2243184" cy="599728"/>
            </a:xfrm>
            <a:prstGeom prst="rect">
              <a:avLst/>
            </a:prstGeom>
            <a:noFill/>
          </p:spPr>
          <p:txBody>
            <a:bodyPr wrap="none" rtlCol="0">
              <a:spAutoFit/>
            </a:bodyPr>
            <a:lstStyle/>
            <a:p>
              <a:r>
                <a:rPr lang="en-US" sz="2400" dirty="0" smtClean="0"/>
                <a:t>9/11/2017</a:t>
              </a:r>
              <a:endParaRPr lang="en-US" sz="2400" dirty="0"/>
            </a:p>
          </p:txBody>
        </p:sp>
        <p:sp>
          <p:nvSpPr>
            <p:cNvPr id="43" name="TextBox 42"/>
            <p:cNvSpPr txBox="1"/>
            <p:nvPr/>
          </p:nvSpPr>
          <p:spPr>
            <a:xfrm>
              <a:off x="4008883" y="38177712"/>
              <a:ext cx="2265667" cy="599728"/>
            </a:xfrm>
            <a:prstGeom prst="rect">
              <a:avLst/>
            </a:prstGeom>
            <a:noFill/>
          </p:spPr>
          <p:txBody>
            <a:bodyPr wrap="none" rtlCol="0">
              <a:spAutoFit/>
            </a:bodyPr>
            <a:lstStyle/>
            <a:p>
              <a:r>
                <a:rPr lang="en-US" sz="2400" dirty="0" smtClean="0"/>
                <a:t>ΔT=5.2min</a:t>
              </a:r>
              <a:endParaRPr lang="en-US" sz="2400" dirty="0"/>
            </a:p>
          </p:txBody>
        </p:sp>
        <p:grpSp>
          <p:nvGrpSpPr>
            <p:cNvPr id="45" name="Group 44"/>
            <p:cNvGrpSpPr/>
            <p:nvPr/>
          </p:nvGrpSpPr>
          <p:grpSpPr>
            <a:xfrm>
              <a:off x="425618" y="37643689"/>
              <a:ext cx="1673499" cy="2596396"/>
              <a:chOff x="1536177" y="4491639"/>
              <a:chExt cx="1129767" cy="1998682"/>
            </a:xfrm>
          </p:grpSpPr>
          <p:sp>
            <p:nvSpPr>
              <p:cNvPr id="70" name="TextBox 69"/>
              <p:cNvSpPr txBox="1"/>
              <p:nvPr/>
            </p:nvSpPr>
            <p:spPr>
              <a:xfrm>
                <a:off x="1767348" y="6028656"/>
                <a:ext cx="886330" cy="461665"/>
              </a:xfrm>
              <a:prstGeom prst="rect">
                <a:avLst/>
              </a:prstGeom>
              <a:noFill/>
            </p:spPr>
            <p:txBody>
              <a:bodyPr wrap="none" rtlCol="0">
                <a:spAutoFit/>
              </a:bodyPr>
              <a:lstStyle/>
              <a:p>
                <a:r>
                  <a:rPr lang="en-US" sz="2400" dirty="0" smtClean="0"/>
                  <a:t>0.005</a:t>
                </a:r>
                <a:endParaRPr lang="en-US" sz="2400" dirty="0"/>
              </a:p>
            </p:txBody>
          </p:sp>
          <p:sp>
            <p:nvSpPr>
              <p:cNvPr id="71" name="TextBox 70"/>
              <p:cNvSpPr txBox="1"/>
              <p:nvPr/>
            </p:nvSpPr>
            <p:spPr>
              <a:xfrm>
                <a:off x="1770004" y="5647656"/>
                <a:ext cx="886330" cy="461665"/>
              </a:xfrm>
              <a:prstGeom prst="rect">
                <a:avLst/>
              </a:prstGeom>
              <a:noFill/>
            </p:spPr>
            <p:txBody>
              <a:bodyPr wrap="none" rtlCol="0">
                <a:spAutoFit/>
              </a:bodyPr>
              <a:lstStyle/>
              <a:p>
                <a:r>
                  <a:rPr lang="en-US" sz="2400" dirty="0" smtClean="0"/>
                  <a:t>0.010</a:t>
                </a:r>
                <a:endParaRPr lang="en-US" sz="2400" dirty="0"/>
              </a:p>
            </p:txBody>
          </p:sp>
          <p:sp>
            <p:nvSpPr>
              <p:cNvPr id="72" name="TextBox 71"/>
              <p:cNvSpPr txBox="1"/>
              <p:nvPr/>
            </p:nvSpPr>
            <p:spPr>
              <a:xfrm>
                <a:off x="1773264" y="5260306"/>
                <a:ext cx="886330" cy="461665"/>
              </a:xfrm>
              <a:prstGeom prst="rect">
                <a:avLst/>
              </a:prstGeom>
              <a:noFill/>
            </p:spPr>
            <p:txBody>
              <a:bodyPr wrap="none" rtlCol="0">
                <a:spAutoFit/>
              </a:bodyPr>
              <a:lstStyle/>
              <a:p>
                <a:r>
                  <a:rPr lang="en-US" sz="2400" dirty="0" smtClean="0"/>
                  <a:t>0.015</a:t>
                </a:r>
                <a:endParaRPr lang="en-US" sz="2400" dirty="0"/>
              </a:p>
            </p:txBody>
          </p:sp>
          <p:sp>
            <p:nvSpPr>
              <p:cNvPr id="73" name="TextBox 72"/>
              <p:cNvSpPr txBox="1"/>
              <p:nvPr/>
            </p:nvSpPr>
            <p:spPr>
              <a:xfrm>
                <a:off x="1767009" y="4872956"/>
                <a:ext cx="886330" cy="461665"/>
              </a:xfrm>
              <a:prstGeom prst="rect">
                <a:avLst/>
              </a:prstGeom>
              <a:noFill/>
            </p:spPr>
            <p:txBody>
              <a:bodyPr wrap="none" rtlCol="0">
                <a:spAutoFit/>
              </a:bodyPr>
              <a:lstStyle/>
              <a:p>
                <a:r>
                  <a:rPr lang="en-US" sz="2400" dirty="0" smtClean="0"/>
                  <a:t>0.020</a:t>
                </a:r>
                <a:endParaRPr lang="en-US" sz="2400" dirty="0"/>
              </a:p>
            </p:txBody>
          </p:sp>
          <p:sp>
            <p:nvSpPr>
              <p:cNvPr id="74" name="TextBox 73"/>
              <p:cNvSpPr txBox="1"/>
              <p:nvPr/>
            </p:nvSpPr>
            <p:spPr>
              <a:xfrm>
                <a:off x="1779614" y="4491639"/>
                <a:ext cx="886330" cy="461665"/>
              </a:xfrm>
              <a:prstGeom prst="rect">
                <a:avLst/>
              </a:prstGeom>
              <a:noFill/>
            </p:spPr>
            <p:txBody>
              <a:bodyPr wrap="none" rtlCol="0">
                <a:spAutoFit/>
              </a:bodyPr>
              <a:lstStyle/>
              <a:p>
                <a:r>
                  <a:rPr lang="en-US" sz="2400" dirty="0" smtClean="0"/>
                  <a:t>0.025</a:t>
                </a:r>
                <a:endParaRPr lang="en-US" sz="2400" dirty="0"/>
              </a:p>
            </p:txBody>
          </p:sp>
          <p:sp>
            <p:nvSpPr>
              <p:cNvPr id="75" name="TextBox 74"/>
              <p:cNvSpPr txBox="1"/>
              <p:nvPr/>
            </p:nvSpPr>
            <p:spPr>
              <a:xfrm rot="16200000">
                <a:off x="1477432" y="5148162"/>
                <a:ext cx="579155" cy="461665"/>
              </a:xfrm>
              <a:prstGeom prst="rect">
                <a:avLst/>
              </a:prstGeom>
              <a:noFill/>
            </p:spPr>
            <p:txBody>
              <a:bodyPr wrap="none" rtlCol="0">
                <a:spAutoFit/>
              </a:bodyPr>
              <a:lstStyle/>
              <a:p>
                <a:r>
                  <a:rPr lang="en-US" sz="2400" dirty="0" smtClean="0"/>
                  <a:t>sr</a:t>
                </a:r>
                <a:r>
                  <a:rPr lang="en-US" sz="2400" baseline="30000" dirty="0" smtClean="0"/>
                  <a:t>-1</a:t>
                </a:r>
                <a:endParaRPr lang="en-US" sz="2400" baseline="30000" dirty="0"/>
              </a:p>
            </p:txBody>
          </p:sp>
        </p:grpSp>
        <p:grpSp>
          <p:nvGrpSpPr>
            <p:cNvPr id="254" name="Group 253"/>
            <p:cNvGrpSpPr/>
            <p:nvPr/>
          </p:nvGrpSpPr>
          <p:grpSpPr>
            <a:xfrm>
              <a:off x="6144784" y="34781799"/>
              <a:ext cx="5989828" cy="2817345"/>
              <a:chOff x="1128057" y="32493081"/>
              <a:chExt cx="5989828" cy="2817345"/>
            </a:xfrm>
          </p:grpSpPr>
          <p:pic>
            <p:nvPicPr>
              <p:cNvPr id="38" name="Picture 37" descr="sp12_matchup_2017_9_5.jpg"/>
              <p:cNvPicPr>
                <a:picLocks noChangeAspect="1"/>
              </p:cNvPicPr>
              <p:nvPr/>
            </p:nvPicPr>
            <p:blipFill rotWithShape="1">
              <a:blip r:embed="rId28" cstate="print">
                <a:extLst>
                  <a:ext uri="{28A0092B-C50C-407E-A947-70E740481C1C}">
                    <a14:useLocalDpi xmlns:a14="http://schemas.microsoft.com/office/drawing/2010/main"/>
                  </a:ext>
                </a:extLst>
              </a:blip>
              <a:srcRect/>
              <a:stretch/>
            </p:blipFill>
            <p:spPr>
              <a:xfrm>
                <a:off x="2264409" y="32691533"/>
                <a:ext cx="4201687" cy="2618893"/>
              </a:xfrm>
              <a:prstGeom prst="rect">
                <a:avLst/>
              </a:prstGeom>
            </p:spPr>
          </p:pic>
          <p:sp>
            <p:nvSpPr>
              <p:cNvPr id="39" name="TextBox 38"/>
              <p:cNvSpPr txBox="1"/>
              <p:nvPr/>
            </p:nvSpPr>
            <p:spPr>
              <a:xfrm>
                <a:off x="3315922" y="32642913"/>
                <a:ext cx="2012116" cy="599728"/>
              </a:xfrm>
              <a:prstGeom prst="rect">
                <a:avLst/>
              </a:prstGeom>
              <a:noFill/>
            </p:spPr>
            <p:txBody>
              <a:bodyPr wrap="none" rtlCol="0">
                <a:spAutoFit/>
              </a:bodyPr>
              <a:lstStyle/>
              <a:p>
                <a:r>
                  <a:rPr lang="en-US" sz="2400" dirty="0" smtClean="0"/>
                  <a:t>9/5/2017</a:t>
                </a:r>
                <a:endParaRPr lang="en-US" sz="2400" dirty="0"/>
              </a:p>
            </p:txBody>
          </p:sp>
          <p:sp>
            <p:nvSpPr>
              <p:cNvPr id="42" name="TextBox 41"/>
              <p:cNvSpPr txBox="1"/>
              <p:nvPr/>
            </p:nvSpPr>
            <p:spPr>
              <a:xfrm>
                <a:off x="4621149" y="33192571"/>
                <a:ext cx="2496736" cy="599728"/>
              </a:xfrm>
              <a:prstGeom prst="rect">
                <a:avLst/>
              </a:prstGeom>
              <a:noFill/>
            </p:spPr>
            <p:txBody>
              <a:bodyPr wrap="none" rtlCol="0">
                <a:spAutoFit/>
              </a:bodyPr>
              <a:lstStyle/>
              <a:p>
                <a:r>
                  <a:rPr lang="en-US" sz="2400" dirty="0" smtClean="0"/>
                  <a:t>ΔT=11.5min</a:t>
                </a:r>
                <a:endParaRPr lang="en-US" sz="2400" dirty="0"/>
              </a:p>
            </p:txBody>
          </p:sp>
          <p:grpSp>
            <p:nvGrpSpPr>
              <p:cNvPr id="49" name="Group 48"/>
              <p:cNvGrpSpPr/>
              <p:nvPr/>
            </p:nvGrpSpPr>
            <p:grpSpPr>
              <a:xfrm>
                <a:off x="1128057" y="32493081"/>
                <a:ext cx="1673499" cy="2596396"/>
                <a:chOff x="1536177" y="4491639"/>
                <a:chExt cx="1129767" cy="1998682"/>
              </a:xfrm>
            </p:grpSpPr>
            <p:sp>
              <p:nvSpPr>
                <p:cNvPr id="50" name="TextBox 49"/>
                <p:cNvSpPr txBox="1"/>
                <p:nvPr/>
              </p:nvSpPr>
              <p:spPr>
                <a:xfrm>
                  <a:off x="1767348" y="6028656"/>
                  <a:ext cx="886330" cy="461665"/>
                </a:xfrm>
                <a:prstGeom prst="rect">
                  <a:avLst/>
                </a:prstGeom>
                <a:noFill/>
              </p:spPr>
              <p:txBody>
                <a:bodyPr wrap="none" rtlCol="0">
                  <a:spAutoFit/>
                </a:bodyPr>
                <a:lstStyle/>
                <a:p>
                  <a:r>
                    <a:rPr lang="en-US" sz="2400" dirty="0" smtClean="0"/>
                    <a:t>0.005</a:t>
                  </a:r>
                  <a:endParaRPr lang="en-US" sz="2400" dirty="0"/>
                </a:p>
              </p:txBody>
            </p:sp>
            <p:sp>
              <p:nvSpPr>
                <p:cNvPr id="51" name="TextBox 50"/>
                <p:cNvSpPr txBox="1"/>
                <p:nvPr/>
              </p:nvSpPr>
              <p:spPr>
                <a:xfrm>
                  <a:off x="1770004" y="5647656"/>
                  <a:ext cx="886330" cy="461665"/>
                </a:xfrm>
                <a:prstGeom prst="rect">
                  <a:avLst/>
                </a:prstGeom>
                <a:noFill/>
              </p:spPr>
              <p:txBody>
                <a:bodyPr wrap="none" rtlCol="0">
                  <a:spAutoFit/>
                </a:bodyPr>
                <a:lstStyle/>
                <a:p>
                  <a:r>
                    <a:rPr lang="en-US" sz="2400" dirty="0" smtClean="0"/>
                    <a:t>0.010</a:t>
                  </a:r>
                  <a:endParaRPr lang="en-US" sz="2400" dirty="0"/>
                </a:p>
              </p:txBody>
            </p:sp>
            <p:sp>
              <p:nvSpPr>
                <p:cNvPr id="52" name="TextBox 51"/>
                <p:cNvSpPr txBox="1"/>
                <p:nvPr/>
              </p:nvSpPr>
              <p:spPr>
                <a:xfrm>
                  <a:off x="1773264" y="5260306"/>
                  <a:ext cx="886330" cy="461665"/>
                </a:xfrm>
                <a:prstGeom prst="rect">
                  <a:avLst/>
                </a:prstGeom>
                <a:noFill/>
              </p:spPr>
              <p:txBody>
                <a:bodyPr wrap="none" rtlCol="0">
                  <a:spAutoFit/>
                </a:bodyPr>
                <a:lstStyle/>
                <a:p>
                  <a:r>
                    <a:rPr lang="en-US" sz="2400" dirty="0" smtClean="0"/>
                    <a:t>0.015</a:t>
                  </a:r>
                  <a:endParaRPr lang="en-US" sz="2400" dirty="0"/>
                </a:p>
              </p:txBody>
            </p:sp>
            <p:sp>
              <p:nvSpPr>
                <p:cNvPr id="53" name="TextBox 52"/>
                <p:cNvSpPr txBox="1"/>
                <p:nvPr/>
              </p:nvSpPr>
              <p:spPr>
                <a:xfrm>
                  <a:off x="1767009" y="4872956"/>
                  <a:ext cx="886330" cy="461665"/>
                </a:xfrm>
                <a:prstGeom prst="rect">
                  <a:avLst/>
                </a:prstGeom>
                <a:noFill/>
              </p:spPr>
              <p:txBody>
                <a:bodyPr wrap="none" rtlCol="0">
                  <a:spAutoFit/>
                </a:bodyPr>
                <a:lstStyle/>
                <a:p>
                  <a:r>
                    <a:rPr lang="en-US" sz="2400" dirty="0" smtClean="0"/>
                    <a:t>0.020</a:t>
                  </a:r>
                  <a:endParaRPr lang="en-US" sz="2400" dirty="0"/>
                </a:p>
              </p:txBody>
            </p:sp>
            <p:sp>
              <p:nvSpPr>
                <p:cNvPr id="54" name="TextBox 53"/>
                <p:cNvSpPr txBox="1"/>
                <p:nvPr/>
              </p:nvSpPr>
              <p:spPr>
                <a:xfrm>
                  <a:off x="1779614" y="4491639"/>
                  <a:ext cx="886330" cy="461665"/>
                </a:xfrm>
                <a:prstGeom prst="rect">
                  <a:avLst/>
                </a:prstGeom>
                <a:noFill/>
              </p:spPr>
              <p:txBody>
                <a:bodyPr wrap="none" rtlCol="0">
                  <a:spAutoFit/>
                </a:bodyPr>
                <a:lstStyle/>
                <a:p>
                  <a:r>
                    <a:rPr lang="en-US" sz="2400" dirty="0" smtClean="0"/>
                    <a:t>0.025</a:t>
                  </a:r>
                  <a:endParaRPr lang="en-US" sz="2400" dirty="0"/>
                </a:p>
              </p:txBody>
            </p:sp>
            <p:sp>
              <p:nvSpPr>
                <p:cNvPr id="55" name="TextBox 54"/>
                <p:cNvSpPr txBox="1"/>
                <p:nvPr/>
              </p:nvSpPr>
              <p:spPr>
                <a:xfrm rot="16200000">
                  <a:off x="1477432" y="5148162"/>
                  <a:ext cx="579155" cy="461665"/>
                </a:xfrm>
                <a:prstGeom prst="rect">
                  <a:avLst/>
                </a:prstGeom>
                <a:noFill/>
              </p:spPr>
              <p:txBody>
                <a:bodyPr wrap="none" rtlCol="0">
                  <a:spAutoFit/>
                </a:bodyPr>
                <a:lstStyle/>
                <a:p>
                  <a:r>
                    <a:rPr lang="en-US" sz="2400" dirty="0" smtClean="0"/>
                    <a:t>sr</a:t>
                  </a:r>
                  <a:r>
                    <a:rPr lang="en-US" sz="2400" baseline="30000" dirty="0" smtClean="0"/>
                    <a:t>-1</a:t>
                  </a:r>
                  <a:endParaRPr lang="en-US" sz="2400" baseline="30000" dirty="0"/>
                </a:p>
              </p:txBody>
            </p:sp>
          </p:grpSp>
        </p:grpSp>
        <p:sp>
          <p:nvSpPr>
            <p:cNvPr id="189" name="TextBox 188"/>
            <p:cNvSpPr txBox="1"/>
            <p:nvPr/>
          </p:nvSpPr>
          <p:spPr>
            <a:xfrm rot="16200000">
              <a:off x="-359791" y="35847587"/>
              <a:ext cx="1223838" cy="523220"/>
            </a:xfrm>
            <a:prstGeom prst="rect">
              <a:avLst/>
            </a:prstGeom>
            <a:noFill/>
          </p:spPr>
          <p:txBody>
            <a:bodyPr wrap="none" rtlCol="0">
              <a:spAutoFit/>
            </a:bodyPr>
            <a:lstStyle/>
            <a:p>
              <a:r>
                <a:rPr lang="en-US" sz="2800" dirty="0" err="1" smtClean="0"/>
                <a:t>Rrs</a:t>
              </a:r>
              <a:r>
                <a:rPr lang="en-US" sz="2800" dirty="0" smtClean="0"/>
                <a:t>(0+)</a:t>
              </a:r>
              <a:endParaRPr lang="en-US" sz="2800" dirty="0"/>
            </a:p>
          </p:txBody>
        </p:sp>
        <p:grpSp>
          <p:nvGrpSpPr>
            <p:cNvPr id="190" name="Group 189"/>
            <p:cNvGrpSpPr/>
            <p:nvPr/>
          </p:nvGrpSpPr>
          <p:grpSpPr>
            <a:xfrm>
              <a:off x="7023558" y="37505325"/>
              <a:ext cx="4239136" cy="379253"/>
              <a:chOff x="1955799" y="6479506"/>
              <a:chExt cx="2861810" cy="291945"/>
            </a:xfrm>
          </p:grpSpPr>
          <p:sp>
            <p:nvSpPr>
              <p:cNvPr id="191" name="TextBox 190"/>
              <p:cNvSpPr txBox="1"/>
              <p:nvPr/>
            </p:nvSpPr>
            <p:spPr>
              <a:xfrm>
                <a:off x="1955799" y="6479506"/>
                <a:ext cx="361612" cy="284308"/>
              </a:xfrm>
              <a:prstGeom prst="rect">
                <a:avLst/>
              </a:prstGeom>
              <a:noFill/>
            </p:spPr>
            <p:txBody>
              <a:bodyPr wrap="none" rtlCol="0">
                <a:spAutoFit/>
              </a:bodyPr>
              <a:lstStyle/>
              <a:p>
                <a:r>
                  <a:rPr lang="en-US" sz="1800" dirty="0" smtClean="0"/>
                  <a:t>300</a:t>
                </a:r>
                <a:endParaRPr lang="en-US" sz="1800" dirty="0"/>
              </a:p>
            </p:txBody>
          </p:sp>
          <p:sp>
            <p:nvSpPr>
              <p:cNvPr id="192" name="TextBox 191"/>
              <p:cNvSpPr txBox="1"/>
              <p:nvPr/>
            </p:nvSpPr>
            <p:spPr>
              <a:xfrm>
                <a:off x="2313651" y="6479506"/>
                <a:ext cx="361612" cy="284308"/>
              </a:xfrm>
              <a:prstGeom prst="rect">
                <a:avLst/>
              </a:prstGeom>
              <a:noFill/>
            </p:spPr>
            <p:txBody>
              <a:bodyPr wrap="none" rtlCol="0">
                <a:spAutoFit/>
              </a:bodyPr>
              <a:lstStyle/>
              <a:p>
                <a:r>
                  <a:rPr lang="en-US" sz="1800" dirty="0"/>
                  <a:t>4</a:t>
                </a:r>
                <a:r>
                  <a:rPr lang="en-US" sz="1800" dirty="0" smtClean="0"/>
                  <a:t>00</a:t>
                </a:r>
                <a:endParaRPr lang="en-US" sz="1800" dirty="0"/>
              </a:p>
            </p:txBody>
          </p:sp>
          <p:sp>
            <p:nvSpPr>
              <p:cNvPr id="193" name="TextBox 192"/>
              <p:cNvSpPr txBox="1"/>
              <p:nvPr/>
            </p:nvSpPr>
            <p:spPr>
              <a:xfrm>
                <a:off x="2677853" y="6484637"/>
                <a:ext cx="361612" cy="284308"/>
              </a:xfrm>
              <a:prstGeom prst="rect">
                <a:avLst/>
              </a:prstGeom>
              <a:noFill/>
            </p:spPr>
            <p:txBody>
              <a:bodyPr wrap="none" rtlCol="0">
                <a:spAutoFit/>
              </a:bodyPr>
              <a:lstStyle/>
              <a:p>
                <a:r>
                  <a:rPr lang="en-US" sz="1800" dirty="0" smtClean="0"/>
                  <a:t>500</a:t>
                </a:r>
                <a:endParaRPr lang="en-US" sz="1800" dirty="0"/>
              </a:p>
            </p:txBody>
          </p:sp>
          <p:sp>
            <p:nvSpPr>
              <p:cNvPr id="195" name="TextBox 194"/>
              <p:cNvSpPr txBox="1"/>
              <p:nvPr/>
            </p:nvSpPr>
            <p:spPr>
              <a:xfrm>
                <a:off x="3023005" y="6486249"/>
                <a:ext cx="361612" cy="284308"/>
              </a:xfrm>
              <a:prstGeom prst="rect">
                <a:avLst/>
              </a:prstGeom>
              <a:noFill/>
            </p:spPr>
            <p:txBody>
              <a:bodyPr wrap="none" rtlCol="0">
                <a:spAutoFit/>
              </a:bodyPr>
              <a:lstStyle/>
              <a:p>
                <a:r>
                  <a:rPr lang="en-US" sz="1800" dirty="0"/>
                  <a:t>6</a:t>
                </a:r>
                <a:r>
                  <a:rPr lang="en-US" sz="1800" dirty="0" smtClean="0"/>
                  <a:t>00</a:t>
                </a:r>
                <a:endParaRPr lang="en-US" sz="1800" dirty="0"/>
              </a:p>
            </p:txBody>
          </p:sp>
          <p:sp>
            <p:nvSpPr>
              <p:cNvPr id="196" name="TextBox 195"/>
              <p:cNvSpPr txBox="1"/>
              <p:nvPr/>
            </p:nvSpPr>
            <p:spPr>
              <a:xfrm>
                <a:off x="3365123" y="6484637"/>
                <a:ext cx="361612" cy="284308"/>
              </a:xfrm>
              <a:prstGeom prst="rect">
                <a:avLst/>
              </a:prstGeom>
              <a:noFill/>
            </p:spPr>
            <p:txBody>
              <a:bodyPr wrap="none" rtlCol="0">
                <a:spAutoFit/>
              </a:bodyPr>
              <a:lstStyle/>
              <a:p>
                <a:r>
                  <a:rPr lang="en-US" sz="1800" dirty="0"/>
                  <a:t>7</a:t>
                </a:r>
                <a:r>
                  <a:rPr lang="en-US" sz="1800" dirty="0" smtClean="0"/>
                  <a:t>00</a:t>
                </a:r>
                <a:endParaRPr lang="en-US" sz="1800" dirty="0"/>
              </a:p>
            </p:txBody>
          </p:sp>
          <p:sp>
            <p:nvSpPr>
              <p:cNvPr id="197" name="TextBox 196"/>
              <p:cNvSpPr txBox="1"/>
              <p:nvPr/>
            </p:nvSpPr>
            <p:spPr>
              <a:xfrm>
                <a:off x="3722975" y="6484244"/>
                <a:ext cx="361612" cy="284308"/>
              </a:xfrm>
              <a:prstGeom prst="rect">
                <a:avLst/>
              </a:prstGeom>
              <a:noFill/>
            </p:spPr>
            <p:txBody>
              <a:bodyPr wrap="none" rtlCol="0">
                <a:spAutoFit/>
              </a:bodyPr>
              <a:lstStyle/>
              <a:p>
                <a:r>
                  <a:rPr lang="en-US" sz="1800" dirty="0" smtClean="0"/>
                  <a:t>800</a:t>
                </a:r>
                <a:endParaRPr lang="en-US" sz="1800" dirty="0"/>
              </a:p>
            </p:txBody>
          </p:sp>
          <p:sp>
            <p:nvSpPr>
              <p:cNvPr id="198" name="TextBox 197"/>
              <p:cNvSpPr txBox="1"/>
              <p:nvPr/>
            </p:nvSpPr>
            <p:spPr>
              <a:xfrm>
                <a:off x="4065864" y="6480793"/>
                <a:ext cx="361612" cy="284308"/>
              </a:xfrm>
              <a:prstGeom prst="rect">
                <a:avLst/>
              </a:prstGeom>
              <a:noFill/>
            </p:spPr>
            <p:txBody>
              <a:bodyPr wrap="none" rtlCol="0">
                <a:spAutoFit/>
              </a:bodyPr>
              <a:lstStyle/>
              <a:p>
                <a:r>
                  <a:rPr lang="en-US" sz="1800" dirty="0"/>
                  <a:t>9</a:t>
                </a:r>
                <a:r>
                  <a:rPr lang="en-US" sz="1800" dirty="0" smtClean="0"/>
                  <a:t>00</a:t>
                </a:r>
                <a:endParaRPr lang="en-US" sz="1800" dirty="0"/>
              </a:p>
            </p:txBody>
          </p:sp>
          <p:sp>
            <p:nvSpPr>
              <p:cNvPr id="199" name="TextBox 198"/>
              <p:cNvSpPr txBox="1"/>
              <p:nvPr/>
            </p:nvSpPr>
            <p:spPr>
              <a:xfrm>
                <a:off x="4377014" y="6487143"/>
                <a:ext cx="440595" cy="284308"/>
              </a:xfrm>
              <a:prstGeom prst="rect">
                <a:avLst/>
              </a:prstGeom>
              <a:noFill/>
            </p:spPr>
            <p:txBody>
              <a:bodyPr wrap="none" rtlCol="0">
                <a:spAutoFit/>
              </a:bodyPr>
              <a:lstStyle/>
              <a:p>
                <a:r>
                  <a:rPr lang="en-US" sz="1800" dirty="0" smtClean="0"/>
                  <a:t>1000</a:t>
                </a:r>
                <a:endParaRPr lang="en-US" sz="1800" dirty="0"/>
              </a:p>
            </p:txBody>
          </p:sp>
        </p:grpSp>
        <p:sp>
          <p:nvSpPr>
            <p:cNvPr id="200" name="TextBox 199"/>
            <p:cNvSpPr txBox="1"/>
            <p:nvPr/>
          </p:nvSpPr>
          <p:spPr>
            <a:xfrm>
              <a:off x="8324987" y="37839534"/>
              <a:ext cx="1994932" cy="400110"/>
            </a:xfrm>
            <a:prstGeom prst="rect">
              <a:avLst/>
            </a:prstGeom>
            <a:noFill/>
          </p:spPr>
          <p:txBody>
            <a:bodyPr wrap="none" rtlCol="0">
              <a:spAutoFit/>
            </a:bodyPr>
            <a:lstStyle/>
            <a:p>
              <a:r>
                <a:rPr lang="en-US" sz="2000" dirty="0" smtClean="0"/>
                <a:t>Wavelength (nm)</a:t>
              </a:r>
              <a:endParaRPr lang="en-US" sz="2000" dirty="0"/>
            </a:p>
          </p:txBody>
        </p:sp>
      </p:grpSp>
      <p:sp>
        <p:nvSpPr>
          <p:cNvPr id="201" name="Rectangle 200"/>
          <p:cNvSpPr/>
          <p:nvPr/>
        </p:nvSpPr>
        <p:spPr>
          <a:xfrm>
            <a:off x="215851" y="25868102"/>
            <a:ext cx="11678337" cy="19739929"/>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lIns="97366" tIns="48683" rIns="97366" bIns="48683" spcCol="0" rtlCol="0" anchor="ctr"/>
          <a:lstStyle/>
          <a:p>
            <a:pPr algn="ctr"/>
            <a:endParaRPr lang="en-US" sz="2800"/>
          </a:p>
        </p:txBody>
      </p:sp>
      <p:sp>
        <p:nvSpPr>
          <p:cNvPr id="202" name="TextBox 201"/>
          <p:cNvSpPr txBox="1"/>
          <p:nvPr/>
        </p:nvSpPr>
        <p:spPr>
          <a:xfrm>
            <a:off x="545408" y="44499896"/>
            <a:ext cx="11250155" cy="830997"/>
          </a:xfrm>
          <a:prstGeom prst="rect">
            <a:avLst/>
          </a:prstGeom>
          <a:noFill/>
          <a:ln>
            <a:noFill/>
          </a:ln>
        </p:spPr>
        <p:txBody>
          <a:bodyPr wrap="square" rtlCol="0">
            <a:spAutoFit/>
          </a:bodyPr>
          <a:lstStyle/>
          <a:p>
            <a:pPr marL="304269" indent="-304269"/>
            <a:r>
              <a:rPr lang="en-US" sz="2400" b="1" dirty="0"/>
              <a:t>Figure </a:t>
            </a:r>
            <a:r>
              <a:rPr lang="en-US" sz="2400" b="1" dirty="0" smtClean="0"/>
              <a:t>3.  </a:t>
            </a:r>
            <a:r>
              <a:rPr lang="en-US" sz="2400" dirty="0" smtClean="0"/>
              <a:t>Spectral distributions of </a:t>
            </a:r>
            <a:r>
              <a:rPr lang="en-US" sz="2400" dirty="0" err="1" smtClean="0"/>
              <a:t>SeaPRISM</a:t>
            </a:r>
            <a:r>
              <a:rPr lang="en-US" sz="2400" dirty="0" smtClean="0"/>
              <a:t> (blue) and in situ collected </a:t>
            </a:r>
            <a:r>
              <a:rPr lang="en-US" sz="2400" dirty="0" err="1" smtClean="0"/>
              <a:t>Rrs</a:t>
            </a:r>
            <a:r>
              <a:rPr lang="en-US" sz="2400" dirty="0" smtClean="0"/>
              <a:t> (NOAA from 2014-2017 from all stations in western basin).  </a:t>
            </a:r>
            <a:endParaRPr lang="en-US" sz="2400" b="1" dirty="0" smtClean="0"/>
          </a:p>
        </p:txBody>
      </p:sp>
      <p:sp>
        <p:nvSpPr>
          <p:cNvPr id="203" name="TextBox 202"/>
          <p:cNvSpPr txBox="1"/>
          <p:nvPr/>
        </p:nvSpPr>
        <p:spPr>
          <a:xfrm rot="16200000">
            <a:off x="-143308" y="35107612"/>
            <a:ext cx="1223838" cy="523220"/>
          </a:xfrm>
          <a:prstGeom prst="rect">
            <a:avLst/>
          </a:prstGeom>
          <a:noFill/>
        </p:spPr>
        <p:txBody>
          <a:bodyPr wrap="none" rtlCol="0">
            <a:spAutoFit/>
          </a:bodyPr>
          <a:lstStyle/>
          <a:p>
            <a:r>
              <a:rPr lang="en-US" sz="2800" dirty="0" err="1" smtClean="0"/>
              <a:t>Rrs</a:t>
            </a:r>
            <a:r>
              <a:rPr lang="en-US" sz="2800" dirty="0" smtClean="0"/>
              <a:t>(0+)</a:t>
            </a:r>
            <a:endParaRPr lang="en-US" sz="2800" dirty="0"/>
          </a:p>
        </p:txBody>
      </p:sp>
      <p:sp>
        <p:nvSpPr>
          <p:cNvPr id="204" name="TextBox 203"/>
          <p:cNvSpPr txBox="1"/>
          <p:nvPr/>
        </p:nvSpPr>
        <p:spPr>
          <a:xfrm>
            <a:off x="2215171" y="41918929"/>
            <a:ext cx="730338" cy="461665"/>
          </a:xfrm>
          <a:prstGeom prst="rect">
            <a:avLst/>
          </a:prstGeom>
          <a:noFill/>
        </p:spPr>
        <p:txBody>
          <a:bodyPr wrap="none" rtlCol="0">
            <a:spAutoFit/>
          </a:bodyPr>
          <a:lstStyle/>
          <a:p>
            <a:r>
              <a:rPr lang="en-US" sz="2400" dirty="0" smtClean="0"/>
              <a:t>0.01</a:t>
            </a:r>
            <a:endParaRPr lang="en-US" sz="2400" dirty="0"/>
          </a:p>
        </p:txBody>
      </p:sp>
      <p:sp>
        <p:nvSpPr>
          <p:cNvPr id="205" name="TextBox 204"/>
          <p:cNvSpPr txBox="1"/>
          <p:nvPr/>
        </p:nvSpPr>
        <p:spPr>
          <a:xfrm>
            <a:off x="2196713" y="40408289"/>
            <a:ext cx="730338" cy="461665"/>
          </a:xfrm>
          <a:prstGeom prst="rect">
            <a:avLst/>
          </a:prstGeom>
          <a:noFill/>
        </p:spPr>
        <p:txBody>
          <a:bodyPr wrap="none" rtlCol="0">
            <a:spAutoFit/>
          </a:bodyPr>
          <a:lstStyle/>
          <a:p>
            <a:r>
              <a:rPr lang="en-US" sz="2400" dirty="0" smtClean="0"/>
              <a:t>0.02</a:t>
            </a:r>
            <a:endParaRPr lang="en-US" sz="2400" dirty="0"/>
          </a:p>
        </p:txBody>
      </p:sp>
      <p:sp>
        <p:nvSpPr>
          <p:cNvPr id="206" name="TextBox 205"/>
          <p:cNvSpPr txBox="1"/>
          <p:nvPr/>
        </p:nvSpPr>
        <p:spPr>
          <a:xfrm>
            <a:off x="2204601" y="38910187"/>
            <a:ext cx="730338" cy="461665"/>
          </a:xfrm>
          <a:prstGeom prst="rect">
            <a:avLst/>
          </a:prstGeom>
          <a:noFill/>
        </p:spPr>
        <p:txBody>
          <a:bodyPr wrap="none" rtlCol="0">
            <a:spAutoFit/>
          </a:bodyPr>
          <a:lstStyle/>
          <a:p>
            <a:r>
              <a:rPr lang="en-US" sz="2400" dirty="0" smtClean="0"/>
              <a:t>0.03</a:t>
            </a:r>
            <a:endParaRPr lang="en-US" sz="2400" dirty="0"/>
          </a:p>
        </p:txBody>
      </p:sp>
      <p:sp>
        <p:nvSpPr>
          <p:cNvPr id="207" name="TextBox 206"/>
          <p:cNvSpPr txBox="1"/>
          <p:nvPr/>
        </p:nvSpPr>
        <p:spPr>
          <a:xfrm rot="16200000">
            <a:off x="1675411" y="40537521"/>
            <a:ext cx="579155" cy="461665"/>
          </a:xfrm>
          <a:prstGeom prst="rect">
            <a:avLst/>
          </a:prstGeom>
          <a:noFill/>
        </p:spPr>
        <p:txBody>
          <a:bodyPr wrap="none" rtlCol="0">
            <a:spAutoFit/>
          </a:bodyPr>
          <a:lstStyle/>
          <a:p>
            <a:r>
              <a:rPr lang="en-US" sz="2400" dirty="0" smtClean="0"/>
              <a:t>sr</a:t>
            </a:r>
            <a:r>
              <a:rPr lang="en-US" sz="2400" baseline="30000" dirty="0" smtClean="0"/>
              <a:t>-1</a:t>
            </a:r>
            <a:endParaRPr lang="en-US" sz="2400" baseline="30000" dirty="0"/>
          </a:p>
        </p:txBody>
      </p:sp>
      <p:sp>
        <p:nvSpPr>
          <p:cNvPr id="208" name="TextBox 207"/>
          <p:cNvSpPr txBox="1"/>
          <p:nvPr/>
        </p:nvSpPr>
        <p:spPr>
          <a:xfrm rot="16200000">
            <a:off x="1347692" y="41408240"/>
            <a:ext cx="1223838" cy="523220"/>
          </a:xfrm>
          <a:prstGeom prst="rect">
            <a:avLst/>
          </a:prstGeom>
          <a:noFill/>
        </p:spPr>
        <p:txBody>
          <a:bodyPr wrap="none" rtlCol="0">
            <a:spAutoFit/>
          </a:bodyPr>
          <a:lstStyle/>
          <a:p>
            <a:r>
              <a:rPr lang="en-US" sz="2800" dirty="0" err="1" smtClean="0"/>
              <a:t>Rrs</a:t>
            </a:r>
            <a:r>
              <a:rPr lang="en-US" sz="2800" dirty="0" smtClean="0"/>
              <a:t>(0+)</a:t>
            </a:r>
            <a:endParaRPr lang="en-US" sz="2800" dirty="0"/>
          </a:p>
        </p:txBody>
      </p:sp>
      <p:grpSp>
        <p:nvGrpSpPr>
          <p:cNvPr id="209" name="Group 208"/>
          <p:cNvGrpSpPr/>
          <p:nvPr/>
        </p:nvGrpSpPr>
        <p:grpSpPr>
          <a:xfrm>
            <a:off x="2563684" y="43601060"/>
            <a:ext cx="6499341" cy="470424"/>
            <a:chOff x="1301919" y="6479506"/>
            <a:chExt cx="4387718" cy="362127"/>
          </a:xfrm>
        </p:grpSpPr>
        <p:sp>
          <p:nvSpPr>
            <p:cNvPr id="211" name="TextBox 210"/>
            <p:cNvSpPr txBox="1"/>
            <p:nvPr/>
          </p:nvSpPr>
          <p:spPr>
            <a:xfrm>
              <a:off x="1301919" y="6479506"/>
              <a:ext cx="440601" cy="355384"/>
            </a:xfrm>
            <a:prstGeom prst="rect">
              <a:avLst/>
            </a:prstGeom>
            <a:noFill/>
          </p:spPr>
          <p:txBody>
            <a:bodyPr wrap="none" rtlCol="0">
              <a:spAutoFit/>
            </a:bodyPr>
            <a:lstStyle/>
            <a:p>
              <a:r>
                <a:rPr lang="en-US" sz="2400" dirty="0"/>
                <a:t>4</a:t>
              </a:r>
              <a:r>
                <a:rPr lang="en-US" sz="2400" dirty="0" smtClean="0"/>
                <a:t>00</a:t>
              </a:r>
              <a:endParaRPr lang="en-US" sz="2400" dirty="0"/>
            </a:p>
          </p:txBody>
        </p:sp>
        <p:sp>
          <p:nvSpPr>
            <p:cNvPr id="212" name="TextBox 211"/>
            <p:cNvSpPr txBox="1"/>
            <p:nvPr/>
          </p:nvSpPr>
          <p:spPr>
            <a:xfrm>
              <a:off x="2292029" y="6484637"/>
              <a:ext cx="440601" cy="355384"/>
            </a:xfrm>
            <a:prstGeom prst="rect">
              <a:avLst/>
            </a:prstGeom>
            <a:noFill/>
          </p:spPr>
          <p:txBody>
            <a:bodyPr wrap="none" rtlCol="0">
              <a:spAutoFit/>
            </a:bodyPr>
            <a:lstStyle/>
            <a:p>
              <a:r>
                <a:rPr lang="en-US" sz="2400" dirty="0" smtClean="0"/>
                <a:t>500</a:t>
              </a:r>
              <a:endParaRPr lang="en-US" sz="2400" dirty="0"/>
            </a:p>
          </p:txBody>
        </p:sp>
        <p:sp>
          <p:nvSpPr>
            <p:cNvPr id="213" name="TextBox 212"/>
            <p:cNvSpPr txBox="1"/>
            <p:nvPr/>
          </p:nvSpPr>
          <p:spPr>
            <a:xfrm>
              <a:off x="3271648" y="6486249"/>
              <a:ext cx="440601" cy="355384"/>
            </a:xfrm>
            <a:prstGeom prst="rect">
              <a:avLst/>
            </a:prstGeom>
            <a:noFill/>
          </p:spPr>
          <p:txBody>
            <a:bodyPr wrap="none" rtlCol="0">
              <a:spAutoFit/>
            </a:bodyPr>
            <a:lstStyle/>
            <a:p>
              <a:r>
                <a:rPr lang="en-US" sz="2400" dirty="0"/>
                <a:t>6</a:t>
              </a:r>
              <a:r>
                <a:rPr lang="en-US" sz="2400" dirty="0" smtClean="0"/>
                <a:t>00</a:t>
              </a:r>
              <a:endParaRPr lang="en-US" sz="2400" dirty="0"/>
            </a:p>
          </p:txBody>
        </p:sp>
        <p:sp>
          <p:nvSpPr>
            <p:cNvPr id="214" name="TextBox 213"/>
            <p:cNvSpPr txBox="1"/>
            <p:nvPr/>
          </p:nvSpPr>
          <p:spPr>
            <a:xfrm>
              <a:off x="4222515" y="6484637"/>
              <a:ext cx="440601" cy="355384"/>
            </a:xfrm>
            <a:prstGeom prst="rect">
              <a:avLst/>
            </a:prstGeom>
            <a:noFill/>
          </p:spPr>
          <p:txBody>
            <a:bodyPr wrap="none" rtlCol="0">
              <a:spAutoFit/>
            </a:bodyPr>
            <a:lstStyle/>
            <a:p>
              <a:r>
                <a:rPr lang="en-US" sz="2400" dirty="0"/>
                <a:t>7</a:t>
              </a:r>
              <a:r>
                <a:rPr lang="en-US" sz="2400" dirty="0" smtClean="0"/>
                <a:t>00</a:t>
              </a:r>
              <a:endParaRPr lang="en-US" sz="2400" dirty="0"/>
            </a:p>
          </p:txBody>
        </p:sp>
        <p:sp>
          <p:nvSpPr>
            <p:cNvPr id="215" name="TextBox 214"/>
            <p:cNvSpPr txBox="1"/>
            <p:nvPr/>
          </p:nvSpPr>
          <p:spPr>
            <a:xfrm>
              <a:off x="5249036" y="6484244"/>
              <a:ext cx="440601" cy="355385"/>
            </a:xfrm>
            <a:prstGeom prst="rect">
              <a:avLst/>
            </a:prstGeom>
            <a:noFill/>
          </p:spPr>
          <p:txBody>
            <a:bodyPr wrap="none" rtlCol="0">
              <a:spAutoFit/>
            </a:bodyPr>
            <a:lstStyle/>
            <a:p>
              <a:r>
                <a:rPr lang="en-US" sz="2400" dirty="0" smtClean="0"/>
                <a:t>800</a:t>
              </a:r>
              <a:endParaRPr lang="en-US" sz="2400" dirty="0"/>
            </a:p>
          </p:txBody>
        </p:sp>
      </p:grpSp>
      <p:sp>
        <p:nvSpPr>
          <p:cNvPr id="218" name="TextBox 217"/>
          <p:cNvSpPr txBox="1"/>
          <p:nvPr/>
        </p:nvSpPr>
        <p:spPr>
          <a:xfrm>
            <a:off x="4605135" y="43922557"/>
            <a:ext cx="2356985" cy="461665"/>
          </a:xfrm>
          <a:prstGeom prst="rect">
            <a:avLst/>
          </a:prstGeom>
          <a:noFill/>
        </p:spPr>
        <p:txBody>
          <a:bodyPr wrap="none" rtlCol="0">
            <a:spAutoFit/>
          </a:bodyPr>
          <a:lstStyle/>
          <a:p>
            <a:r>
              <a:rPr lang="en-US" sz="2400" dirty="0" smtClean="0"/>
              <a:t>Wavelength (nm)</a:t>
            </a:r>
            <a:endParaRPr lang="en-US" sz="2400" dirty="0"/>
          </a:p>
        </p:txBody>
      </p:sp>
      <p:sp>
        <p:nvSpPr>
          <p:cNvPr id="219" name="TextBox 218"/>
          <p:cNvSpPr txBox="1"/>
          <p:nvPr/>
        </p:nvSpPr>
        <p:spPr>
          <a:xfrm>
            <a:off x="3513179" y="25937080"/>
            <a:ext cx="5321814" cy="646331"/>
          </a:xfrm>
          <a:prstGeom prst="rect">
            <a:avLst/>
          </a:prstGeom>
          <a:noFill/>
        </p:spPr>
        <p:txBody>
          <a:bodyPr wrap="none" rtlCol="0">
            <a:spAutoFit/>
          </a:bodyPr>
          <a:lstStyle/>
          <a:p>
            <a:r>
              <a:rPr lang="en-US" sz="3600" b="1" dirty="0" smtClean="0"/>
              <a:t>NOAA </a:t>
            </a:r>
            <a:r>
              <a:rPr lang="en-US" sz="3600" b="1" dirty="0" err="1" smtClean="0"/>
              <a:t>Hypergun</a:t>
            </a:r>
            <a:r>
              <a:rPr lang="en-US" sz="3600" b="1" dirty="0" smtClean="0"/>
              <a:t> matchups</a:t>
            </a:r>
            <a:endParaRPr lang="en-US" sz="3600" b="1" dirty="0"/>
          </a:p>
        </p:txBody>
      </p:sp>
      <p:cxnSp>
        <p:nvCxnSpPr>
          <p:cNvPr id="331" name="Straight Connector 330"/>
          <p:cNvCxnSpPr/>
          <p:nvPr/>
        </p:nvCxnSpPr>
        <p:spPr>
          <a:xfrm>
            <a:off x="7229782" y="35591117"/>
            <a:ext cx="776053" cy="0"/>
          </a:xfrm>
          <a:prstGeom prst="line">
            <a:avLst/>
          </a:prstGeom>
          <a:ln>
            <a:solidFill>
              <a:srgbClr val="FF0000"/>
            </a:solidFill>
          </a:ln>
          <a:effectLst/>
        </p:spPr>
        <p:style>
          <a:lnRef idx="2">
            <a:schemeClr val="accent1"/>
          </a:lnRef>
          <a:fillRef idx="0">
            <a:schemeClr val="accent1"/>
          </a:fillRef>
          <a:effectRef idx="1">
            <a:schemeClr val="accent1"/>
          </a:effectRef>
          <a:fontRef idx="minor">
            <a:schemeClr val="tx1"/>
          </a:fontRef>
        </p:style>
      </p:cxnSp>
      <p:cxnSp>
        <p:nvCxnSpPr>
          <p:cNvPr id="222" name="Straight Connector 221"/>
          <p:cNvCxnSpPr/>
          <p:nvPr/>
        </p:nvCxnSpPr>
        <p:spPr>
          <a:xfrm>
            <a:off x="7229782" y="35967158"/>
            <a:ext cx="776053" cy="0"/>
          </a:xfrm>
          <a:prstGeom prst="line">
            <a:avLst/>
          </a:prstGeom>
          <a:ln>
            <a:solidFill>
              <a:srgbClr val="00FE04"/>
            </a:solidFill>
          </a:ln>
          <a:effectLst/>
        </p:spPr>
        <p:style>
          <a:lnRef idx="2">
            <a:schemeClr val="accent1"/>
          </a:lnRef>
          <a:fillRef idx="0">
            <a:schemeClr val="accent1"/>
          </a:fillRef>
          <a:effectRef idx="1">
            <a:schemeClr val="accent1"/>
          </a:effectRef>
          <a:fontRef idx="minor">
            <a:schemeClr val="tx1"/>
          </a:fontRef>
        </p:style>
      </p:cxnSp>
      <p:cxnSp>
        <p:nvCxnSpPr>
          <p:cNvPr id="223" name="Straight Connector 222"/>
          <p:cNvCxnSpPr/>
          <p:nvPr/>
        </p:nvCxnSpPr>
        <p:spPr>
          <a:xfrm>
            <a:off x="7229782" y="36370600"/>
            <a:ext cx="776053" cy="0"/>
          </a:xfrm>
          <a:prstGeom prst="line">
            <a:avLst/>
          </a:prstGeom>
          <a:ln>
            <a:solidFill>
              <a:srgbClr val="0000FF"/>
            </a:solidFill>
          </a:ln>
          <a:effectLst/>
        </p:spPr>
        <p:style>
          <a:lnRef idx="2">
            <a:schemeClr val="accent1"/>
          </a:lnRef>
          <a:fillRef idx="0">
            <a:schemeClr val="accent1"/>
          </a:fillRef>
          <a:effectRef idx="1">
            <a:schemeClr val="accent1"/>
          </a:effectRef>
          <a:fontRef idx="minor">
            <a:schemeClr val="tx1"/>
          </a:fontRef>
        </p:style>
      </p:cxnSp>
      <p:sp>
        <p:nvSpPr>
          <p:cNvPr id="256" name="TextBox 255"/>
          <p:cNvSpPr txBox="1"/>
          <p:nvPr/>
        </p:nvSpPr>
        <p:spPr>
          <a:xfrm>
            <a:off x="8024507" y="35320508"/>
            <a:ext cx="2549045" cy="461665"/>
          </a:xfrm>
          <a:prstGeom prst="rect">
            <a:avLst/>
          </a:prstGeom>
          <a:noFill/>
        </p:spPr>
        <p:txBody>
          <a:bodyPr wrap="none" rtlCol="0">
            <a:spAutoFit/>
          </a:bodyPr>
          <a:lstStyle/>
          <a:p>
            <a:r>
              <a:rPr lang="en-US" sz="2400" dirty="0" err="1" smtClean="0"/>
              <a:t>Satlantic</a:t>
            </a:r>
            <a:r>
              <a:rPr lang="en-US" sz="2400" dirty="0" smtClean="0"/>
              <a:t> </a:t>
            </a:r>
            <a:r>
              <a:rPr lang="en-US" sz="2400" dirty="0" err="1" smtClean="0"/>
              <a:t>Hypergun</a:t>
            </a:r>
            <a:endParaRPr lang="en-US" sz="2400" dirty="0"/>
          </a:p>
        </p:txBody>
      </p:sp>
      <p:sp>
        <p:nvSpPr>
          <p:cNvPr id="257" name="TextBox 256"/>
          <p:cNvSpPr txBox="1"/>
          <p:nvPr/>
        </p:nvSpPr>
        <p:spPr>
          <a:xfrm>
            <a:off x="8033960" y="35693534"/>
            <a:ext cx="2557110" cy="461665"/>
          </a:xfrm>
          <a:prstGeom prst="rect">
            <a:avLst/>
          </a:prstGeom>
          <a:noFill/>
        </p:spPr>
        <p:txBody>
          <a:bodyPr wrap="none" rtlCol="0">
            <a:spAutoFit/>
          </a:bodyPr>
          <a:lstStyle/>
          <a:p>
            <a:r>
              <a:rPr lang="en-US" sz="2400" dirty="0" err="1" smtClean="0"/>
              <a:t>SeaPRISM</a:t>
            </a:r>
            <a:r>
              <a:rPr lang="en-US" sz="2400" dirty="0" smtClean="0"/>
              <a:t> with f/Q</a:t>
            </a:r>
            <a:endParaRPr lang="en-US" sz="2400" dirty="0"/>
          </a:p>
        </p:txBody>
      </p:sp>
      <p:sp>
        <p:nvSpPr>
          <p:cNvPr id="258" name="TextBox 257"/>
          <p:cNvSpPr txBox="1"/>
          <p:nvPr/>
        </p:nvSpPr>
        <p:spPr>
          <a:xfrm>
            <a:off x="8024856" y="36076766"/>
            <a:ext cx="3057247" cy="461665"/>
          </a:xfrm>
          <a:prstGeom prst="rect">
            <a:avLst/>
          </a:prstGeom>
          <a:noFill/>
        </p:spPr>
        <p:txBody>
          <a:bodyPr wrap="none" rtlCol="0">
            <a:spAutoFit/>
          </a:bodyPr>
          <a:lstStyle/>
          <a:p>
            <a:r>
              <a:rPr lang="en-US" sz="2400" dirty="0" err="1" smtClean="0"/>
              <a:t>SeaPRISM</a:t>
            </a:r>
            <a:r>
              <a:rPr lang="en-US" sz="2400" dirty="0" smtClean="0"/>
              <a:t> without  f/Q</a:t>
            </a:r>
            <a:endParaRPr lang="en-US" sz="2400" dirty="0"/>
          </a:p>
        </p:txBody>
      </p:sp>
      <p:sp>
        <p:nvSpPr>
          <p:cNvPr id="259" name="TextBox 258"/>
          <p:cNvSpPr txBox="1"/>
          <p:nvPr/>
        </p:nvSpPr>
        <p:spPr>
          <a:xfrm>
            <a:off x="363455" y="26896531"/>
            <a:ext cx="10246761" cy="3545415"/>
          </a:xfrm>
          <a:prstGeom prst="rect">
            <a:avLst/>
          </a:prstGeom>
          <a:noFill/>
        </p:spPr>
        <p:txBody>
          <a:bodyPr wrap="square" lIns="97366" tIns="48683" rIns="97366" bIns="48683" rtlCol="0">
            <a:spAutoFit/>
          </a:bodyPr>
          <a:lstStyle/>
          <a:p>
            <a:pPr marL="457200" indent="-457200">
              <a:buFont typeface="Arial"/>
              <a:buChar char="•"/>
            </a:pPr>
            <a:r>
              <a:rPr lang="en-US" sz="2800" dirty="0"/>
              <a:t>Overall, </a:t>
            </a:r>
            <a:r>
              <a:rPr lang="en-US" sz="2800" dirty="0" err="1" smtClean="0"/>
              <a:t>Rrs</a:t>
            </a:r>
            <a:r>
              <a:rPr lang="en-US" sz="2800" dirty="0" smtClean="0"/>
              <a:t> agree </a:t>
            </a:r>
            <a:r>
              <a:rPr lang="en-US" sz="2800" dirty="0"/>
              <a:t>but some difference with </a:t>
            </a:r>
            <a:r>
              <a:rPr lang="en-US" sz="2800" dirty="0" err="1"/>
              <a:t>SeaPRISM</a:t>
            </a:r>
            <a:r>
              <a:rPr lang="en-US" sz="2800" dirty="0"/>
              <a:t> processing is evident with consideration to the </a:t>
            </a:r>
            <a:r>
              <a:rPr lang="en-US" sz="2800" dirty="0" err="1"/>
              <a:t>chl</a:t>
            </a:r>
            <a:r>
              <a:rPr lang="en-US" sz="2800" dirty="0"/>
              <a:t>-based f/Q </a:t>
            </a:r>
            <a:r>
              <a:rPr lang="en-US" sz="2800" dirty="0" smtClean="0"/>
              <a:t>modification (</a:t>
            </a:r>
            <a:r>
              <a:rPr lang="en-US" sz="2800" dirty="0" smtClean="0">
                <a:solidFill>
                  <a:srgbClr val="FF0000"/>
                </a:solidFill>
              </a:rPr>
              <a:t>Figure 2</a:t>
            </a:r>
            <a:r>
              <a:rPr lang="en-US" sz="2800" dirty="0" smtClean="0"/>
              <a:t>).</a:t>
            </a:r>
          </a:p>
          <a:p>
            <a:pPr marL="457200" indent="-457200">
              <a:buFont typeface="Arial"/>
              <a:buChar char="•"/>
            </a:pPr>
            <a:r>
              <a:rPr lang="en-US" sz="2800" dirty="0" smtClean="0"/>
              <a:t>It is likely that f/Q should not be applied to </a:t>
            </a:r>
            <a:r>
              <a:rPr lang="en-US" sz="2800" dirty="0" err="1" smtClean="0"/>
              <a:t>SeaPRISM</a:t>
            </a:r>
            <a:r>
              <a:rPr lang="en-US" sz="2800" dirty="0" smtClean="0"/>
              <a:t> data in most conditions at this site, but sometimes is more appropriate.</a:t>
            </a:r>
          </a:p>
          <a:p>
            <a:pPr marL="457200" indent="-457200">
              <a:buFont typeface="Arial"/>
              <a:buChar char="•"/>
            </a:pPr>
            <a:r>
              <a:rPr lang="en-US" sz="2800" dirty="0" smtClean="0"/>
              <a:t>Optical conditions at site is similar to overall basin characteristics (</a:t>
            </a:r>
            <a:r>
              <a:rPr lang="en-US" sz="2800" dirty="0" smtClean="0">
                <a:solidFill>
                  <a:srgbClr val="FF0000"/>
                </a:solidFill>
              </a:rPr>
              <a:t>Figure 3</a:t>
            </a:r>
            <a:r>
              <a:rPr lang="en-US" sz="2800" dirty="0" smtClean="0"/>
              <a:t>), but probably under-represents highly eutrophic conditions more common to southern part of basin. </a:t>
            </a:r>
            <a:endParaRPr lang="en-US" sz="2800" dirty="0"/>
          </a:p>
        </p:txBody>
      </p:sp>
      <p:pic>
        <p:nvPicPr>
          <p:cNvPr id="333" name="Picture 332" descr="scatterplot_Rrs_ACEumetsat_matchups_Neq18.png"/>
          <p:cNvPicPr>
            <a:picLocks noChangeAspect="1"/>
          </p:cNvPicPr>
          <p:nvPr/>
        </p:nvPicPr>
        <p:blipFill rotWithShape="1">
          <a:blip r:embed="rId29">
            <a:extLst>
              <a:ext uri="{28A0092B-C50C-407E-A947-70E740481C1C}">
                <a14:useLocalDpi xmlns:a14="http://schemas.microsoft.com/office/drawing/2010/main" val="0"/>
              </a:ext>
            </a:extLst>
          </a:blip>
          <a:srcRect l="5635" b="7377"/>
          <a:stretch/>
        </p:blipFill>
        <p:spPr>
          <a:xfrm>
            <a:off x="11404600" y="6107546"/>
            <a:ext cx="6579376" cy="5646318"/>
          </a:xfrm>
          <a:prstGeom prst="rect">
            <a:avLst/>
          </a:prstGeom>
        </p:spPr>
      </p:pic>
      <p:sp>
        <p:nvSpPr>
          <p:cNvPr id="334" name="TextBox 333"/>
          <p:cNvSpPr txBox="1"/>
          <p:nvPr/>
        </p:nvSpPr>
        <p:spPr>
          <a:xfrm>
            <a:off x="23546764" y="13270322"/>
            <a:ext cx="6003567" cy="584776"/>
          </a:xfrm>
          <a:prstGeom prst="rect">
            <a:avLst/>
          </a:prstGeom>
          <a:noFill/>
        </p:spPr>
        <p:txBody>
          <a:bodyPr wrap="none" rtlCol="0">
            <a:spAutoFit/>
          </a:bodyPr>
          <a:lstStyle/>
          <a:p>
            <a:r>
              <a:rPr lang="en-US" sz="3200" dirty="0" smtClean="0"/>
              <a:t>Optical water types (OWT) analysis</a:t>
            </a:r>
            <a:endParaRPr lang="en-US" sz="3200" dirty="0"/>
          </a:p>
        </p:txBody>
      </p:sp>
      <p:sp>
        <p:nvSpPr>
          <p:cNvPr id="260" name="TextBox 259"/>
          <p:cNvSpPr txBox="1"/>
          <p:nvPr/>
        </p:nvSpPr>
        <p:spPr>
          <a:xfrm>
            <a:off x="29520878" y="22926134"/>
            <a:ext cx="1783361" cy="461665"/>
          </a:xfrm>
          <a:prstGeom prst="rect">
            <a:avLst/>
          </a:prstGeom>
          <a:noFill/>
        </p:spPr>
        <p:txBody>
          <a:bodyPr wrap="none" rtlCol="0">
            <a:spAutoFit/>
          </a:bodyPr>
          <a:lstStyle/>
          <a:p>
            <a:r>
              <a:rPr lang="en-US" sz="2400" dirty="0" smtClean="0"/>
              <a:t>Membership</a:t>
            </a:r>
            <a:endParaRPr lang="en-US" sz="2400" dirty="0"/>
          </a:p>
        </p:txBody>
      </p:sp>
      <p:sp>
        <p:nvSpPr>
          <p:cNvPr id="262" name="TextBox 261"/>
          <p:cNvSpPr txBox="1"/>
          <p:nvPr/>
        </p:nvSpPr>
        <p:spPr>
          <a:xfrm>
            <a:off x="30022352" y="23212172"/>
            <a:ext cx="288661" cy="338554"/>
          </a:xfrm>
          <a:prstGeom prst="rect">
            <a:avLst/>
          </a:prstGeom>
          <a:noFill/>
        </p:spPr>
        <p:txBody>
          <a:bodyPr wrap="none" rtlCol="0">
            <a:spAutoFit/>
          </a:bodyPr>
          <a:lstStyle/>
          <a:p>
            <a:r>
              <a:rPr lang="en-US" sz="1600" dirty="0" smtClean="0"/>
              <a:t>1</a:t>
            </a:r>
            <a:endParaRPr lang="en-US" sz="1600" dirty="0"/>
          </a:p>
        </p:txBody>
      </p:sp>
      <p:sp>
        <p:nvSpPr>
          <p:cNvPr id="263" name="TextBox 262"/>
          <p:cNvSpPr txBox="1"/>
          <p:nvPr/>
        </p:nvSpPr>
        <p:spPr>
          <a:xfrm>
            <a:off x="30003302" y="28099437"/>
            <a:ext cx="288661" cy="338554"/>
          </a:xfrm>
          <a:prstGeom prst="rect">
            <a:avLst/>
          </a:prstGeom>
          <a:noFill/>
        </p:spPr>
        <p:txBody>
          <a:bodyPr wrap="none" rtlCol="0">
            <a:spAutoFit/>
          </a:bodyPr>
          <a:lstStyle/>
          <a:p>
            <a:r>
              <a:rPr lang="en-US" sz="1600" dirty="0" smtClean="0"/>
              <a:t>0</a:t>
            </a:r>
            <a:endParaRPr lang="en-US" sz="1600" dirty="0"/>
          </a:p>
        </p:txBody>
      </p:sp>
      <p:sp>
        <p:nvSpPr>
          <p:cNvPr id="264" name="TextBox 263"/>
          <p:cNvSpPr txBox="1"/>
          <p:nvPr/>
        </p:nvSpPr>
        <p:spPr>
          <a:xfrm>
            <a:off x="30003302" y="27625072"/>
            <a:ext cx="444453" cy="338554"/>
          </a:xfrm>
          <a:prstGeom prst="rect">
            <a:avLst/>
          </a:prstGeom>
          <a:noFill/>
        </p:spPr>
        <p:txBody>
          <a:bodyPr wrap="none" rtlCol="0">
            <a:spAutoFit/>
          </a:bodyPr>
          <a:lstStyle/>
          <a:p>
            <a:r>
              <a:rPr lang="en-US" sz="1600" dirty="0" smtClean="0"/>
              <a:t>0.1</a:t>
            </a:r>
            <a:endParaRPr lang="en-US" sz="1600" dirty="0"/>
          </a:p>
        </p:txBody>
      </p:sp>
      <p:sp>
        <p:nvSpPr>
          <p:cNvPr id="265" name="TextBox 264"/>
          <p:cNvSpPr txBox="1"/>
          <p:nvPr/>
        </p:nvSpPr>
        <p:spPr>
          <a:xfrm>
            <a:off x="29996952" y="27123422"/>
            <a:ext cx="444453" cy="338554"/>
          </a:xfrm>
          <a:prstGeom prst="rect">
            <a:avLst/>
          </a:prstGeom>
          <a:noFill/>
        </p:spPr>
        <p:txBody>
          <a:bodyPr wrap="none" rtlCol="0">
            <a:spAutoFit/>
          </a:bodyPr>
          <a:lstStyle/>
          <a:p>
            <a:r>
              <a:rPr lang="en-US" sz="1600" dirty="0" smtClean="0"/>
              <a:t>0.2</a:t>
            </a:r>
            <a:endParaRPr lang="en-US" sz="1600" dirty="0"/>
          </a:p>
        </p:txBody>
      </p:sp>
      <p:sp>
        <p:nvSpPr>
          <p:cNvPr id="266" name="TextBox 265"/>
          <p:cNvSpPr txBox="1"/>
          <p:nvPr/>
        </p:nvSpPr>
        <p:spPr>
          <a:xfrm>
            <a:off x="29996952" y="26643499"/>
            <a:ext cx="444453" cy="338554"/>
          </a:xfrm>
          <a:prstGeom prst="rect">
            <a:avLst/>
          </a:prstGeom>
          <a:noFill/>
        </p:spPr>
        <p:txBody>
          <a:bodyPr wrap="none" rtlCol="0">
            <a:spAutoFit/>
          </a:bodyPr>
          <a:lstStyle/>
          <a:p>
            <a:r>
              <a:rPr lang="en-US" sz="1600" dirty="0" smtClean="0"/>
              <a:t>0.3</a:t>
            </a:r>
            <a:endParaRPr lang="en-US" sz="1600" dirty="0"/>
          </a:p>
        </p:txBody>
      </p:sp>
      <p:sp>
        <p:nvSpPr>
          <p:cNvPr id="267" name="TextBox 266"/>
          <p:cNvSpPr txBox="1"/>
          <p:nvPr/>
        </p:nvSpPr>
        <p:spPr>
          <a:xfrm>
            <a:off x="30003302" y="26135499"/>
            <a:ext cx="444453" cy="338554"/>
          </a:xfrm>
          <a:prstGeom prst="rect">
            <a:avLst/>
          </a:prstGeom>
          <a:noFill/>
        </p:spPr>
        <p:txBody>
          <a:bodyPr wrap="none" rtlCol="0">
            <a:spAutoFit/>
          </a:bodyPr>
          <a:lstStyle/>
          <a:p>
            <a:r>
              <a:rPr lang="en-US" sz="1600" dirty="0" smtClean="0"/>
              <a:t>0.4</a:t>
            </a:r>
            <a:endParaRPr lang="en-US" sz="1600" dirty="0"/>
          </a:p>
        </p:txBody>
      </p:sp>
      <p:sp>
        <p:nvSpPr>
          <p:cNvPr id="268" name="TextBox 267"/>
          <p:cNvSpPr txBox="1"/>
          <p:nvPr/>
        </p:nvSpPr>
        <p:spPr>
          <a:xfrm>
            <a:off x="29996457" y="25649785"/>
            <a:ext cx="444453" cy="338554"/>
          </a:xfrm>
          <a:prstGeom prst="rect">
            <a:avLst/>
          </a:prstGeom>
          <a:noFill/>
        </p:spPr>
        <p:txBody>
          <a:bodyPr wrap="none" rtlCol="0">
            <a:spAutoFit/>
          </a:bodyPr>
          <a:lstStyle/>
          <a:p>
            <a:r>
              <a:rPr lang="en-US" sz="1600" dirty="0" smtClean="0"/>
              <a:t>0.5</a:t>
            </a:r>
            <a:endParaRPr lang="en-US" sz="1600" dirty="0"/>
          </a:p>
        </p:txBody>
      </p:sp>
      <p:sp>
        <p:nvSpPr>
          <p:cNvPr id="269" name="TextBox 268"/>
          <p:cNvSpPr txBox="1"/>
          <p:nvPr/>
        </p:nvSpPr>
        <p:spPr>
          <a:xfrm>
            <a:off x="29996457" y="25152481"/>
            <a:ext cx="444453" cy="338554"/>
          </a:xfrm>
          <a:prstGeom prst="rect">
            <a:avLst/>
          </a:prstGeom>
          <a:noFill/>
        </p:spPr>
        <p:txBody>
          <a:bodyPr wrap="none" rtlCol="0">
            <a:spAutoFit/>
          </a:bodyPr>
          <a:lstStyle/>
          <a:p>
            <a:r>
              <a:rPr lang="en-US" sz="1600" dirty="0" smtClean="0"/>
              <a:t>0.6</a:t>
            </a:r>
            <a:endParaRPr lang="en-US" sz="1600" dirty="0"/>
          </a:p>
        </p:txBody>
      </p:sp>
      <p:sp>
        <p:nvSpPr>
          <p:cNvPr id="270" name="TextBox 269"/>
          <p:cNvSpPr txBox="1"/>
          <p:nvPr/>
        </p:nvSpPr>
        <p:spPr>
          <a:xfrm>
            <a:off x="29996952" y="24684465"/>
            <a:ext cx="444453" cy="338554"/>
          </a:xfrm>
          <a:prstGeom prst="rect">
            <a:avLst/>
          </a:prstGeom>
          <a:noFill/>
        </p:spPr>
        <p:txBody>
          <a:bodyPr wrap="none" rtlCol="0">
            <a:spAutoFit/>
          </a:bodyPr>
          <a:lstStyle/>
          <a:p>
            <a:r>
              <a:rPr lang="en-US" sz="1600" dirty="0" smtClean="0"/>
              <a:t>0.7</a:t>
            </a:r>
            <a:endParaRPr lang="en-US" sz="1600" dirty="0"/>
          </a:p>
        </p:txBody>
      </p:sp>
      <p:sp>
        <p:nvSpPr>
          <p:cNvPr id="271" name="TextBox 270"/>
          <p:cNvSpPr txBox="1"/>
          <p:nvPr/>
        </p:nvSpPr>
        <p:spPr>
          <a:xfrm>
            <a:off x="29984252" y="24172507"/>
            <a:ext cx="444453" cy="338554"/>
          </a:xfrm>
          <a:prstGeom prst="rect">
            <a:avLst/>
          </a:prstGeom>
          <a:noFill/>
        </p:spPr>
        <p:txBody>
          <a:bodyPr wrap="none" rtlCol="0">
            <a:spAutoFit/>
          </a:bodyPr>
          <a:lstStyle/>
          <a:p>
            <a:r>
              <a:rPr lang="en-US" sz="1600" dirty="0" smtClean="0"/>
              <a:t>0.8</a:t>
            </a:r>
            <a:endParaRPr lang="en-US" sz="1600" dirty="0"/>
          </a:p>
        </p:txBody>
      </p:sp>
      <p:sp>
        <p:nvSpPr>
          <p:cNvPr id="272" name="TextBox 271"/>
          <p:cNvSpPr txBox="1"/>
          <p:nvPr/>
        </p:nvSpPr>
        <p:spPr>
          <a:xfrm>
            <a:off x="29996952" y="23702607"/>
            <a:ext cx="444453" cy="338554"/>
          </a:xfrm>
          <a:prstGeom prst="rect">
            <a:avLst/>
          </a:prstGeom>
          <a:noFill/>
        </p:spPr>
        <p:txBody>
          <a:bodyPr wrap="none" rtlCol="0">
            <a:spAutoFit/>
          </a:bodyPr>
          <a:lstStyle/>
          <a:p>
            <a:r>
              <a:rPr lang="en-US" sz="1600" dirty="0" smtClean="0"/>
              <a:t>0.9</a:t>
            </a:r>
            <a:endParaRPr lang="en-US" sz="1600" dirty="0"/>
          </a:p>
        </p:txBody>
      </p:sp>
      <p:sp>
        <p:nvSpPr>
          <p:cNvPr id="273" name="TextBox 272"/>
          <p:cNvSpPr txBox="1"/>
          <p:nvPr/>
        </p:nvSpPr>
        <p:spPr>
          <a:xfrm>
            <a:off x="22489639" y="18910241"/>
            <a:ext cx="1037814" cy="461665"/>
          </a:xfrm>
          <a:prstGeom prst="rect">
            <a:avLst/>
          </a:prstGeom>
          <a:noFill/>
        </p:spPr>
        <p:txBody>
          <a:bodyPr wrap="none" rtlCol="0">
            <a:spAutoFit/>
          </a:bodyPr>
          <a:lstStyle/>
          <a:p>
            <a:r>
              <a:rPr lang="en-US" sz="2400" dirty="0" smtClean="0"/>
              <a:t>OWT 1</a:t>
            </a:r>
            <a:endParaRPr lang="en-US" sz="2400" dirty="0"/>
          </a:p>
        </p:txBody>
      </p:sp>
      <p:grpSp>
        <p:nvGrpSpPr>
          <p:cNvPr id="336" name="Group 335"/>
          <p:cNvGrpSpPr/>
          <p:nvPr/>
        </p:nvGrpSpPr>
        <p:grpSpPr>
          <a:xfrm>
            <a:off x="22260219" y="21246124"/>
            <a:ext cx="2961457" cy="276999"/>
            <a:chOff x="22260219" y="22505429"/>
            <a:chExt cx="2961457" cy="276999"/>
          </a:xfrm>
        </p:grpSpPr>
        <p:sp>
          <p:nvSpPr>
            <p:cNvPr id="274" name="TextBox 273"/>
            <p:cNvSpPr txBox="1"/>
            <p:nvPr/>
          </p:nvSpPr>
          <p:spPr>
            <a:xfrm>
              <a:off x="22260219" y="22505429"/>
              <a:ext cx="418654" cy="276999"/>
            </a:xfrm>
            <a:prstGeom prst="rect">
              <a:avLst/>
            </a:prstGeom>
            <a:noFill/>
          </p:spPr>
          <p:txBody>
            <a:bodyPr wrap="none" rtlCol="0">
              <a:spAutoFit/>
            </a:bodyPr>
            <a:lstStyle/>
            <a:p>
              <a:r>
                <a:rPr lang="en-US" sz="1200" dirty="0" smtClean="0"/>
                <a:t>400</a:t>
              </a:r>
              <a:endParaRPr lang="en-US" sz="1200" dirty="0"/>
            </a:p>
          </p:txBody>
        </p:sp>
        <p:sp>
          <p:nvSpPr>
            <p:cNvPr id="275" name="TextBox 274"/>
            <p:cNvSpPr txBox="1"/>
            <p:nvPr/>
          </p:nvSpPr>
          <p:spPr>
            <a:xfrm>
              <a:off x="23133183" y="22505429"/>
              <a:ext cx="418654" cy="276999"/>
            </a:xfrm>
            <a:prstGeom prst="rect">
              <a:avLst/>
            </a:prstGeom>
            <a:noFill/>
          </p:spPr>
          <p:txBody>
            <a:bodyPr wrap="none" rtlCol="0">
              <a:spAutoFit/>
            </a:bodyPr>
            <a:lstStyle/>
            <a:p>
              <a:r>
                <a:rPr lang="en-US" sz="1200" dirty="0"/>
                <a:t>5</a:t>
              </a:r>
              <a:r>
                <a:rPr lang="en-US" sz="1200" dirty="0" smtClean="0"/>
                <a:t>00</a:t>
              </a:r>
              <a:endParaRPr lang="en-US" sz="1200" dirty="0"/>
            </a:p>
          </p:txBody>
        </p:sp>
        <p:sp>
          <p:nvSpPr>
            <p:cNvPr id="276" name="TextBox 275"/>
            <p:cNvSpPr txBox="1"/>
            <p:nvPr/>
          </p:nvSpPr>
          <p:spPr>
            <a:xfrm>
              <a:off x="23983872" y="22505429"/>
              <a:ext cx="418654" cy="276999"/>
            </a:xfrm>
            <a:prstGeom prst="rect">
              <a:avLst/>
            </a:prstGeom>
            <a:noFill/>
          </p:spPr>
          <p:txBody>
            <a:bodyPr wrap="none" rtlCol="0">
              <a:spAutoFit/>
            </a:bodyPr>
            <a:lstStyle/>
            <a:p>
              <a:r>
                <a:rPr lang="en-US" sz="1200" dirty="0" smtClean="0"/>
                <a:t>600</a:t>
              </a:r>
              <a:endParaRPr lang="en-US" sz="1200" dirty="0"/>
            </a:p>
          </p:txBody>
        </p:sp>
        <p:sp>
          <p:nvSpPr>
            <p:cNvPr id="277" name="TextBox 276"/>
            <p:cNvSpPr txBox="1"/>
            <p:nvPr/>
          </p:nvSpPr>
          <p:spPr>
            <a:xfrm>
              <a:off x="24803022" y="22505429"/>
              <a:ext cx="418654" cy="276999"/>
            </a:xfrm>
            <a:prstGeom prst="rect">
              <a:avLst/>
            </a:prstGeom>
            <a:noFill/>
          </p:spPr>
          <p:txBody>
            <a:bodyPr wrap="none" rtlCol="0">
              <a:spAutoFit/>
            </a:bodyPr>
            <a:lstStyle/>
            <a:p>
              <a:r>
                <a:rPr lang="en-US" sz="1200" dirty="0"/>
                <a:t>7</a:t>
              </a:r>
              <a:r>
                <a:rPr lang="en-US" sz="1200" dirty="0" smtClean="0"/>
                <a:t>00</a:t>
              </a:r>
              <a:endParaRPr lang="en-US" sz="1200" dirty="0"/>
            </a:p>
          </p:txBody>
        </p:sp>
      </p:grpSp>
      <p:grpSp>
        <p:nvGrpSpPr>
          <p:cNvPr id="335" name="Group 334"/>
          <p:cNvGrpSpPr/>
          <p:nvPr/>
        </p:nvGrpSpPr>
        <p:grpSpPr>
          <a:xfrm>
            <a:off x="22101996" y="18816362"/>
            <a:ext cx="457502" cy="2419179"/>
            <a:chOff x="22101996" y="20086250"/>
            <a:chExt cx="457502" cy="2419179"/>
          </a:xfrm>
        </p:grpSpPr>
        <p:sp>
          <p:nvSpPr>
            <p:cNvPr id="278" name="TextBox 277"/>
            <p:cNvSpPr txBox="1"/>
            <p:nvPr/>
          </p:nvSpPr>
          <p:spPr>
            <a:xfrm>
              <a:off x="22296836" y="22228430"/>
              <a:ext cx="262662" cy="276999"/>
            </a:xfrm>
            <a:prstGeom prst="rect">
              <a:avLst/>
            </a:prstGeom>
            <a:noFill/>
          </p:spPr>
          <p:txBody>
            <a:bodyPr wrap="none" rtlCol="0">
              <a:spAutoFit/>
            </a:bodyPr>
            <a:lstStyle/>
            <a:p>
              <a:r>
                <a:rPr lang="en-US" sz="1200" dirty="0" smtClean="0"/>
                <a:t>0</a:t>
              </a:r>
              <a:endParaRPr lang="en-US" sz="1200" dirty="0"/>
            </a:p>
          </p:txBody>
        </p:sp>
        <p:sp>
          <p:nvSpPr>
            <p:cNvPr id="279" name="TextBox 278"/>
            <p:cNvSpPr txBox="1"/>
            <p:nvPr/>
          </p:nvSpPr>
          <p:spPr>
            <a:xfrm>
              <a:off x="22101996" y="21879180"/>
              <a:ext cx="457502" cy="276999"/>
            </a:xfrm>
            <a:prstGeom prst="rect">
              <a:avLst/>
            </a:prstGeom>
            <a:noFill/>
          </p:spPr>
          <p:txBody>
            <a:bodyPr wrap="none" rtlCol="0">
              <a:spAutoFit/>
            </a:bodyPr>
            <a:lstStyle/>
            <a:p>
              <a:r>
                <a:rPr lang="en-US" sz="1200" dirty="0" smtClean="0"/>
                <a:t>0.01</a:t>
              </a:r>
              <a:endParaRPr lang="en-US" sz="1200" dirty="0"/>
            </a:p>
          </p:txBody>
        </p:sp>
        <p:sp>
          <p:nvSpPr>
            <p:cNvPr id="280" name="TextBox 279"/>
            <p:cNvSpPr txBox="1"/>
            <p:nvPr/>
          </p:nvSpPr>
          <p:spPr>
            <a:xfrm>
              <a:off x="22101996" y="21510880"/>
              <a:ext cx="457502" cy="276999"/>
            </a:xfrm>
            <a:prstGeom prst="rect">
              <a:avLst/>
            </a:prstGeom>
            <a:noFill/>
          </p:spPr>
          <p:txBody>
            <a:bodyPr wrap="none" rtlCol="0">
              <a:spAutoFit/>
            </a:bodyPr>
            <a:lstStyle/>
            <a:p>
              <a:r>
                <a:rPr lang="en-US" sz="1200" dirty="0" smtClean="0"/>
                <a:t>0.02</a:t>
              </a:r>
              <a:endParaRPr lang="en-US" sz="1200" dirty="0"/>
            </a:p>
          </p:txBody>
        </p:sp>
        <p:sp>
          <p:nvSpPr>
            <p:cNvPr id="281" name="TextBox 280"/>
            <p:cNvSpPr txBox="1"/>
            <p:nvPr/>
          </p:nvSpPr>
          <p:spPr>
            <a:xfrm>
              <a:off x="22101996" y="21161630"/>
              <a:ext cx="457502" cy="276999"/>
            </a:xfrm>
            <a:prstGeom prst="rect">
              <a:avLst/>
            </a:prstGeom>
            <a:noFill/>
          </p:spPr>
          <p:txBody>
            <a:bodyPr wrap="none" rtlCol="0">
              <a:spAutoFit/>
            </a:bodyPr>
            <a:lstStyle/>
            <a:p>
              <a:r>
                <a:rPr lang="en-US" sz="1200" dirty="0" smtClean="0"/>
                <a:t>0.03</a:t>
              </a:r>
              <a:endParaRPr lang="en-US" sz="1200" dirty="0"/>
            </a:p>
          </p:txBody>
        </p:sp>
        <p:sp>
          <p:nvSpPr>
            <p:cNvPr id="282" name="TextBox 281"/>
            <p:cNvSpPr txBox="1"/>
            <p:nvPr/>
          </p:nvSpPr>
          <p:spPr>
            <a:xfrm>
              <a:off x="22101996" y="20793330"/>
              <a:ext cx="457502" cy="276999"/>
            </a:xfrm>
            <a:prstGeom prst="rect">
              <a:avLst/>
            </a:prstGeom>
            <a:noFill/>
          </p:spPr>
          <p:txBody>
            <a:bodyPr wrap="none" rtlCol="0">
              <a:spAutoFit/>
            </a:bodyPr>
            <a:lstStyle/>
            <a:p>
              <a:r>
                <a:rPr lang="en-US" sz="1200" dirty="0" smtClean="0"/>
                <a:t>0.04</a:t>
              </a:r>
              <a:endParaRPr lang="en-US" sz="1200" dirty="0"/>
            </a:p>
          </p:txBody>
        </p:sp>
        <p:sp>
          <p:nvSpPr>
            <p:cNvPr id="283" name="TextBox 282"/>
            <p:cNvSpPr txBox="1"/>
            <p:nvPr/>
          </p:nvSpPr>
          <p:spPr>
            <a:xfrm>
              <a:off x="22101996" y="20431380"/>
              <a:ext cx="457502" cy="276999"/>
            </a:xfrm>
            <a:prstGeom prst="rect">
              <a:avLst/>
            </a:prstGeom>
            <a:noFill/>
          </p:spPr>
          <p:txBody>
            <a:bodyPr wrap="none" rtlCol="0">
              <a:spAutoFit/>
            </a:bodyPr>
            <a:lstStyle/>
            <a:p>
              <a:r>
                <a:rPr lang="en-US" sz="1200" dirty="0" smtClean="0"/>
                <a:t>0.05</a:t>
              </a:r>
              <a:endParaRPr lang="en-US" sz="1200" dirty="0"/>
            </a:p>
          </p:txBody>
        </p:sp>
        <p:sp>
          <p:nvSpPr>
            <p:cNvPr id="284" name="TextBox 283"/>
            <p:cNvSpPr txBox="1"/>
            <p:nvPr/>
          </p:nvSpPr>
          <p:spPr>
            <a:xfrm>
              <a:off x="22101996" y="20086250"/>
              <a:ext cx="457502" cy="276999"/>
            </a:xfrm>
            <a:prstGeom prst="rect">
              <a:avLst/>
            </a:prstGeom>
            <a:noFill/>
          </p:spPr>
          <p:txBody>
            <a:bodyPr wrap="none" rtlCol="0">
              <a:spAutoFit/>
            </a:bodyPr>
            <a:lstStyle/>
            <a:p>
              <a:r>
                <a:rPr lang="en-US" sz="1200" dirty="0" smtClean="0"/>
                <a:t>0.06</a:t>
              </a:r>
              <a:endParaRPr lang="en-US" sz="1200" dirty="0"/>
            </a:p>
          </p:txBody>
        </p:sp>
      </p:grpSp>
      <p:sp>
        <p:nvSpPr>
          <p:cNvPr id="285" name="TextBox 284"/>
          <p:cNvSpPr txBox="1"/>
          <p:nvPr/>
        </p:nvSpPr>
        <p:spPr>
          <a:xfrm>
            <a:off x="23248611" y="18481588"/>
            <a:ext cx="1434858" cy="461665"/>
          </a:xfrm>
          <a:prstGeom prst="rect">
            <a:avLst/>
          </a:prstGeom>
          <a:noFill/>
        </p:spPr>
        <p:txBody>
          <a:bodyPr wrap="none" rtlCol="0">
            <a:spAutoFit/>
          </a:bodyPr>
          <a:lstStyle/>
          <a:p>
            <a:r>
              <a:rPr lang="en-US" sz="2400" dirty="0" err="1" smtClean="0"/>
              <a:t>SeaPRISM</a:t>
            </a:r>
            <a:endParaRPr lang="en-US" sz="2400" dirty="0"/>
          </a:p>
        </p:txBody>
      </p:sp>
      <p:sp>
        <p:nvSpPr>
          <p:cNvPr id="286" name="TextBox 285"/>
          <p:cNvSpPr txBox="1"/>
          <p:nvPr/>
        </p:nvSpPr>
        <p:spPr>
          <a:xfrm>
            <a:off x="26752188" y="18531286"/>
            <a:ext cx="2240367" cy="461665"/>
          </a:xfrm>
          <a:prstGeom prst="rect">
            <a:avLst/>
          </a:prstGeom>
          <a:noFill/>
        </p:spPr>
        <p:txBody>
          <a:bodyPr wrap="none" rtlCol="0">
            <a:spAutoFit/>
          </a:bodyPr>
          <a:lstStyle/>
          <a:p>
            <a:r>
              <a:rPr lang="en-US" sz="2400" dirty="0" smtClean="0"/>
              <a:t>In situ </a:t>
            </a:r>
            <a:r>
              <a:rPr lang="en-US" sz="2400" dirty="0" err="1" smtClean="0"/>
              <a:t>Hypergun</a:t>
            </a:r>
            <a:endParaRPr lang="en-US" sz="2400" dirty="0"/>
          </a:p>
        </p:txBody>
      </p:sp>
      <p:sp>
        <p:nvSpPr>
          <p:cNvPr id="287" name="TextBox 286"/>
          <p:cNvSpPr txBox="1"/>
          <p:nvPr/>
        </p:nvSpPr>
        <p:spPr>
          <a:xfrm>
            <a:off x="22527739" y="21821888"/>
            <a:ext cx="1037814" cy="461665"/>
          </a:xfrm>
          <a:prstGeom prst="rect">
            <a:avLst/>
          </a:prstGeom>
          <a:noFill/>
        </p:spPr>
        <p:txBody>
          <a:bodyPr wrap="none" rtlCol="0">
            <a:spAutoFit/>
          </a:bodyPr>
          <a:lstStyle/>
          <a:p>
            <a:r>
              <a:rPr lang="en-US" sz="2400" dirty="0" smtClean="0"/>
              <a:t>OWT 3</a:t>
            </a:r>
            <a:endParaRPr lang="en-US" sz="2400" dirty="0"/>
          </a:p>
        </p:txBody>
      </p:sp>
      <p:sp>
        <p:nvSpPr>
          <p:cNvPr id="288" name="TextBox 287"/>
          <p:cNvSpPr txBox="1"/>
          <p:nvPr/>
        </p:nvSpPr>
        <p:spPr>
          <a:xfrm>
            <a:off x="22489638" y="24690816"/>
            <a:ext cx="1037814" cy="461665"/>
          </a:xfrm>
          <a:prstGeom prst="rect">
            <a:avLst/>
          </a:prstGeom>
          <a:noFill/>
        </p:spPr>
        <p:txBody>
          <a:bodyPr wrap="none" rtlCol="0">
            <a:spAutoFit/>
          </a:bodyPr>
          <a:lstStyle/>
          <a:p>
            <a:r>
              <a:rPr lang="en-US" sz="2400" dirty="0" smtClean="0"/>
              <a:t>OWT 4</a:t>
            </a:r>
            <a:endParaRPr lang="en-US" sz="2400" dirty="0"/>
          </a:p>
        </p:txBody>
      </p:sp>
      <p:sp>
        <p:nvSpPr>
          <p:cNvPr id="289" name="TextBox 288"/>
          <p:cNvSpPr txBox="1"/>
          <p:nvPr/>
        </p:nvSpPr>
        <p:spPr>
          <a:xfrm>
            <a:off x="22559498" y="27637772"/>
            <a:ext cx="1037814" cy="461665"/>
          </a:xfrm>
          <a:prstGeom prst="rect">
            <a:avLst/>
          </a:prstGeom>
          <a:noFill/>
        </p:spPr>
        <p:txBody>
          <a:bodyPr wrap="none" rtlCol="0">
            <a:spAutoFit/>
          </a:bodyPr>
          <a:lstStyle/>
          <a:p>
            <a:r>
              <a:rPr lang="en-US" sz="2400" dirty="0" smtClean="0"/>
              <a:t>OWT 5</a:t>
            </a:r>
            <a:endParaRPr lang="en-US" sz="2400" dirty="0"/>
          </a:p>
        </p:txBody>
      </p:sp>
      <p:sp>
        <p:nvSpPr>
          <p:cNvPr id="290" name="TextBox 289"/>
          <p:cNvSpPr txBox="1"/>
          <p:nvPr/>
        </p:nvSpPr>
        <p:spPr>
          <a:xfrm>
            <a:off x="22626976" y="30531611"/>
            <a:ext cx="1037814" cy="461665"/>
          </a:xfrm>
          <a:prstGeom prst="rect">
            <a:avLst/>
          </a:prstGeom>
          <a:noFill/>
        </p:spPr>
        <p:txBody>
          <a:bodyPr wrap="none" rtlCol="0">
            <a:spAutoFit/>
          </a:bodyPr>
          <a:lstStyle/>
          <a:p>
            <a:r>
              <a:rPr lang="en-US" sz="2400" dirty="0" smtClean="0"/>
              <a:t>OWT 6</a:t>
            </a:r>
            <a:endParaRPr lang="en-US" sz="2400" dirty="0"/>
          </a:p>
        </p:txBody>
      </p:sp>
      <p:sp>
        <p:nvSpPr>
          <p:cNvPr id="291" name="TextBox 290"/>
          <p:cNvSpPr txBox="1"/>
          <p:nvPr/>
        </p:nvSpPr>
        <p:spPr>
          <a:xfrm>
            <a:off x="22678873" y="33354340"/>
            <a:ext cx="1037814" cy="461665"/>
          </a:xfrm>
          <a:prstGeom prst="rect">
            <a:avLst/>
          </a:prstGeom>
          <a:noFill/>
        </p:spPr>
        <p:txBody>
          <a:bodyPr wrap="none" rtlCol="0">
            <a:spAutoFit/>
          </a:bodyPr>
          <a:lstStyle/>
          <a:p>
            <a:r>
              <a:rPr lang="en-US" sz="2400" dirty="0" smtClean="0"/>
              <a:t>OWT 7</a:t>
            </a:r>
            <a:endParaRPr lang="en-US" sz="2400" dirty="0"/>
          </a:p>
        </p:txBody>
      </p:sp>
      <p:grpSp>
        <p:nvGrpSpPr>
          <p:cNvPr id="292" name="Group 291"/>
          <p:cNvGrpSpPr/>
          <p:nvPr/>
        </p:nvGrpSpPr>
        <p:grpSpPr>
          <a:xfrm>
            <a:off x="26204631" y="21269840"/>
            <a:ext cx="2961457" cy="276999"/>
            <a:chOff x="22260219" y="22505429"/>
            <a:chExt cx="2961457" cy="276999"/>
          </a:xfrm>
        </p:grpSpPr>
        <p:sp>
          <p:nvSpPr>
            <p:cNvPr id="293" name="TextBox 292"/>
            <p:cNvSpPr txBox="1"/>
            <p:nvPr/>
          </p:nvSpPr>
          <p:spPr>
            <a:xfrm>
              <a:off x="22260219" y="22505429"/>
              <a:ext cx="418654" cy="276999"/>
            </a:xfrm>
            <a:prstGeom prst="rect">
              <a:avLst/>
            </a:prstGeom>
            <a:noFill/>
          </p:spPr>
          <p:txBody>
            <a:bodyPr wrap="none" rtlCol="0">
              <a:spAutoFit/>
            </a:bodyPr>
            <a:lstStyle/>
            <a:p>
              <a:r>
                <a:rPr lang="en-US" sz="1200" dirty="0" smtClean="0"/>
                <a:t>400</a:t>
              </a:r>
              <a:endParaRPr lang="en-US" sz="1200" dirty="0"/>
            </a:p>
          </p:txBody>
        </p:sp>
        <p:sp>
          <p:nvSpPr>
            <p:cNvPr id="294" name="TextBox 293"/>
            <p:cNvSpPr txBox="1"/>
            <p:nvPr/>
          </p:nvSpPr>
          <p:spPr>
            <a:xfrm>
              <a:off x="23133183" y="22505429"/>
              <a:ext cx="418654" cy="276999"/>
            </a:xfrm>
            <a:prstGeom prst="rect">
              <a:avLst/>
            </a:prstGeom>
            <a:noFill/>
          </p:spPr>
          <p:txBody>
            <a:bodyPr wrap="none" rtlCol="0">
              <a:spAutoFit/>
            </a:bodyPr>
            <a:lstStyle/>
            <a:p>
              <a:r>
                <a:rPr lang="en-US" sz="1200" dirty="0"/>
                <a:t>5</a:t>
              </a:r>
              <a:r>
                <a:rPr lang="en-US" sz="1200" dirty="0" smtClean="0"/>
                <a:t>00</a:t>
              </a:r>
              <a:endParaRPr lang="en-US" sz="1200" dirty="0"/>
            </a:p>
          </p:txBody>
        </p:sp>
        <p:sp>
          <p:nvSpPr>
            <p:cNvPr id="295" name="TextBox 294"/>
            <p:cNvSpPr txBox="1"/>
            <p:nvPr/>
          </p:nvSpPr>
          <p:spPr>
            <a:xfrm>
              <a:off x="23983872" y="22505429"/>
              <a:ext cx="418654" cy="276999"/>
            </a:xfrm>
            <a:prstGeom prst="rect">
              <a:avLst/>
            </a:prstGeom>
            <a:noFill/>
          </p:spPr>
          <p:txBody>
            <a:bodyPr wrap="none" rtlCol="0">
              <a:spAutoFit/>
            </a:bodyPr>
            <a:lstStyle/>
            <a:p>
              <a:r>
                <a:rPr lang="en-US" sz="1200" dirty="0" smtClean="0"/>
                <a:t>600</a:t>
              </a:r>
              <a:endParaRPr lang="en-US" sz="1200" dirty="0"/>
            </a:p>
          </p:txBody>
        </p:sp>
        <p:sp>
          <p:nvSpPr>
            <p:cNvPr id="296" name="TextBox 295"/>
            <p:cNvSpPr txBox="1"/>
            <p:nvPr/>
          </p:nvSpPr>
          <p:spPr>
            <a:xfrm>
              <a:off x="24803022" y="22505429"/>
              <a:ext cx="418654" cy="276999"/>
            </a:xfrm>
            <a:prstGeom prst="rect">
              <a:avLst/>
            </a:prstGeom>
            <a:noFill/>
          </p:spPr>
          <p:txBody>
            <a:bodyPr wrap="none" rtlCol="0">
              <a:spAutoFit/>
            </a:bodyPr>
            <a:lstStyle/>
            <a:p>
              <a:r>
                <a:rPr lang="en-US" sz="1200" dirty="0"/>
                <a:t>7</a:t>
              </a:r>
              <a:r>
                <a:rPr lang="en-US" sz="1200" dirty="0" smtClean="0"/>
                <a:t>00</a:t>
              </a:r>
              <a:endParaRPr lang="en-US" sz="1200" dirty="0"/>
            </a:p>
          </p:txBody>
        </p:sp>
      </p:grpSp>
      <p:grpSp>
        <p:nvGrpSpPr>
          <p:cNvPr id="297" name="Group 296"/>
          <p:cNvGrpSpPr/>
          <p:nvPr/>
        </p:nvGrpSpPr>
        <p:grpSpPr>
          <a:xfrm>
            <a:off x="26009746" y="18850093"/>
            <a:ext cx="457502" cy="2419179"/>
            <a:chOff x="22101996" y="20086250"/>
            <a:chExt cx="457502" cy="2419179"/>
          </a:xfrm>
        </p:grpSpPr>
        <p:sp>
          <p:nvSpPr>
            <p:cNvPr id="298" name="TextBox 297"/>
            <p:cNvSpPr txBox="1"/>
            <p:nvPr/>
          </p:nvSpPr>
          <p:spPr>
            <a:xfrm>
              <a:off x="22296836" y="22228430"/>
              <a:ext cx="262662" cy="276999"/>
            </a:xfrm>
            <a:prstGeom prst="rect">
              <a:avLst/>
            </a:prstGeom>
            <a:noFill/>
          </p:spPr>
          <p:txBody>
            <a:bodyPr wrap="none" rtlCol="0">
              <a:spAutoFit/>
            </a:bodyPr>
            <a:lstStyle/>
            <a:p>
              <a:r>
                <a:rPr lang="en-US" sz="1200" dirty="0" smtClean="0"/>
                <a:t>0</a:t>
              </a:r>
              <a:endParaRPr lang="en-US" sz="1200" dirty="0"/>
            </a:p>
          </p:txBody>
        </p:sp>
        <p:sp>
          <p:nvSpPr>
            <p:cNvPr id="299" name="TextBox 298"/>
            <p:cNvSpPr txBox="1"/>
            <p:nvPr/>
          </p:nvSpPr>
          <p:spPr>
            <a:xfrm>
              <a:off x="22101996" y="21879180"/>
              <a:ext cx="457502" cy="276999"/>
            </a:xfrm>
            <a:prstGeom prst="rect">
              <a:avLst/>
            </a:prstGeom>
            <a:noFill/>
          </p:spPr>
          <p:txBody>
            <a:bodyPr wrap="none" rtlCol="0">
              <a:spAutoFit/>
            </a:bodyPr>
            <a:lstStyle/>
            <a:p>
              <a:r>
                <a:rPr lang="en-US" sz="1200" dirty="0" smtClean="0"/>
                <a:t>0.01</a:t>
              </a:r>
              <a:endParaRPr lang="en-US" sz="1200" dirty="0"/>
            </a:p>
          </p:txBody>
        </p:sp>
        <p:sp>
          <p:nvSpPr>
            <p:cNvPr id="300" name="TextBox 299"/>
            <p:cNvSpPr txBox="1"/>
            <p:nvPr/>
          </p:nvSpPr>
          <p:spPr>
            <a:xfrm>
              <a:off x="22101996" y="21510880"/>
              <a:ext cx="457502" cy="276999"/>
            </a:xfrm>
            <a:prstGeom prst="rect">
              <a:avLst/>
            </a:prstGeom>
            <a:noFill/>
          </p:spPr>
          <p:txBody>
            <a:bodyPr wrap="none" rtlCol="0">
              <a:spAutoFit/>
            </a:bodyPr>
            <a:lstStyle/>
            <a:p>
              <a:r>
                <a:rPr lang="en-US" sz="1200" dirty="0" smtClean="0"/>
                <a:t>0.02</a:t>
              </a:r>
              <a:endParaRPr lang="en-US" sz="1200" dirty="0"/>
            </a:p>
          </p:txBody>
        </p:sp>
        <p:sp>
          <p:nvSpPr>
            <p:cNvPr id="301" name="TextBox 300"/>
            <p:cNvSpPr txBox="1"/>
            <p:nvPr/>
          </p:nvSpPr>
          <p:spPr>
            <a:xfrm>
              <a:off x="22101996" y="21161630"/>
              <a:ext cx="457502" cy="276999"/>
            </a:xfrm>
            <a:prstGeom prst="rect">
              <a:avLst/>
            </a:prstGeom>
            <a:noFill/>
          </p:spPr>
          <p:txBody>
            <a:bodyPr wrap="none" rtlCol="0">
              <a:spAutoFit/>
            </a:bodyPr>
            <a:lstStyle/>
            <a:p>
              <a:r>
                <a:rPr lang="en-US" sz="1200" dirty="0" smtClean="0"/>
                <a:t>0.03</a:t>
              </a:r>
              <a:endParaRPr lang="en-US" sz="1200" dirty="0"/>
            </a:p>
          </p:txBody>
        </p:sp>
        <p:sp>
          <p:nvSpPr>
            <p:cNvPr id="302" name="TextBox 301"/>
            <p:cNvSpPr txBox="1"/>
            <p:nvPr/>
          </p:nvSpPr>
          <p:spPr>
            <a:xfrm>
              <a:off x="22101996" y="20793330"/>
              <a:ext cx="457502" cy="276999"/>
            </a:xfrm>
            <a:prstGeom prst="rect">
              <a:avLst/>
            </a:prstGeom>
            <a:noFill/>
          </p:spPr>
          <p:txBody>
            <a:bodyPr wrap="none" rtlCol="0">
              <a:spAutoFit/>
            </a:bodyPr>
            <a:lstStyle/>
            <a:p>
              <a:r>
                <a:rPr lang="en-US" sz="1200" dirty="0" smtClean="0"/>
                <a:t>0.04</a:t>
              </a:r>
              <a:endParaRPr lang="en-US" sz="1200" dirty="0"/>
            </a:p>
          </p:txBody>
        </p:sp>
        <p:sp>
          <p:nvSpPr>
            <p:cNvPr id="303" name="TextBox 302"/>
            <p:cNvSpPr txBox="1"/>
            <p:nvPr/>
          </p:nvSpPr>
          <p:spPr>
            <a:xfrm>
              <a:off x="22101996" y="20431380"/>
              <a:ext cx="457502" cy="276999"/>
            </a:xfrm>
            <a:prstGeom prst="rect">
              <a:avLst/>
            </a:prstGeom>
            <a:noFill/>
          </p:spPr>
          <p:txBody>
            <a:bodyPr wrap="none" rtlCol="0">
              <a:spAutoFit/>
            </a:bodyPr>
            <a:lstStyle/>
            <a:p>
              <a:r>
                <a:rPr lang="en-US" sz="1200" dirty="0" smtClean="0"/>
                <a:t>0.05</a:t>
              </a:r>
              <a:endParaRPr lang="en-US" sz="1200" dirty="0"/>
            </a:p>
          </p:txBody>
        </p:sp>
        <p:sp>
          <p:nvSpPr>
            <p:cNvPr id="304" name="TextBox 303"/>
            <p:cNvSpPr txBox="1"/>
            <p:nvPr/>
          </p:nvSpPr>
          <p:spPr>
            <a:xfrm>
              <a:off x="22101996" y="20086250"/>
              <a:ext cx="457502" cy="276999"/>
            </a:xfrm>
            <a:prstGeom prst="rect">
              <a:avLst/>
            </a:prstGeom>
            <a:noFill/>
          </p:spPr>
          <p:txBody>
            <a:bodyPr wrap="none" rtlCol="0">
              <a:spAutoFit/>
            </a:bodyPr>
            <a:lstStyle/>
            <a:p>
              <a:r>
                <a:rPr lang="en-US" sz="1200" dirty="0" smtClean="0"/>
                <a:t>0.06</a:t>
              </a:r>
              <a:endParaRPr lang="en-US" sz="1200" dirty="0"/>
            </a:p>
          </p:txBody>
        </p:sp>
      </p:grpSp>
      <p:grpSp>
        <p:nvGrpSpPr>
          <p:cNvPr id="305" name="Group 304"/>
          <p:cNvGrpSpPr/>
          <p:nvPr/>
        </p:nvGrpSpPr>
        <p:grpSpPr>
          <a:xfrm>
            <a:off x="22121036" y="21699611"/>
            <a:ext cx="457502" cy="2419179"/>
            <a:chOff x="22101996" y="20086250"/>
            <a:chExt cx="457502" cy="2419179"/>
          </a:xfrm>
        </p:grpSpPr>
        <p:sp>
          <p:nvSpPr>
            <p:cNvPr id="306" name="TextBox 305"/>
            <p:cNvSpPr txBox="1"/>
            <p:nvPr/>
          </p:nvSpPr>
          <p:spPr>
            <a:xfrm>
              <a:off x="22296836" y="22228430"/>
              <a:ext cx="262662" cy="276999"/>
            </a:xfrm>
            <a:prstGeom prst="rect">
              <a:avLst/>
            </a:prstGeom>
            <a:noFill/>
          </p:spPr>
          <p:txBody>
            <a:bodyPr wrap="none" rtlCol="0">
              <a:spAutoFit/>
            </a:bodyPr>
            <a:lstStyle/>
            <a:p>
              <a:r>
                <a:rPr lang="en-US" sz="1200" dirty="0" smtClean="0"/>
                <a:t>0</a:t>
              </a:r>
              <a:endParaRPr lang="en-US" sz="1200" dirty="0"/>
            </a:p>
          </p:txBody>
        </p:sp>
        <p:sp>
          <p:nvSpPr>
            <p:cNvPr id="307" name="TextBox 306"/>
            <p:cNvSpPr txBox="1"/>
            <p:nvPr/>
          </p:nvSpPr>
          <p:spPr>
            <a:xfrm>
              <a:off x="22101996" y="21879180"/>
              <a:ext cx="457502" cy="276999"/>
            </a:xfrm>
            <a:prstGeom prst="rect">
              <a:avLst/>
            </a:prstGeom>
            <a:noFill/>
          </p:spPr>
          <p:txBody>
            <a:bodyPr wrap="none" rtlCol="0">
              <a:spAutoFit/>
            </a:bodyPr>
            <a:lstStyle/>
            <a:p>
              <a:r>
                <a:rPr lang="en-US" sz="1200" dirty="0" smtClean="0"/>
                <a:t>0.01</a:t>
              </a:r>
              <a:endParaRPr lang="en-US" sz="1200" dirty="0"/>
            </a:p>
          </p:txBody>
        </p:sp>
        <p:sp>
          <p:nvSpPr>
            <p:cNvPr id="308" name="TextBox 307"/>
            <p:cNvSpPr txBox="1"/>
            <p:nvPr/>
          </p:nvSpPr>
          <p:spPr>
            <a:xfrm>
              <a:off x="22101996" y="21510880"/>
              <a:ext cx="457502" cy="276999"/>
            </a:xfrm>
            <a:prstGeom prst="rect">
              <a:avLst/>
            </a:prstGeom>
            <a:noFill/>
          </p:spPr>
          <p:txBody>
            <a:bodyPr wrap="none" rtlCol="0">
              <a:spAutoFit/>
            </a:bodyPr>
            <a:lstStyle/>
            <a:p>
              <a:r>
                <a:rPr lang="en-US" sz="1200" dirty="0" smtClean="0"/>
                <a:t>0.02</a:t>
              </a:r>
              <a:endParaRPr lang="en-US" sz="1200" dirty="0"/>
            </a:p>
          </p:txBody>
        </p:sp>
        <p:sp>
          <p:nvSpPr>
            <p:cNvPr id="309" name="TextBox 308"/>
            <p:cNvSpPr txBox="1"/>
            <p:nvPr/>
          </p:nvSpPr>
          <p:spPr>
            <a:xfrm>
              <a:off x="22101996" y="21161630"/>
              <a:ext cx="457502" cy="276999"/>
            </a:xfrm>
            <a:prstGeom prst="rect">
              <a:avLst/>
            </a:prstGeom>
            <a:noFill/>
          </p:spPr>
          <p:txBody>
            <a:bodyPr wrap="none" rtlCol="0">
              <a:spAutoFit/>
            </a:bodyPr>
            <a:lstStyle/>
            <a:p>
              <a:r>
                <a:rPr lang="en-US" sz="1200" dirty="0" smtClean="0"/>
                <a:t>0.03</a:t>
              </a:r>
              <a:endParaRPr lang="en-US" sz="1200" dirty="0"/>
            </a:p>
          </p:txBody>
        </p:sp>
        <p:sp>
          <p:nvSpPr>
            <p:cNvPr id="310" name="TextBox 309"/>
            <p:cNvSpPr txBox="1"/>
            <p:nvPr/>
          </p:nvSpPr>
          <p:spPr>
            <a:xfrm>
              <a:off x="22101996" y="20793330"/>
              <a:ext cx="457502" cy="276999"/>
            </a:xfrm>
            <a:prstGeom prst="rect">
              <a:avLst/>
            </a:prstGeom>
            <a:noFill/>
          </p:spPr>
          <p:txBody>
            <a:bodyPr wrap="none" rtlCol="0">
              <a:spAutoFit/>
            </a:bodyPr>
            <a:lstStyle/>
            <a:p>
              <a:r>
                <a:rPr lang="en-US" sz="1200" dirty="0" smtClean="0"/>
                <a:t>0.04</a:t>
              </a:r>
              <a:endParaRPr lang="en-US" sz="1200" dirty="0"/>
            </a:p>
          </p:txBody>
        </p:sp>
        <p:sp>
          <p:nvSpPr>
            <p:cNvPr id="311" name="TextBox 310"/>
            <p:cNvSpPr txBox="1"/>
            <p:nvPr/>
          </p:nvSpPr>
          <p:spPr>
            <a:xfrm>
              <a:off x="22101996" y="20431380"/>
              <a:ext cx="457502" cy="276999"/>
            </a:xfrm>
            <a:prstGeom prst="rect">
              <a:avLst/>
            </a:prstGeom>
            <a:noFill/>
          </p:spPr>
          <p:txBody>
            <a:bodyPr wrap="none" rtlCol="0">
              <a:spAutoFit/>
            </a:bodyPr>
            <a:lstStyle/>
            <a:p>
              <a:r>
                <a:rPr lang="en-US" sz="1200" dirty="0" smtClean="0"/>
                <a:t>0.05</a:t>
              </a:r>
              <a:endParaRPr lang="en-US" sz="1200" dirty="0"/>
            </a:p>
          </p:txBody>
        </p:sp>
        <p:sp>
          <p:nvSpPr>
            <p:cNvPr id="312" name="TextBox 311"/>
            <p:cNvSpPr txBox="1"/>
            <p:nvPr/>
          </p:nvSpPr>
          <p:spPr>
            <a:xfrm>
              <a:off x="22101996" y="20086250"/>
              <a:ext cx="457502" cy="276999"/>
            </a:xfrm>
            <a:prstGeom prst="rect">
              <a:avLst/>
            </a:prstGeom>
            <a:noFill/>
          </p:spPr>
          <p:txBody>
            <a:bodyPr wrap="none" rtlCol="0">
              <a:spAutoFit/>
            </a:bodyPr>
            <a:lstStyle/>
            <a:p>
              <a:r>
                <a:rPr lang="en-US" sz="1200" dirty="0" smtClean="0"/>
                <a:t>0.06</a:t>
              </a:r>
              <a:endParaRPr lang="en-US" sz="1200" dirty="0"/>
            </a:p>
          </p:txBody>
        </p:sp>
      </p:grpSp>
      <p:grpSp>
        <p:nvGrpSpPr>
          <p:cNvPr id="313" name="Group 312"/>
          <p:cNvGrpSpPr/>
          <p:nvPr/>
        </p:nvGrpSpPr>
        <p:grpSpPr>
          <a:xfrm>
            <a:off x="26060545" y="21678958"/>
            <a:ext cx="457502" cy="2419179"/>
            <a:chOff x="22101996" y="20086250"/>
            <a:chExt cx="457502" cy="2419179"/>
          </a:xfrm>
        </p:grpSpPr>
        <p:sp>
          <p:nvSpPr>
            <p:cNvPr id="314" name="TextBox 313"/>
            <p:cNvSpPr txBox="1"/>
            <p:nvPr/>
          </p:nvSpPr>
          <p:spPr>
            <a:xfrm>
              <a:off x="22296836" y="22228430"/>
              <a:ext cx="262662" cy="276999"/>
            </a:xfrm>
            <a:prstGeom prst="rect">
              <a:avLst/>
            </a:prstGeom>
            <a:noFill/>
          </p:spPr>
          <p:txBody>
            <a:bodyPr wrap="none" rtlCol="0">
              <a:spAutoFit/>
            </a:bodyPr>
            <a:lstStyle/>
            <a:p>
              <a:r>
                <a:rPr lang="en-US" sz="1200" dirty="0" smtClean="0"/>
                <a:t>0</a:t>
              </a:r>
              <a:endParaRPr lang="en-US" sz="1200" dirty="0"/>
            </a:p>
          </p:txBody>
        </p:sp>
        <p:sp>
          <p:nvSpPr>
            <p:cNvPr id="315" name="TextBox 314"/>
            <p:cNvSpPr txBox="1"/>
            <p:nvPr/>
          </p:nvSpPr>
          <p:spPr>
            <a:xfrm>
              <a:off x="22101996" y="21879180"/>
              <a:ext cx="457502" cy="276999"/>
            </a:xfrm>
            <a:prstGeom prst="rect">
              <a:avLst/>
            </a:prstGeom>
            <a:noFill/>
          </p:spPr>
          <p:txBody>
            <a:bodyPr wrap="none" rtlCol="0">
              <a:spAutoFit/>
            </a:bodyPr>
            <a:lstStyle/>
            <a:p>
              <a:r>
                <a:rPr lang="en-US" sz="1200" dirty="0" smtClean="0"/>
                <a:t>0.01</a:t>
              </a:r>
              <a:endParaRPr lang="en-US" sz="1200" dirty="0"/>
            </a:p>
          </p:txBody>
        </p:sp>
        <p:sp>
          <p:nvSpPr>
            <p:cNvPr id="316" name="TextBox 315"/>
            <p:cNvSpPr txBox="1"/>
            <p:nvPr/>
          </p:nvSpPr>
          <p:spPr>
            <a:xfrm>
              <a:off x="22101996" y="21510880"/>
              <a:ext cx="457502" cy="276999"/>
            </a:xfrm>
            <a:prstGeom prst="rect">
              <a:avLst/>
            </a:prstGeom>
            <a:noFill/>
          </p:spPr>
          <p:txBody>
            <a:bodyPr wrap="none" rtlCol="0">
              <a:spAutoFit/>
            </a:bodyPr>
            <a:lstStyle/>
            <a:p>
              <a:r>
                <a:rPr lang="en-US" sz="1200" dirty="0" smtClean="0"/>
                <a:t>0.02</a:t>
              </a:r>
              <a:endParaRPr lang="en-US" sz="1200" dirty="0"/>
            </a:p>
          </p:txBody>
        </p:sp>
        <p:sp>
          <p:nvSpPr>
            <p:cNvPr id="317" name="TextBox 316"/>
            <p:cNvSpPr txBox="1"/>
            <p:nvPr/>
          </p:nvSpPr>
          <p:spPr>
            <a:xfrm>
              <a:off x="22101996" y="21161630"/>
              <a:ext cx="457502" cy="276999"/>
            </a:xfrm>
            <a:prstGeom prst="rect">
              <a:avLst/>
            </a:prstGeom>
            <a:noFill/>
          </p:spPr>
          <p:txBody>
            <a:bodyPr wrap="none" rtlCol="0">
              <a:spAutoFit/>
            </a:bodyPr>
            <a:lstStyle/>
            <a:p>
              <a:r>
                <a:rPr lang="en-US" sz="1200" dirty="0" smtClean="0"/>
                <a:t>0.03</a:t>
              </a:r>
              <a:endParaRPr lang="en-US" sz="1200" dirty="0"/>
            </a:p>
          </p:txBody>
        </p:sp>
        <p:sp>
          <p:nvSpPr>
            <p:cNvPr id="318" name="TextBox 317"/>
            <p:cNvSpPr txBox="1"/>
            <p:nvPr/>
          </p:nvSpPr>
          <p:spPr>
            <a:xfrm>
              <a:off x="22101996" y="20793330"/>
              <a:ext cx="457502" cy="276999"/>
            </a:xfrm>
            <a:prstGeom prst="rect">
              <a:avLst/>
            </a:prstGeom>
            <a:noFill/>
          </p:spPr>
          <p:txBody>
            <a:bodyPr wrap="none" rtlCol="0">
              <a:spAutoFit/>
            </a:bodyPr>
            <a:lstStyle/>
            <a:p>
              <a:r>
                <a:rPr lang="en-US" sz="1200" dirty="0" smtClean="0"/>
                <a:t>0.04</a:t>
              </a:r>
              <a:endParaRPr lang="en-US" sz="1200" dirty="0"/>
            </a:p>
          </p:txBody>
        </p:sp>
        <p:sp>
          <p:nvSpPr>
            <p:cNvPr id="319" name="TextBox 318"/>
            <p:cNvSpPr txBox="1"/>
            <p:nvPr/>
          </p:nvSpPr>
          <p:spPr>
            <a:xfrm>
              <a:off x="22101996" y="20431380"/>
              <a:ext cx="457502" cy="276999"/>
            </a:xfrm>
            <a:prstGeom prst="rect">
              <a:avLst/>
            </a:prstGeom>
            <a:noFill/>
          </p:spPr>
          <p:txBody>
            <a:bodyPr wrap="none" rtlCol="0">
              <a:spAutoFit/>
            </a:bodyPr>
            <a:lstStyle/>
            <a:p>
              <a:r>
                <a:rPr lang="en-US" sz="1200" dirty="0" smtClean="0"/>
                <a:t>0.05</a:t>
              </a:r>
              <a:endParaRPr lang="en-US" sz="1200" dirty="0"/>
            </a:p>
          </p:txBody>
        </p:sp>
        <p:sp>
          <p:nvSpPr>
            <p:cNvPr id="338" name="TextBox 337"/>
            <p:cNvSpPr txBox="1"/>
            <p:nvPr/>
          </p:nvSpPr>
          <p:spPr>
            <a:xfrm>
              <a:off x="22101996" y="20086250"/>
              <a:ext cx="457502" cy="276999"/>
            </a:xfrm>
            <a:prstGeom prst="rect">
              <a:avLst/>
            </a:prstGeom>
            <a:noFill/>
          </p:spPr>
          <p:txBody>
            <a:bodyPr wrap="none" rtlCol="0">
              <a:spAutoFit/>
            </a:bodyPr>
            <a:lstStyle/>
            <a:p>
              <a:r>
                <a:rPr lang="en-US" sz="1200" dirty="0" smtClean="0"/>
                <a:t>0.06</a:t>
              </a:r>
              <a:endParaRPr lang="en-US" sz="1200" dirty="0"/>
            </a:p>
          </p:txBody>
        </p:sp>
      </p:grpSp>
      <p:grpSp>
        <p:nvGrpSpPr>
          <p:cNvPr id="339" name="Group 338"/>
          <p:cNvGrpSpPr/>
          <p:nvPr/>
        </p:nvGrpSpPr>
        <p:grpSpPr>
          <a:xfrm>
            <a:off x="22135862" y="24562874"/>
            <a:ext cx="457502" cy="2419179"/>
            <a:chOff x="22101996" y="20086250"/>
            <a:chExt cx="457502" cy="2419179"/>
          </a:xfrm>
        </p:grpSpPr>
        <p:sp>
          <p:nvSpPr>
            <p:cNvPr id="340" name="TextBox 339"/>
            <p:cNvSpPr txBox="1"/>
            <p:nvPr/>
          </p:nvSpPr>
          <p:spPr>
            <a:xfrm>
              <a:off x="22296836" y="22228430"/>
              <a:ext cx="262662" cy="276999"/>
            </a:xfrm>
            <a:prstGeom prst="rect">
              <a:avLst/>
            </a:prstGeom>
            <a:noFill/>
          </p:spPr>
          <p:txBody>
            <a:bodyPr wrap="none" rtlCol="0">
              <a:spAutoFit/>
            </a:bodyPr>
            <a:lstStyle/>
            <a:p>
              <a:r>
                <a:rPr lang="en-US" sz="1200" dirty="0" smtClean="0"/>
                <a:t>0</a:t>
              </a:r>
              <a:endParaRPr lang="en-US" sz="1200" dirty="0"/>
            </a:p>
          </p:txBody>
        </p:sp>
        <p:sp>
          <p:nvSpPr>
            <p:cNvPr id="341" name="TextBox 340"/>
            <p:cNvSpPr txBox="1"/>
            <p:nvPr/>
          </p:nvSpPr>
          <p:spPr>
            <a:xfrm>
              <a:off x="22101996" y="21879180"/>
              <a:ext cx="457502" cy="276999"/>
            </a:xfrm>
            <a:prstGeom prst="rect">
              <a:avLst/>
            </a:prstGeom>
            <a:noFill/>
          </p:spPr>
          <p:txBody>
            <a:bodyPr wrap="none" rtlCol="0">
              <a:spAutoFit/>
            </a:bodyPr>
            <a:lstStyle/>
            <a:p>
              <a:r>
                <a:rPr lang="en-US" sz="1200" dirty="0" smtClean="0"/>
                <a:t>0.01</a:t>
              </a:r>
              <a:endParaRPr lang="en-US" sz="1200" dirty="0"/>
            </a:p>
          </p:txBody>
        </p:sp>
        <p:sp>
          <p:nvSpPr>
            <p:cNvPr id="342" name="TextBox 341"/>
            <p:cNvSpPr txBox="1"/>
            <p:nvPr/>
          </p:nvSpPr>
          <p:spPr>
            <a:xfrm>
              <a:off x="22101996" y="21510880"/>
              <a:ext cx="457502" cy="276999"/>
            </a:xfrm>
            <a:prstGeom prst="rect">
              <a:avLst/>
            </a:prstGeom>
            <a:noFill/>
          </p:spPr>
          <p:txBody>
            <a:bodyPr wrap="none" rtlCol="0">
              <a:spAutoFit/>
            </a:bodyPr>
            <a:lstStyle/>
            <a:p>
              <a:r>
                <a:rPr lang="en-US" sz="1200" dirty="0" smtClean="0"/>
                <a:t>0.02</a:t>
              </a:r>
              <a:endParaRPr lang="en-US" sz="1200" dirty="0"/>
            </a:p>
          </p:txBody>
        </p:sp>
        <p:sp>
          <p:nvSpPr>
            <p:cNvPr id="343" name="TextBox 342"/>
            <p:cNvSpPr txBox="1"/>
            <p:nvPr/>
          </p:nvSpPr>
          <p:spPr>
            <a:xfrm>
              <a:off x="22101996" y="21161630"/>
              <a:ext cx="457502" cy="276999"/>
            </a:xfrm>
            <a:prstGeom prst="rect">
              <a:avLst/>
            </a:prstGeom>
            <a:noFill/>
          </p:spPr>
          <p:txBody>
            <a:bodyPr wrap="none" rtlCol="0">
              <a:spAutoFit/>
            </a:bodyPr>
            <a:lstStyle/>
            <a:p>
              <a:r>
                <a:rPr lang="en-US" sz="1200" dirty="0" smtClean="0"/>
                <a:t>0.03</a:t>
              </a:r>
              <a:endParaRPr lang="en-US" sz="1200" dirty="0"/>
            </a:p>
          </p:txBody>
        </p:sp>
        <p:sp>
          <p:nvSpPr>
            <p:cNvPr id="344" name="TextBox 343"/>
            <p:cNvSpPr txBox="1"/>
            <p:nvPr/>
          </p:nvSpPr>
          <p:spPr>
            <a:xfrm>
              <a:off x="22101996" y="20793330"/>
              <a:ext cx="457502" cy="276999"/>
            </a:xfrm>
            <a:prstGeom prst="rect">
              <a:avLst/>
            </a:prstGeom>
            <a:noFill/>
          </p:spPr>
          <p:txBody>
            <a:bodyPr wrap="none" rtlCol="0">
              <a:spAutoFit/>
            </a:bodyPr>
            <a:lstStyle/>
            <a:p>
              <a:r>
                <a:rPr lang="en-US" sz="1200" dirty="0" smtClean="0"/>
                <a:t>0.04</a:t>
              </a:r>
              <a:endParaRPr lang="en-US" sz="1200" dirty="0"/>
            </a:p>
          </p:txBody>
        </p:sp>
        <p:sp>
          <p:nvSpPr>
            <p:cNvPr id="345" name="TextBox 344"/>
            <p:cNvSpPr txBox="1"/>
            <p:nvPr/>
          </p:nvSpPr>
          <p:spPr>
            <a:xfrm>
              <a:off x="22101996" y="20431380"/>
              <a:ext cx="457502" cy="276999"/>
            </a:xfrm>
            <a:prstGeom prst="rect">
              <a:avLst/>
            </a:prstGeom>
            <a:noFill/>
          </p:spPr>
          <p:txBody>
            <a:bodyPr wrap="none" rtlCol="0">
              <a:spAutoFit/>
            </a:bodyPr>
            <a:lstStyle/>
            <a:p>
              <a:r>
                <a:rPr lang="en-US" sz="1200" dirty="0" smtClean="0"/>
                <a:t>0.05</a:t>
              </a:r>
              <a:endParaRPr lang="en-US" sz="1200" dirty="0"/>
            </a:p>
          </p:txBody>
        </p:sp>
        <p:sp>
          <p:nvSpPr>
            <p:cNvPr id="346" name="TextBox 345"/>
            <p:cNvSpPr txBox="1"/>
            <p:nvPr/>
          </p:nvSpPr>
          <p:spPr>
            <a:xfrm>
              <a:off x="22101996" y="20086250"/>
              <a:ext cx="457502" cy="276999"/>
            </a:xfrm>
            <a:prstGeom prst="rect">
              <a:avLst/>
            </a:prstGeom>
            <a:noFill/>
          </p:spPr>
          <p:txBody>
            <a:bodyPr wrap="none" rtlCol="0">
              <a:spAutoFit/>
            </a:bodyPr>
            <a:lstStyle/>
            <a:p>
              <a:r>
                <a:rPr lang="en-US" sz="1200" dirty="0" smtClean="0"/>
                <a:t>0.06</a:t>
              </a:r>
              <a:endParaRPr lang="en-US" sz="1200" dirty="0"/>
            </a:p>
          </p:txBody>
        </p:sp>
      </p:grpSp>
      <p:grpSp>
        <p:nvGrpSpPr>
          <p:cNvPr id="347" name="Group 346"/>
          <p:cNvGrpSpPr/>
          <p:nvPr/>
        </p:nvGrpSpPr>
        <p:grpSpPr>
          <a:xfrm>
            <a:off x="26031522" y="24581135"/>
            <a:ext cx="457502" cy="2419179"/>
            <a:chOff x="22101996" y="20086250"/>
            <a:chExt cx="457502" cy="2419179"/>
          </a:xfrm>
        </p:grpSpPr>
        <p:sp>
          <p:nvSpPr>
            <p:cNvPr id="348" name="TextBox 347"/>
            <p:cNvSpPr txBox="1"/>
            <p:nvPr/>
          </p:nvSpPr>
          <p:spPr>
            <a:xfrm>
              <a:off x="22296836" y="22228430"/>
              <a:ext cx="262662" cy="276999"/>
            </a:xfrm>
            <a:prstGeom prst="rect">
              <a:avLst/>
            </a:prstGeom>
            <a:noFill/>
          </p:spPr>
          <p:txBody>
            <a:bodyPr wrap="none" rtlCol="0">
              <a:spAutoFit/>
            </a:bodyPr>
            <a:lstStyle/>
            <a:p>
              <a:r>
                <a:rPr lang="en-US" sz="1200" dirty="0" smtClean="0"/>
                <a:t>0</a:t>
              </a:r>
              <a:endParaRPr lang="en-US" sz="1200" dirty="0"/>
            </a:p>
          </p:txBody>
        </p:sp>
        <p:sp>
          <p:nvSpPr>
            <p:cNvPr id="349" name="TextBox 348"/>
            <p:cNvSpPr txBox="1"/>
            <p:nvPr/>
          </p:nvSpPr>
          <p:spPr>
            <a:xfrm>
              <a:off x="22101996" y="21879180"/>
              <a:ext cx="457502" cy="276999"/>
            </a:xfrm>
            <a:prstGeom prst="rect">
              <a:avLst/>
            </a:prstGeom>
            <a:noFill/>
          </p:spPr>
          <p:txBody>
            <a:bodyPr wrap="none" rtlCol="0">
              <a:spAutoFit/>
            </a:bodyPr>
            <a:lstStyle/>
            <a:p>
              <a:r>
                <a:rPr lang="en-US" sz="1200" dirty="0" smtClean="0"/>
                <a:t>0.01</a:t>
              </a:r>
              <a:endParaRPr lang="en-US" sz="1200" dirty="0"/>
            </a:p>
          </p:txBody>
        </p:sp>
        <p:sp>
          <p:nvSpPr>
            <p:cNvPr id="350" name="TextBox 349"/>
            <p:cNvSpPr txBox="1"/>
            <p:nvPr/>
          </p:nvSpPr>
          <p:spPr>
            <a:xfrm>
              <a:off x="22101996" y="21510880"/>
              <a:ext cx="457502" cy="276999"/>
            </a:xfrm>
            <a:prstGeom prst="rect">
              <a:avLst/>
            </a:prstGeom>
            <a:noFill/>
          </p:spPr>
          <p:txBody>
            <a:bodyPr wrap="none" rtlCol="0">
              <a:spAutoFit/>
            </a:bodyPr>
            <a:lstStyle/>
            <a:p>
              <a:r>
                <a:rPr lang="en-US" sz="1200" dirty="0" smtClean="0"/>
                <a:t>0.02</a:t>
              </a:r>
              <a:endParaRPr lang="en-US" sz="1200" dirty="0"/>
            </a:p>
          </p:txBody>
        </p:sp>
        <p:sp>
          <p:nvSpPr>
            <p:cNvPr id="351" name="TextBox 350"/>
            <p:cNvSpPr txBox="1"/>
            <p:nvPr/>
          </p:nvSpPr>
          <p:spPr>
            <a:xfrm>
              <a:off x="22101996" y="21161630"/>
              <a:ext cx="457502" cy="276999"/>
            </a:xfrm>
            <a:prstGeom prst="rect">
              <a:avLst/>
            </a:prstGeom>
            <a:noFill/>
          </p:spPr>
          <p:txBody>
            <a:bodyPr wrap="none" rtlCol="0">
              <a:spAutoFit/>
            </a:bodyPr>
            <a:lstStyle/>
            <a:p>
              <a:r>
                <a:rPr lang="en-US" sz="1200" dirty="0" smtClean="0"/>
                <a:t>0.03</a:t>
              </a:r>
              <a:endParaRPr lang="en-US" sz="1200" dirty="0"/>
            </a:p>
          </p:txBody>
        </p:sp>
        <p:sp>
          <p:nvSpPr>
            <p:cNvPr id="352" name="TextBox 351"/>
            <p:cNvSpPr txBox="1"/>
            <p:nvPr/>
          </p:nvSpPr>
          <p:spPr>
            <a:xfrm>
              <a:off x="22101996" y="20793330"/>
              <a:ext cx="457502" cy="276999"/>
            </a:xfrm>
            <a:prstGeom prst="rect">
              <a:avLst/>
            </a:prstGeom>
            <a:noFill/>
          </p:spPr>
          <p:txBody>
            <a:bodyPr wrap="none" rtlCol="0">
              <a:spAutoFit/>
            </a:bodyPr>
            <a:lstStyle/>
            <a:p>
              <a:r>
                <a:rPr lang="en-US" sz="1200" dirty="0" smtClean="0"/>
                <a:t>0.04</a:t>
              </a:r>
              <a:endParaRPr lang="en-US" sz="1200" dirty="0"/>
            </a:p>
          </p:txBody>
        </p:sp>
        <p:sp>
          <p:nvSpPr>
            <p:cNvPr id="353" name="TextBox 352"/>
            <p:cNvSpPr txBox="1"/>
            <p:nvPr/>
          </p:nvSpPr>
          <p:spPr>
            <a:xfrm>
              <a:off x="22101996" y="20431380"/>
              <a:ext cx="457502" cy="276999"/>
            </a:xfrm>
            <a:prstGeom prst="rect">
              <a:avLst/>
            </a:prstGeom>
            <a:noFill/>
          </p:spPr>
          <p:txBody>
            <a:bodyPr wrap="none" rtlCol="0">
              <a:spAutoFit/>
            </a:bodyPr>
            <a:lstStyle/>
            <a:p>
              <a:r>
                <a:rPr lang="en-US" sz="1200" dirty="0" smtClean="0"/>
                <a:t>0.05</a:t>
              </a:r>
              <a:endParaRPr lang="en-US" sz="1200" dirty="0"/>
            </a:p>
          </p:txBody>
        </p:sp>
        <p:sp>
          <p:nvSpPr>
            <p:cNvPr id="354" name="TextBox 353"/>
            <p:cNvSpPr txBox="1"/>
            <p:nvPr/>
          </p:nvSpPr>
          <p:spPr>
            <a:xfrm>
              <a:off x="22101996" y="20086250"/>
              <a:ext cx="457502" cy="276999"/>
            </a:xfrm>
            <a:prstGeom prst="rect">
              <a:avLst/>
            </a:prstGeom>
            <a:noFill/>
          </p:spPr>
          <p:txBody>
            <a:bodyPr wrap="none" rtlCol="0">
              <a:spAutoFit/>
            </a:bodyPr>
            <a:lstStyle/>
            <a:p>
              <a:r>
                <a:rPr lang="en-US" sz="1200" dirty="0" smtClean="0"/>
                <a:t>0.06</a:t>
              </a:r>
              <a:endParaRPr lang="en-US" sz="1200" dirty="0"/>
            </a:p>
          </p:txBody>
        </p:sp>
      </p:grpSp>
      <p:grpSp>
        <p:nvGrpSpPr>
          <p:cNvPr id="355" name="Group 354"/>
          <p:cNvGrpSpPr/>
          <p:nvPr/>
        </p:nvGrpSpPr>
        <p:grpSpPr>
          <a:xfrm>
            <a:off x="22153556" y="27503622"/>
            <a:ext cx="457502" cy="2419179"/>
            <a:chOff x="22101996" y="20086250"/>
            <a:chExt cx="457502" cy="2419179"/>
          </a:xfrm>
        </p:grpSpPr>
        <p:sp>
          <p:nvSpPr>
            <p:cNvPr id="356" name="TextBox 355"/>
            <p:cNvSpPr txBox="1"/>
            <p:nvPr/>
          </p:nvSpPr>
          <p:spPr>
            <a:xfrm>
              <a:off x="22296836" y="22228430"/>
              <a:ext cx="262662" cy="276999"/>
            </a:xfrm>
            <a:prstGeom prst="rect">
              <a:avLst/>
            </a:prstGeom>
            <a:noFill/>
          </p:spPr>
          <p:txBody>
            <a:bodyPr wrap="none" rtlCol="0">
              <a:spAutoFit/>
            </a:bodyPr>
            <a:lstStyle/>
            <a:p>
              <a:r>
                <a:rPr lang="en-US" sz="1200" dirty="0" smtClean="0"/>
                <a:t>0</a:t>
              </a:r>
              <a:endParaRPr lang="en-US" sz="1200" dirty="0"/>
            </a:p>
          </p:txBody>
        </p:sp>
        <p:sp>
          <p:nvSpPr>
            <p:cNvPr id="357" name="TextBox 356"/>
            <p:cNvSpPr txBox="1"/>
            <p:nvPr/>
          </p:nvSpPr>
          <p:spPr>
            <a:xfrm>
              <a:off x="22101996" y="21879180"/>
              <a:ext cx="457502" cy="276999"/>
            </a:xfrm>
            <a:prstGeom prst="rect">
              <a:avLst/>
            </a:prstGeom>
            <a:noFill/>
          </p:spPr>
          <p:txBody>
            <a:bodyPr wrap="none" rtlCol="0">
              <a:spAutoFit/>
            </a:bodyPr>
            <a:lstStyle/>
            <a:p>
              <a:r>
                <a:rPr lang="en-US" sz="1200" dirty="0" smtClean="0"/>
                <a:t>0.01</a:t>
              </a:r>
              <a:endParaRPr lang="en-US" sz="1200" dirty="0"/>
            </a:p>
          </p:txBody>
        </p:sp>
        <p:sp>
          <p:nvSpPr>
            <p:cNvPr id="358" name="TextBox 357"/>
            <p:cNvSpPr txBox="1"/>
            <p:nvPr/>
          </p:nvSpPr>
          <p:spPr>
            <a:xfrm>
              <a:off x="22101996" y="21510880"/>
              <a:ext cx="457502" cy="276999"/>
            </a:xfrm>
            <a:prstGeom prst="rect">
              <a:avLst/>
            </a:prstGeom>
            <a:noFill/>
          </p:spPr>
          <p:txBody>
            <a:bodyPr wrap="none" rtlCol="0">
              <a:spAutoFit/>
            </a:bodyPr>
            <a:lstStyle/>
            <a:p>
              <a:r>
                <a:rPr lang="en-US" sz="1200" dirty="0" smtClean="0"/>
                <a:t>0.02</a:t>
              </a:r>
              <a:endParaRPr lang="en-US" sz="1200" dirty="0"/>
            </a:p>
          </p:txBody>
        </p:sp>
        <p:sp>
          <p:nvSpPr>
            <p:cNvPr id="359" name="TextBox 358"/>
            <p:cNvSpPr txBox="1"/>
            <p:nvPr/>
          </p:nvSpPr>
          <p:spPr>
            <a:xfrm>
              <a:off x="22101996" y="21161630"/>
              <a:ext cx="457502" cy="276999"/>
            </a:xfrm>
            <a:prstGeom prst="rect">
              <a:avLst/>
            </a:prstGeom>
            <a:noFill/>
          </p:spPr>
          <p:txBody>
            <a:bodyPr wrap="none" rtlCol="0">
              <a:spAutoFit/>
            </a:bodyPr>
            <a:lstStyle/>
            <a:p>
              <a:r>
                <a:rPr lang="en-US" sz="1200" dirty="0" smtClean="0"/>
                <a:t>0.03</a:t>
              </a:r>
              <a:endParaRPr lang="en-US" sz="1200" dirty="0"/>
            </a:p>
          </p:txBody>
        </p:sp>
        <p:sp>
          <p:nvSpPr>
            <p:cNvPr id="360" name="TextBox 359"/>
            <p:cNvSpPr txBox="1"/>
            <p:nvPr/>
          </p:nvSpPr>
          <p:spPr>
            <a:xfrm>
              <a:off x="22101996" y="20793330"/>
              <a:ext cx="457502" cy="276999"/>
            </a:xfrm>
            <a:prstGeom prst="rect">
              <a:avLst/>
            </a:prstGeom>
            <a:noFill/>
          </p:spPr>
          <p:txBody>
            <a:bodyPr wrap="none" rtlCol="0">
              <a:spAutoFit/>
            </a:bodyPr>
            <a:lstStyle/>
            <a:p>
              <a:r>
                <a:rPr lang="en-US" sz="1200" dirty="0" smtClean="0"/>
                <a:t>0.04</a:t>
              </a:r>
              <a:endParaRPr lang="en-US" sz="1200" dirty="0"/>
            </a:p>
          </p:txBody>
        </p:sp>
        <p:sp>
          <p:nvSpPr>
            <p:cNvPr id="361" name="TextBox 360"/>
            <p:cNvSpPr txBox="1"/>
            <p:nvPr/>
          </p:nvSpPr>
          <p:spPr>
            <a:xfrm>
              <a:off x="22101996" y="20431380"/>
              <a:ext cx="457502" cy="276999"/>
            </a:xfrm>
            <a:prstGeom prst="rect">
              <a:avLst/>
            </a:prstGeom>
            <a:noFill/>
          </p:spPr>
          <p:txBody>
            <a:bodyPr wrap="none" rtlCol="0">
              <a:spAutoFit/>
            </a:bodyPr>
            <a:lstStyle/>
            <a:p>
              <a:r>
                <a:rPr lang="en-US" sz="1200" dirty="0" smtClean="0"/>
                <a:t>0.05</a:t>
              </a:r>
              <a:endParaRPr lang="en-US" sz="1200" dirty="0"/>
            </a:p>
          </p:txBody>
        </p:sp>
        <p:sp>
          <p:nvSpPr>
            <p:cNvPr id="362" name="TextBox 361"/>
            <p:cNvSpPr txBox="1"/>
            <p:nvPr/>
          </p:nvSpPr>
          <p:spPr>
            <a:xfrm>
              <a:off x="22101996" y="20086250"/>
              <a:ext cx="457502" cy="276999"/>
            </a:xfrm>
            <a:prstGeom prst="rect">
              <a:avLst/>
            </a:prstGeom>
            <a:noFill/>
          </p:spPr>
          <p:txBody>
            <a:bodyPr wrap="none" rtlCol="0">
              <a:spAutoFit/>
            </a:bodyPr>
            <a:lstStyle/>
            <a:p>
              <a:r>
                <a:rPr lang="en-US" sz="1200" dirty="0" smtClean="0"/>
                <a:t>0.06</a:t>
              </a:r>
              <a:endParaRPr lang="en-US" sz="1200" dirty="0"/>
            </a:p>
          </p:txBody>
        </p:sp>
      </p:grpSp>
      <p:grpSp>
        <p:nvGrpSpPr>
          <p:cNvPr id="363" name="Group 362"/>
          <p:cNvGrpSpPr/>
          <p:nvPr/>
        </p:nvGrpSpPr>
        <p:grpSpPr>
          <a:xfrm>
            <a:off x="26026679" y="27459172"/>
            <a:ext cx="457502" cy="2419179"/>
            <a:chOff x="22101996" y="20086250"/>
            <a:chExt cx="457502" cy="2419179"/>
          </a:xfrm>
        </p:grpSpPr>
        <p:sp>
          <p:nvSpPr>
            <p:cNvPr id="364" name="TextBox 363"/>
            <p:cNvSpPr txBox="1"/>
            <p:nvPr/>
          </p:nvSpPr>
          <p:spPr>
            <a:xfrm>
              <a:off x="22296836" y="22228430"/>
              <a:ext cx="262662" cy="276999"/>
            </a:xfrm>
            <a:prstGeom prst="rect">
              <a:avLst/>
            </a:prstGeom>
            <a:noFill/>
          </p:spPr>
          <p:txBody>
            <a:bodyPr wrap="none" rtlCol="0">
              <a:spAutoFit/>
            </a:bodyPr>
            <a:lstStyle/>
            <a:p>
              <a:r>
                <a:rPr lang="en-US" sz="1200" dirty="0" smtClean="0"/>
                <a:t>0</a:t>
              </a:r>
              <a:endParaRPr lang="en-US" sz="1200" dirty="0"/>
            </a:p>
          </p:txBody>
        </p:sp>
        <p:sp>
          <p:nvSpPr>
            <p:cNvPr id="365" name="TextBox 364"/>
            <p:cNvSpPr txBox="1"/>
            <p:nvPr/>
          </p:nvSpPr>
          <p:spPr>
            <a:xfrm>
              <a:off x="22101996" y="21879180"/>
              <a:ext cx="457502" cy="276999"/>
            </a:xfrm>
            <a:prstGeom prst="rect">
              <a:avLst/>
            </a:prstGeom>
            <a:noFill/>
          </p:spPr>
          <p:txBody>
            <a:bodyPr wrap="none" rtlCol="0">
              <a:spAutoFit/>
            </a:bodyPr>
            <a:lstStyle/>
            <a:p>
              <a:r>
                <a:rPr lang="en-US" sz="1200" dirty="0" smtClean="0"/>
                <a:t>0.01</a:t>
              </a:r>
              <a:endParaRPr lang="en-US" sz="1200" dirty="0"/>
            </a:p>
          </p:txBody>
        </p:sp>
        <p:sp>
          <p:nvSpPr>
            <p:cNvPr id="366" name="TextBox 365"/>
            <p:cNvSpPr txBox="1"/>
            <p:nvPr/>
          </p:nvSpPr>
          <p:spPr>
            <a:xfrm>
              <a:off x="22101996" y="21510880"/>
              <a:ext cx="457502" cy="276999"/>
            </a:xfrm>
            <a:prstGeom prst="rect">
              <a:avLst/>
            </a:prstGeom>
            <a:noFill/>
          </p:spPr>
          <p:txBody>
            <a:bodyPr wrap="none" rtlCol="0">
              <a:spAutoFit/>
            </a:bodyPr>
            <a:lstStyle/>
            <a:p>
              <a:r>
                <a:rPr lang="en-US" sz="1200" dirty="0" smtClean="0"/>
                <a:t>0.02</a:t>
              </a:r>
              <a:endParaRPr lang="en-US" sz="1200" dirty="0"/>
            </a:p>
          </p:txBody>
        </p:sp>
        <p:sp>
          <p:nvSpPr>
            <p:cNvPr id="367" name="TextBox 366"/>
            <p:cNvSpPr txBox="1"/>
            <p:nvPr/>
          </p:nvSpPr>
          <p:spPr>
            <a:xfrm>
              <a:off x="22101996" y="21161630"/>
              <a:ext cx="457502" cy="276999"/>
            </a:xfrm>
            <a:prstGeom prst="rect">
              <a:avLst/>
            </a:prstGeom>
            <a:noFill/>
          </p:spPr>
          <p:txBody>
            <a:bodyPr wrap="none" rtlCol="0">
              <a:spAutoFit/>
            </a:bodyPr>
            <a:lstStyle/>
            <a:p>
              <a:r>
                <a:rPr lang="en-US" sz="1200" dirty="0" smtClean="0"/>
                <a:t>0.03</a:t>
              </a:r>
              <a:endParaRPr lang="en-US" sz="1200" dirty="0"/>
            </a:p>
          </p:txBody>
        </p:sp>
        <p:sp>
          <p:nvSpPr>
            <p:cNvPr id="368" name="TextBox 367"/>
            <p:cNvSpPr txBox="1"/>
            <p:nvPr/>
          </p:nvSpPr>
          <p:spPr>
            <a:xfrm>
              <a:off x="22101996" y="20793330"/>
              <a:ext cx="457502" cy="276999"/>
            </a:xfrm>
            <a:prstGeom prst="rect">
              <a:avLst/>
            </a:prstGeom>
            <a:noFill/>
          </p:spPr>
          <p:txBody>
            <a:bodyPr wrap="none" rtlCol="0">
              <a:spAutoFit/>
            </a:bodyPr>
            <a:lstStyle/>
            <a:p>
              <a:r>
                <a:rPr lang="en-US" sz="1200" dirty="0" smtClean="0"/>
                <a:t>0.04</a:t>
              </a:r>
              <a:endParaRPr lang="en-US" sz="1200" dirty="0"/>
            </a:p>
          </p:txBody>
        </p:sp>
        <p:sp>
          <p:nvSpPr>
            <p:cNvPr id="369" name="TextBox 368"/>
            <p:cNvSpPr txBox="1"/>
            <p:nvPr/>
          </p:nvSpPr>
          <p:spPr>
            <a:xfrm>
              <a:off x="22101996" y="20431380"/>
              <a:ext cx="457502" cy="276999"/>
            </a:xfrm>
            <a:prstGeom prst="rect">
              <a:avLst/>
            </a:prstGeom>
            <a:noFill/>
          </p:spPr>
          <p:txBody>
            <a:bodyPr wrap="none" rtlCol="0">
              <a:spAutoFit/>
            </a:bodyPr>
            <a:lstStyle/>
            <a:p>
              <a:r>
                <a:rPr lang="en-US" sz="1200" dirty="0" smtClean="0"/>
                <a:t>0.05</a:t>
              </a:r>
              <a:endParaRPr lang="en-US" sz="1200" dirty="0"/>
            </a:p>
          </p:txBody>
        </p:sp>
        <p:sp>
          <p:nvSpPr>
            <p:cNvPr id="370" name="TextBox 369"/>
            <p:cNvSpPr txBox="1"/>
            <p:nvPr/>
          </p:nvSpPr>
          <p:spPr>
            <a:xfrm>
              <a:off x="22101996" y="20086250"/>
              <a:ext cx="457502" cy="276999"/>
            </a:xfrm>
            <a:prstGeom prst="rect">
              <a:avLst/>
            </a:prstGeom>
            <a:noFill/>
          </p:spPr>
          <p:txBody>
            <a:bodyPr wrap="none" rtlCol="0">
              <a:spAutoFit/>
            </a:bodyPr>
            <a:lstStyle/>
            <a:p>
              <a:r>
                <a:rPr lang="en-US" sz="1200" dirty="0" smtClean="0"/>
                <a:t>0.06</a:t>
              </a:r>
              <a:endParaRPr lang="en-US" sz="1200" dirty="0"/>
            </a:p>
          </p:txBody>
        </p:sp>
      </p:grpSp>
      <p:grpSp>
        <p:nvGrpSpPr>
          <p:cNvPr id="371" name="Group 370"/>
          <p:cNvGrpSpPr/>
          <p:nvPr/>
        </p:nvGrpSpPr>
        <p:grpSpPr>
          <a:xfrm>
            <a:off x="22210435" y="30395121"/>
            <a:ext cx="457502" cy="2419179"/>
            <a:chOff x="22101996" y="20086250"/>
            <a:chExt cx="457502" cy="2419179"/>
          </a:xfrm>
        </p:grpSpPr>
        <p:sp>
          <p:nvSpPr>
            <p:cNvPr id="372" name="TextBox 371"/>
            <p:cNvSpPr txBox="1"/>
            <p:nvPr/>
          </p:nvSpPr>
          <p:spPr>
            <a:xfrm>
              <a:off x="22296836" y="22228430"/>
              <a:ext cx="262662" cy="276999"/>
            </a:xfrm>
            <a:prstGeom prst="rect">
              <a:avLst/>
            </a:prstGeom>
            <a:noFill/>
          </p:spPr>
          <p:txBody>
            <a:bodyPr wrap="none" rtlCol="0">
              <a:spAutoFit/>
            </a:bodyPr>
            <a:lstStyle/>
            <a:p>
              <a:r>
                <a:rPr lang="en-US" sz="1200" dirty="0" smtClean="0"/>
                <a:t>0</a:t>
              </a:r>
              <a:endParaRPr lang="en-US" sz="1200" dirty="0"/>
            </a:p>
          </p:txBody>
        </p:sp>
        <p:sp>
          <p:nvSpPr>
            <p:cNvPr id="373" name="TextBox 372"/>
            <p:cNvSpPr txBox="1"/>
            <p:nvPr/>
          </p:nvSpPr>
          <p:spPr>
            <a:xfrm>
              <a:off x="22101996" y="21879180"/>
              <a:ext cx="457502" cy="276999"/>
            </a:xfrm>
            <a:prstGeom prst="rect">
              <a:avLst/>
            </a:prstGeom>
            <a:noFill/>
          </p:spPr>
          <p:txBody>
            <a:bodyPr wrap="none" rtlCol="0">
              <a:spAutoFit/>
            </a:bodyPr>
            <a:lstStyle/>
            <a:p>
              <a:r>
                <a:rPr lang="en-US" sz="1200" dirty="0" smtClean="0"/>
                <a:t>0.01</a:t>
              </a:r>
              <a:endParaRPr lang="en-US" sz="1200" dirty="0"/>
            </a:p>
          </p:txBody>
        </p:sp>
        <p:sp>
          <p:nvSpPr>
            <p:cNvPr id="374" name="TextBox 373"/>
            <p:cNvSpPr txBox="1"/>
            <p:nvPr/>
          </p:nvSpPr>
          <p:spPr>
            <a:xfrm>
              <a:off x="22101996" y="21510880"/>
              <a:ext cx="457502" cy="276999"/>
            </a:xfrm>
            <a:prstGeom prst="rect">
              <a:avLst/>
            </a:prstGeom>
            <a:noFill/>
          </p:spPr>
          <p:txBody>
            <a:bodyPr wrap="none" rtlCol="0">
              <a:spAutoFit/>
            </a:bodyPr>
            <a:lstStyle/>
            <a:p>
              <a:r>
                <a:rPr lang="en-US" sz="1200" dirty="0" smtClean="0"/>
                <a:t>0.02</a:t>
              </a:r>
              <a:endParaRPr lang="en-US" sz="1200" dirty="0"/>
            </a:p>
          </p:txBody>
        </p:sp>
        <p:sp>
          <p:nvSpPr>
            <p:cNvPr id="375" name="TextBox 374"/>
            <p:cNvSpPr txBox="1"/>
            <p:nvPr/>
          </p:nvSpPr>
          <p:spPr>
            <a:xfrm>
              <a:off x="22101996" y="21161630"/>
              <a:ext cx="457502" cy="276999"/>
            </a:xfrm>
            <a:prstGeom prst="rect">
              <a:avLst/>
            </a:prstGeom>
            <a:noFill/>
          </p:spPr>
          <p:txBody>
            <a:bodyPr wrap="none" rtlCol="0">
              <a:spAutoFit/>
            </a:bodyPr>
            <a:lstStyle/>
            <a:p>
              <a:r>
                <a:rPr lang="en-US" sz="1200" dirty="0" smtClean="0"/>
                <a:t>0.03</a:t>
              </a:r>
              <a:endParaRPr lang="en-US" sz="1200" dirty="0"/>
            </a:p>
          </p:txBody>
        </p:sp>
        <p:sp>
          <p:nvSpPr>
            <p:cNvPr id="376" name="TextBox 375"/>
            <p:cNvSpPr txBox="1"/>
            <p:nvPr/>
          </p:nvSpPr>
          <p:spPr>
            <a:xfrm>
              <a:off x="22101996" y="20793330"/>
              <a:ext cx="457502" cy="276999"/>
            </a:xfrm>
            <a:prstGeom prst="rect">
              <a:avLst/>
            </a:prstGeom>
            <a:noFill/>
          </p:spPr>
          <p:txBody>
            <a:bodyPr wrap="none" rtlCol="0">
              <a:spAutoFit/>
            </a:bodyPr>
            <a:lstStyle/>
            <a:p>
              <a:r>
                <a:rPr lang="en-US" sz="1200" dirty="0" smtClean="0"/>
                <a:t>0.04</a:t>
              </a:r>
              <a:endParaRPr lang="en-US" sz="1200" dirty="0"/>
            </a:p>
          </p:txBody>
        </p:sp>
        <p:sp>
          <p:nvSpPr>
            <p:cNvPr id="377" name="TextBox 376"/>
            <p:cNvSpPr txBox="1"/>
            <p:nvPr/>
          </p:nvSpPr>
          <p:spPr>
            <a:xfrm>
              <a:off x="22101996" y="20431380"/>
              <a:ext cx="457502" cy="276999"/>
            </a:xfrm>
            <a:prstGeom prst="rect">
              <a:avLst/>
            </a:prstGeom>
            <a:noFill/>
          </p:spPr>
          <p:txBody>
            <a:bodyPr wrap="none" rtlCol="0">
              <a:spAutoFit/>
            </a:bodyPr>
            <a:lstStyle/>
            <a:p>
              <a:r>
                <a:rPr lang="en-US" sz="1200" dirty="0" smtClean="0"/>
                <a:t>0.05</a:t>
              </a:r>
              <a:endParaRPr lang="en-US" sz="1200" dirty="0"/>
            </a:p>
          </p:txBody>
        </p:sp>
        <p:sp>
          <p:nvSpPr>
            <p:cNvPr id="378" name="TextBox 377"/>
            <p:cNvSpPr txBox="1"/>
            <p:nvPr/>
          </p:nvSpPr>
          <p:spPr>
            <a:xfrm>
              <a:off x="22101996" y="20086250"/>
              <a:ext cx="457502" cy="276999"/>
            </a:xfrm>
            <a:prstGeom prst="rect">
              <a:avLst/>
            </a:prstGeom>
            <a:noFill/>
          </p:spPr>
          <p:txBody>
            <a:bodyPr wrap="none" rtlCol="0">
              <a:spAutoFit/>
            </a:bodyPr>
            <a:lstStyle/>
            <a:p>
              <a:r>
                <a:rPr lang="en-US" sz="1200" dirty="0" smtClean="0"/>
                <a:t>0.06</a:t>
              </a:r>
              <a:endParaRPr lang="en-US" sz="1200" dirty="0"/>
            </a:p>
          </p:txBody>
        </p:sp>
      </p:grpSp>
      <p:grpSp>
        <p:nvGrpSpPr>
          <p:cNvPr id="379" name="Group 378"/>
          <p:cNvGrpSpPr/>
          <p:nvPr/>
        </p:nvGrpSpPr>
        <p:grpSpPr>
          <a:xfrm>
            <a:off x="22227368" y="33219645"/>
            <a:ext cx="457502" cy="2419179"/>
            <a:chOff x="22101996" y="20086250"/>
            <a:chExt cx="457502" cy="2419179"/>
          </a:xfrm>
        </p:grpSpPr>
        <p:sp>
          <p:nvSpPr>
            <p:cNvPr id="380" name="TextBox 379"/>
            <p:cNvSpPr txBox="1"/>
            <p:nvPr/>
          </p:nvSpPr>
          <p:spPr>
            <a:xfrm>
              <a:off x="22296836" y="22228430"/>
              <a:ext cx="262662" cy="276999"/>
            </a:xfrm>
            <a:prstGeom prst="rect">
              <a:avLst/>
            </a:prstGeom>
            <a:noFill/>
          </p:spPr>
          <p:txBody>
            <a:bodyPr wrap="none" rtlCol="0">
              <a:spAutoFit/>
            </a:bodyPr>
            <a:lstStyle/>
            <a:p>
              <a:r>
                <a:rPr lang="en-US" sz="1200" dirty="0" smtClean="0"/>
                <a:t>0</a:t>
              </a:r>
              <a:endParaRPr lang="en-US" sz="1200" dirty="0"/>
            </a:p>
          </p:txBody>
        </p:sp>
        <p:sp>
          <p:nvSpPr>
            <p:cNvPr id="381" name="TextBox 380"/>
            <p:cNvSpPr txBox="1"/>
            <p:nvPr/>
          </p:nvSpPr>
          <p:spPr>
            <a:xfrm>
              <a:off x="22101996" y="21879180"/>
              <a:ext cx="457502" cy="276999"/>
            </a:xfrm>
            <a:prstGeom prst="rect">
              <a:avLst/>
            </a:prstGeom>
            <a:noFill/>
          </p:spPr>
          <p:txBody>
            <a:bodyPr wrap="none" rtlCol="0">
              <a:spAutoFit/>
            </a:bodyPr>
            <a:lstStyle/>
            <a:p>
              <a:r>
                <a:rPr lang="en-US" sz="1200" dirty="0" smtClean="0"/>
                <a:t>0.01</a:t>
              </a:r>
              <a:endParaRPr lang="en-US" sz="1200" dirty="0"/>
            </a:p>
          </p:txBody>
        </p:sp>
        <p:sp>
          <p:nvSpPr>
            <p:cNvPr id="382" name="TextBox 381"/>
            <p:cNvSpPr txBox="1"/>
            <p:nvPr/>
          </p:nvSpPr>
          <p:spPr>
            <a:xfrm>
              <a:off x="22101996" y="21510880"/>
              <a:ext cx="457502" cy="276999"/>
            </a:xfrm>
            <a:prstGeom prst="rect">
              <a:avLst/>
            </a:prstGeom>
            <a:noFill/>
          </p:spPr>
          <p:txBody>
            <a:bodyPr wrap="none" rtlCol="0">
              <a:spAutoFit/>
            </a:bodyPr>
            <a:lstStyle/>
            <a:p>
              <a:r>
                <a:rPr lang="en-US" sz="1200" dirty="0" smtClean="0"/>
                <a:t>0.02</a:t>
              </a:r>
              <a:endParaRPr lang="en-US" sz="1200" dirty="0"/>
            </a:p>
          </p:txBody>
        </p:sp>
        <p:sp>
          <p:nvSpPr>
            <p:cNvPr id="383" name="TextBox 382"/>
            <p:cNvSpPr txBox="1"/>
            <p:nvPr/>
          </p:nvSpPr>
          <p:spPr>
            <a:xfrm>
              <a:off x="22101996" y="21161630"/>
              <a:ext cx="457502" cy="276999"/>
            </a:xfrm>
            <a:prstGeom prst="rect">
              <a:avLst/>
            </a:prstGeom>
            <a:noFill/>
          </p:spPr>
          <p:txBody>
            <a:bodyPr wrap="none" rtlCol="0">
              <a:spAutoFit/>
            </a:bodyPr>
            <a:lstStyle/>
            <a:p>
              <a:r>
                <a:rPr lang="en-US" sz="1200" dirty="0" smtClean="0"/>
                <a:t>0.03</a:t>
              </a:r>
              <a:endParaRPr lang="en-US" sz="1200" dirty="0"/>
            </a:p>
          </p:txBody>
        </p:sp>
        <p:sp>
          <p:nvSpPr>
            <p:cNvPr id="384" name="TextBox 383"/>
            <p:cNvSpPr txBox="1"/>
            <p:nvPr/>
          </p:nvSpPr>
          <p:spPr>
            <a:xfrm>
              <a:off x="22101996" y="20793330"/>
              <a:ext cx="457502" cy="276999"/>
            </a:xfrm>
            <a:prstGeom prst="rect">
              <a:avLst/>
            </a:prstGeom>
            <a:noFill/>
          </p:spPr>
          <p:txBody>
            <a:bodyPr wrap="none" rtlCol="0">
              <a:spAutoFit/>
            </a:bodyPr>
            <a:lstStyle/>
            <a:p>
              <a:r>
                <a:rPr lang="en-US" sz="1200" dirty="0" smtClean="0"/>
                <a:t>0.04</a:t>
              </a:r>
              <a:endParaRPr lang="en-US" sz="1200" dirty="0"/>
            </a:p>
          </p:txBody>
        </p:sp>
        <p:sp>
          <p:nvSpPr>
            <p:cNvPr id="385" name="TextBox 384"/>
            <p:cNvSpPr txBox="1"/>
            <p:nvPr/>
          </p:nvSpPr>
          <p:spPr>
            <a:xfrm>
              <a:off x="22101996" y="20431380"/>
              <a:ext cx="457502" cy="276999"/>
            </a:xfrm>
            <a:prstGeom prst="rect">
              <a:avLst/>
            </a:prstGeom>
            <a:noFill/>
          </p:spPr>
          <p:txBody>
            <a:bodyPr wrap="none" rtlCol="0">
              <a:spAutoFit/>
            </a:bodyPr>
            <a:lstStyle/>
            <a:p>
              <a:r>
                <a:rPr lang="en-US" sz="1200" dirty="0" smtClean="0"/>
                <a:t>0.05</a:t>
              </a:r>
              <a:endParaRPr lang="en-US" sz="1200" dirty="0"/>
            </a:p>
          </p:txBody>
        </p:sp>
        <p:sp>
          <p:nvSpPr>
            <p:cNvPr id="386" name="TextBox 385"/>
            <p:cNvSpPr txBox="1"/>
            <p:nvPr/>
          </p:nvSpPr>
          <p:spPr>
            <a:xfrm>
              <a:off x="22101996" y="20086250"/>
              <a:ext cx="457502" cy="276999"/>
            </a:xfrm>
            <a:prstGeom prst="rect">
              <a:avLst/>
            </a:prstGeom>
            <a:noFill/>
          </p:spPr>
          <p:txBody>
            <a:bodyPr wrap="none" rtlCol="0">
              <a:spAutoFit/>
            </a:bodyPr>
            <a:lstStyle/>
            <a:p>
              <a:r>
                <a:rPr lang="en-US" sz="1200" dirty="0" smtClean="0"/>
                <a:t>0.06</a:t>
              </a:r>
              <a:endParaRPr lang="en-US" sz="1200" dirty="0"/>
            </a:p>
          </p:txBody>
        </p:sp>
      </p:grpSp>
      <p:grpSp>
        <p:nvGrpSpPr>
          <p:cNvPr id="387" name="Group 386"/>
          <p:cNvGrpSpPr/>
          <p:nvPr/>
        </p:nvGrpSpPr>
        <p:grpSpPr>
          <a:xfrm>
            <a:off x="26031522" y="30379445"/>
            <a:ext cx="457502" cy="2419179"/>
            <a:chOff x="22101996" y="20086250"/>
            <a:chExt cx="457502" cy="2419179"/>
          </a:xfrm>
        </p:grpSpPr>
        <p:sp>
          <p:nvSpPr>
            <p:cNvPr id="388" name="TextBox 387"/>
            <p:cNvSpPr txBox="1"/>
            <p:nvPr/>
          </p:nvSpPr>
          <p:spPr>
            <a:xfrm>
              <a:off x="22296836" y="22228430"/>
              <a:ext cx="262662" cy="276999"/>
            </a:xfrm>
            <a:prstGeom prst="rect">
              <a:avLst/>
            </a:prstGeom>
            <a:noFill/>
          </p:spPr>
          <p:txBody>
            <a:bodyPr wrap="none" rtlCol="0">
              <a:spAutoFit/>
            </a:bodyPr>
            <a:lstStyle/>
            <a:p>
              <a:r>
                <a:rPr lang="en-US" sz="1200" dirty="0" smtClean="0"/>
                <a:t>0</a:t>
              </a:r>
              <a:endParaRPr lang="en-US" sz="1200" dirty="0"/>
            </a:p>
          </p:txBody>
        </p:sp>
        <p:sp>
          <p:nvSpPr>
            <p:cNvPr id="389" name="TextBox 388"/>
            <p:cNvSpPr txBox="1"/>
            <p:nvPr/>
          </p:nvSpPr>
          <p:spPr>
            <a:xfrm>
              <a:off x="22101996" y="21879180"/>
              <a:ext cx="457502" cy="276999"/>
            </a:xfrm>
            <a:prstGeom prst="rect">
              <a:avLst/>
            </a:prstGeom>
            <a:noFill/>
          </p:spPr>
          <p:txBody>
            <a:bodyPr wrap="none" rtlCol="0">
              <a:spAutoFit/>
            </a:bodyPr>
            <a:lstStyle/>
            <a:p>
              <a:r>
                <a:rPr lang="en-US" sz="1200" dirty="0" smtClean="0"/>
                <a:t>0.01</a:t>
              </a:r>
              <a:endParaRPr lang="en-US" sz="1200" dirty="0"/>
            </a:p>
          </p:txBody>
        </p:sp>
        <p:sp>
          <p:nvSpPr>
            <p:cNvPr id="390" name="TextBox 389"/>
            <p:cNvSpPr txBox="1"/>
            <p:nvPr/>
          </p:nvSpPr>
          <p:spPr>
            <a:xfrm>
              <a:off x="22101996" y="21510880"/>
              <a:ext cx="457502" cy="276999"/>
            </a:xfrm>
            <a:prstGeom prst="rect">
              <a:avLst/>
            </a:prstGeom>
            <a:noFill/>
          </p:spPr>
          <p:txBody>
            <a:bodyPr wrap="none" rtlCol="0">
              <a:spAutoFit/>
            </a:bodyPr>
            <a:lstStyle/>
            <a:p>
              <a:r>
                <a:rPr lang="en-US" sz="1200" dirty="0" smtClean="0"/>
                <a:t>0.02</a:t>
              </a:r>
              <a:endParaRPr lang="en-US" sz="1200" dirty="0"/>
            </a:p>
          </p:txBody>
        </p:sp>
        <p:sp>
          <p:nvSpPr>
            <p:cNvPr id="391" name="TextBox 390"/>
            <p:cNvSpPr txBox="1"/>
            <p:nvPr/>
          </p:nvSpPr>
          <p:spPr>
            <a:xfrm>
              <a:off x="22101996" y="21161630"/>
              <a:ext cx="457502" cy="276999"/>
            </a:xfrm>
            <a:prstGeom prst="rect">
              <a:avLst/>
            </a:prstGeom>
            <a:noFill/>
          </p:spPr>
          <p:txBody>
            <a:bodyPr wrap="none" rtlCol="0">
              <a:spAutoFit/>
            </a:bodyPr>
            <a:lstStyle/>
            <a:p>
              <a:r>
                <a:rPr lang="en-US" sz="1200" dirty="0" smtClean="0"/>
                <a:t>0.03</a:t>
              </a:r>
              <a:endParaRPr lang="en-US" sz="1200" dirty="0"/>
            </a:p>
          </p:txBody>
        </p:sp>
        <p:sp>
          <p:nvSpPr>
            <p:cNvPr id="392" name="TextBox 391"/>
            <p:cNvSpPr txBox="1"/>
            <p:nvPr/>
          </p:nvSpPr>
          <p:spPr>
            <a:xfrm>
              <a:off x="22101996" y="20793330"/>
              <a:ext cx="457502" cy="276999"/>
            </a:xfrm>
            <a:prstGeom prst="rect">
              <a:avLst/>
            </a:prstGeom>
            <a:noFill/>
          </p:spPr>
          <p:txBody>
            <a:bodyPr wrap="none" rtlCol="0">
              <a:spAutoFit/>
            </a:bodyPr>
            <a:lstStyle/>
            <a:p>
              <a:r>
                <a:rPr lang="en-US" sz="1200" dirty="0" smtClean="0"/>
                <a:t>0.04</a:t>
              </a:r>
              <a:endParaRPr lang="en-US" sz="1200" dirty="0"/>
            </a:p>
          </p:txBody>
        </p:sp>
        <p:sp>
          <p:nvSpPr>
            <p:cNvPr id="393" name="TextBox 392"/>
            <p:cNvSpPr txBox="1"/>
            <p:nvPr/>
          </p:nvSpPr>
          <p:spPr>
            <a:xfrm>
              <a:off x="22101996" y="20431380"/>
              <a:ext cx="457502" cy="276999"/>
            </a:xfrm>
            <a:prstGeom prst="rect">
              <a:avLst/>
            </a:prstGeom>
            <a:noFill/>
          </p:spPr>
          <p:txBody>
            <a:bodyPr wrap="none" rtlCol="0">
              <a:spAutoFit/>
            </a:bodyPr>
            <a:lstStyle/>
            <a:p>
              <a:r>
                <a:rPr lang="en-US" sz="1200" dirty="0" smtClean="0"/>
                <a:t>0.05</a:t>
              </a:r>
              <a:endParaRPr lang="en-US" sz="1200" dirty="0"/>
            </a:p>
          </p:txBody>
        </p:sp>
        <p:sp>
          <p:nvSpPr>
            <p:cNvPr id="394" name="TextBox 393"/>
            <p:cNvSpPr txBox="1"/>
            <p:nvPr/>
          </p:nvSpPr>
          <p:spPr>
            <a:xfrm>
              <a:off x="22101996" y="20086250"/>
              <a:ext cx="457502" cy="276999"/>
            </a:xfrm>
            <a:prstGeom prst="rect">
              <a:avLst/>
            </a:prstGeom>
            <a:noFill/>
          </p:spPr>
          <p:txBody>
            <a:bodyPr wrap="none" rtlCol="0">
              <a:spAutoFit/>
            </a:bodyPr>
            <a:lstStyle/>
            <a:p>
              <a:r>
                <a:rPr lang="en-US" sz="1200" dirty="0" smtClean="0"/>
                <a:t>0.06</a:t>
              </a:r>
              <a:endParaRPr lang="en-US" sz="1200" dirty="0"/>
            </a:p>
          </p:txBody>
        </p:sp>
      </p:grpSp>
      <p:grpSp>
        <p:nvGrpSpPr>
          <p:cNvPr id="395" name="Group 394"/>
          <p:cNvGrpSpPr/>
          <p:nvPr/>
        </p:nvGrpSpPr>
        <p:grpSpPr>
          <a:xfrm>
            <a:off x="26021323" y="33207897"/>
            <a:ext cx="457502" cy="2419179"/>
            <a:chOff x="22101996" y="20086250"/>
            <a:chExt cx="457502" cy="2419179"/>
          </a:xfrm>
        </p:grpSpPr>
        <p:sp>
          <p:nvSpPr>
            <p:cNvPr id="396" name="TextBox 395"/>
            <p:cNvSpPr txBox="1"/>
            <p:nvPr/>
          </p:nvSpPr>
          <p:spPr>
            <a:xfrm>
              <a:off x="22296836" y="22228430"/>
              <a:ext cx="262662" cy="276999"/>
            </a:xfrm>
            <a:prstGeom prst="rect">
              <a:avLst/>
            </a:prstGeom>
            <a:noFill/>
          </p:spPr>
          <p:txBody>
            <a:bodyPr wrap="none" rtlCol="0">
              <a:spAutoFit/>
            </a:bodyPr>
            <a:lstStyle/>
            <a:p>
              <a:r>
                <a:rPr lang="en-US" sz="1200" dirty="0" smtClean="0"/>
                <a:t>0</a:t>
              </a:r>
              <a:endParaRPr lang="en-US" sz="1200" dirty="0"/>
            </a:p>
          </p:txBody>
        </p:sp>
        <p:sp>
          <p:nvSpPr>
            <p:cNvPr id="397" name="TextBox 396"/>
            <p:cNvSpPr txBox="1"/>
            <p:nvPr/>
          </p:nvSpPr>
          <p:spPr>
            <a:xfrm>
              <a:off x="22101996" y="21879180"/>
              <a:ext cx="457502" cy="276999"/>
            </a:xfrm>
            <a:prstGeom prst="rect">
              <a:avLst/>
            </a:prstGeom>
            <a:noFill/>
          </p:spPr>
          <p:txBody>
            <a:bodyPr wrap="none" rtlCol="0">
              <a:spAutoFit/>
            </a:bodyPr>
            <a:lstStyle/>
            <a:p>
              <a:r>
                <a:rPr lang="en-US" sz="1200" dirty="0" smtClean="0"/>
                <a:t>0.01</a:t>
              </a:r>
              <a:endParaRPr lang="en-US" sz="1200" dirty="0"/>
            </a:p>
          </p:txBody>
        </p:sp>
        <p:sp>
          <p:nvSpPr>
            <p:cNvPr id="398" name="TextBox 397"/>
            <p:cNvSpPr txBox="1"/>
            <p:nvPr/>
          </p:nvSpPr>
          <p:spPr>
            <a:xfrm>
              <a:off x="22101996" y="21510880"/>
              <a:ext cx="457502" cy="276999"/>
            </a:xfrm>
            <a:prstGeom prst="rect">
              <a:avLst/>
            </a:prstGeom>
            <a:noFill/>
          </p:spPr>
          <p:txBody>
            <a:bodyPr wrap="none" rtlCol="0">
              <a:spAutoFit/>
            </a:bodyPr>
            <a:lstStyle/>
            <a:p>
              <a:r>
                <a:rPr lang="en-US" sz="1200" dirty="0" smtClean="0"/>
                <a:t>0.02</a:t>
              </a:r>
              <a:endParaRPr lang="en-US" sz="1200" dirty="0"/>
            </a:p>
          </p:txBody>
        </p:sp>
        <p:sp>
          <p:nvSpPr>
            <p:cNvPr id="399" name="TextBox 398"/>
            <p:cNvSpPr txBox="1"/>
            <p:nvPr/>
          </p:nvSpPr>
          <p:spPr>
            <a:xfrm>
              <a:off x="22101996" y="21161630"/>
              <a:ext cx="457502" cy="276999"/>
            </a:xfrm>
            <a:prstGeom prst="rect">
              <a:avLst/>
            </a:prstGeom>
            <a:noFill/>
          </p:spPr>
          <p:txBody>
            <a:bodyPr wrap="none" rtlCol="0">
              <a:spAutoFit/>
            </a:bodyPr>
            <a:lstStyle/>
            <a:p>
              <a:r>
                <a:rPr lang="en-US" sz="1200" dirty="0" smtClean="0"/>
                <a:t>0.03</a:t>
              </a:r>
              <a:endParaRPr lang="en-US" sz="1200" dirty="0"/>
            </a:p>
          </p:txBody>
        </p:sp>
        <p:sp>
          <p:nvSpPr>
            <p:cNvPr id="400" name="TextBox 399"/>
            <p:cNvSpPr txBox="1"/>
            <p:nvPr/>
          </p:nvSpPr>
          <p:spPr>
            <a:xfrm>
              <a:off x="22101996" y="20793330"/>
              <a:ext cx="457502" cy="276999"/>
            </a:xfrm>
            <a:prstGeom prst="rect">
              <a:avLst/>
            </a:prstGeom>
            <a:noFill/>
          </p:spPr>
          <p:txBody>
            <a:bodyPr wrap="none" rtlCol="0">
              <a:spAutoFit/>
            </a:bodyPr>
            <a:lstStyle/>
            <a:p>
              <a:r>
                <a:rPr lang="en-US" sz="1200" dirty="0" smtClean="0"/>
                <a:t>0.04</a:t>
              </a:r>
              <a:endParaRPr lang="en-US" sz="1200" dirty="0"/>
            </a:p>
          </p:txBody>
        </p:sp>
        <p:sp>
          <p:nvSpPr>
            <p:cNvPr id="401" name="TextBox 400"/>
            <p:cNvSpPr txBox="1"/>
            <p:nvPr/>
          </p:nvSpPr>
          <p:spPr>
            <a:xfrm>
              <a:off x="22101996" y="20431380"/>
              <a:ext cx="457502" cy="276999"/>
            </a:xfrm>
            <a:prstGeom prst="rect">
              <a:avLst/>
            </a:prstGeom>
            <a:noFill/>
          </p:spPr>
          <p:txBody>
            <a:bodyPr wrap="none" rtlCol="0">
              <a:spAutoFit/>
            </a:bodyPr>
            <a:lstStyle/>
            <a:p>
              <a:r>
                <a:rPr lang="en-US" sz="1200" dirty="0" smtClean="0"/>
                <a:t>0.05</a:t>
              </a:r>
              <a:endParaRPr lang="en-US" sz="1200" dirty="0"/>
            </a:p>
          </p:txBody>
        </p:sp>
        <p:sp>
          <p:nvSpPr>
            <p:cNvPr id="402" name="TextBox 401"/>
            <p:cNvSpPr txBox="1"/>
            <p:nvPr/>
          </p:nvSpPr>
          <p:spPr>
            <a:xfrm>
              <a:off x="22101996" y="20086250"/>
              <a:ext cx="457502" cy="276999"/>
            </a:xfrm>
            <a:prstGeom prst="rect">
              <a:avLst/>
            </a:prstGeom>
            <a:noFill/>
          </p:spPr>
          <p:txBody>
            <a:bodyPr wrap="none" rtlCol="0">
              <a:spAutoFit/>
            </a:bodyPr>
            <a:lstStyle/>
            <a:p>
              <a:r>
                <a:rPr lang="en-US" sz="1200" dirty="0" smtClean="0"/>
                <a:t>0.06</a:t>
              </a:r>
              <a:endParaRPr lang="en-US" sz="1200" dirty="0"/>
            </a:p>
          </p:txBody>
        </p:sp>
      </p:grpSp>
      <p:grpSp>
        <p:nvGrpSpPr>
          <p:cNvPr id="403" name="Group 402"/>
          <p:cNvGrpSpPr/>
          <p:nvPr/>
        </p:nvGrpSpPr>
        <p:grpSpPr>
          <a:xfrm>
            <a:off x="22295460" y="24110041"/>
            <a:ext cx="2961457" cy="276999"/>
            <a:chOff x="22260219" y="22505429"/>
            <a:chExt cx="2961457" cy="276999"/>
          </a:xfrm>
        </p:grpSpPr>
        <p:sp>
          <p:nvSpPr>
            <p:cNvPr id="404" name="TextBox 403"/>
            <p:cNvSpPr txBox="1"/>
            <p:nvPr/>
          </p:nvSpPr>
          <p:spPr>
            <a:xfrm>
              <a:off x="22260219" y="22505429"/>
              <a:ext cx="418654" cy="276999"/>
            </a:xfrm>
            <a:prstGeom prst="rect">
              <a:avLst/>
            </a:prstGeom>
            <a:noFill/>
          </p:spPr>
          <p:txBody>
            <a:bodyPr wrap="none" rtlCol="0">
              <a:spAutoFit/>
            </a:bodyPr>
            <a:lstStyle/>
            <a:p>
              <a:r>
                <a:rPr lang="en-US" sz="1200" dirty="0" smtClean="0"/>
                <a:t>400</a:t>
              </a:r>
              <a:endParaRPr lang="en-US" sz="1200" dirty="0"/>
            </a:p>
          </p:txBody>
        </p:sp>
        <p:sp>
          <p:nvSpPr>
            <p:cNvPr id="405" name="TextBox 404"/>
            <p:cNvSpPr txBox="1"/>
            <p:nvPr/>
          </p:nvSpPr>
          <p:spPr>
            <a:xfrm>
              <a:off x="23133183" y="22505429"/>
              <a:ext cx="418654" cy="276999"/>
            </a:xfrm>
            <a:prstGeom prst="rect">
              <a:avLst/>
            </a:prstGeom>
            <a:noFill/>
          </p:spPr>
          <p:txBody>
            <a:bodyPr wrap="none" rtlCol="0">
              <a:spAutoFit/>
            </a:bodyPr>
            <a:lstStyle/>
            <a:p>
              <a:r>
                <a:rPr lang="en-US" sz="1200" dirty="0"/>
                <a:t>5</a:t>
              </a:r>
              <a:r>
                <a:rPr lang="en-US" sz="1200" dirty="0" smtClean="0"/>
                <a:t>00</a:t>
              </a:r>
              <a:endParaRPr lang="en-US" sz="1200" dirty="0"/>
            </a:p>
          </p:txBody>
        </p:sp>
        <p:sp>
          <p:nvSpPr>
            <p:cNvPr id="406" name="TextBox 405"/>
            <p:cNvSpPr txBox="1"/>
            <p:nvPr/>
          </p:nvSpPr>
          <p:spPr>
            <a:xfrm>
              <a:off x="23983872" y="22505429"/>
              <a:ext cx="418654" cy="276999"/>
            </a:xfrm>
            <a:prstGeom prst="rect">
              <a:avLst/>
            </a:prstGeom>
            <a:noFill/>
          </p:spPr>
          <p:txBody>
            <a:bodyPr wrap="none" rtlCol="0">
              <a:spAutoFit/>
            </a:bodyPr>
            <a:lstStyle/>
            <a:p>
              <a:r>
                <a:rPr lang="en-US" sz="1200" dirty="0" smtClean="0"/>
                <a:t>600</a:t>
              </a:r>
              <a:endParaRPr lang="en-US" sz="1200" dirty="0"/>
            </a:p>
          </p:txBody>
        </p:sp>
        <p:sp>
          <p:nvSpPr>
            <p:cNvPr id="407" name="TextBox 406"/>
            <p:cNvSpPr txBox="1"/>
            <p:nvPr/>
          </p:nvSpPr>
          <p:spPr>
            <a:xfrm>
              <a:off x="24803022" y="22505429"/>
              <a:ext cx="418654" cy="276999"/>
            </a:xfrm>
            <a:prstGeom prst="rect">
              <a:avLst/>
            </a:prstGeom>
            <a:noFill/>
          </p:spPr>
          <p:txBody>
            <a:bodyPr wrap="none" rtlCol="0">
              <a:spAutoFit/>
            </a:bodyPr>
            <a:lstStyle/>
            <a:p>
              <a:r>
                <a:rPr lang="en-US" sz="1200" dirty="0"/>
                <a:t>7</a:t>
              </a:r>
              <a:r>
                <a:rPr lang="en-US" sz="1200" dirty="0" smtClean="0"/>
                <a:t>00</a:t>
              </a:r>
              <a:endParaRPr lang="en-US" sz="1200" dirty="0"/>
            </a:p>
          </p:txBody>
        </p:sp>
      </p:grpSp>
      <p:grpSp>
        <p:nvGrpSpPr>
          <p:cNvPr id="408" name="Group 407"/>
          <p:cNvGrpSpPr/>
          <p:nvPr/>
        </p:nvGrpSpPr>
        <p:grpSpPr>
          <a:xfrm>
            <a:off x="22327951" y="26984923"/>
            <a:ext cx="2961457" cy="276999"/>
            <a:chOff x="22260219" y="22505429"/>
            <a:chExt cx="2961457" cy="276999"/>
          </a:xfrm>
        </p:grpSpPr>
        <p:sp>
          <p:nvSpPr>
            <p:cNvPr id="409" name="TextBox 408"/>
            <p:cNvSpPr txBox="1"/>
            <p:nvPr/>
          </p:nvSpPr>
          <p:spPr>
            <a:xfrm>
              <a:off x="22260219" y="22505429"/>
              <a:ext cx="418654" cy="276999"/>
            </a:xfrm>
            <a:prstGeom prst="rect">
              <a:avLst/>
            </a:prstGeom>
            <a:noFill/>
          </p:spPr>
          <p:txBody>
            <a:bodyPr wrap="none" rtlCol="0">
              <a:spAutoFit/>
            </a:bodyPr>
            <a:lstStyle/>
            <a:p>
              <a:r>
                <a:rPr lang="en-US" sz="1200" dirty="0" smtClean="0"/>
                <a:t>400</a:t>
              </a:r>
              <a:endParaRPr lang="en-US" sz="1200" dirty="0"/>
            </a:p>
          </p:txBody>
        </p:sp>
        <p:sp>
          <p:nvSpPr>
            <p:cNvPr id="410" name="TextBox 409"/>
            <p:cNvSpPr txBox="1"/>
            <p:nvPr/>
          </p:nvSpPr>
          <p:spPr>
            <a:xfrm>
              <a:off x="23133183" y="22505429"/>
              <a:ext cx="418654" cy="276999"/>
            </a:xfrm>
            <a:prstGeom prst="rect">
              <a:avLst/>
            </a:prstGeom>
            <a:noFill/>
          </p:spPr>
          <p:txBody>
            <a:bodyPr wrap="none" rtlCol="0">
              <a:spAutoFit/>
            </a:bodyPr>
            <a:lstStyle/>
            <a:p>
              <a:r>
                <a:rPr lang="en-US" sz="1200" dirty="0"/>
                <a:t>5</a:t>
              </a:r>
              <a:r>
                <a:rPr lang="en-US" sz="1200" dirty="0" smtClean="0"/>
                <a:t>00</a:t>
              </a:r>
              <a:endParaRPr lang="en-US" sz="1200" dirty="0"/>
            </a:p>
          </p:txBody>
        </p:sp>
        <p:sp>
          <p:nvSpPr>
            <p:cNvPr id="411" name="TextBox 410"/>
            <p:cNvSpPr txBox="1"/>
            <p:nvPr/>
          </p:nvSpPr>
          <p:spPr>
            <a:xfrm>
              <a:off x="23983872" y="22505429"/>
              <a:ext cx="418654" cy="276999"/>
            </a:xfrm>
            <a:prstGeom prst="rect">
              <a:avLst/>
            </a:prstGeom>
            <a:noFill/>
          </p:spPr>
          <p:txBody>
            <a:bodyPr wrap="none" rtlCol="0">
              <a:spAutoFit/>
            </a:bodyPr>
            <a:lstStyle/>
            <a:p>
              <a:r>
                <a:rPr lang="en-US" sz="1200" dirty="0" smtClean="0"/>
                <a:t>600</a:t>
              </a:r>
              <a:endParaRPr lang="en-US" sz="1200" dirty="0"/>
            </a:p>
          </p:txBody>
        </p:sp>
        <p:sp>
          <p:nvSpPr>
            <p:cNvPr id="412" name="TextBox 411"/>
            <p:cNvSpPr txBox="1"/>
            <p:nvPr/>
          </p:nvSpPr>
          <p:spPr>
            <a:xfrm>
              <a:off x="24803022" y="22505429"/>
              <a:ext cx="418654" cy="276999"/>
            </a:xfrm>
            <a:prstGeom prst="rect">
              <a:avLst/>
            </a:prstGeom>
            <a:noFill/>
          </p:spPr>
          <p:txBody>
            <a:bodyPr wrap="none" rtlCol="0">
              <a:spAutoFit/>
            </a:bodyPr>
            <a:lstStyle/>
            <a:p>
              <a:r>
                <a:rPr lang="en-US" sz="1200" dirty="0"/>
                <a:t>7</a:t>
              </a:r>
              <a:r>
                <a:rPr lang="en-US" sz="1200" dirty="0" smtClean="0"/>
                <a:t>00</a:t>
              </a:r>
              <a:endParaRPr lang="en-US" sz="1200" dirty="0"/>
            </a:p>
          </p:txBody>
        </p:sp>
      </p:grpSp>
      <p:grpSp>
        <p:nvGrpSpPr>
          <p:cNvPr id="413" name="Group 412"/>
          <p:cNvGrpSpPr/>
          <p:nvPr/>
        </p:nvGrpSpPr>
        <p:grpSpPr>
          <a:xfrm>
            <a:off x="26239486" y="24113010"/>
            <a:ext cx="2961457" cy="276999"/>
            <a:chOff x="22260219" y="22505429"/>
            <a:chExt cx="2961457" cy="276999"/>
          </a:xfrm>
        </p:grpSpPr>
        <p:sp>
          <p:nvSpPr>
            <p:cNvPr id="414" name="TextBox 413"/>
            <p:cNvSpPr txBox="1"/>
            <p:nvPr/>
          </p:nvSpPr>
          <p:spPr>
            <a:xfrm>
              <a:off x="22260219" y="22505429"/>
              <a:ext cx="418654" cy="276999"/>
            </a:xfrm>
            <a:prstGeom prst="rect">
              <a:avLst/>
            </a:prstGeom>
            <a:noFill/>
          </p:spPr>
          <p:txBody>
            <a:bodyPr wrap="none" rtlCol="0">
              <a:spAutoFit/>
            </a:bodyPr>
            <a:lstStyle/>
            <a:p>
              <a:r>
                <a:rPr lang="en-US" sz="1200" dirty="0" smtClean="0"/>
                <a:t>400</a:t>
              </a:r>
              <a:endParaRPr lang="en-US" sz="1200" dirty="0"/>
            </a:p>
          </p:txBody>
        </p:sp>
        <p:sp>
          <p:nvSpPr>
            <p:cNvPr id="415" name="TextBox 414"/>
            <p:cNvSpPr txBox="1"/>
            <p:nvPr/>
          </p:nvSpPr>
          <p:spPr>
            <a:xfrm>
              <a:off x="23133183" y="22505429"/>
              <a:ext cx="418654" cy="276999"/>
            </a:xfrm>
            <a:prstGeom prst="rect">
              <a:avLst/>
            </a:prstGeom>
            <a:noFill/>
          </p:spPr>
          <p:txBody>
            <a:bodyPr wrap="none" rtlCol="0">
              <a:spAutoFit/>
            </a:bodyPr>
            <a:lstStyle/>
            <a:p>
              <a:r>
                <a:rPr lang="en-US" sz="1200" dirty="0"/>
                <a:t>5</a:t>
              </a:r>
              <a:r>
                <a:rPr lang="en-US" sz="1200" dirty="0" smtClean="0"/>
                <a:t>00</a:t>
              </a:r>
              <a:endParaRPr lang="en-US" sz="1200" dirty="0"/>
            </a:p>
          </p:txBody>
        </p:sp>
        <p:sp>
          <p:nvSpPr>
            <p:cNvPr id="416" name="TextBox 415"/>
            <p:cNvSpPr txBox="1"/>
            <p:nvPr/>
          </p:nvSpPr>
          <p:spPr>
            <a:xfrm>
              <a:off x="23983872" y="22505429"/>
              <a:ext cx="418654" cy="276999"/>
            </a:xfrm>
            <a:prstGeom prst="rect">
              <a:avLst/>
            </a:prstGeom>
            <a:noFill/>
          </p:spPr>
          <p:txBody>
            <a:bodyPr wrap="none" rtlCol="0">
              <a:spAutoFit/>
            </a:bodyPr>
            <a:lstStyle/>
            <a:p>
              <a:r>
                <a:rPr lang="en-US" sz="1200" dirty="0" smtClean="0"/>
                <a:t>600</a:t>
              </a:r>
              <a:endParaRPr lang="en-US" sz="1200" dirty="0"/>
            </a:p>
          </p:txBody>
        </p:sp>
        <p:sp>
          <p:nvSpPr>
            <p:cNvPr id="417" name="TextBox 416"/>
            <p:cNvSpPr txBox="1"/>
            <p:nvPr/>
          </p:nvSpPr>
          <p:spPr>
            <a:xfrm>
              <a:off x="24803022" y="22505429"/>
              <a:ext cx="418654" cy="276999"/>
            </a:xfrm>
            <a:prstGeom prst="rect">
              <a:avLst/>
            </a:prstGeom>
            <a:noFill/>
          </p:spPr>
          <p:txBody>
            <a:bodyPr wrap="none" rtlCol="0">
              <a:spAutoFit/>
            </a:bodyPr>
            <a:lstStyle/>
            <a:p>
              <a:r>
                <a:rPr lang="en-US" sz="1200" dirty="0"/>
                <a:t>7</a:t>
              </a:r>
              <a:r>
                <a:rPr lang="en-US" sz="1200" dirty="0" smtClean="0"/>
                <a:t>00</a:t>
              </a:r>
              <a:endParaRPr lang="en-US" sz="1200" dirty="0"/>
            </a:p>
          </p:txBody>
        </p:sp>
      </p:grpSp>
      <p:grpSp>
        <p:nvGrpSpPr>
          <p:cNvPr id="418" name="Group 417"/>
          <p:cNvGrpSpPr/>
          <p:nvPr/>
        </p:nvGrpSpPr>
        <p:grpSpPr>
          <a:xfrm>
            <a:off x="26204586" y="27015236"/>
            <a:ext cx="2961457" cy="276999"/>
            <a:chOff x="22260219" y="22505429"/>
            <a:chExt cx="2961457" cy="276999"/>
          </a:xfrm>
        </p:grpSpPr>
        <p:sp>
          <p:nvSpPr>
            <p:cNvPr id="419" name="TextBox 418"/>
            <p:cNvSpPr txBox="1"/>
            <p:nvPr/>
          </p:nvSpPr>
          <p:spPr>
            <a:xfrm>
              <a:off x="22260219" y="22505429"/>
              <a:ext cx="418654" cy="276999"/>
            </a:xfrm>
            <a:prstGeom prst="rect">
              <a:avLst/>
            </a:prstGeom>
            <a:noFill/>
          </p:spPr>
          <p:txBody>
            <a:bodyPr wrap="none" rtlCol="0">
              <a:spAutoFit/>
            </a:bodyPr>
            <a:lstStyle/>
            <a:p>
              <a:r>
                <a:rPr lang="en-US" sz="1200" dirty="0" smtClean="0"/>
                <a:t>400</a:t>
              </a:r>
              <a:endParaRPr lang="en-US" sz="1200" dirty="0"/>
            </a:p>
          </p:txBody>
        </p:sp>
        <p:sp>
          <p:nvSpPr>
            <p:cNvPr id="420" name="TextBox 419"/>
            <p:cNvSpPr txBox="1"/>
            <p:nvPr/>
          </p:nvSpPr>
          <p:spPr>
            <a:xfrm>
              <a:off x="23133183" y="22505429"/>
              <a:ext cx="418654" cy="276999"/>
            </a:xfrm>
            <a:prstGeom prst="rect">
              <a:avLst/>
            </a:prstGeom>
            <a:noFill/>
          </p:spPr>
          <p:txBody>
            <a:bodyPr wrap="none" rtlCol="0">
              <a:spAutoFit/>
            </a:bodyPr>
            <a:lstStyle/>
            <a:p>
              <a:r>
                <a:rPr lang="en-US" sz="1200" dirty="0"/>
                <a:t>5</a:t>
              </a:r>
              <a:r>
                <a:rPr lang="en-US" sz="1200" dirty="0" smtClean="0"/>
                <a:t>00</a:t>
              </a:r>
              <a:endParaRPr lang="en-US" sz="1200" dirty="0"/>
            </a:p>
          </p:txBody>
        </p:sp>
        <p:sp>
          <p:nvSpPr>
            <p:cNvPr id="421" name="TextBox 420"/>
            <p:cNvSpPr txBox="1"/>
            <p:nvPr/>
          </p:nvSpPr>
          <p:spPr>
            <a:xfrm>
              <a:off x="23983872" y="22505429"/>
              <a:ext cx="418654" cy="276999"/>
            </a:xfrm>
            <a:prstGeom prst="rect">
              <a:avLst/>
            </a:prstGeom>
            <a:noFill/>
          </p:spPr>
          <p:txBody>
            <a:bodyPr wrap="none" rtlCol="0">
              <a:spAutoFit/>
            </a:bodyPr>
            <a:lstStyle/>
            <a:p>
              <a:r>
                <a:rPr lang="en-US" sz="1200" dirty="0" smtClean="0"/>
                <a:t>600</a:t>
              </a:r>
              <a:endParaRPr lang="en-US" sz="1200" dirty="0"/>
            </a:p>
          </p:txBody>
        </p:sp>
        <p:sp>
          <p:nvSpPr>
            <p:cNvPr id="422" name="TextBox 421"/>
            <p:cNvSpPr txBox="1"/>
            <p:nvPr/>
          </p:nvSpPr>
          <p:spPr>
            <a:xfrm>
              <a:off x="24803022" y="22505429"/>
              <a:ext cx="418654" cy="276999"/>
            </a:xfrm>
            <a:prstGeom prst="rect">
              <a:avLst/>
            </a:prstGeom>
            <a:noFill/>
          </p:spPr>
          <p:txBody>
            <a:bodyPr wrap="none" rtlCol="0">
              <a:spAutoFit/>
            </a:bodyPr>
            <a:lstStyle/>
            <a:p>
              <a:r>
                <a:rPr lang="en-US" sz="1200" dirty="0"/>
                <a:t>7</a:t>
              </a:r>
              <a:r>
                <a:rPr lang="en-US" sz="1200" dirty="0" smtClean="0"/>
                <a:t>00</a:t>
              </a:r>
              <a:endParaRPr lang="en-US" sz="1200" dirty="0"/>
            </a:p>
          </p:txBody>
        </p:sp>
      </p:grpSp>
      <p:grpSp>
        <p:nvGrpSpPr>
          <p:cNvPr id="423" name="Group 422"/>
          <p:cNvGrpSpPr/>
          <p:nvPr/>
        </p:nvGrpSpPr>
        <p:grpSpPr>
          <a:xfrm>
            <a:off x="26196191" y="29913736"/>
            <a:ext cx="2961457" cy="276999"/>
            <a:chOff x="22260219" y="22505429"/>
            <a:chExt cx="2961457" cy="276999"/>
          </a:xfrm>
        </p:grpSpPr>
        <p:sp>
          <p:nvSpPr>
            <p:cNvPr id="424" name="TextBox 423"/>
            <p:cNvSpPr txBox="1"/>
            <p:nvPr/>
          </p:nvSpPr>
          <p:spPr>
            <a:xfrm>
              <a:off x="22260219" y="22505429"/>
              <a:ext cx="418654" cy="276999"/>
            </a:xfrm>
            <a:prstGeom prst="rect">
              <a:avLst/>
            </a:prstGeom>
            <a:noFill/>
          </p:spPr>
          <p:txBody>
            <a:bodyPr wrap="none" rtlCol="0">
              <a:spAutoFit/>
            </a:bodyPr>
            <a:lstStyle/>
            <a:p>
              <a:r>
                <a:rPr lang="en-US" sz="1200" dirty="0" smtClean="0"/>
                <a:t>400</a:t>
              </a:r>
              <a:endParaRPr lang="en-US" sz="1200" dirty="0"/>
            </a:p>
          </p:txBody>
        </p:sp>
        <p:sp>
          <p:nvSpPr>
            <p:cNvPr id="425" name="TextBox 424"/>
            <p:cNvSpPr txBox="1"/>
            <p:nvPr/>
          </p:nvSpPr>
          <p:spPr>
            <a:xfrm>
              <a:off x="23133183" y="22505429"/>
              <a:ext cx="418654" cy="276999"/>
            </a:xfrm>
            <a:prstGeom prst="rect">
              <a:avLst/>
            </a:prstGeom>
            <a:noFill/>
          </p:spPr>
          <p:txBody>
            <a:bodyPr wrap="none" rtlCol="0">
              <a:spAutoFit/>
            </a:bodyPr>
            <a:lstStyle/>
            <a:p>
              <a:r>
                <a:rPr lang="en-US" sz="1200" dirty="0"/>
                <a:t>5</a:t>
              </a:r>
              <a:r>
                <a:rPr lang="en-US" sz="1200" dirty="0" smtClean="0"/>
                <a:t>00</a:t>
              </a:r>
              <a:endParaRPr lang="en-US" sz="1200" dirty="0"/>
            </a:p>
          </p:txBody>
        </p:sp>
        <p:sp>
          <p:nvSpPr>
            <p:cNvPr id="426" name="TextBox 425"/>
            <p:cNvSpPr txBox="1"/>
            <p:nvPr/>
          </p:nvSpPr>
          <p:spPr>
            <a:xfrm>
              <a:off x="23983872" y="22505429"/>
              <a:ext cx="418654" cy="276999"/>
            </a:xfrm>
            <a:prstGeom prst="rect">
              <a:avLst/>
            </a:prstGeom>
            <a:noFill/>
          </p:spPr>
          <p:txBody>
            <a:bodyPr wrap="none" rtlCol="0">
              <a:spAutoFit/>
            </a:bodyPr>
            <a:lstStyle/>
            <a:p>
              <a:r>
                <a:rPr lang="en-US" sz="1200" dirty="0" smtClean="0"/>
                <a:t>600</a:t>
              </a:r>
              <a:endParaRPr lang="en-US" sz="1200" dirty="0"/>
            </a:p>
          </p:txBody>
        </p:sp>
        <p:sp>
          <p:nvSpPr>
            <p:cNvPr id="427" name="TextBox 426"/>
            <p:cNvSpPr txBox="1"/>
            <p:nvPr/>
          </p:nvSpPr>
          <p:spPr>
            <a:xfrm>
              <a:off x="24803022" y="22505429"/>
              <a:ext cx="418654" cy="276999"/>
            </a:xfrm>
            <a:prstGeom prst="rect">
              <a:avLst/>
            </a:prstGeom>
            <a:noFill/>
          </p:spPr>
          <p:txBody>
            <a:bodyPr wrap="none" rtlCol="0">
              <a:spAutoFit/>
            </a:bodyPr>
            <a:lstStyle/>
            <a:p>
              <a:r>
                <a:rPr lang="en-US" sz="1200" dirty="0"/>
                <a:t>7</a:t>
              </a:r>
              <a:r>
                <a:rPr lang="en-US" sz="1200" dirty="0" smtClean="0"/>
                <a:t>00</a:t>
              </a:r>
              <a:endParaRPr lang="en-US" sz="1200" dirty="0"/>
            </a:p>
          </p:txBody>
        </p:sp>
      </p:grpSp>
      <p:grpSp>
        <p:nvGrpSpPr>
          <p:cNvPr id="428" name="Group 427"/>
          <p:cNvGrpSpPr/>
          <p:nvPr/>
        </p:nvGrpSpPr>
        <p:grpSpPr>
          <a:xfrm>
            <a:off x="26192496" y="32795878"/>
            <a:ext cx="2961457" cy="276999"/>
            <a:chOff x="22260219" y="22505429"/>
            <a:chExt cx="2961457" cy="276999"/>
          </a:xfrm>
        </p:grpSpPr>
        <p:sp>
          <p:nvSpPr>
            <p:cNvPr id="429" name="TextBox 428"/>
            <p:cNvSpPr txBox="1"/>
            <p:nvPr/>
          </p:nvSpPr>
          <p:spPr>
            <a:xfrm>
              <a:off x="22260219" y="22505429"/>
              <a:ext cx="418654" cy="276999"/>
            </a:xfrm>
            <a:prstGeom prst="rect">
              <a:avLst/>
            </a:prstGeom>
            <a:noFill/>
          </p:spPr>
          <p:txBody>
            <a:bodyPr wrap="none" rtlCol="0">
              <a:spAutoFit/>
            </a:bodyPr>
            <a:lstStyle/>
            <a:p>
              <a:r>
                <a:rPr lang="en-US" sz="1200" dirty="0" smtClean="0"/>
                <a:t>400</a:t>
              </a:r>
              <a:endParaRPr lang="en-US" sz="1200" dirty="0"/>
            </a:p>
          </p:txBody>
        </p:sp>
        <p:sp>
          <p:nvSpPr>
            <p:cNvPr id="430" name="TextBox 429"/>
            <p:cNvSpPr txBox="1"/>
            <p:nvPr/>
          </p:nvSpPr>
          <p:spPr>
            <a:xfrm>
              <a:off x="23133183" y="22505429"/>
              <a:ext cx="418654" cy="276999"/>
            </a:xfrm>
            <a:prstGeom prst="rect">
              <a:avLst/>
            </a:prstGeom>
            <a:noFill/>
          </p:spPr>
          <p:txBody>
            <a:bodyPr wrap="none" rtlCol="0">
              <a:spAutoFit/>
            </a:bodyPr>
            <a:lstStyle/>
            <a:p>
              <a:r>
                <a:rPr lang="en-US" sz="1200" dirty="0"/>
                <a:t>5</a:t>
              </a:r>
              <a:r>
                <a:rPr lang="en-US" sz="1200" dirty="0" smtClean="0"/>
                <a:t>00</a:t>
              </a:r>
              <a:endParaRPr lang="en-US" sz="1200" dirty="0"/>
            </a:p>
          </p:txBody>
        </p:sp>
        <p:sp>
          <p:nvSpPr>
            <p:cNvPr id="431" name="TextBox 430"/>
            <p:cNvSpPr txBox="1"/>
            <p:nvPr/>
          </p:nvSpPr>
          <p:spPr>
            <a:xfrm>
              <a:off x="23983872" y="22505429"/>
              <a:ext cx="418654" cy="276999"/>
            </a:xfrm>
            <a:prstGeom prst="rect">
              <a:avLst/>
            </a:prstGeom>
            <a:noFill/>
          </p:spPr>
          <p:txBody>
            <a:bodyPr wrap="none" rtlCol="0">
              <a:spAutoFit/>
            </a:bodyPr>
            <a:lstStyle/>
            <a:p>
              <a:r>
                <a:rPr lang="en-US" sz="1200" dirty="0" smtClean="0"/>
                <a:t>600</a:t>
              </a:r>
              <a:endParaRPr lang="en-US" sz="1200" dirty="0"/>
            </a:p>
          </p:txBody>
        </p:sp>
        <p:sp>
          <p:nvSpPr>
            <p:cNvPr id="432" name="TextBox 431"/>
            <p:cNvSpPr txBox="1"/>
            <p:nvPr/>
          </p:nvSpPr>
          <p:spPr>
            <a:xfrm>
              <a:off x="24803022" y="22505429"/>
              <a:ext cx="418654" cy="276999"/>
            </a:xfrm>
            <a:prstGeom prst="rect">
              <a:avLst/>
            </a:prstGeom>
            <a:noFill/>
          </p:spPr>
          <p:txBody>
            <a:bodyPr wrap="none" rtlCol="0">
              <a:spAutoFit/>
            </a:bodyPr>
            <a:lstStyle/>
            <a:p>
              <a:r>
                <a:rPr lang="en-US" sz="1200" dirty="0"/>
                <a:t>7</a:t>
              </a:r>
              <a:r>
                <a:rPr lang="en-US" sz="1200" dirty="0" smtClean="0"/>
                <a:t>00</a:t>
              </a:r>
              <a:endParaRPr lang="en-US" sz="1200" dirty="0"/>
            </a:p>
          </p:txBody>
        </p:sp>
      </p:grpSp>
      <p:grpSp>
        <p:nvGrpSpPr>
          <p:cNvPr id="433" name="Group 432"/>
          <p:cNvGrpSpPr/>
          <p:nvPr/>
        </p:nvGrpSpPr>
        <p:grpSpPr>
          <a:xfrm>
            <a:off x="26211649" y="35638646"/>
            <a:ext cx="2961457" cy="276999"/>
            <a:chOff x="22260219" y="22505429"/>
            <a:chExt cx="2961457" cy="276999"/>
          </a:xfrm>
        </p:grpSpPr>
        <p:sp>
          <p:nvSpPr>
            <p:cNvPr id="434" name="TextBox 433"/>
            <p:cNvSpPr txBox="1"/>
            <p:nvPr/>
          </p:nvSpPr>
          <p:spPr>
            <a:xfrm>
              <a:off x="22260219" y="22505429"/>
              <a:ext cx="418654" cy="276999"/>
            </a:xfrm>
            <a:prstGeom prst="rect">
              <a:avLst/>
            </a:prstGeom>
            <a:noFill/>
          </p:spPr>
          <p:txBody>
            <a:bodyPr wrap="none" rtlCol="0">
              <a:spAutoFit/>
            </a:bodyPr>
            <a:lstStyle/>
            <a:p>
              <a:r>
                <a:rPr lang="en-US" sz="1200" dirty="0" smtClean="0"/>
                <a:t>400</a:t>
              </a:r>
              <a:endParaRPr lang="en-US" sz="1200" dirty="0"/>
            </a:p>
          </p:txBody>
        </p:sp>
        <p:sp>
          <p:nvSpPr>
            <p:cNvPr id="435" name="TextBox 434"/>
            <p:cNvSpPr txBox="1"/>
            <p:nvPr/>
          </p:nvSpPr>
          <p:spPr>
            <a:xfrm>
              <a:off x="23133183" y="22505429"/>
              <a:ext cx="418654" cy="276999"/>
            </a:xfrm>
            <a:prstGeom prst="rect">
              <a:avLst/>
            </a:prstGeom>
            <a:noFill/>
          </p:spPr>
          <p:txBody>
            <a:bodyPr wrap="none" rtlCol="0">
              <a:spAutoFit/>
            </a:bodyPr>
            <a:lstStyle/>
            <a:p>
              <a:r>
                <a:rPr lang="en-US" sz="1200" dirty="0"/>
                <a:t>5</a:t>
              </a:r>
              <a:r>
                <a:rPr lang="en-US" sz="1200" dirty="0" smtClean="0"/>
                <a:t>00</a:t>
              </a:r>
              <a:endParaRPr lang="en-US" sz="1200" dirty="0"/>
            </a:p>
          </p:txBody>
        </p:sp>
        <p:sp>
          <p:nvSpPr>
            <p:cNvPr id="436" name="TextBox 435"/>
            <p:cNvSpPr txBox="1"/>
            <p:nvPr/>
          </p:nvSpPr>
          <p:spPr>
            <a:xfrm>
              <a:off x="23983872" y="22505429"/>
              <a:ext cx="418654" cy="276999"/>
            </a:xfrm>
            <a:prstGeom prst="rect">
              <a:avLst/>
            </a:prstGeom>
            <a:noFill/>
          </p:spPr>
          <p:txBody>
            <a:bodyPr wrap="none" rtlCol="0">
              <a:spAutoFit/>
            </a:bodyPr>
            <a:lstStyle/>
            <a:p>
              <a:r>
                <a:rPr lang="en-US" sz="1200" dirty="0" smtClean="0"/>
                <a:t>600</a:t>
              </a:r>
              <a:endParaRPr lang="en-US" sz="1200" dirty="0"/>
            </a:p>
          </p:txBody>
        </p:sp>
        <p:sp>
          <p:nvSpPr>
            <p:cNvPr id="437" name="TextBox 436"/>
            <p:cNvSpPr txBox="1"/>
            <p:nvPr/>
          </p:nvSpPr>
          <p:spPr>
            <a:xfrm>
              <a:off x="24803022" y="22505429"/>
              <a:ext cx="418654" cy="276999"/>
            </a:xfrm>
            <a:prstGeom prst="rect">
              <a:avLst/>
            </a:prstGeom>
            <a:noFill/>
          </p:spPr>
          <p:txBody>
            <a:bodyPr wrap="none" rtlCol="0">
              <a:spAutoFit/>
            </a:bodyPr>
            <a:lstStyle/>
            <a:p>
              <a:r>
                <a:rPr lang="en-US" sz="1200" dirty="0"/>
                <a:t>7</a:t>
              </a:r>
              <a:r>
                <a:rPr lang="en-US" sz="1200" dirty="0" smtClean="0"/>
                <a:t>00</a:t>
              </a:r>
              <a:endParaRPr lang="en-US" sz="1200" dirty="0"/>
            </a:p>
          </p:txBody>
        </p:sp>
      </p:grpSp>
      <p:grpSp>
        <p:nvGrpSpPr>
          <p:cNvPr id="438" name="Group 437"/>
          <p:cNvGrpSpPr/>
          <p:nvPr/>
        </p:nvGrpSpPr>
        <p:grpSpPr>
          <a:xfrm>
            <a:off x="22401002" y="35656981"/>
            <a:ext cx="2961457" cy="276999"/>
            <a:chOff x="22260219" y="22505429"/>
            <a:chExt cx="2961457" cy="276999"/>
          </a:xfrm>
        </p:grpSpPr>
        <p:sp>
          <p:nvSpPr>
            <p:cNvPr id="439" name="TextBox 438"/>
            <p:cNvSpPr txBox="1"/>
            <p:nvPr/>
          </p:nvSpPr>
          <p:spPr>
            <a:xfrm>
              <a:off x="22260219" y="22505429"/>
              <a:ext cx="418654" cy="276999"/>
            </a:xfrm>
            <a:prstGeom prst="rect">
              <a:avLst/>
            </a:prstGeom>
            <a:noFill/>
          </p:spPr>
          <p:txBody>
            <a:bodyPr wrap="none" rtlCol="0">
              <a:spAutoFit/>
            </a:bodyPr>
            <a:lstStyle/>
            <a:p>
              <a:r>
                <a:rPr lang="en-US" sz="1200" dirty="0" smtClean="0"/>
                <a:t>400</a:t>
              </a:r>
              <a:endParaRPr lang="en-US" sz="1200" dirty="0"/>
            </a:p>
          </p:txBody>
        </p:sp>
        <p:sp>
          <p:nvSpPr>
            <p:cNvPr id="440" name="TextBox 439"/>
            <p:cNvSpPr txBox="1"/>
            <p:nvPr/>
          </p:nvSpPr>
          <p:spPr>
            <a:xfrm>
              <a:off x="23133183" y="22505429"/>
              <a:ext cx="418654" cy="276999"/>
            </a:xfrm>
            <a:prstGeom prst="rect">
              <a:avLst/>
            </a:prstGeom>
            <a:noFill/>
          </p:spPr>
          <p:txBody>
            <a:bodyPr wrap="none" rtlCol="0">
              <a:spAutoFit/>
            </a:bodyPr>
            <a:lstStyle/>
            <a:p>
              <a:r>
                <a:rPr lang="en-US" sz="1200" dirty="0"/>
                <a:t>5</a:t>
              </a:r>
              <a:r>
                <a:rPr lang="en-US" sz="1200" dirty="0" smtClean="0"/>
                <a:t>00</a:t>
              </a:r>
              <a:endParaRPr lang="en-US" sz="1200" dirty="0"/>
            </a:p>
          </p:txBody>
        </p:sp>
        <p:sp>
          <p:nvSpPr>
            <p:cNvPr id="441" name="TextBox 440"/>
            <p:cNvSpPr txBox="1"/>
            <p:nvPr/>
          </p:nvSpPr>
          <p:spPr>
            <a:xfrm>
              <a:off x="23983872" y="22505429"/>
              <a:ext cx="418654" cy="276999"/>
            </a:xfrm>
            <a:prstGeom prst="rect">
              <a:avLst/>
            </a:prstGeom>
            <a:noFill/>
          </p:spPr>
          <p:txBody>
            <a:bodyPr wrap="none" rtlCol="0">
              <a:spAutoFit/>
            </a:bodyPr>
            <a:lstStyle/>
            <a:p>
              <a:r>
                <a:rPr lang="en-US" sz="1200" dirty="0" smtClean="0"/>
                <a:t>600</a:t>
              </a:r>
              <a:endParaRPr lang="en-US" sz="1200" dirty="0"/>
            </a:p>
          </p:txBody>
        </p:sp>
        <p:sp>
          <p:nvSpPr>
            <p:cNvPr id="442" name="TextBox 441"/>
            <p:cNvSpPr txBox="1"/>
            <p:nvPr/>
          </p:nvSpPr>
          <p:spPr>
            <a:xfrm>
              <a:off x="24803022" y="22505429"/>
              <a:ext cx="418654" cy="276999"/>
            </a:xfrm>
            <a:prstGeom prst="rect">
              <a:avLst/>
            </a:prstGeom>
            <a:noFill/>
          </p:spPr>
          <p:txBody>
            <a:bodyPr wrap="none" rtlCol="0">
              <a:spAutoFit/>
            </a:bodyPr>
            <a:lstStyle/>
            <a:p>
              <a:r>
                <a:rPr lang="en-US" sz="1200" dirty="0"/>
                <a:t>7</a:t>
              </a:r>
              <a:r>
                <a:rPr lang="en-US" sz="1200" dirty="0" smtClean="0"/>
                <a:t>00</a:t>
              </a:r>
              <a:endParaRPr lang="en-US" sz="1200" dirty="0"/>
            </a:p>
          </p:txBody>
        </p:sp>
      </p:grpSp>
      <p:grpSp>
        <p:nvGrpSpPr>
          <p:cNvPr id="443" name="Group 442"/>
          <p:cNvGrpSpPr/>
          <p:nvPr/>
        </p:nvGrpSpPr>
        <p:grpSpPr>
          <a:xfrm>
            <a:off x="22380195" y="32829051"/>
            <a:ext cx="2961457" cy="276999"/>
            <a:chOff x="22260219" y="22505429"/>
            <a:chExt cx="2961457" cy="276999"/>
          </a:xfrm>
        </p:grpSpPr>
        <p:sp>
          <p:nvSpPr>
            <p:cNvPr id="444" name="TextBox 443"/>
            <p:cNvSpPr txBox="1"/>
            <p:nvPr/>
          </p:nvSpPr>
          <p:spPr>
            <a:xfrm>
              <a:off x="22260219" y="22505429"/>
              <a:ext cx="418654" cy="276999"/>
            </a:xfrm>
            <a:prstGeom prst="rect">
              <a:avLst/>
            </a:prstGeom>
            <a:noFill/>
          </p:spPr>
          <p:txBody>
            <a:bodyPr wrap="none" rtlCol="0">
              <a:spAutoFit/>
            </a:bodyPr>
            <a:lstStyle/>
            <a:p>
              <a:r>
                <a:rPr lang="en-US" sz="1200" dirty="0" smtClean="0"/>
                <a:t>400</a:t>
              </a:r>
              <a:endParaRPr lang="en-US" sz="1200" dirty="0"/>
            </a:p>
          </p:txBody>
        </p:sp>
        <p:sp>
          <p:nvSpPr>
            <p:cNvPr id="445" name="TextBox 444"/>
            <p:cNvSpPr txBox="1"/>
            <p:nvPr/>
          </p:nvSpPr>
          <p:spPr>
            <a:xfrm>
              <a:off x="23133183" y="22505429"/>
              <a:ext cx="418654" cy="276999"/>
            </a:xfrm>
            <a:prstGeom prst="rect">
              <a:avLst/>
            </a:prstGeom>
            <a:noFill/>
          </p:spPr>
          <p:txBody>
            <a:bodyPr wrap="none" rtlCol="0">
              <a:spAutoFit/>
            </a:bodyPr>
            <a:lstStyle/>
            <a:p>
              <a:r>
                <a:rPr lang="en-US" sz="1200" dirty="0"/>
                <a:t>5</a:t>
              </a:r>
              <a:r>
                <a:rPr lang="en-US" sz="1200" dirty="0" smtClean="0"/>
                <a:t>00</a:t>
              </a:r>
              <a:endParaRPr lang="en-US" sz="1200" dirty="0"/>
            </a:p>
          </p:txBody>
        </p:sp>
        <p:sp>
          <p:nvSpPr>
            <p:cNvPr id="446" name="TextBox 445"/>
            <p:cNvSpPr txBox="1"/>
            <p:nvPr/>
          </p:nvSpPr>
          <p:spPr>
            <a:xfrm>
              <a:off x="23983872" y="22505429"/>
              <a:ext cx="418654" cy="276999"/>
            </a:xfrm>
            <a:prstGeom prst="rect">
              <a:avLst/>
            </a:prstGeom>
            <a:noFill/>
          </p:spPr>
          <p:txBody>
            <a:bodyPr wrap="none" rtlCol="0">
              <a:spAutoFit/>
            </a:bodyPr>
            <a:lstStyle/>
            <a:p>
              <a:r>
                <a:rPr lang="en-US" sz="1200" dirty="0" smtClean="0"/>
                <a:t>600</a:t>
              </a:r>
              <a:endParaRPr lang="en-US" sz="1200" dirty="0"/>
            </a:p>
          </p:txBody>
        </p:sp>
        <p:sp>
          <p:nvSpPr>
            <p:cNvPr id="447" name="TextBox 446"/>
            <p:cNvSpPr txBox="1"/>
            <p:nvPr/>
          </p:nvSpPr>
          <p:spPr>
            <a:xfrm>
              <a:off x="24803022" y="22505429"/>
              <a:ext cx="418654" cy="276999"/>
            </a:xfrm>
            <a:prstGeom prst="rect">
              <a:avLst/>
            </a:prstGeom>
            <a:noFill/>
          </p:spPr>
          <p:txBody>
            <a:bodyPr wrap="none" rtlCol="0">
              <a:spAutoFit/>
            </a:bodyPr>
            <a:lstStyle/>
            <a:p>
              <a:r>
                <a:rPr lang="en-US" sz="1200" dirty="0"/>
                <a:t>7</a:t>
              </a:r>
              <a:r>
                <a:rPr lang="en-US" sz="1200" dirty="0" smtClean="0"/>
                <a:t>00</a:t>
              </a:r>
              <a:endParaRPr lang="en-US" sz="1200" dirty="0"/>
            </a:p>
          </p:txBody>
        </p:sp>
      </p:grpSp>
      <p:grpSp>
        <p:nvGrpSpPr>
          <p:cNvPr id="448" name="Group 447"/>
          <p:cNvGrpSpPr/>
          <p:nvPr/>
        </p:nvGrpSpPr>
        <p:grpSpPr>
          <a:xfrm>
            <a:off x="22329893" y="29925154"/>
            <a:ext cx="2961457" cy="276999"/>
            <a:chOff x="22260219" y="22505429"/>
            <a:chExt cx="2961457" cy="276999"/>
          </a:xfrm>
        </p:grpSpPr>
        <p:sp>
          <p:nvSpPr>
            <p:cNvPr id="449" name="TextBox 448"/>
            <p:cNvSpPr txBox="1"/>
            <p:nvPr/>
          </p:nvSpPr>
          <p:spPr>
            <a:xfrm>
              <a:off x="22260219" y="22505429"/>
              <a:ext cx="418654" cy="276999"/>
            </a:xfrm>
            <a:prstGeom prst="rect">
              <a:avLst/>
            </a:prstGeom>
            <a:noFill/>
          </p:spPr>
          <p:txBody>
            <a:bodyPr wrap="none" rtlCol="0">
              <a:spAutoFit/>
            </a:bodyPr>
            <a:lstStyle/>
            <a:p>
              <a:r>
                <a:rPr lang="en-US" sz="1200" dirty="0" smtClean="0"/>
                <a:t>400</a:t>
              </a:r>
              <a:endParaRPr lang="en-US" sz="1200" dirty="0"/>
            </a:p>
          </p:txBody>
        </p:sp>
        <p:sp>
          <p:nvSpPr>
            <p:cNvPr id="450" name="TextBox 449"/>
            <p:cNvSpPr txBox="1"/>
            <p:nvPr/>
          </p:nvSpPr>
          <p:spPr>
            <a:xfrm>
              <a:off x="23133183" y="22505429"/>
              <a:ext cx="418654" cy="276999"/>
            </a:xfrm>
            <a:prstGeom prst="rect">
              <a:avLst/>
            </a:prstGeom>
            <a:noFill/>
          </p:spPr>
          <p:txBody>
            <a:bodyPr wrap="none" rtlCol="0">
              <a:spAutoFit/>
            </a:bodyPr>
            <a:lstStyle/>
            <a:p>
              <a:r>
                <a:rPr lang="en-US" sz="1200" dirty="0"/>
                <a:t>5</a:t>
              </a:r>
              <a:r>
                <a:rPr lang="en-US" sz="1200" dirty="0" smtClean="0"/>
                <a:t>00</a:t>
              </a:r>
              <a:endParaRPr lang="en-US" sz="1200" dirty="0"/>
            </a:p>
          </p:txBody>
        </p:sp>
        <p:sp>
          <p:nvSpPr>
            <p:cNvPr id="451" name="TextBox 450"/>
            <p:cNvSpPr txBox="1"/>
            <p:nvPr/>
          </p:nvSpPr>
          <p:spPr>
            <a:xfrm>
              <a:off x="23983872" y="22505429"/>
              <a:ext cx="418654" cy="276999"/>
            </a:xfrm>
            <a:prstGeom prst="rect">
              <a:avLst/>
            </a:prstGeom>
            <a:noFill/>
          </p:spPr>
          <p:txBody>
            <a:bodyPr wrap="none" rtlCol="0">
              <a:spAutoFit/>
            </a:bodyPr>
            <a:lstStyle/>
            <a:p>
              <a:r>
                <a:rPr lang="en-US" sz="1200" dirty="0" smtClean="0"/>
                <a:t>600</a:t>
              </a:r>
              <a:endParaRPr lang="en-US" sz="1200" dirty="0"/>
            </a:p>
          </p:txBody>
        </p:sp>
        <p:sp>
          <p:nvSpPr>
            <p:cNvPr id="452" name="TextBox 451"/>
            <p:cNvSpPr txBox="1"/>
            <p:nvPr/>
          </p:nvSpPr>
          <p:spPr>
            <a:xfrm>
              <a:off x="24803022" y="22505429"/>
              <a:ext cx="418654" cy="276999"/>
            </a:xfrm>
            <a:prstGeom prst="rect">
              <a:avLst/>
            </a:prstGeom>
            <a:noFill/>
          </p:spPr>
          <p:txBody>
            <a:bodyPr wrap="none" rtlCol="0">
              <a:spAutoFit/>
            </a:bodyPr>
            <a:lstStyle/>
            <a:p>
              <a:r>
                <a:rPr lang="en-US" sz="1200" dirty="0"/>
                <a:t>7</a:t>
              </a:r>
              <a:r>
                <a:rPr lang="en-US" sz="1200" dirty="0" smtClean="0"/>
                <a:t>00</a:t>
              </a:r>
              <a:endParaRPr lang="en-US" sz="1200" dirty="0"/>
            </a:p>
          </p:txBody>
        </p:sp>
      </p:grpSp>
      <p:sp>
        <p:nvSpPr>
          <p:cNvPr id="453" name="TextBox 452"/>
          <p:cNvSpPr txBox="1"/>
          <p:nvPr/>
        </p:nvSpPr>
        <p:spPr>
          <a:xfrm rot="16200000">
            <a:off x="21130045" y="19794522"/>
            <a:ext cx="1549974" cy="461665"/>
          </a:xfrm>
          <a:prstGeom prst="rect">
            <a:avLst/>
          </a:prstGeom>
          <a:noFill/>
        </p:spPr>
        <p:txBody>
          <a:bodyPr wrap="none" rtlCol="0">
            <a:spAutoFit/>
          </a:bodyPr>
          <a:lstStyle/>
          <a:p>
            <a:r>
              <a:rPr lang="en-US" sz="2400" dirty="0" err="1" smtClean="0"/>
              <a:t>Rrs</a:t>
            </a:r>
            <a:r>
              <a:rPr lang="en-US" sz="2400" dirty="0" smtClean="0"/>
              <a:t> (0-) sr</a:t>
            </a:r>
            <a:r>
              <a:rPr lang="en-US" sz="2400" baseline="30000" dirty="0" smtClean="0"/>
              <a:t>-1</a:t>
            </a:r>
            <a:endParaRPr lang="en-US" sz="2400" baseline="30000" dirty="0"/>
          </a:p>
        </p:txBody>
      </p:sp>
      <p:sp>
        <p:nvSpPr>
          <p:cNvPr id="454" name="TextBox 453"/>
          <p:cNvSpPr txBox="1"/>
          <p:nvPr/>
        </p:nvSpPr>
        <p:spPr>
          <a:xfrm rot="16200000">
            <a:off x="21187945" y="22613967"/>
            <a:ext cx="1549974" cy="461665"/>
          </a:xfrm>
          <a:prstGeom prst="rect">
            <a:avLst/>
          </a:prstGeom>
          <a:noFill/>
        </p:spPr>
        <p:txBody>
          <a:bodyPr wrap="none" rtlCol="0">
            <a:spAutoFit/>
          </a:bodyPr>
          <a:lstStyle/>
          <a:p>
            <a:r>
              <a:rPr lang="en-US" sz="2400" dirty="0" err="1" smtClean="0"/>
              <a:t>Rrs</a:t>
            </a:r>
            <a:r>
              <a:rPr lang="en-US" sz="2400" dirty="0" smtClean="0"/>
              <a:t> (0-) sr</a:t>
            </a:r>
            <a:r>
              <a:rPr lang="en-US" sz="2400" baseline="30000" dirty="0" smtClean="0"/>
              <a:t>-1</a:t>
            </a:r>
            <a:endParaRPr lang="en-US" sz="2400" baseline="30000" dirty="0"/>
          </a:p>
        </p:txBody>
      </p:sp>
      <p:sp>
        <p:nvSpPr>
          <p:cNvPr id="455" name="TextBox 454"/>
          <p:cNvSpPr txBox="1"/>
          <p:nvPr/>
        </p:nvSpPr>
        <p:spPr>
          <a:xfrm rot="16200000">
            <a:off x="21187946" y="25470419"/>
            <a:ext cx="1549974" cy="461665"/>
          </a:xfrm>
          <a:prstGeom prst="rect">
            <a:avLst/>
          </a:prstGeom>
          <a:noFill/>
        </p:spPr>
        <p:txBody>
          <a:bodyPr wrap="none" rtlCol="0">
            <a:spAutoFit/>
          </a:bodyPr>
          <a:lstStyle/>
          <a:p>
            <a:r>
              <a:rPr lang="en-US" sz="2400" dirty="0" err="1" smtClean="0"/>
              <a:t>Rrs</a:t>
            </a:r>
            <a:r>
              <a:rPr lang="en-US" sz="2400" dirty="0" smtClean="0"/>
              <a:t> (0-) sr</a:t>
            </a:r>
            <a:r>
              <a:rPr lang="en-US" sz="2400" baseline="30000" dirty="0" smtClean="0"/>
              <a:t>-1</a:t>
            </a:r>
            <a:endParaRPr lang="en-US" sz="2400" baseline="30000" dirty="0"/>
          </a:p>
        </p:txBody>
      </p:sp>
      <p:sp>
        <p:nvSpPr>
          <p:cNvPr id="456" name="TextBox 455"/>
          <p:cNvSpPr txBox="1"/>
          <p:nvPr/>
        </p:nvSpPr>
        <p:spPr>
          <a:xfrm rot="16200000">
            <a:off x="21242324" y="28491970"/>
            <a:ext cx="1549974" cy="461665"/>
          </a:xfrm>
          <a:prstGeom prst="rect">
            <a:avLst/>
          </a:prstGeom>
          <a:noFill/>
        </p:spPr>
        <p:txBody>
          <a:bodyPr wrap="none" rtlCol="0">
            <a:spAutoFit/>
          </a:bodyPr>
          <a:lstStyle/>
          <a:p>
            <a:r>
              <a:rPr lang="en-US" sz="2400" dirty="0" err="1" smtClean="0"/>
              <a:t>Rrs</a:t>
            </a:r>
            <a:r>
              <a:rPr lang="en-US" sz="2400" dirty="0" smtClean="0"/>
              <a:t> (0-) sr</a:t>
            </a:r>
            <a:r>
              <a:rPr lang="en-US" sz="2400" baseline="30000" dirty="0" smtClean="0"/>
              <a:t>-1</a:t>
            </a:r>
            <a:endParaRPr lang="en-US" sz="2400" baseline="30000" dirty="0"/>
          </a:p>
        </p:txBody>
      </p:sp>
      <p:sp>
        <p:nvSpPr>
          <p:cNvPr id="457" name="TextBox 456"/>
          <p:cNvSpPr txBox="1"/>
          <p:nvPr/>
        </p:nvSpPr>
        <p:spPr>
          <a:xfrm rot="16200000">
            <a:off x="21327770" y="31284406"/>
            <a:ext cx="1549974" cy="461665"/>
          </a:xfrm>
          <a:prstGeom prst="rect">
            <a:avLst/>
          </a:prstGeom>
          <a:noFill/>
        </p:spPr>
        <p:txBody>
          <a:bodyPr wrap="none" rtlCol="0">
            <a:spAutoFit/>
          </a:bodyPr>
          <a:lstStyle/>
          <a:p>
            <a:r>
              <a:rPr lang="en-US" sz="2400" dirty="0" err="1" smtClean="0"/>
              <a:t>Rrs</a:t>
            </a:r>
            <a:r>
              <a:rPr lang="en-US" sz="2400" dirty="0" smtClean="0"/>
              <a:t> (0-) sr</a:t>
            </a:r>
            <a:r>
              <a:rPr lang="en-US" sz="2400" baseline="30000" dirty="0" smtClean="0"/>
              <a:t>-1</a:t>
            </a:r>
            <a:endParaRPr lang="en-US" sz="2400" baseline="30000" dirty="0"/>
          </a:p>
        </p:txBody>
      </p:sp>
      <p:sp>
        <p:nvSpPr>
          <p:cNvPr id="458" name="TextBox 457"/>
          <p:cNvSpPr txBox="1"/>
          <p:nvPr/>
        </p:nvSpPr>
        <p:spPr>
          <a:xfrm rot="16200000">
            <a:off x="21300585" y="34218997"/>
            <a:ext cx="1549974" cy="461665"/>
          </a:xfrm>
          <a:prstGeom prst="rect">
            <a:avLst/>
          </a:prstGeom>
          <a:noFill/>
        </p:spPr>
        <p:txBody>
          <a:bodyPr wrap="none" rtlCol="0">
            <a:spAutoFit/>
          </a:bodyPr>
          <a:lstStyle/>
          <a:p>
            <a:r>
              <a:rPr lang="en-US" sz="2400" dirty="0" err="1" smtClean="0"/>
              <a:t>Rrs</a:t>
            </a:r>
            <a:r>
              <a:rPr lang="en-US" sz="2400" dirty="0" smtClean="0"/>
              <a:t> (0-) sr</a:t>
            </a:r>
            <a:r>
              <a:rPr lang="en-US" sz="2400" baseline="30000" dirty="0" smtClean="0"/>
              <a:t>-1</a:t>
            </a:r>
            <a:endParaRPr lang="en-US" sz="2400" baseline="30000" dirty="0"/>
          </a:p>
        </p:txBody>
      </p:sp>
      <p:sp>
        <p:nvSpPr>
          <p:cNvPr id="459" name="TextBox 458"/>
          <p:cNvSpPr txBox="1"/>
          <p:nvPr/>
        </p:nvSpPr>
        <p:spPr>
          <a:xfrm>
            <a:off x="23168424" y="35887941"/>
            <a:ext cx="1994932" cy="400110"/>
          </a:xfrm>
          <a:prstGeom prst="rect">
            <a:avLst/>
          </a:prstGeom>
          <a:noFill/>
        </p:spPr>
        <p:txBody>
          <a:bodyPr wrap="none" rtlCol="0">
            <a:spAutoFit/>
          </a:bodyPr>
          <a:lstStyle/>
          <a:p>
            <a:r>
              <a:rPr lang="en-US" sz="2000" dirty="0" smtClean="0"/>
              <a:t>Wavelength (nm)</a:t>
            </a:r>
            <a:endParaRPr lang="en-US" sz="2000" dirty="0"/>
          </a:p>
        </p:txBody>
      </p:sp>
      <p:sp>
        <p:nvSpPr>
          <p:cNvPr id="460" name="TextBox 459"/>
          <p:cNvSpPr txBox="1"/>
          <p:nvPr/>
        </p:nvSpPr>
        <p:spPr>
          <a:xfrm>
            <a:off x="26744062" y="35887941"/>
            <a:ext cx="1994932" cy="400110"/>
          </a:xfrm>
          <a:prstGeom prst="rect">
            <a:avLst/>
          </a:prstGeom>
          <a:noFill/>
        </p:spPr>
        <p:txBody>
          <a:bodyPr wrap="none" rtlCol="0">
            <a:spAutoFit/>
          </a:bodyPr>
          <a:lstStyle/>
          <a:p>
            <a:r>
              <a:rPr lang="en-US" sz="2000" dirty="0" smtClean="0"/>
              <a:t>Wavelength (nm)</a:t>
            </a:r>
            <a:endParaRPr lang="en-US" sz="2000" dirty="0"/>
          </a:p>
        </p:txBody>
      </p:sp>
      <p:sp>
        <p:nvSpPr>
          <p:cNvPr id="132" name="TextBox 131"/>
          <p:cNvSpPr txBox="1"/>
          <p:nvPr/>
        </p:nvSpPr>
        <p:spPr>
          <a:xfrm>
            <a:off x="12606267" y="36438766"/>
            <a:ext cx="8658757" cy="2098864"/>
          </a:xfrm>
          <a:prstGeom prst="rect">
            <a:avLst/>
          </a:prstGeom>
          <a:noFill/>
        </p:spPr>
        <p:txBody>
          <a:bodyPr wrap="square" lIns="97366" tIns="48683" rIns="97366" bIns="48683" rtlCol="0">
            <a:spAutoFit/>
          </a:bodyPr>
          <a:lstStyle/>
          <a:p>
            <a:r>
              <a:rPr lang="en-US" sz="2600" b="1" dirty="0"/>
              <a:t>Figure </a:t>
            </a:r>
            <a:r>
              <a:rPr lang="en-US" sz="2600" b="1" dirty="0" smtClean="0"/>
              <a:t>7. </a:t>
            </a:r>
            <a:r>
              <a:rPr lang="en-US" sz="2600" dirty="0" smtClean="0"/>
              <a:t>Time series of </a:t>
            </a:r>
            <a:r>
              <a:rPr lang="en-US" sz="2600" dirty="0" err="1" smtClean="0"/>
              <a:t>SeaPRISM</a:t>
            </a:r>
            <a:r>
              <a:rPr lang="en-US" sz="2600" dirty="0" smtClean="0"/>
              <a:t> L1.0 </a:t>
            </a:r>
            <a:r>
              <a:rPr lang="en-US" sz="2600" dirty="0" err="1" smtClean="0"/>
              <a:t>Rrs</a:t>
            </a:r>
            <a:r>
              <a:rPr lang="en-US" sz="2600" dirty="0" smtClean="0"/>
              <a:t> 709 nm (top), turbidity from adjacent buoy system (middle), and wind speed from anemometer  from tower (bottom).  Red circles highlight low wind (solid red line) and high wind (dashed red line) events.</a:t>
            </a:r>
          </a:p>
        </p:txBody>
      </p:sp>
      <p:grpSp>
        <p:nvGrpSpPr>
          <p:cNvPr id="252" name="Group 251"/>
          <p:cNvGrpSpPr/>
          <p:nvPr/>
        </p:nvGrpSpPr>
        <p:grpSpPr>
          <a:xfrm>
            <a:off x="12412143" y="24512161"/>
            <a:ext cx="8310405" cy="11725199"/>
            <a:chOff x="2065194" y="29861666"/>
            <a:chExt cx="8310405" cy="11725199"/>
          </a:xfrm>
        </p:grpSpPr>
        <p:pic>
          <p:nvPicPr>
            <p:cNvPr id="244" name="Picture 243" descr="SP_OWT_2017_709_ts.pdf"/>
            <p:cNvPicPr>
              <a:picLocks noChangeAspect="1"/>
            </p:cNvPicPr>
            <p:nvPr/>
          </p:nvPicPr>
          <p:blipFill rotWithShape="1">
            <a:blip r:embed="rId30">
              <a:extLst>
                <a:ext uri="{28A0092B-C50C-407E-A947-70E740481C1C}">
                  <a14:useLocalDpi xmlns:a14="http://schemas.microsoft.com/office/drawing/2010/main" val="0"/>
                </a:ext>
              </a:extLst>
            </a:blip>
            <a:srcRect l="14630" t="34741" r="11653" b="35775"/>
            <a:stretch/>
          </p:blipFill>
          <p:spPr>
            <a:xfrm>
              <a:off x="3072701" y="30289500"/>
              <a:ext cx="6862932" cy="3568701"/>
            </a:xfrm>
            <a:prstGeom prst="rect">
              <a:avLst/>
            </a:prstGeom>
          </p:spPr>
        </p:pic>
        <p:pic>
          <p:nvPicPr>
            <p:cNvPr id="121" name="Picture 120" descr="tol2_wspd_2017.jpg"/>
            <p:cNvPicPr>
              <a:picLocks noChangeAspect="1"/>
            </p:cNvPicPr>
            <p:nvPr/>
          </p:nvPicPr>
          <p:blipFill rotWithShape="1">
            <a:blip r:embed="rId31">
              <a:extLst>
                <a:ext uri="{28A0092B-C50C-407E-A947-70E740481C1C}">
                  <a14:useLocalDpi xmlns:a14="http://schemas.microsoft.com/office/drawing/2010/main" val="0"/>
                </a:ext>
              </a:extLst>
            </a:blip>
            <a:srcRect l="9571" t="5263" r="7261" b="10190"/>
            <a:stretch/>
          </p:blipFill>
          <p:spPr>
            <a:xfrm>
              <a:off x="2811443" y="37775697"/>
              <a:ext cx="7313632" cy="3439653"/>
            </a:xfrm>
            <a:prstGeom prst="rect">
              <a:avLst/>
            </a:prstGeom>
          </p:spPr>
        </p:pic>
        <p:sp>
          <p:nvSpPr>
            <p:cNvPr id="122" name="Oval 121"/>
            <p:cNvSpPr/>
            <p:nvPr/>
          </p:nvSpPr>
          <p:spPr>
            <a:xfrm>
              <a:off x="4112408" y="39859514"/>
              <a:ext cx="932668" cy="1320800"/>
            </a:xfrm>
            <a:prstGeom prst="ellipse">
              <a:avLst/>
            </a:prstGeom>
            <a:no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p>
          </p:txBody>
        </p:sp>
        <p:sp>
          <p:nvSpPr>
            <p:cNvPr id="123" name="Oval 122"/>
            <p:cNvSpPr/>
            <p:nvPr/>
          </p:nvSpPr>
          <p:spPr>
            <a:xfrm>
              <a:off x="6749565" y="39856339"/>
              <a:ext cx="932668" cy="1320800"/>
            </a:xfrm>
            <a:prstGeom prst="ellipse">
              <a:avLst/>
            </a:prstGeom>
            <a:no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p>
          </p:txBody>
        </p:sp>
        <p:sp>
          <p:nvSpPr>
            <p:cNvPr id="126" name="Oval 125"/>
            <p:cNvSpPr/>
            <p:nvPr/>
          </p:nvSpPr>
          <p:spPr>
            <a:xfrm>
              <a:off x="5149492" y="38874206"/>
              <a:ext cx="656294" cy="2302933"/>
            </a:xfrm>
            <a:prstGeom prst="ellipse">
              <a:avLst/>
            </a:prstGeom>
            <a:noFill/>
            <a:ln>
              <a:solidFill>
                <a:srgbClr val="FF0000"/>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0"/>
            </a:p>
          </p:txBody>
        </p:sp>
        <p:sp>
          <p:nvSpPr>
            <p:cNvPr id="128" name="TextBox 127"/>
            <p:cNvSpPr txBox="1"/>
            <p:nvPr/>
          </p:nvSpPr>
          <p:spPr>
            <a:xfrm rot="16200000">
              <a:off x="1858161" y="39578466"/>
              <a:ext cx="1375935" cy="307777"/>
            </a:xfrm>
            <a:prstGeom prst="rect">
              <a:avLst/>
            </a:prstGeom>
            <a:noFill/>
          </p:spPr>
          <p:txBody>
            <a:bodyPr wrap="none" rtlCol="0">
              <a:spAutoFit/>
            </a:bodyPr>
            <a:lstStyle/>
            <a:p>
              <a:r>
                <a:rPr lang="en-US" sz="1400" dirty="0" smtClean="0"/>
                <a:t>Wind speed m/s</a:t>
              </a:r>
              <a:endParaRPr lang="en-US" sz="1400" dirty="0"/>
            </a:p>
          </p:txBody>
        </p:sp>
        <p:pic>
          <p:nvPicPr>
            <p:cNvPr id="80" name="Picture 79" descr="we4_turbidity_2017.jpg"/>
            <p:cNvPicPr>
              <a:picLocks noChangeAspect="1"/>
            </p:cNvPicPr>
            <p:nvPr/>
          </p:nvPicPr>
          <p:blipFill rotWithShape="1">
            <a:blip r:embed="rId32" cstate="print">
              <a:extLst>
                <a:ext uri="{28A0092B-C50C-407E-A947-70E740481C1C}">
                  <a14:useLocalDpi xmlns:a14="http://schemas.microsoft.com/office/drawing/2010/main"/>
                </a:ext>
              </a:extLst>
            </a:blip>
            <a:srcRect/>
            <a:stretch/>
          </p:blipFill>
          <p:spPr>
            <a:xfrm>
              <a:off x="3108563" y="33884654"/>
              <a:ext cx="6864454" cy="3891043"/>
            </a:xfrm>
            <a:prstGeom prst="rect">
              <a:avLst/>
            </a:prstGeom>
          </p:spPr>
        </p:pic>
        <p:sp>
          <p:nvSpPr>
            <p:cNvPr id="81" name="TextBox 80"/>
            <p:cNvSpPr txBox="1"/>
            <p:nvPr/>
          </p:nvSpPr>
          <p:spPr>
            <a:xfrm>
              <a:off x="3662911" y="33971312"/>
              <a:ext cx="1313180" cy="461666"/>
            </a:xfrm>
            <a:prstGeom prst="rect">
              <a:avLst/>
            </a:prstGeom>
            <a:noFill/>
          </p:spPr>
          <p:txBody>
            <a:bodyPr wrap="none" rtlCol="0">
              <a:spAutoFit/>
            </a:bodyPr>
            <a:lstStyle/>
            <a:p>
              <a:r>
                <a:rPr lang="en-US" sz="2400" dirty="0" smtClean="0"/>
                <a:t>Turbidity</a:t>
              </a:r>
              <a:endParaRPr lang="en-US" sz="2400" dirty="0"/>
            </a:p>
          </p:txBody>
        </p:sp>
        <p:sp>
          <p:nvSpPr>
            <p:cNvPr id="82" name="TextBox 81"/>
            <p:cNvSpPr txBox="1"/>
            <p:nvPr/>
          </p:nvSpPr>
          <p:spPr>
            <a:xfrm>
              <a:off x="6136456" y="34152343"/>
              <a:ext cx="1556836" cy="461665"/>
            </a:xfrm>
            <a:prstGeom prst="rect">
              <a:avLst/>
            </a:prstGeom>
            <a:noFill/>
          </p:spPr>
          <p:txBody>
            <a:bodyPr wrap="none" rtlCol="0">
              <a:spAutoFit/>
            </a:bodyPr>
            <a:lstStyle/>
            <a:p>
              <a:r>
                <a:rPr lang="en-US" sz="2400" dirty="0" smtClean="0"/>
                <a:t>WE4 BUOY</a:t>
              </a:r>
              <a:endParaRPr lang="en-US" sz="2400" dirty="0"/>
            </a:p>
          </p:txBody>
        </p:sp>
        <p:sp>
          <p:nvSpPr>
            <p:cNvPr id="84" name="TextBox 83"/>
            <p:cNvSpPr txBox="1"/>
            <p:nvPr/>
          </p:nvSpPr>
          <p:spPr>
            <a:xfrm>
              <a:off x="5544039" y="29861666"/>
              <a:ext cx="1594156" cy="461665"/>
            </a:xfrm>
            <a:prstGeom prst="rect">
              <a:avLst/>
            </a:prstGeom>
            <a:noFill/>
          </p:spPr>
          <p:txBody>
            <a:bodyPr wrap="none" rtlCol="0">
              <a:spAutoFit/>
            </a:bodyPr>
            <a:lstStyle/>
            <a:p>
              <a:r>
                <a:rPr lang="en-US" sz="2400" dirty="0" err="1" smtClean="0"/>
                <a:t>Rrs</a:t>
              </a:r>
              <a:r>
                <a:rPr lang="en-US" sz="2400" dirty="0" smtClean="0"/>
                <a:t> 709 nm</a:t>
              </a:r>
              <a:endParaRPr lang="en-US" sz="2400" dirty="0"/>
            </a:p>
          </p:txBody>
        </p:sp>
        <p:grpSp>
          <p:nvGrpSpPr>
            <p:cNvPr id="27" name="Group 26"/>
            <p:cNvGrpSpPr/>
            <p:nvPr/>
          </p:nvGrpSpPr>
          <p:grpSpPr>
            <a:xfrm>
              <a:off x="2847643" y="41125199"/>
              <a:ext cx="7527956" cy="461666"/>
              <a:chOff x="3095526" y="40578605"/>
              <a:chExt cx="7527956" cy="461666"/>
            </a:xfrm>
          </p:grpSpPr>
          <p:sp>
            <p:nvSpPr>
              <p:cNvPr id="92" name="TextBox 91"/>
              <p:cNvSpPr txBox="1"/>
              <p:nvPr/>
            </p:nvSpPr>
            <p:spPr>
              <a:xfrm>
                <a:off x="3095526" y="40578605"/>
                <a:ext cx="615523" cy="461666"/>
              </a:xfrm>
              <a:prstGeom prst="rect">
                <a:avLst/>
              </a:prstGeom>
              <a:noFill/>
            </p:spPr>
            <p:txBody>
              <a:bodyPr wrap="none" rtlCol="0">
                <a:spAutoFit/>
              </a:bodyPr>
              <a:lstStyle/>
              <a:p>
                <a:r>
                  <a:rPr lang="en-US" sz="2400" dirty="0" smtClean="0"/>
                  <a:t>8/3</a:t>
                </a:r>
                <a:endParaRPr lang="en-US" sz="2400" dirty="0"/>
              </a:p>
            </p:txBody>
          </p:sp>
          <p:sp>
            <p:nvSpPr>
              <p:cNvPr id="93" name="TextBox 92"/>
              <p:cNvSpPr txBox="1"/>
              <p:nvPr/>
            </p:nvSpPr>
            <p:spPr>
              <a:xfrm>
                <a:off x="3856730" y="40578605"/>
                <a:ext cx="771514" cy="461666"/>
              </a:xfrm>
              <a:prstGeom prst="rect">
                <a:avLst/>
              </a:prstGeom>
              <a:noFill/>
            </p:spPr>
            <p:txBody>
              <a:bodyPr wrap="none" rtlCol="0">
                <a:spAutoFit/>
              </a:bodyPr>
              <a:lstStyle/>
              <a:p>
                <a:r>
                  <a:rPr lang="en-US" sz="2400" dirty="0" smtClean="0"/>
                  <a:t>8/13</a:t>
                </a:r>
                <a:endParaRPr lang="en-US" sz="2400" dirty="0"/>
              </a:p>
            </p:txBody>
          </p:sp>
          <p:sp>
            <p:nvSpPr>
              <p:cNvPr id="94" name="TextBox 93"/>
              <p:cNvSpPr txBox="1"/>
              <p:nvPr/>
            </p:nvSpPr>
            <p:spPr>
              <a:xfrm>
                <a:off x="4601103" y="40578605"/>
                <a:ext cx="771514" cy="461666"/>
              </a:xfrm>
              <a:prstGeom prst="rect">
                <a:avLst/>
              </a:prstGeom>
              <a:noFill/>
            </p:spPr>
            <p:txBody>
              <a:bodyPr wrap="none" rtlCol="0">
                <a:spAutoFit/>
              </a:bodyPr>
              <a:lstStyle/>
              <a:p>
                <a:r>
                  <a:rPr lang="en-US" sz="2400" dirty="0" smtClean="0"/>
                  <a:t>8/23</a:t>
                </a:r>
                <a:endParaRPr lang="en-US" sz="2400" dirty="0"/>
              </a:p>
            </p:txBody>
          </p:sp>
          <p:sp>
            <p:nvSpPr>
              <p:cNvPr id="95" name="TextBox 94"/>
              <p:cNvSpPr txBox="1"/>
              <p:nvPr/>
            </p:nvSpPr>
            <p:spPr>
              <a:xfrm>
                <a:off x="5393812" y="40578605"/>
                <a:ext cx="615523" cy="461666"/>
              </a:xfrm>
              <a:prstGeom prst="rect">
                <a:avLst/>
              </a:prstGeom>
              <a:noFill/>
            </p:spPr>
            <p:txBody>
              <a:bodyPr wrap="none" rtlCol="0">
                <a:spAutoFit/>
              </a:bodyPr>
              <a:lstStyle/>
              <a:p>
                <a:r>
                  <a:rPr lang="en-US" sz="2400" dirty="0"/>
                  <a:t>9</a:t>
                </a:r>
                <a:r>
                  <a:rPr lang="en-US" sz="2400" dirty="0" smtClean="0"/>
                  <a:t>/2</a:t>
                </a:r>
                <a:endParaRPr lang="en-US" sz="2400" dirty="0"/>
              </a:p>
            </p:txBody>
          </p:sp>
          <p:sp>
            <p:nvSpPr>
              <p:cNvPr id="96" name="TextBox 95"/>
              <p:cNvSpPr txBox="1"/>
              <p:nvPr/>
            </p:nvSpPr>
            <p:spPr>
              <a:xfrm>
                <a:off x="6089540" y="40578605"/>
                <a:ext cx="771514" cy="461666"/>
              </a:xfrm>
              <a:prstGeom prst="rect">
                <a:avLst/>
              </a:prstGeom>
              <a:noFill/>
            </p:spPr>
            <p:txBody>
              <a:bodyPr wrap="none" rtlCol="0">
                <a:spAutoFit/>
              </a:bodyPr>
              <a:lstStyle/>
              <a:p>
                <a:r>
                  <a:rPr lang="en-US" sz="2400" dirty="0"/>
                  <a:t>9</a:t>
                </a:r>
                <a:r>
                  <a:rPr lang="en-US" sz="2400" dirty="0" smtClean="0"/>
                  <a:t>/12</a:t>
                </a:r>
                <a:endParaRPr lang="en-US" sz="2400" dirty="0"/>
              </a:p>
            </p:txBody>
          </p:sp>
          <p:sp>
            <p:nvSpPr>
              <p:cNvPr id="97" name="TextBox 96"/>
              <p:cNvSpPr txBox="1"/>
              <p:nvPr/>
            </p:nvSpPr>
            <p:spPr>
              <a:xfrm>
                <a:off x="6861844" y="40578605"/>
                <a:ext cx="771514" cy="461666"/>
              </a:xfrm>
              <a:prstGeom prst="rect">
                <a:avLst/>
              </a:prstGeom>
              <a:noFill/>
            </p:spPr>
            <p:txBody>
              <a:bodyPr wrap="none" rtlCol="0">
                <a:spAutoFit/>
              </a:bodyPr>
              <a:lstStyle/>
              <a:p>
                <a:r>
                  <a:rPr lang="en-US" sz="2400" dirty="0"/>
                  <a:t>9</a:t>
                </a:r>
                <a:r>
                  <a:rPr lang="en-US" sz="2400" dirty="0" smtClean="0"/>
                  <a:t>/22</a:t>
                </a:r>
                <a:endParaRPr lang="en-US" sz="2400" dirty="0"/>
              </a:p>
            </p:txBody>
          </p:sp>
          <p:sp>
            <p:nvSpPr>
              <p:cNvPr id="98" name="TextBox 97"/>
              <p:cNvSpPr txBox="1"/>
              <p:nvPr/>
            </p:nvSpPr>
            <p:spPr>
              <a:xfrm>
                <a:off x="7567851" y="40578605"/>
                <a:ext cx="771514" cy="461666"/>
              </a:xfrm>
              <a:prstGeom prst="rect">
                <a:avLst/>
              </a:prstGeom>
              <a:noFill/>
            </p:spPr>
            <p:txBody>
              <a:bodyPr wrap="none" rtlCol="0">
                <a:spAutoFit/>
              </a:bodyPr>
              <a:lstStyle/>
              <a:p>
                <a:r>
                  <a:rPr lang="en-US" sz="2400" dirty="0" smtClean="0"/>
                  <a:t>10/2</a:t>
                </a:r>
                <a:endParaRPr lang="en-US" sz="2400" dirty="0"/>
              </a:p>
            </p:txBody>
          </p:sp>
          <p:sp>
            <p:nvSpPr>
              <p:cNvPr id="99" name="TextBox 98"/>
              <p:cNvSpPr txBox="1"/>
              <p:nvPr/>
            </p:nvSpPr>
            <p:spPr>
              <a:xfrm>
                <a:off x="8238328" y="40578605"/>
                <a:ext cx="927508" cy="461666"/>
              </a:xfrm>
              <a:prstGeom prst="rect">
                <a:avLst/>
              </a:prstGeom>
              <a:noFill/>
            </p:spPr>
            <p:txBody>
              <a:bodyPr wrap="none" rtlCol="0">
                <a:spAutoFit/>
              </a:bodyPr>
              <a:lstStyle/>
              <a:p>
                <a:r>
                  <a:rPr lang="en-US" sz="2400" dirty="0" smtClean="0"/>
                  <a:t>10/12</a:t>
                </a:r>
                <a:endParaRPr lang="en-US" sz="2400" dirty="0"/>
              </a:p>
            </p:txBody>
          </p:sp>
          <p:sp>
            <p:nvSpPr>
              <p:cNvPr id="100" name="TextBox 99"/>
              <p:cNvSpPr txBox="1"/>
              <p:nvPr/>
            </p:nvSpPr>
            <p:spPr>
              <a:xfrm>
                <a:off x="8997669" y="40578605"/>
                <a:ext cx="927508" cy="461666"/>
              </a:xfrm>
              <a:prstGeom prst="rect">
                <a:avLst/>
              </a:prstGeom>
              <a:noFill/>
            </p:spPr>
            <p:txBody>
              <a:bodyPr wrap="none" rtlCol="0">
                <a:spAutoFit/>
              </a:bodyPr>
              <a:lstStyle/>
              <a:p>
                <a:r>
                  <a:rPr lang="en-US" sz="2400" dirty="0" smtClean="0"/>
                  <a:t>10/22</a:t>
                </a:r>
                <a:endParaRPr lang="en-US" sz="2400" dirty="0"/>
              </a:p>
            </p:txBody>
          </p:sp>
          <p:sp>
            <p:nvSpPr>
              <p:cNvPr id="101" name="TextBox 100"/>
              <p:cNvSpPr txBox="1"/>
              <p:nvPr/>
            </p:nvSpPr>
            <p:spPr>
              <a:xfrm>
                <a:off x="9851968" y="40578605"/>
                <a:ext cx="771514" cy="461666"/>
              </a:xfrm>
              <a:prstGeom prst="rect">
                <a:avLst/>
              </a:prstGeom>
              <a:noFill/>
            </p:spPr>
            <p:txBody>
              <a:bodyPr wrap="none" rtlCol="0">
                <a:spAutoFit/>
              </a:bodyPr>
              <a:lstStyle/>
              <a:p>
                <a:r>
                  <a:rPr lang="en-US" sz="2400" dirty="0" smtClean="0"/>
                  <a:t>11/1</a:t>
                </a:r>
                <a:endParaRPr lang="en-US" sz="2400" dirty="0"/>
              </a:p>
            </p:txBody>
          </p:sp>
        </p:grpSp>
        <p:grpSp>
          <p:nvGrpSpPr>
            <p:cNvPr id="22" name="Group 21"/>
            <p:cNvGrpSpPr/>
            <p:nvPr/>
          </p:nvGrpSpPr>
          <p:grpSpPr>
            <a:xfrm>
              <a:off x="2065194" y="30052167"/>
              <a:ext cx="1128324" cy="3048844"/>
              <a:chOff x="2430918" y="29953477"/>
              <a:chExt cx="1128324" cy="3048844"/>
            </a:xfrm>
          </p:grpSpPr>
          <p:sp>
            <p:nvSpPr>
              <p:cNvPr id="102" name="TextBox 101"/>
              <p:cNvSpPr txBox="1"/>
              <p:nvPr/>
            </p:nvSpPr>
            <p:spPr>
              <a:xfrm rot="16200000">
                <a:off x="2372173" y="31454901"/>
                <a:ext cx="579155" cy="461665"/>
              </a:xfrm>
              <a:prstGeom prst="rect">
                <a:avLst/>
              </a:prstGeom>
              <a:noFill/>
            </p:spPr>
            <p:txBody>
              <a:bodyPr wrap="none" rtlCol="0">
                <a:spAutoFit/>
              </a:bodyPr>
              <a:lstStyle/>
              <a:p>
                <a:r>
                  <a:rPr lang="en-US" sz="2400" dirty="0" smtClean="0"/>
                  <a:t>sr</a:t>
                </a:r>
                <a:r>
                  <a:rPr lang="en-US" sz="2400" baseline="30000" dirty="0" smtClean="0"/>
                  <a:t>-1</a:t>
                </a:r>
                <a:endParaRPr lang="en-US" sz="2400" baseline="30000" dirty="0"/>
              </a:p>
            </p:txBody>
          </p:sp>
          <p:sp>
            <p:nvSpPr>
              <p:cNvPr id="103" name="TextBox 102"/>
              <p:cNvSpPr txBox="1"/>
              <p:nvPr/>
            </p:nvSpPr>
            <p:spPr>
              <a:xfrm>
                <a:off x="2828904" y="32540656"/>
                <a:ext cx="730338" cy="461665"/>
              </a:xfrm>
              <a:prstGeom prst="rect">
                <a:avLst/>
              </a:prstGeom>
              <a:noFill/>
            </p:spPr>
            <p:txBody>
              <a:bodyPr wrap="none" rtlCol="0">
                <a:spAutoFit/>
              </a:bodyPr>
              <a:lstStyle/>
              <a:p>
                <a:r>
                  <a:rPr lang="en-US" sz="2400" dirty="0" smtClean="0"/>
                  <a:t>0.01</a:t>
                </a:r>
                <a:endParaRPr lang="en-US" sz="2400" dirty="0"/>
              </a:p>
            </p:txBody>
          </p:sp>
          <p:sp>
            <p:nvSpPr>
              <p:cNvPr id="104" name="TextBox 103"/>
              <p:cNvSpPr txBox="1"/>
              <p:nvPr/>
            </p:nvSpPr>
            <p:spPr>
              <a:xfrm>
                <a:off x="2806607" y="30807198"/>
                <a:ext cx="730338" cy="461665"/>
              </a:xfrm>
              <a:prstGeom prst="rect">
                <a:avLst/>
              </a:prstGeom>
              <a:noFill/>
            </p:spPr>
            <p:txBody>
              <a:bodyPr wrap="none" rtlCol="0">
                <a:spAutoFit/>
              </a:bodyPr>
              <a:lstStyle/>
              <a:p>
                <a:r>
                  <a:rPr lang="en-US" sz="2400" dirty="0" smtClean="0"/>
                  <a:t>0.03</a:t>
                </a:r>
                <a:endParaRPr lang="en-US" sz="2400" dirty="0"/>
              </a:p>
            </p:txBody>
          </p:sp>
          <p:sp>
            <p:nvSpPr>
              <p:cNvPr id="105" name="TextBox 104"/>
              <p:cNvSpPr txBox="1"/>
              <p:nvPr/>
            </p:nvSpPr>
            <p:spPr>
              <a:xfrm>
                <a:off x="2805723" y="29953477"/>
                <a:ext cx="730338" cy="461665"/>
              </a:xfrm>
              <a:prstGeom prst="rect">
                <a:avLst/>
              </a:prstGeom>
              <a:noFill/>
            </p:spPr>
            <p:txBody>
              <a:bodyPr wrap="none" rtlCol="0">
                <a:spAutoFit/>
              </a:bodyPr>
              <a:lstStyle/>
              <a:p>
                <a:r>
                  <a:rPr lang="en-US" sz="2400" dirty="0" smtClean="0"/>
                  <a:t>0.04</a:t>
                </a:r>
                <a:endParaRPr lang="en-US" sz="2400" dirty="0"/>
              </a:p>
            </p:txBody>
          </p:sp>
          <p:sp>
            <p:nvSpPr>
              <p:cNvPr id="106" name="TextBox 105"/>
              <p:cNvSpPr txBox="1"/>
              <p:nvPr/>
            </p:nvSpPr>
            <p:spPr>
              <a:xfrm>
                <a:off x="2815847" y="31687143"/>
                <a:ext cx="730338" cy="461665"/>
              </a:xfrm>
              <a:prstGeom prst="rect">
                <a:avLst/>
              </a:prstGeom>
              <a:noFill/>
            </p:spPr>
            <p:txBody>
              <a:bodyPr wrap="none" rtlCol="0">
                <a:spAutoFit/>
              </a:bodyPr>
              <a:lstStyle/>
              <a:p>
                <a:r>
                  <a:rPr lang="en-US" sz="2400" dirty="0" smtClean="0"/>
                  <a:t>0.02</a:t>
                </a:r>
                <a:endParaRPr lang="en-US" sz="2400" dirty="0"/>
              </a:p>
            </p:txBody>
          </p:sp>
        </p:grpSp>
        <p:grpSp>
          <p:nvGrpSpPr>
            <p:cNvPr id="26" name="Group 25"/>
            <p:cNvGrpSpPr/>
            <p:nvPr/>
          </p:nvGrpSpPr>
          <p:grpSpPr>
            <a:xfrm>
              <a:off x="2260672" y="33680755"/>
              <a:ext cx="906061" cy="3434583"/>
              <a:chOff x="2627086" y="36716466"/>
              <a:chExt cx="906061" cy="3434583"/>
            </a:xfrm>
          </p:grpSpPr>
          <p:sp>
            <p:nvSpPr>
              <p:cNvPr id="113" name="TextBox 112"/>
              <p:cNvSpPr txBox="1"/>
              <p:nvPr/>
            </p:nvSpPr>
            <p:spPr>
              <a:xfrm rot="16200000">
                <a:off x="2496807" y="38406343"/>
                <a:ext cx="722223" cy="461665"/>
              </a:xfrm>
              <a:prstGeom prst="rect">
                <a:avLst/>
              </a:prstGeom>
              <a:noFill/>
            </p:spPr>
            <p:txBody>
              <a:bodyPr wrap="none" rtlCol="0">
                <a:spAutoFit/>
              </a:bodyPr>
              <a:lstStyle/>
              <a:p>
                <a:r>
                  <a:rPr lang="en-US" sz="2400" dirty="0" smtClean="0"/>
                  <a:t>NFU</a:t>
                </a:r>
                <a:endParaRPr lang="en-US" sz="2400" baseline="30000" dirty="0"/>
              </a:p>
            </p:txBody>
          </p:sp>
          <p:sp>
            <p:nvSpPr>
              <p:cNvPr id="114" name="TextBox 113"/>
              <p:cNvSpPr txBox="1"/>
              <p:nvPr/>
            </p:nvSpPr>
            <p:spPr>
              <a:xfrm>
                <a:off x="3098457" y="39689383"/>
                <a:ext cx="340658" cy="461666"/>
              </a:xfrm>
              <a:prstGeom prst="rect">
                <a:avLst/>
              </a:prstGeom>
              <a:noFill/>
            </p:spPr>
            <p:txBody>
              <a:bodyPr wrap="none" rtlCol="0">
                <a:spAutoFit/>
              </a:bodyPr>
              <a:lstStyle/>
              <a:p>
                <a:r>
                  <a:rPr lang="en-US" sz="2400" dirty="0" smtClean="0"/>
                  <a:t>5</a:t>
                </a:r>
                <a:endParaRPr lang="en-US" sz="2400" dirty="0"/>
              </a:p>
            </p:txBody>
          </p:sp>
          <p:sp>
            <p:nvSpPr>
              <p:cNvPr id="115" name="TextBox 114"/>
              <p:cNvSpPr txBox="1"/>
              <p:nvPr/>
            </p:nvSpPr>
            <p:spPr>
              <a:xfrm>
                <a:off x="3025418" y="38938614"/>
                <a:ext cx="496650" cy="461666"/>
              </a:xfrm>
              <a:prstGeom prst="rect">
                <a:avLst/>
              </a:prstGeom>
              <a:noFill/>
            </p:spPr>
            <p:txBody>
              <a:bodyPr wrap="none" rtlCol="0">
                <a:spAutoFit/>
              </a:bodyPr>
              <a:lstStyle/>
              <a:p>
                <a:r>
                  <a:rPr lang="en-US" sz="2400" dirty="0" smtClean="0"/>
                  <a:t>10</a:t>
                </a:r>
                <a:endParaRPr lang="en-US" sz="2400" dirty="0"/>
              </a:p>
            </p:txBody>
          </p:sp>
          <p:sp>
            <p:nvSpPr>
              <p:cNvPr id="116" name="TextBox 115"/>
              <p:cNvSpPr txBox="1"/>
              <p:nvPr/>
            </p:nvSpPr>
            <p:spPr>
              <a:xfrm>
                <a:off x="3025438" y="38174193"/>
                <a:ext cx="496650" cy="461666"/>
              </a:xfrm>
              <a:prstGeom prst="rect">
                <a:avLst/>
              </a:prstGeom>
              <a:noFill/>
            </p:spPr>
            <p:txBody>
              <a:bodyPr wrap="none" rtlCol="0">
                <a:spAutoFit/>
              </a:bodyPr>
              <a:lstStyle/>
              <a:p>
                <a:r>
                  <a:rPr lang="en-US" sz="2400" dirty="0" smtClean="0"/>
                  <a:t>15</a:t>
                </a:r>
                <a:endParaRPr lang="en-US" sz="2400" dirty="0"/>
              </a:p>
            </p:txBody>
          </p:sp>
          <p:sp>
            <p:nvSpPr>
              <p:cNvPr id="117" name="TextBox 116"/>
              <p:cNvSpPr txBox="1"/>
              <p:nvPr/>
            </p:nvSpPr>
            <p:spPr>
              <a:xfrm>
                <a:off x="3026372" y="37434823"/>
                <a:ext cx="496650" cy="461666"/>
              </a:xfrm>
              <a:prstGeom prst="rect">
                <a:avLst/>
              </a:prstGeom>
              <a:noFill/>
            </p:spPr>
            <p:txBody>
              <a:bodyPr wrap="none" rtlCol="0">
                <a:spAutoFit/>
              </a:bodyPr>
              <a:lstStyle/>
              <a:p>
                <a:r>
                  <a:rPr lang="en-US" sz="2400" dirty="0" smtClean="0"/>
                  <a:t>20</a:t>
                </a:r>
                <a:endParaRPr lang="en-US" sz="2400" dirty="0"/>
              </a:p>
            </p:txBody>
          </p:sp>
          <p:sp>
            <p:nvSpPr>
              <p:cNvPr id="118" name="TextBox 117"/>
              <p:cNvSpPr txBox="1"/>
              <p:nvPr/>
            </p:nvSpPr>
            <p:spPr>
              <a:xfrm>
                <a:off x="3036497" y="36716466"/>
                <a:ext cx="496650" cy="461666"/>
              </a:xfrm>
              <a:prstGeom prst="rect">
                <a:avLst/>
              </a:prstGeom>
              <a:noFill/>
            </p:spPr>
            <p:txBody>
              <a:bodyPr wrap="none" rtlCol="0">
                <a:spAutoFit/>
              </a:bodyPr>
              <a:lstStyle/>
              <a:p>
                <a:r>
                  <a:rPr lang="en-US" sz="2400" dirty="0" smtClean="0"/>
                  <a:t>25</a:t>
                </a:r>
                <a:endParaRPr lang="en-US" sz="2400" dirty="0"/>
              </a:p>
            </p:txBody>
          </p:sp>
        </p:grpSp>
        <p:cxnSp>
          <p:nvCxnSpPr>
            <p:cNvPr id="124" name="Straight Arrow Connector 123"/>
            <p:cNvCxnSpPr/>
            <p:nvPr/>
          </p:nvCxnSpPr>
          <p:spPr>
            <a:xfrm flipV="1">
              <a:off x="4561731" y="37115339"/>
              <a:ext cx="33232" cy="2741000"/>
            </a:xfrm>
            <a:prstGeom prst="straightConnector1">
              <a:avLst/>
            </a:prstGeom>
            <a:ln>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27" name="Straight Arrow Connector 126"/>
            <p:cNvCxnSpPr/>
            <p:nvPr/>
          </p:nvCxnSpPr>
          <p:spPr>
            <a:xfrm flipV="1">
              <a:off x="5478621" y="37168556"/>
              <a:ext cx="16932" cy="1705650"/>
            </a:xfrm>
            <a:prstGeom prst="straightConnector1">
              <a:avLst/>
            </a:prstGeom>
            <a:ln>
              <a:solidFill>
                <a:srgbClr val="FF0000"/>
              </a:solidFill>
              <a:prstDash val="dash"/>
              <a:tailEnd type="arrow"/>
            </a:ln>
            <a:effectLst/>
          </p:spPr>
          <p:style>
            <a:lnRef idx="2">
              <a:schemeClr val="accent1"/>
            </a:lnRef>
            <a:fillRef idx="0">
              <a:schemeClr val="accent1"/>
            </a:fillRef>
            <a:effectRef idx="1">
              <a:schemeClr val="accent1"/>
            </a:effectRef>
            <a:fontRef idx="minor">
              <a:schemeClr val="tx1"/>
            </a:fontRef>
          </p:style>
        </p:cxnSp>
        <p:cxnSp>
          <p:nvCxnSpPr>
            <p:cNvPr id="125" name="Straight Arrow Connector 124"/>
            <p:cNvCxnSpPr/>
            <p:nvPr/>
          </p:nvCxnSpPr>
          <p:spPr>
            <a:xfrm flipH="1" flipV="1">
              <a:off x="7216253" y="37098406"/>
              <a:ext cx="3785" cy="2741000"/>
            </a:xfrm>
            <a:prstGeom prst="straightConnector1">
              <a:avLst/>
            </a:prstGeom>
            <a:ln>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33" name="Straight Arrow Connector 132"/>
            <p:cNvCxnSpPr/>
            <p:nvPr/>
          </p:nvCxnSpPr>
          <p:spPr>
            <a:xfrm>
              <a:off x="5798238" y="35104503"/>
              <a:ext cx="1019055" cy="0"/>
            </a:xfrm>
            <a:prstGeom prst="straightConnector1">
              <a:avLst/>
            </a:prstGeom>
            <a:ln>
              <a:solidFill>
                <a:srgbClr val="FF0000"/>
              </a:solidFill>
              <a:headEnd type="none"/>
              <a:tailEnd type="none"/>
            </a:ln>
            <a:effectLst/>
          </p:spPr>
          <p:style>
            <a:lnRef idx="2">
              <a:schemeClr val="accent1"/>
            </a:lnRef>
            <a:fillRef idx="0">
              <a:schemeClr val="accent1"/>
            </a:fillRef>
            <a:effectRef idx="1">
              <a:schemeClr val="accent1"/>
            </a:effectRef>
            <a:fontRef idx="minor">
              <a:schemeClr val="tx1"/>
            </a:fontRef>
          </p:style>
        </p:cxnSp>
        <p:cxnSp>
          <p:nvCxnSpPr>
            <p:cNvPr id="134" name="Straight Arrow Connector 133"/>
            <p:cNvCxnSpPr/>
            <p:nvPr/>
          </p:nvCxnSpPr>
          <p:spPr>
            <a:xfrm>
              <a:off x="5798238" y="35493970"/>
              <a:ext cx="1019055" cy="0"/>
            </a:xfrm>
            <a:prstGeom prst="straightConnector1">
              <a:avLst/>
            </a:prstGeom>
            <a:ln>
              <a:solidFill>
                <a:srgbClr val="FF0000"/>
              </a:solidFill>
              <a:prstDash val="dash"/>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35" name="TextBox 134"/>
            <p:cNvSpPr txBox="1"/>
            <p:nvPr/>
          </p:nvSpPr>
          <p:spPr>
            <a:xfrm>
              <a:off x="6749565" y="34885971"/>
              <a:ext cx="847670" cy="307777"/>
            </a:xfrm>
            <a:prstGeom prst="rect">
              <a:avLst/>
            </a:prstGeom>
            <a:noFill/>
          </p:spPr>
          <p:txBody>
            <a:bodyPr wrap="none" rtlCol="0">
              <a:spAutoFit/>
            </a:bodyPr>
            <a:lstStyle/>
            <a:p>
              <a:r>
                <a:rPr lang="en-US" sz="1400" dirty="0" smtClean="0"/>
                <a:t>low wind</a:t>
              </a:r>
              <a:endParaRPr lang="en-US" sz="1400" dirty="0"/>
            </a:p>
          </p:txBody>
        </p:sp>
        <p:sp>
          <p:nvSpPr>
            <p:cNvPr id="137" name="TextBox 136"/>
            <p:cNvSpPr txBox="1"/>
            <p:nvPr/>
          </p:nvSpPr>
          <p:spPr>
            <a:xfrm>
              <a:off x="6749565" y="35292371"/>
              <a:ext cx="897814" cy="307777"/>
            </a:xfrm>
            <a:prstGeom prst="rect">
              <a:avLst/>
            </a:prstGeom>
            <a:noFill/>
          </p:spPr>
          <p:txBody>
            <a:bodyPr wrap="none" rtlCol="0">
              <a:spAutoFit/>
            </a:bodyPr>
            <a:lstStyle/>
            <a:p>
              <a:r>
                <a:rPr lang="en-US" sz="1400" dirty="0" smtClean="0"/>
                <a:t>high wind</a:t>
              </a:r>
              <a:endParaRPr lang="en-US" sz="1400" dirty="0"/>
            </a:p>
          </p:txBody>
        </p:sp>
      </p:grpSp>
      <p:grpSp>
        <p:nvGrpSpPr>
          <p:cNvPr id="146" name="Group 145"/>
          <p:cNvGrpSpPr/>
          <p:nvPr/>
        </p:nvGrpSpPr>
        <p:grpSpPr>
          <a:xfrm>
            <a:off x="18235231" y="25058071"/>
            <a:ext cx="659155" cy="1708153"/>
            <a:chOff x="18235231" y="25613647"/>
            <a:chExt cx="659155" cy="1708153"/>
          </a:xfrm>
        </p:grpSpPr>
        <p:sp>
          <p:nvSpPr>
            <p:cNvPr id="138" name="TextBox 137"/>
            <p:cNvSpPr txBox="1"/>
            <p:nvPr/>
          </p:nvSpPr>
          <p:spPr>
            <a:xfrm>
              <a:off x="18235231" y="25613647"/>
              <a:ext cx="659155" cy="369332"/>
            </a:xfrm>
            <a:prstGeom prst="rect">
              <a:avLst/>
            </a:prstGeom>
            <a:noFill/>
          </p:spPr>
          <p:txBody>
            <a:bodyPr wrap="none" rtlCol="0">
              <a:spAutoFit/>
            </a:bodyPr>
            <a:lstStyle/>
            <a:p>
              <a:r>
                <a:rPr lang="en-US" sz="1800" dirty="0" smtClean="0"/>
                <a:t>OWT</a:t>
              </a:r>
              <a:endParaRPr lang="en-US" sz="1800" dirty="0"/>
            </a:p>
          </p:txBody>
        </p:sp>
        <p:sp>
          <p:nvSpPr>
            <p:cNvPr id="140" name="Oval 139"/>
            <p:cNvSpPr/>
            <p:nvPr/>
          </p:nvSpPr>
          <p:spPr>
            <a:xfrm>
              <a:off x="18438431" y="25978893"/>
              <a:ext cx="102163" cy="103719"/>
            </a:xfrm>
            <a:prstGeom prst="ellipse">
              <a:avLst/>
            </a:prstGeom>
            <a:solidFill>
              <a:srgbClr val="4A01BB"/>
            </a:solidFill>
            <a:ln>
              <a:solidFill>
                <a:srgbClr val="4A01B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1" name="Oval 460"/>
            <p:cNvSpPr/>
            <p:nvPr/>
          </p:nvSpPr>
          <p:spPr>
            <a:xfrm>
              <a:off x="18438431" y="26209021"/>
              <a:ext cx="102163" cy="103719"/>
            </a:xfrm>
            <a:prstGeom prst="ellipse">
              <a:avLst/>
            </a:prstGeom>
            <a:solidFill>
              <a:srgbClr val="0AF4F7"/>
            </a:solidFill>
            <a:ln>
              <a:solidFill>
                <a:srgbClr val="0AF4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2" name="Oval 461"/>
            <p:cNvSpPr/>
            <p:nvPr/>
          </p:nvSpPr>
          <p:spPr>
            <a:xfrm>
              <a:off x="18438431" y="26439149"/>
              <a:ext cx="102163" cy="103719"/>
            </a:xfrm>
            <a:prstGeom prst="ellipse">
              <a:avLst/>
            </a:prstGeom>
            <a:solidFill>
              <a:srgbClr val="4AFA14"/>
            </a:solidFill>
            <a:ln>
              <a:solidFill>
                <a:srgbClr val="4AFA1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3" name="Oval 462"/>
            <p:cNvSpPr/>
            <p:nvPr/>
          </p:nvSpPr>
          <p:spPr>
            <a:xfrm>
              <a:off x="18438431" y="26669277"/>
              <a:ext cx="102163" cy="103719"/>
            </a:xfrm>
            <a:prstGeom prst="ellipse">
              <a:avLst/>
            </a:prstGeom>
            <a:solidFill>
              <a:srgbClr val="078A0A"/>
            </a:solidFill>
            <a:ln>
              <a:solidFill>
                <a:srgbClr val="078A0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4" name="Oval 463"/>
            <p:cNvSpPr/>
            <p:nvPr/>
          </p:nvSpPr>
          <p:spPr>
            <a:xfrm>
              <a:off x="18432081" y="26912105"/>
              <a:ext cx="102163" cy="103719"/>
            </a:xfrm>
            <a:prstGeom prst="ellipse">
              <a:avLst/>
            </a:prstGeom>
            <a:solidFill>
              <a:srgbClr val="A37400"/>
            </a:solidFill>
            <a:ln>
              <a:solidFill>
                <a:srgbClr val="A374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5" name="Oval 464"/>
            <p:cNvSpPr/>
            <p:nvPr/>
          </p:nvSpPr>
          <p:spPr>
            <a:xfrm>
              <a:off x="18438431" y="27129532"/>
              <a:ext cx="102163" cy="103719"/>
            </a:xfrm>
            <a:prstGeom prst="ellipse">
              <a:avLst/>
            </a:prstGeom>
            <a:solidFill>
              <a:srgbClr val="6C3400"/>
            </a:solidFill>
            <a:ln>
              <a:solidFill>
                <a:srgbClr val="6C34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6" name="TextBox 465"/>
            <p:cNvSpPr txBox="1"/>
            <p:nvPr/>
          </p:nvSpPr>
          <p:spPr>
            <a:xfrm>
              <a:off x="18527329" y="25857741"/>
              <a:ext cx="275661" cy="307777"/>
            </a:xfrm>
            <a:prstGeom prst="rect">
              <a:avLst/>
            </a:prstGeom>
            <a:noFill/>
          </p:spPr>
          <p:txBody>
            <a:bodyPr wrap="none" rtlCol="0">
              <a:spAutoFit/>
            </a:bodyPr>
            <a:lstStyle/>
            <a:p>
              <a:r>
                <a:rPr lang="en-US" sz="1400" dirty="0" smtClean="0"/>
                <a:t>1</a:t>
              </a:r>
              <a:endParaRPr lang="en-US" sz="1400" dirty="0"/>
            </a:p>
          </p:txBody>
        </p:sp>
        <p:sp>
          <p:nvSpPr>
            <p:cNvPr id="467" name="TextBox 466"/>
            <p:cNvSpPr txBox="1"/>
            <p:nvPr/>
          </p:nvSpPr>
          <p:spPr>
            <a:xfrm>
              <a:off x="18527329" y="26082612"/>
              <a:ext cx="275661" cy="307777"/>
            </a:xfrm>
            <a:prstGeom prst="rect">
              <a:avLst/>
            </a:prstGeom>
            <a:noFill/>
          </p:spPr>
          <p:txBody>
            <a:bodyPr wrap="none" rtlCol="0">
              <a:spAutoFit/>
            </a:bodyPr>
            <a:lstStyle/>
            <a:p>
              <a:r>
                <a:rPr lang="en-US" sz="1400" dirty="0" smtClean="0"/>
                <a:t>3</a:t>
              </a:r>
              <a:endParaRPr lang="en-US" sz="1400" dirty="0"/>
            </a:p>
          </p:txBody>
        </p:sp>
        <p:sp>
          <p:nvSpPr>
            <p:cNvPr id="468" name="TextBox 467"/>
            <p:cNvSpPr txBox="1"/>
            <p:nvPr/>
          </p:nvSpPr>
          <p:spPr>
            <a:xfrm>
              <a:off x="18518863" y="26330462"/>
              <a:ext cx="275661" cy="307777"/>
            </a:xfrm>
            <a:prstGeom prst="rect">
              <a:avLst/>
            </a:prstGeom>
            <a:noFill/>
          </p:spPr>
          <p:txBody>
            <a:bodyPr wrap="none" rtlCol="0">
              <a:spAutoFit/>
            </a:bodyPr>
            <a:lstStyle/>
            <a:p>
              <a:r>
                <a:rPr lang="en-US" sz="1400" dirty="0" smtClean="0"/>
                <a:t>4</a:t>
              </a:r>
              <a:endParaRPr lang="en-US" sz="1400" dirty="0"/>
            </a:p>
          </p:txBody>
        </p:sp>
        <p:sp>
          <p:nvSpPr>
            <p:cNvPr id="469" name="TextBox 468"/>
            <p:cNvSpPr txBox="1"/>
            <p:nvPr/>
          </p:nvSpPr>
          <p:spPr>
            <a:xfrm>
              <a:off x="18518863" y="26555494"/>
              <a:ext cx="275661" cy="307777"/>
            </a:xfrm>
            <a:prstGeom prst="rect">
              <a:avLst/>
            </a:prstGeom>
            <a:noFill/>
          </p:spPr>
          <p:txBody>
            <a:bodyPr wrap="none" rtlCol="0">
              <a:spAutoFit/>
            </a:bodyPr>
            <a:lstStyle/>
            <a:p>
              <a:r>
                <a:rPr lang="en-US" sz="1400" dirty="0" smtClean="0"/>
                <a:t>5</a:t>
              </a:r>
              <a:endParaRPr lang="en-US" sz="1400" dirty="0"/>
            </a:p>
          </p:txBody>
        </p:sp>
        <p:sp>
          <p:nvSpPr>
            <p:cNvPr id="470" name="TextBox 469"/>
            <p:cNvSpPr txBox="1"/>
            <p:nvPr/>
          </p:nvSpPr>
          <p:spPr>
            <a:xfrm>
              <a:off x="18510397" y="26781704"/>
              <a:ext cx="275661" cy="307777"/>
            </a:xfrm>
            <a:prstGeom prst="rect">
              <a:avLst/>
            </a:prstGeom>
            <a:noFill/>
          </p:spPr>
          <p:txBody>
            <a:bodyPr wrap="none" rtlCol="0">
              <a:spAutoFit/>
            </a:bodyPr>
            <a:lstStyle/>
            <a:p>
              <a:r>
                <a:rPr lang="en-US" sz="1400" dirty="0" smtClean="0"/>
                <a:t>6</a:t>
              </a:r>
              <a:endParaRPr lang="en-US" sz="1400" dirty="0"/>
            </a:p>
          </p:txBody>
        </p:sp>
        <p:sp>
          <p:nvSpPr>
            <p:cNvPr id="471" name="TextBox 470"/>
            <p:cNvSpPr txBox="1"/>
            <p:nvPr/>
          </p:nvSpPr>
          <p:spPr>
            <a:xfrm>
              <a:off x="18510397" y="27014023"/>
              <a:ext cx="275661" cy="307777"/>
            </a:xfrm>
            <a:prstGeom prst="rect">
              <a:avLst/>
            </a:prstGeom>
            <a:noFill/>
          </p:spPr>
          <p:txBody>
            <a:bodyPr wrap="none" rtlCol="0">
              <a:spAutoFit/>
            </a:bodyPr>
            <a:lstStyle/>
            <a:p>
              <a:r>
                <a:rPr lang="en-US" sz="1400" dirty="0" smtClean="0"/>
                <a:t>7</a:t>
              </a:r>
              <a:endParaRPr lang="en-US" sz="1400" dirty="0"/>
            </a:p>
          </p:txBody>
        </p:sp>
      </p:grpSp>
      <p:sp>
        <p:nvSpPr>
          <p:cNvPr id="472" name="TextBox 471"/>
          <p:cNvSpPr txBox="1"/>
          <p:nvPr/>
        </p:nvSpPr>
        <p:spPr>
          <a:xfrm>
            <a:off x="13007868" y="22023795"/>
            <a:ext cx="7125196" cy="1569660"/>
          </a:xfrm>
          <a:prstGeom prst="rect">
            <a:avLst/>
          </a:prstGeom>
          <a:noFill/>
          <a:ln>
            <a:noFill/>
          </a:ln>
        </p:spPr>
        <p:txBody>
          <a:bodyPr wrap="square" rtlCol="0">
            <a:spAutoFit/>
          </a:bodyPr>
          <a:lstStyle/>
          <a:p>
            <a:pPr marL="304269" indent="-304269"/>
            <a:r>
              <a:rPr lang="en-US" sz="2400" b="1" dirty="0"/>
              <a:t>Figure </a:t>
            </a:r>
            <a:r>
              <a:rPr lang="en-US" sz="2400" b="1" dirty="0" smtClean="0"/>
              <a:t>5.  </a:t>
            </a:r>
            <a:r>
              <a:rPr lang="en-US" sz="2400" dirty="0" smtClean="0"/>
              <a:t>Matchup comparisons for 2 cloud-free OLCI scenes over Lake Erie. Black </a:t>
            </a:r>
            <a:r>
              <a:rPr lang="en-US" sz="2400" dirty="0"/>
              <a:t>d</a:t>
            </a:r>
            <a:r>
              <a:rPr lang="en-US" sz="2400" dirty="0" smtClean="0"/>
              <a:t>ashed lines indicate </a:t>
            </a:r>
            <a:r>
              <a:rPr lang="en-US" sz="2400" dirty="0" err="1" smtClean="0"/>
              <a:t>SeaDAS</a:t>
            </a:r>
            <a:r>
              <a:rPr lang="en-US" sz="2400" dirty="0" smtClean="0"/>
              <a:t> 7.5 processed L2 </a:t>
            </a:r>
            <a:r>
              <a:rPr lang="en-US" sz="2400" dirty="0" smtClean="0"/>
              <a:t>data (default).  </a:t>
            </a:r>
            <a:r>
              <a:rPr lang="en-US" sz="2400" dirty="0" smtClean="0"/>
              <a:t>Bug discovered -</a:t>
            </a:r>
            <a:r>
              <a:rPr lang="en-US" sz="2400" dirty="0" smtClean="0"/>
              <a:t>&gt; new </a:t>
            </a:r>
            <a:r>
              <a:rPr lang="en-US" sz="2400" dirty="0" smtClean="0"/>
              <a:t>patch (red line). </a:t>
            </a:r>
          </a:p>
        </p:txBody>
      </p:sp>
      <p:sp>
        <p:nvSpPr>
          <p:cNvPr id="473" name="TextBox 472"/>
          <p:cNvSpPr txBox="1"/>
          <p:nvPr/>
        </p:nvSpPr>
        <p:spPr>
          <a:xfrm>
            <a:off x="11859839" y="12086216"/>
            <a:ext cx="18432123" cy="1200328"/>
          </a:xfrm>
          <a:prstGeom prst="rect">
            <a:avLst/>
          </a:prstGeom>
          <a:noFill/>
          <a:ln>
            <a:noFill/>
          </a:ln>
        </p:spPr>
        <p:txBody>
          <a:bodyPr wrap="square" rtlCol="0">
            <a:spAutoFit/>
          </a:bodyPr>
          <a:lstStyle/>
          <a:p>
            <a:pPr marL="304269" indent="-304269"/>
            <a:r>
              <a:rPr lang="en-US" sz="2400" b="1" dirty="0"/>
              <a:t>Figure </a:t>
            </a:r>
            <a:r>
              <a:rPr lang="en-US" sz="2400" b="1" dirty="0" smtClean="0"/>
              <a:t>4.  </a:t>
            </a:r>
            <a:r>
              <a:rPr lang="en-US" sz="2400" dirty="0" err="1" smtClean="0"/>
              <a:t>SeaPRISM</a:t>
            </a:r>
            <a:r>
              <a:rPr lang="en-US" sz="2400" dirty="0" smtClean="0"/>
              <a:t>/OLCI matchups rendered from 3 different atmospheric correction schemes.  Left: </a:t>
            </a:r>
            <a:r>
              <a:rPr lang="en-US" sz="2400" dirty="0" err="1" smtClean="0"/>
              <a:t>Eumetsat</a:t>
            </a:r>
            <a:r>
              <a:rPr lang="en-US" sz="2400" dirty="0" smtClean="0"/>
              <a:t> standard level-2 processing; Middle: Standard </a:t>
            </a:r>
            <a:r>
              <a:rPr lang="en-US" sz="2400" dirty="0" err="1" smtClean="0"/>
              <a:t>SeaDAS</a:t>
            </a:r>
            <a:r>
              <a:rPr lang="en-US" sz="2400" dirty="0" smtClean="0"/>
              <a:t> level-2 </a:t>
            </a:r>
            <a:r>
              <a:rPr lang="en-US" sz="2400" dirty="0" smtClean="0"/>
              <a:t>processing using Bailey et al (2010); </a:t>
            </a:r>
            <a:r>
              <a:rPr lang="en-US" sz="2400" dirty="0" smtClean="0"/>
              <a:t>Right: </a:t>
            </a:r>
            <a:r>
              <a:rPr lang="en-US" sz="2400" dirty="0"/>
              <a:t>Level-2 </a:t>
            </a:r>
            <a:r>
              <a:rPr lang="en-US" sz="2400" dirty="0" err="1"/>
              <a:t>SeaDAS</a:t>
            </a:r>
            <a:r>
              <a:rPr lang="en-US" sz="2400" dirty="0"/>
              <a:t> processing with the scheme by Gordon and Wang (1994)</a:t>
            </a:r>
            <a:endParaRPr lang="en-US" sz="2400" b="1" dirty="0" smtClean="0"/>
          </a:p>
        </p:txBody>
      </p:sp>
      <p:sp>
        <p:nvSpPr>
          <p:cNvPr id="142" name="TextBox 141"/>
          <p:cNvSpPr txBox="1"/>
          <p:nvPr/>
        </p:nvSpPr>
        <p:spPr>
          <a:xfrm>
            <a:off x="20127324" y="11695904"/>
            <a:ext cx="2482971" cy="400110"/>
          </a:xfrm>
          <a:prstGeom prst="rect">
            <a:avLst/>
          </a:prstGeom>
          <a:noFill/>
        </p:spPr>
        <p:txBody>
          <a:bodyPr wrap="none" rtlCol="0">
            <a:spAutoFit/>
          </a:bodyPr>
          <a:lstStyle/>
          <a:p>
            <a:r>
              <a:rPr lang="en-US" sz="2000" dirty="0" err="1" smtClean="0"/>
              <a:t>SeaPRISM</a:t>
            </a:r>
            <a:r>
              <a:rPr lang="en-US" sz="2000" dirty="0" smtClean="0"/>
              <a:t> </a:t>
            </a:r>
            <a:r>
              <a:rPr lang="en-US" sz="2000" dirty="0" err="1" smtClean="0"/>
              <a:t>Rrs</a:t>
            </a:r>
            <a:r>
              <a:rPr lang="en-US" sz="2000" dirty="0" smtClean="0"/>
              <a:t>(0+) sr</a:t>
            </a:r>
            <a:r>
              <a:rPr lang="en-US" sz="2000" baseline="30000" dirty="0" smtClean="0"/>
              <a:t>-1</a:t>
            </a:r>
            <a:endParaRPr lang="en-US" sz="2000" baseline="30000" dirty="0"/>
          </a:p>
        </p:txBody>
      </p:sp>
      <p:sp>
        <p:nvSpPr>
          <p:cNvPr id="474" name="TextBox 473"/>
          <p:cNvSpPr txBox="1"/>
          <p:nvPr/>
        </p:nvSpPr>
        <p:spPr>
          <a:xfrm>
            <a:off x="26897003" y="11673538"/>
            <a:ext cx="2482971" cy="400110"/>
          </a:xfrm>
          <a:prstGeom prst="rect">
            <a:avLst/>
          </a:prstGeom>
          <a:noFill/>
        </p:spPr>
        <p:txBody>
          <a:bodyPr wrap="none" rtlCol="0">
            <a:spAutoFit/>
          </a:bodyPr>
          <a:lstStyle/>
          <a:p>
            <a:r>
              <a:rPr lang="en-US" sz="2000" dirty="0" err="1" smtClean="0"/>
              <a:t>SeaPRISM</a:t>
            </a:r>
            <a:r>
              <a:rPr lang="en-US" sz="2000" dirty="0" smtClean="0"/>
              <a:t> </a:t>
            </a:r>
            <a:r>
              <a:rPr lang="en-US" sz="2000" dirty="0" err="1" smtClean="0"/>
              <a:t>Rrs</a:t>
            </a:r>
            <a:r>
              <a:rPr lang="en-US" sz="2000" dirty="0" smtClean="0"/>
              <a:t>(0+) sr</a:t>
            </a:r>
            <a:r>
              <a:rPr lang="en-US" sz="2000" baseline="30000" dirty="0" smtClean="0"/>
              <a:t>-1</a:t>
            </a:r>
            <a:endParaRPr lang="en-US" sz="2000" baseline="30000" dirty="0"/>
          </a:p>
        </p:txBody>
      </p:sp>
      <p:sp>
        <p:nvSpPr>
          <p:cNvPr id="475" name="TextBox 474"/>
          <p:cNvSpPr txBox="1"/>
          <p:nvPr/>
        </p:nvSpPr>
        <p:spPr>
          <a:xfrm>
            <a:off x="13467278" y="11673538"/>
            <a:ext cx="2482971" cy="400110"/>
          </a:xfrm>
          <a:prstGeom prst="rect">
            <a:avLst/>
          </a:prstGeom>
          <a:noFill/>
        </p:spPr>
        <p:txBody>
          <a:bodyPr wrap="none" rtlCol="0">
            <a:spAutoFit/>
          </a:bodyPr>
          <a:lstStyle/>
          <a:p>
            <a:r>
              <a:rPr lang="en-US" sz="2000" dirty="0" err="1" smtClean="0"/>
              <a:t>SeaPRISM</a:t>
            </a:r>
            <a:r>
              <a:rPr lang="en-US" sz="2000" dirty="0" smtClean="0"/>
              <a:t> </a:t>
            </a:r>
            <a:r>
              <a:rPr lang="en-US" sz="2000" dirty="0" err="1" smtClean="0"/>
              <a:t>Rrs</a:t>
            </a:r>
            <a:r>
              <a:rPr lang="en-US" sz="2000" dirty="0" smtClean="0"/>
              <a:t>(0+) sr</a:t>
            </a:r>
            <a:r>
              <a:rPr lang="en-US" sz="2000" baseline="30000" dirty="0" smtClean="0"/>
              <a:t>-1</a:t>
            </a:r>
            <a:endParaRPr lang="en-US" sz="2000" baseline="30000" dirty="0"/>
          </a:p>
        </p:txBody>
      </p:sp>
      <p:sp>
        <p:nvSpPr>
          <p:cNvPr id="476" name="TextBox 475"/>
          <p:cNvSpPr txBox="1"/>
          <p:nvPr/>
        </p:nvSpPr>
        <p:spPr>
          <a:xfrm rot="16200000">
            <a:off x="16927665" y="8780162"/>
            <a:ext cx="1850661" cy="400110"/>
          </a:xfrm>
          <a:prstGeom prst="rect">
            <a:avLst/>
          </a:prstGeom>
          <a:noFill/>
        </p:spPr>
        <p:txBody>
          <a:bodyPr wrap="none" rtlCol="0">
            <a:spAutoFit/>
          </a:bodyPr>
          <a:lstStyle/>
          <a:p>
            <a:r>
              <a:rPr lang="en-US" sz="2000" dirty="0" smtClean="0"/>
              <a:t>OLCI </a:t>
            </a:r>
            <a:r>
              <a:rPr lang="en-US" sz="2000" dirty="0" err="1" smtClean="0"/>
              <a:t>Rrs</a:t>
            </a:r>
            <a:r>
              <a:rPr lang="en-US" sz="2000" dirty="0" smtClean="0"/>
              <a:t>(0+) sr</a:t>
            </a:r>
            <a:r>
              <a:rPr lang="en-US" sz="2000" baseline="30000" dirty="0" smtClean="0"/>
              <a:t>-1</a:t>
            </a:r>
            <a:endParaRPr lang="en-US" sz="2000" baseline="30000" dirty="0"/>
          </a:p>
        </p:txBody>
      </p:sp>
      <p:sp>
        <p:nvSpPr>
          <p:cNvPr id="477" name="TextBox 476"/>
          <p:cNvSpPr txBox="1"/>
          <p:nvPr/>
        </p:nvSpPr>
        <p:spPr>
          <a:xfrm rot="16200000">
            <a:off x="10279215" y="8780162"/>
            <a:ext cx="1850661" cy="400110"/>
          </a:xfrm>
          <a:prstGeom prst="rect">
            <a:avLst/>
          </a:prstGeom>
          <a:noFill/>
        </p:spPr>
        <p:txBody>
          <a:bodyPr wrap="none" rtlCol="0">
            <a:spAutoFit/>
          </a:bodyPr>
          <a:lstStyle/>
          <a:p>
            <a:r>
              <a:rPr lang="en-US" sz="2000" dirty="0" smtClean="0"/>
              <a:t>OLCI </a:t>
            </a:r>
            <a:r>
              <a:rPr lang="en-US" sz="2000" dirty="0" err="1" smtClean="0"/>
              <a:t>Rrs</a:t>
            </a:r>
            <a:r>
              <a:rPr lang="en-US" sz="2000" dirty="0" smtClean="0"/>
              <a:t>(0+) sr</a:t>
            </a:r>
            <a:r>
              <a:rPr lang="en-US" sz="2000" baseline="30000" dirty="0" smtClean="0"/>
              <a:t>-1</a:t>
            </a:r>
            <a:endParaRPr lang="en-US" sz="2000" baseline="30000" dirty="0"/>
          </a:p>
        </p:txBody>
      </p:sp>
      <p:sp>
        <p:nvSpPr>
          <p:cNvPr id="478" name="TextBox 477"/>
          <p:cNvSpPr txBox="1"/>
          <p:nvPr/>
        </p:nvSpPr>
        <p:spPr>
          <a:xfrm rot="16200000">
            <a:off x="23712880" y="8773812"/>
            <a:ext cx="1850661" cy="400110"/>
          </a:xfrm>
          <a:prstGeom prst="rect">
            <a:avLst/>
          </a:prstGeom>
          <a:noFill/>
        </p:spPr>
        <p:txBody>
          <a:bodyPr wrap="none" rtlCol="0">
            <a:spAutoFit/>
          </a:bodyPr>
          <a:lstStyle/>
          <a:p>
            <a:r>
              <a:rPr lang="en-US" sz="2000" dirty="0" smtClean="0"/>
              <a:t>OLCI </a:t>
            </a:r>
            <a:r>
              <a:rPr lang="en-US" sz="2000" dirty="0" err="1" smtClean="0"/>
              <a:t>Rrs</a:t>
            </a:r>
            <a:r>
              <a:rPr lang="en-US" sz="2000" dirty="0" smtClean="0"/>
              <a:t>(0+) sr</a:t>
            </a:r>
            <a:r>
              <a:rPr lang="en-US" sz="2000" baseline="30000" dirty="0" smtClean="0"/>
              <a:t>-1</a:t>
            </a:r>
            <a:endParaRPr lang="en-US" sz="2000" baseline="30000" dirty="0"/>
          </a:p>
        </p:txBody>
      </p:sp>
      <p:sp>
        <p:nvSpPr>
          <p:cNvPr id="479" name="TextBox 478"/>
          <p:cNvSpPr txBox="1"/>
          <p:nvPr/>
        </p:nvSpPr>
        <p:spPr>
          <a:xfrm>
            <a:off x="15570889" y="21711101"/>
            <a:ext cx="1994932" cy="400110"/>
          </a:xfrm>
          <a:prstGeom prst="rect">
            <a:avLst/>
          </a:prstGeom>
          <a:noFill/>
        </p:spPr>
        <p:txBody>
          <a:bodyPr wrap="none" rtlCol="0">
            <a:spAutoFit/>
          </a:bodyPr>
          <a:lstStyle/>
          <a:p>
            <a:r>
              <a:rPr lang="en-US" sz="2000" dirty="0" smtClean="0"/>
              <a:t>Wavelength (nm)</a:t>
            </a:r>
            <a:endParaRPr lang="en-US" sz="2000" dirty="0"/>
          </a:p>
        </p:txBody>
      </p:sp>
      <p:sp>
        <p:nvSpPr>
          <p:cNvPr id="481" name="TextBox 480"/>
          <p:cNvSpPr txBox="1"/>
          <p:nvPr/>
        </p:nvSpPr>
        <p:spPr>
          <a:xfrm>
            <a:off x="27677532" y="15119175"/>
            <a:ext cx="659155" cy="369332"/>
          </a:xfrm>
          <a:prstGeom prst="rect">
            <a:avLst/>
          </a:prstGeom>
          <a:noFill/>
        </p:spPr>
        <p:txBody>
          <a:bodyPr wrap="none" rtlCol="0">
            <a:spAutoFit/>
          </a:bodyPr>
          <a:lstStyle/>
          <a:p>
            <a:r>
              <a:rPr lang="en-US" sz="1800" dirty="0" smtClean="0"/>
              <a:t>OWT</a:t>
            </a:r>
            <a:endParaRPr lang="en-US" sz="1800" dirty="0"/>
          </a:p>
        </p:txBody>
      </p:sp>
      <p:sp>
        <p:nvSpPr>
          <p:cNvPr id="482" name="Oval 481"/>
          <p:cNvSpPr/>
          <p:nvPr/>
        </p:nvSpPr>
        <p:spPr>
          <a:xfrm>
            <a:off x="27880732" y="15484421"/>
            <a:ext cx="102163" cy="103719"/>
          </a:xfrm>
          <a:prstGeom prst="ellipse">
            <a:avLst/>
          </a:prstGeom>
          <a:solidFill>
            <a:srgbClr val="4A01BB"/>
          </a:solidFill>
          <a:ln>
            <a:solidFill>
              <a:srgbClr val="4A01B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3" name="Oval 482"/>
          <p:cNvSpPr/>
          <p:nvPr/>
        </p:nvSpPr>
        <p:spPr>
          <a:xfrm>
            <a:off x="27880732" y="15883889"/>
            <a:ext cx="102163" cy="103719"/>
          </a:xfrm>
          <a:prstGeom prst="ellipse">
            <a:avLst/>
          </a:prstGeom>
          <a:solidFill>
            <a:srgbClr val="0AF4F7"/>
          </a:solidFill>
          <a:ln>
            <a:solidFill>
              <a:srgbClr val="0AF4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4" name="Oval 483"/>
          <p:cNvSpPr/>
          <p:nvPr/>
        </p:nvSpPr>
        <p:spPr>
          <a:xfrm>
            <a:off x="27880732" y="16114017"/>
            <a:ext cx="102163" cy="103719"/>
          </a:xfrm>
          <a:prstGeom prst="ellipse">
            <a:avLst/>
          </a:prstGeom>
          <a:solidFill>
            <a:srgbClr val="4AFA14"/>
          </a:solidFill>
          <a:ln>
            <a:solidFill>
              <a:srgbClr val="4AFA1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5" name="Oval 484"/>
          <p:cNvSpPr/>
          <p:nvPr/>
        </p:nvSpPr>
        <p:spPr>
          <a:xfrm>
            <a:off x="27880732" y="16344145"/>
            <a:ext cx="102163" cy="103719"/>
          </a:xfrm>
          <a:prstGeom prst="ellipse">
            <a:avLst/>
          </a:prstGeom>
          <a:solidFill>
            <a:srgbClr val="078A0A"/>
          </a:solidFill>
          <a:ln>
            <a:solidFill>
              <a:srgbClr val="078A0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6" name="Oval 485"/>
          <p:cNvSpPr/>
          <p:nvPr/>
        </p:nvSpPr>
        <p:spPr>
          <a:xfrm>
            <a:off x="27874382" y="16586973"/>
            <a:ext cx="102163" cy="103719"/>
          </a:xfrm>
          <a:prstGeom prst="ellipse">
            <a:avLst/>
          </a:prstGeom>
          <a:solidFill>
            <a:srgbClr val="A37400"/>
          </a:solidFill>
          <a:ln>
            <a:solidFill>
              <a:srgbClr val="A374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7" name="Oval 486"/>
          <p:cNvSpPr/>
          <p:nvPr/>
        </p:nvSpPr>
        <p:spPr>
          <a:xfrm>
            <a:off x="27880732" y="16804400"/>
            <a:ext cx="102163" cy="103719"/>
          </a:xfrm>
          <a:prstGeom prst="ellipse">
            <a:avLst/>
          </a:prstGeom>
          <a:solidFill>
            <a:srgbClr val="6C3400"/>
          </a:solidFill>
          <a:ln>
            <a:solidFill>
              <a:srgbClr val="6C34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8" name="TextBox 487"/>
          <p:cNvSpPr txBox="1"/>
          <p:nvPr/>
        </p:nvSpPr>
        <p:spPr>
          <a:xfrm>
            <a:off x="27969630" y="15363269"/>
            <a:ext cx="275661" cy="307777"/>
          </a:xfrm>
          <a:prstGeom prst="rect">
            <a:avLst/>
          </a:prstGeom>
          <a:noFill/>
        </p:spPr>
        <p:txBody>
          <a:bodyPr wrap="none" rtlCol="0">
            <a:spAutoFit/>
          </a:bodyPr>
          <a:lstStyle/>
          <a:p>
            <a:r>
              <a:rPr lang="en-US" sz="1400" dirty="0" smtClean="0"/>
              <a:t>1</a:t>
            </a:r>
            <a:endParaRPr lang="en-US" sz="1400" dirty="0"/>
          </a:p>
        </p:txBody>
      </p:sp>
      <p:sp>
        <p:nvSpPr>
          <p:cNvPr id="489" name="TextBox 488"/>
          <p:cNvSpPr txBox="1"/>
          <p:nvPr/>
        </p:nvSpPr>
        <p:spPr>
          <a:xfrm>
            <a:off x="27969630" y="15757480"/>
            <a:ext cx="275661" cy="307777"/>
          </a:xfrm>
          <a:prstGeom prst="rect">
            <a:avLst/>
          </a:prstGeom>
          <a:noFill/>
        </p:spPr>
        <p:txBody>
          <a:bodyPr wrap="none" rtlCol="0">
            <a:spAutoFit/>
          </a:bodyPr>
          <a:lstStyle/>
          <a:p>
            <a:r>
              <a:rPr lang="en-US" sz="1400" dirty="0" smtClean="0"/>
              <a:t>3</a:t>
            </a:r>
            <a:endParaRPr lang="en-US" sz="1400" dirty="0"/>
          </a:p>
        </p:txBody>
      </p:sp>
      <p:sp>
        <p:nvSpPr>
          <p:cNvPr id="490" name="TextBox 489"/>
          <p:cNvSpPr txBox="1"/>
          <p:nvPr/>
        </p:nvSpPr>
        <p:spPr>
          <a:xfrm>
            <a:off x="27961164" y="16005330"/>
            <a:ext cx="275661" cy="307777"/>
          </a:xfrm>
          <a:prstGeom prst="rect">
            <a:avLst/>
          </a:prstGeom>
          <a:noFill/>
        </p:spPr>
        <p:txBody>
          <a:bodyPr wrap="none" rtlCol="0">
            <a:spAutoFit/>
          </a:bodyPr>
          <a:lstStyle/>
          <a:p>
            <a:r>
              <a:rPr lang="en-US" sz="1400" dirty="0" smtClean="0"/>
              <a:t>4</a:t>
            </a:r>
            <a:endParaRPr lang="en-US" sz="1400" dirty="0"/>
          </a:p>
        </p:txBody>
      </p:sp>
      <p:sp>
        <p:nvSpPr>
          <p:cNvPr id="491" name="TextBox 490"/>
          <p:cNvSpPr txBox="1"/>
          <p:nvPr/>
        </p:nvSpPr>
        <p:spPr>
          <a:xfrm>
            <a:off x="27961164" y="16230362"/>
            <a:ext cx="275661" cy="307777"/>
          </a:xfrm>
          <a:prstGeom prst="rect">
            <a:avLst/>
          </a:prstGeom>
          <a:noFill/>
        </p:spPr>
        <p:txBody>
          <a:bodyPr wrap="none" rtlCol="0">
            <a:spAutoFit/>
          </a:bodyPr>
          <a:lstStyle/>
          <a:p>
            <a:r>
              <a:rPr lang="en-US" sz="1400" dirty="0" smtClean="0"/>
              <a:t>5</a:t>
            </a:r>
            <a:endParaRPr lang="en-US" sz="1400" dirty="0"/>
          </a:p>
        </p:txBody>
      </p:sp>
      <p:sp>
        <p:nvSpPr>
          <p:cNvPr id="492" name="TextBox 491"/>
          <p:cNvSpPr txBox="1"/>
          <p:nvPr/>
        </p:nvSpPr>
        <p:spPr>
          <a:xfrm>
            <a:off x="27952698" y="16456572"/>
            <a:ext cx="275661" cy="307777"/>
          </a:xfrm>
          <a:prstGeom prst="rect">
            <a:avLst/>
          </a:prstGeom>
          <a:noFill/>
        </p:spPr>
        <p:txBody>
          <a:bodyPr wrap="none" rtlCol="0">
            <a:spAutoFit/>
          </a:bodyPr>
          <a:lstStyle/>
          <a:p>
            <a:r>
              <a:rPr lang="en-US" sz="1400" dirty="0" smtClean="0"/>
              <a:t>6</a:t>
            </a:r>
            <a:endParaRPr lang="en-US" sz="1400" dirty="0"/>
          </a:p>
        </p:txBody>
      </p:sp>
      <p:sp>
        <p:nvSpPr>
          <p:cNvPr id="493" name="TextBox 492"/>
          <p:cNvSpPr txBox="1"/>
          <p:nvPr/>
        </p:nvSpPr>
        <p:spPr>
          <a:xfrm>
            <a:off x="27952698" y="16688891"/>
            <a:ext cx="275661" cy="307777"/>
          </a:xfrm>
          <a:prstGeom prst="rect">
            <a:avLst/>
          </a:prstGeom>
          <a:noFill/>
        </p:spPr>
        <p:txBody>
          <a:bodyPr wrap="none" rtlCol="0">
            <a:spAutoFit/>
          </a:bodyPr>
          <a:lstStyle/>
          <a:p>
            <a:r>
              <a:rPr lang="en-US" sz="1400" dirty="0" smtClean="0"/>
              <a:t>7</a:t>
            </a:r>
            <a:endParaRPr lang="en-US" sz="1400" dirty="0"/>
          </a:p>
        </p:txBody>
      </p:sp>
      <p:sp>
        <p:nvSpPr>
          <p:cNvPr id="494" name="Oval 493"/>
          <p:cNvSpPr/>
          <p:nvPr/>
        </p:nvSpPr>
        <p:spPr>
          <a:xfrm>
            <a:off x="27880726" y="15679156"/>
            <a:ext cx="102163" cy="103719"/>
          </a:xfrm>
          <a:prstGeom prst="ellipse">
            <a:avLst/>
          </a:prstGeom>
          <a:solidFill>
            <a:srgbClr val="0000FF"/>
          </a:solidFill>
          <a:ln>
            <a:solidFill>
              <a:srgbClr val="0000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5" name="TextBox 494"/>
          <p:cNvSpPr txBox="1"/>
          <p:nvPr/>
        </p:nvSpPr>
        <p:spPr>
          <a:xfrm>
            <a:off x="27969624" y="15558004"/>
            <a:ext cx="275661" cy="307777"/>
          </a:xfrm>
          <a:prstGeom prst="rect">
            <a:avLst/>
          </a:prstGeom>
          <a:noFill/>
        </p:spPr>
        <p:txBody>
          <a:bodyPr wrap="none" rtlCol="0">
            <a:spAutoFit/>
          </a:bodyPr>
          <a:lstStyle/>
          <a:p>
            <a:r>
              <a:rPr lang="en-US" sz="1400" dirty="0" smtClean="0"/>
              <a:t>2</a:t>
            </a:r>
            <a:endParaRPr lang="en-US" sz="1400" dirty="0"/>
          </a:p>
        </p:txBody>
      </p:sp>
      <p:sp>
        <p:nvSpPr>
          <p:cNvPr id="147" name="TextBox 146"/>
          <p:cNvSpPr txBox="1"/>
          <p:nvPr/>
        </p:nvSpPr>
        <p:spPr>
          <a:xfrm>
            <a:off x="28346893" y="14444047"/>
            <a:ext cx="2969436" cy="3416320"/>
          </a:xfrm>
          <a:prstGeom prst="rect">
            <a:avLst/>
          </a:prstGeom>
          <a:noFill/>
        </p:spPr>
        <p:txBody>
          <a:bodyPr wrap="square" rtlCol="0">
            <a:spAutoFit/>
          </a:bodyPr>
          <a:lstStyle/>
          <a:p>
            <a:pPr marL="342900" indent="-342900">
              <a:buFont typeface="Arial"/>
              <a:buChar char="•"/>
            </a:pPr>
            <a:r>
              <a:rPr lang="en-US" sz="2400" dirty="0" err="1" smtClean="0"/>
              <a:t>Hyperspectral</a:t>
            </a:r>
            <a:r>
              <a:rPr lang="en-US" sz="2400" dirty="0" smtClean="0"/>
              <a:t> OWT means with standard deviations from Moore 2014.</a:t>
            </a:r>
          </a:p>
          <a:p>
            <a:endParaRPr lang="en-US" sz="2400" dirty="0" smtClean="0"/>
          </a:p>
          <a:p>
            <a:pPr marL="342900" indent="-342900">
              <a:buFont typeface="Arial"/>
              <a:buChar char="•"/>
            </a:pPr>
            <a:r>
              <a:rPr lang="en-US" sz="2400" dirty="0" err="1" smtClean="0"/>
              <a:t>SeaPRISM</a:t>
            </a:r>
            <a:r>
              <a:rPr lang="en-US" sz="2400" dirty="0" smtClean="0"/>
              <a:t> and </a:t>
            </a:r>
            <a:r>
              <a:rPr lang="en-US" sz="2400" dirty="0" err="1" smtClean="0"/>
              <a:t>Hypergun</a:t>
            </a:r>
            <a:r>
              <a:rPr lang="en-US" sz="2400" dirty="0" smtClean="0"/>
              <a:t> data were processed for OWT classification.</a:t>
            </a:r>
            <a:endParaRPr lang="en-US" sz="2400" dirty="0"/>
          </a:p>
        </p:txBody>
      </p:sp>
      <p:sp>
        <p:nvSpPr>
          <p:cNvPr id="496" name="TextBox 495"/>
          <p:cNvSpPr txBox="1"/>
          <p:nvPr/>
        </p:nvSpPr>
        <p:spPr>
          <a:xfrm>
            <a:off x="12305522" y="39385684"/>
            <a:ext cx="19215878" cy="6130738"/>
          </a:xfrm>
          <a:prstGeom prst="rect">
            <a:avLst/>
          </a:prstGeom>
          <a:noFill/>
        </p:spPr>
        <p:txBody>
          <a:bodyPr wrap="square" lIns="97366" tIns="48683" rIns="97366" bIns="48683" rtlCol="0">
            <a:spAutoFit/>
          </a:bodyPr>
          <a:lstStyle/>
          <a:p>
            <a:pPr marL="457200" indent="-457200">
              <a:buFont typeface="Arial"/>
              <a:buChar char="•"/>
            </a:pPr>
            <a:r>
              <a:rPr lang="en-US" sz="2800" dirty="0" smtClean="0"/>
              <a:t>S3/OLCI level-2 matchups show favorable comparisons; </a:t>
            </a:r>
            <a:r>
              <a:rPr lang="en-US" sz="2800" dirty="0" err="1" smtClean="0"/>
              <a:t>Eumetsat</a:t>
            </a:r>
            <a:r>
              <a:rPr lang="en-US" sz="2800" dirty="0" smtClean="0"/>
              <a:t> processing shows underestimate in blue bands relative to </a:t>
            </a:r>
            <a:r>
              <a:rPr lang="en-US" sz="2800" dirty="0" err="1" smtClean="0"/>
              <a:t>SeaDAS</a:t>
            </a:r>
            <a:r>
              <a:rPr lang="en-US" sz="2800" dirty="0" smtClean="0"/>
              <a:t> processed data (</a:t>
            </a:r>
            <a:r>
              <a:rPr lang="en-US" sz="2800" dirty="0" smtClean="0">
                <a:solidFill>
                  <a:srgbClr val="FF0000"/>
                </a:solidFill>
              </a:rPr>
              <a:t>Figure 4</a:t>
            </a:r>
            <a:r>
              <a:rPr lang="en-US" sz="2800" dirty="0" smtClean="0"/>
              <a:t>).</a:t>
            </a:r>
          </a:p>
          <a:p>
            <a:pPr marL="457200" indent="-457200">
              <a:buFont typeface="Arial"/>
              <a:buChar char="•"/>
            </a:pPr>
            <a:r>
              <a:rPr lang="en-US" sz="2800" dirty="0" smtClean="0"/>
              <a:t>Matchup details from 2 scenes revealed a bug in </a:t>
            </a:r>
            <a:r>
              <a:rPr lang="en-US" sz="2800" dirty="0" err="1" smtClean="0"/>
              <a:t>SeaDAS</a:t>
            </a:r>
            <a:r>
              <a:rPr lang="en-US" sz="2800" dirty="0" smtClean="0"/>
              <a:t> </a:t>
            </a:r>
            <a:r>
              <a:rPr lang="en-US" sz="2800" dirty="0" smtClean="0"/>
              <a:t>7.5 code</a:t>
            </a:r>
            <a:r>
              <a:rPr lang="en-US" sz="2800" dirty="0" smtClean="0"/>
              <a:t>; alpha patch appears to fix bug (</a:t>
            </a:r>
            <a:r>
              <a:rPr lang="en-US" sz="2800" dirty="0" smtClean="0">
                <a:solidFill>
                  <a:srgbClr val="FF0000"/>
                </a:solidFill>
              </a:rPr>
              <a:t>Figure 5</a:t>
            </a:r>
            <a:r>
              <a:rPr lang="en-US" sz="2800" dirty="0" smtClean="0"/>
              <a:t>).</a:t>
            </a:r>
          </a:p>
          <a:p>
            <a:pPr marL="457200" indent="-457200">
              <a:buFont typeface="Arial"/>
              <a:buChar char="•"/>
            </a:pPr>
            <a:r>
              <a:rPr lang="en-US" sz="2800" dirty="0" smtClean="0"/>
              <a:t>OWT assignments tested applicability of ‘global’ (non-native) OWTs using </a:t>
            </a:r>
            <a:r>
              <a:rPr lang="en-US" sz="2800" dirty="0" err="1" smtClean="0"/>
              <a:t>SeaPRISM</a:t>
            </a:r>
            <a:r>
              <a:rPr lang="en-US" sz="2800" dirty="0" smtClean="0"/>
              <a:t> and NOAA in situ data sets (</a:t>
            </a:r>
            <a:r>
              <a:rPr lang="en-US" sz="2800" dirty="0" smtClean="0">
                <a:solidFill>
                  <a:srgbClr val="FF0000"/>
                </a:solidFill>
              </a:rPr>
              <a:t>Figure 6</a:t>
            </a:r>
            <a:r>
              <a:rPr lang="en-US" sz="2800" dirty="0" smtClean="0"/>
              <a:t>).</a:t>
            </a:r>
          </a:p>
          <a:p>
            <a:pPr marL="457200" indent="-457200">
              <a:buFont typeface="Arial"/>
              <a:buChar char="•"/>
            </a:pPr>
            <a:r>
              <a:rPr lang="en-US" sz="2800" dirty="0" smtClean="0"/>
              <a:t>58% of </a:t>
            </a:r>
            <a:r>
              <a:rPr lang="en-US" sz="2800" dirty="0" err="1" smtClean="0"/>
              <a:t>SeaPRISM</a:t>
            </a:r>
            <a:r>
              <a:rPr lang="en-US" sz="2800" dirty="0" smtClean="0"/>
              <a:t> quality L1.0 data assigned to OWTs; 97% of in situ data assigned.  This is interesting and needs further exploration </a:t>
            </a:r>
            <a:r>
              <a:rPr lang="en-US" sz="2800" dirty="0" smtClean="0"/>
              <a:t>(some </a:t>
            </a:r>
            <a:r>
              <a:rPr lang="en-US" sz="2800" dirty="0" smtClean="0"/>
              <a:t>related to </a:t>
            </a:r>
            <a:r>
              <a:rPr lang="en-US" sz="2800" dirty="0" err="1" smtClean="0"/>
              <a:t>SeaPRISM</a:t>
            </a:r>
            <a:r>
              <a:rPr lang="en-US" sz="2800" dirty="0" smtClean="0"/>
              <a:t> quality </a:t>
            </a:r>
            <a:r>
              <a:rPr lang="en-US" sz="2800" dirty="0" smtClean="0"/>
              <a:t>level)</a:t>
            </a:r>
            <a:r>
              <a:rPr lang="en-US" sz="2800" dirty="0" smtClean="0"/>
              <a:t>.</a:t>
            </a:r>
          </a:p>
          <a:p>
            <a:pPr marL="457200" indent="-457200">
              <a:buFont typeface="Arial"/>
              <a:buChar char="•"/>
            </a:pPr>
            <a:r>
              <a:rPr lang="en-US" sz="2800" dirty="0" err="1" smtClean="0"/>
              <a:t>Tme</a:t>
            </a:r>
            <a:r>
              <a:rPr lang="en-US" sz="2800" dirty="0" smtClean="0"/>
              <a:t>-series </a:t>
            </a:r>
            <a:r>
              <a:rPr lang="en-US" sz="2800" dirty="0" smtClean="0"/>
              <a:t>patterns for </a:t>
            </a:r>
            <a:r>
              <a:rPr lang="en-US" sz="2800" dirty="0" err="1" smtClean="0"/>
              <a:t>SeaPRISM</a:t>
            </a:r>
            <a:r>
              <a:rPr lang="en-US" sz="2800" dirty="0" smtClean="0"/>
              <a:t> observations and contemporaneous turbidity measurements  from adjacent buoy are coherent (</a:t>
            </a:r>
            <a:r>
              <a:rPr lang="en-US" sz="2800" dirty="0" smtClean="0">
                <a:solidFill>
                  <a:srgbClr val="FF0000"/>
                </a:solidFill>
              </a:rPr>
              <a:t>Figure 7</a:t>
            </a:r>
            <a:r>
              <a:rPr lang="en-US" sz="2800" dirty="0" smtClean="0"/>
              <a:t>).</a:t>
            </a:r>
          </a:p>
          <a:p>
            <a:pPr marL="457200" indent="-457200">
              <a:buFont typeface="Arial"/>
              <a:buChar char="•"/>
            </a:pPr>
            <a:r>
              <a:rPr lang="en-US" sz="2800" dirty="0" smtClean="0"/>
              <a:t>Wind plays a key role in optical properties of the water (</a:t>
            </a:r>
            <a:r>
              <a:rPr lang="en-US" sz="2800" dirty="0" smtClean="0">
                <a:solidFill>
                  <a:srgbClr val="FF0000"/>
                </a:solidFill>
              </a:rPr>
              <a:t>Figure 7</a:t>
            </a:r>
            <a:r>
              <a:rPr lang="en-US" sz="2800" dirty="0" smtClean="0"/>
              <a:t>), and can result in high </a:t>
            </a:r>
            <a:r>
              <a:rPr lang="en-US" sz="2800" dirty="0" err="1" smtClean="0"/>
              <a:t>Rrs</a:t>
            </a:r>
            <a:r>
              <a:rPr lang="en-US" sz="2800" dirty="0" smtClean="0"/>
              <a:t> for different reasons.  High wind: water column is mixed inducing sediment </a:t>
            </a:r>
            <a:r>
              <a:rPr lang="en-US" sz="2800" dirty="0" err="1" smtClean="0"/>
              <a:t>resuspension</a:t>
            </a:r>
            <a:r>
              <a:rPr lang="en-US" sz="2800" dirty="0" smtClean="0"/>
              <a:t>; low wind: cyanobacteria (when present) float to surface forming highly-reflective near- or at-surface populations.</a:t>
            </a:r>
          </a:p>
          <a:p>
            <a:pPr marL="457200" indent="-457200">
              <a:buFont typeface="Arial"/>
              <a:buChar char="•"/>
            </a:pPr>
            <a:r>
              <a:rPr lang="en-US" sz="2800" dirty="0" smtClean="0"/>
              <a:t>These results set preliminary uncertainties on satellite-derived </a:t>
            </a:r>
            <a:r>
              <a:rPr lang="en-US" sz="2800" dirty="0" err="1" smtClean="0"/>
              <a:t>Rrs</a:t>
            </a:r>
            <a:r>
              <a:rPr lang="en-US" sz="2800" dirty="0" smtClean="0"/>
              <a:t> in a lake environment with a large dynamic range.</a:t>
            </a:r>
          </a:p>
          <a:p>
            <a:pPr marL="457200" indent="-457200">
              <a:buFont typeface="Arial"/>
              <a:buChar char="•"/>
            </a:pPr>
            <a:r>
              <a:rPr lang="en-US" sz="2800" dirty="0" smtClean="0"/>
              <a:t>The OWT analysis is revealing, and provides insights into how membership functions behave across a high temporal resolution time </a:t>
            </a:r>
            <a:r>
              <a:rPr lang="en-US" sz="2800" dirty="0" smtClean="0"/>
              <a:t>series: Global vs. Regional OWTs?, quality control criteria for AERONET, time scales for OWT transitions, etc.</a:t>
            </a:r>
            <a:endParaRPr lang="en-US" sz="2800" dirty="0"/>
          </a:p>
        </p:txBody>
      </p:sp>
      <p:sp>
        <p:nvSpPr>
          <p:cNvPr id="497" name="Rectangle 496"/>
          <p:cNvSpPr/>
          <p:nvPr/>
        </p:nvSpPr>
        <p:spPr>
          <a:xfrm>
            <a:off x="12208530" y="38851172"/>
            <a:ext cx="19197310" cy="6756859"/>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lIns="97366" tIns="48683" rIns="97366" bIns="48683" spcCol="0" rtlCol="0" anchor="ctr"/>
          <a:lstStyle/>
          <a:p>
            <a:pPr algn="ctr"/>
            <a:endParaRPr lang="en-US" sz="2800"/>
          </a:p>
        </p:txBody>
      </p:sp>
      <p:sp>
        <p:nvSpPr>
          <p:cNvPr id="148" name="TextBox 147"/>
          <p:cNvSpPr txBox="1"/>
          <p:nvPr/>
        </p:nvSpPr>
        <p:spPr>
          <a:xfrm>
            <a:off x="18947907" y="38851172"/>
            <a:ext cx="5237131" cy="584776"/>
          </a:xfrm>
          <a:prstGeom prst="rect">
            <a:avLst/>
          </a:prstGeom>
          <a:noFill/>
        </p:spPr>
        <p:txBody>
          <a:bodyPr wrap="none" rtlCol="0">
            <a:spAutoFit/>
          </a:bodyPr>
          <a:lstStyle/>
          <a:p>
            <a:r>
              <a:rPr lang="en-US" sz="3200" b="1" dirty="0" smtClean="0"/>
              <a:t>Preliminary Results/Thoughts</a:t>
            </a:r>
            <a:endParaRPr lang="en-US" sz="3200" b="1" dirty="0"/>
          </a:p>
        </p:txBody>
      </p:sp>
      <p:sp>
        <p:nvSpPr>
          <p:cNvPr id="480" name="TextBox 479"/>
          <p:cNvSpPr txBox="1"/>
          <p:nvPr/>
        </p:nvSpPr>
        <p:spPr>
          <a:xfrm rot="16200000">
            <a:off x="21051612" y="15629780"/>
            <a:ext cx="1549974" cy="461665"/>
          </a:xfrm>
          <a:prstGeom prst="rect">
            <a:avLst/>
          </a:prstGeom>
          <a:noFill/>
        </p:spPr>
        <p:txBody>
          <a:bodyPr wrap="none" rtlCol="0">
            <a:spAutoFit/>
          </a:bodyPr>
          <a:lstStyle/>
          <a:p>
            <a:r>
              <a:rPr lang="en-US" sz="2400" dirty="0" err="1" smtClean="0"/>
              <a:t>Rrs</a:t>
            </a:r>
            <a:r>
              <a:rPr lang="en-US" sz="2400" dirty="0" smtClean="0"/>
              <a:t> (0-) sr</a:t>
            </a:r>
            <a:r>
              <a:rPr lang="en-US" sz="2400" baseline="30000" dirty="0" smtClean="0"/>
              <a:t>-1</a:t>
            </a:r>
            <a:endParaRPr lang="en-US" sz="2400" baseline="30000" dirty="0"/>
          </a:p>
        </p:txBody>
      </p:sp>
      <p:sp>
        <p:nvSpPr>
          <p:cNvPr id="499" name="Oval 498"/>
          <p:cNvSpPr/>
          <p:nvPr/>
        </p:nvSpPr>
        <p:spPr>
          <a:xfrm>
            <a:off x="18442664" y="26794274"/>
            <a:ext cx="102163" cy="103719"/>
          </a:xfrm>
          <a:prstGeom prst="ellipse">
            <a:avLst/>
          </a:prstGeom>
          <a:noFill/>
          <a:ln w="19050" cmpd="sng">
            <a:solidFill>
              <a:srgbClr val="3366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0" name="TextBox 499"/>
          <p:cNvSpPr txBox="1"/>
          <p:nvPr/>
        </p:nvSpPr>
        <p:spPr>
          <a:xfrm>
            <a:off x="18501943" y="26670109"/>
            <a:ext cx="1137839" cy="307777"/>
          </a:xfrm>
          <a:prstGeom prst="rect">
            <a:avLst/>
          </a:prstGeom>
          <a:noFill/>
        </p:spPr>
        <p:txBody>
          <a:bodyPr wrap="none" rtlCol="0">
            <a:spAutoFit/>
          </a:bodyPr>
          <a:lstStyle/>
          <a:p>
            <a:r>
              <a:rPr lang="en-US" sz="1400" dirty="0" smtClean="0"/>
              <a:t>not classified</a:t>
            </a:r>
            <a:endParaRPr lang="en-US" sz="1400" dirty="0"/>
          </a:p>
        </p:txBody>
      </p:sp>
    </p:spTree>
    <p:extLst>
      <p:ext uri="{BB962C8B-B14F-4D97-AF65-F5344CB8AC3E}">
        <p14:creationId xmlns:p14="http://schemas.microsoft.com/office/powerpoint/2010/main" val="35668877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57078</TotalTime>
  <Words>1504</Words>
  <Application>Microsoft Macintosh PowerPoint</Application>
  <PresentationFormat>Custom</PresentationFormat>
  <Paragraphs>312</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Manager/>
  <Company>UNH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Tim Moore &amp; Chris Brown</dc:creator>
  <cp:keywords/>
  <dc:description/>
  <cp:lastModifiedBy>Tim Moore</cp:lastModifiedBy>
  <cp:revision>295</cp:revision>
  <dcterms:created xsi:type="dcterms:W3CDTF">2017-04-10T13:36:59Z</dcterms:created>
  <dcterms:modified xsi:type="dcterms:W3CDTF">2018-08-15T19:01:48Z</dcterms:modified>
  <cp:category/>
</cp:coreProperties>
</file>