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null)" ContentType="image/x-emf"/>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84" r:id="rId1"/>
  </p:sldMasterIdLst>
  <p:sldIdLst>
    <p:sldId id="258" r:id="rId2"/>
  </p:sldIdLst>
  <p:sldSz cx="41148000" cy="32918400"/>
  <p:notesSz cx="6858000" cy="9144000"/>
  <p:defaultTextStyle>
    <a:defPPr>
      <a:defRPr lang="en-US"/>
    </a:defPPr>
    <a:lvl1pPr marL="0" algn="l" defTabSz="3423250" rtl="0" eaLnBrk="1" latinLnBrk="0" hangingPunct="1">
      <a:defRPr sz="6739" kern="1200">
        <a:solidFill>
          <a:schemeClr val="tx1"/>
        </a:solidFill>
        <a:latin typeface="+mn-lt"/>
        <a:ea typeface="+mn-ea"/>
        <a:cs typeface="+mn-cs"/>
      </a:defRPr>
    </a:lvl1pPr>
    <a:lvl2pPr marL="1711625" algn="l" defTabSz="3423250" rtl="0" eaLnBrk="1" latinLnBrk="0" hangingPunct="1">
      <a:defRPr sz="6739" kern="1200">
        <a:solidFill>
          <a:schemeClr val="tx1"/>
        </a:solidFill>
        <a:latin typeface="+mn-lt"/>
        <a:ea typeface="+mn-ea"/>
        <a:cs typeface="+mn-cs"/>
      </a:defRPr>
    </a:lvl2pPr>
    <a:lvl3pPr marL="3423250" algn="l" defTabSz="3423250" rtl="0" eaLnBrk="1" latinLnBrk="0" hangingPunct="1">
      <a:defRPr sz="6739" kern="1200">
        <a:solidFill>
          <a:schemeClr val="tx1"/>
        </a:solidFill>
        <a:latin typeface="+mn-lt"/>
        <a:ea typeface="+mn-ea"/>
        <a:cs typeface="+mn-cs"/>
      </a:defRPr>
    </a:lvl3pPr>
    <a:lvl4pPr marL="5134875" algn="l" defTabSz="3423250" rtl="0" eaLnBrk="1" latinLnBrk="0" hangingPunct="1">
      <a:defRPr sz="6739" kern="1200">
        <a:solidFill>
          <a:schemeClr val="tx1"/>
        </a:solidFill>
        <a:latin typeface="+mn-lt"/>
        <a:ea typeface="+mn-ea"/>
        <a:cs typeface="+mn-cs"/>
      </a:defRPr>
    </a:lvl4pPr>
    <a:lvl5pPr marL="6846501" algn="l" defTabSz="3423250" rtl="0" eaLnBrk="1" latinLnBrk="0" hangingPunct="1">
      <a:defRPr sz="6739" kern="1200">
        <a:solidFill>
          <a:schemeClr val="tx1"/>
        </a:solidFill>
        <a:latin typeface="+mn-lt"/>
        <a:ea typeface="+mn-ea"/>
        <a:cs typeface="+mn-cs"/>
      </a:defRPr>
    </a:lvl5pPr>
    <a:lvl6pPr marL="8558126" algn="l" defTabSz="3423250" rtl="0" eaLnBrk="1" latinLnBrk="0" hangingPunct="1">
      <a:defRPr sz="6739" kern="1200">
        <a:solidFill>
          <a:schemeClr val="tx1"/>
        </a:solidFill>
        <a:latin typeface="+mn-lt"/>
        <a:ea typeface="+mn-ea"/>
        <a:cs typeface="+mn-cs"/>
      </a:defRPr>
    </a:lvl6pPr>
    <a:lvl7pPr marL="10269751" algn="l" defTabSz="3423250" rtl="0" eaLnBrk="1" latinLnBrk="0" hangingPunct="1">
      <a:defRPr sz="6739" kern="1200">
        <a:solidFill>
          <a:schemeClr val="tx1"/>
        </a:solidFill>
        <a:latin typeface="+mn-lt"/>
        <a:ea typeface="+mn-ea"/>
        <a:cs typeface="+mn-cs"/>
      </a:defRPr>
    </a:lvl7pPr>
    <a:lvl8pPr marL="11981376" algn="l" defTabSz="3423250" rtl="0" eaLnBrk="1" latinLnBrk="0" hangingPunct="1">
      <a:defRPr sz="6739" kern="1200">
        <a:solidFill>
          <a:schemeClr val="tx1"/>
        </a:solidFill>
        <a:latin typeface="+mn-lt"/>
        <a:ea typeface="+mn-ea"/>
        <a:cs typeface="+mn-cs"/>
      </a:defRPr>
    </a:lvl8pPr>
    <a:lvl9pPr marL="13693001" algn="l" defTabSz="3423250" rtl="0" eaLnBrk="1" latinLnBrk="0" hangingPunct="1">
      <a:defRPr sz="6739"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634"/>
    <p:restoredTop sz="94614"/>
  </p:normalViewPr>
  <p:slideViewPr>
    <p:cSldViewPr snapToGrid="0" snapToObjects="1">
      <p:cViewPr>
        <p:scale>
          <a:sx n="56" d="100"/>
          <a:sy n="56" d="100"/>
        </p:scale>
        <p:origin x="-8672" y="-417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086100" y="5387342"/>
            <a:ext cx="34975800" cy="11460480"/>
          </a:xfrm>
        </p:spPr>
        <p:txBody>
          <a:bodyPr anchor="b"/>
          <a:lstStyle>
            <a:lvl1pPr algn="ctr">
              <a:defRPr sz="27000"/>
            </a:lvl1pPr>
          </a:lstStyle>
          <a:p>
            <a:r>
              <a:rPr lang="en-US"/>
              <a:t>Click to edit Master title style</a:t>
            </a:r>
            <a:endParaRPr lang="en-US" dirty="0"/>
          </a:p>
        </p:txBody>
      </p:sp>
      <p:sp>
        <p:nvSpPr>
          <p:cNvPr id="3" name="Subtitle 2"/>
          <p:cNvSpPr>
            <a:spLocks noGrp="1"/>
          </p:cNvSpPr>
          <p:nvPr>
            <p:ph type="subTitle" idx="1"/>
          </p:nvPr>
        </p:nvSpPr>
        <p:spPr>
          <a:xfrm>
            <a:off x="5143500" y="17289782"/>
            <a:ext cx="30861000" cy="7947658"/>
          </a:xfrm>
        </p:spPr>
        <p:txBody>
          <a:bodyPr/>
          <a:lstStyle>
            <a:lvl1pPr marL="0" indent="0" algn="ctr">
              <a:buNone/>
              <a:defRPr sz="10800"/>
            </a:lvl1pPr>
            <a:lvl2pPr marL="2057400" indent="0" algn="ctr">
              <a:buNone/>
              <a:defRPr sz="9000"/>
            </a:lvl2pPr>
            <a:lvl3pPr marL="4114800" indent="0" algn="ctr">
              <a:buNone/>
              <a:defRPr sz="8100"/>
            </a:lvl3pPr>
            <a:lvl4pPr marL="6172200" indent="0" algn="ctr">
              <a:buNone/>
              <a:defRPr sz="7200"/>
            </a:lvl4pPr>
            <a:lvl5pPr marL="8229600" indent="0" algn="ctr">
              <a:buNone/>
              <a:defRPr sz="7200"/>
            </a:lvl5pPr>
            <a:lvl6pPr marL="10287000" indent="0" algn="ctr">
              <a:buNone/>
              <a:defRPr sz="7200"/>
            </a:lvl6pPr>
            <a:lvl7pPr marL="12344400" indent="0" algn="ctr">
              <a:buNone/>
              <a:defRPr sz="7200"/>
            </a:lvl7pPr>
            <a:lvl8pPr marL="14401800" indent="0" algn="ctr">
              <a:buNone/>
              <a:defRPr sz="7200"/>
            </a:lvl8pPr>
            <a:lvl9pPr marL="16459200" indent="0" algn="ctr">
              <a:buNone/>
              <a:defRPr sz="7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EB8DFD37-F1CD-2449-BE94-F554255C7B64}" type="datetimeFigureOut">
              <a:rPr lang="en-US" smtClean="0"/>
              <a:t>9/26/18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2C7ADD5-5269-E540-8C26-2ED9140E7039}" type="slidenum">
              <a:rPr lang="en-US" smtClean="0"/>
              <a:t>‹#›</a:t>
            </a:fld>
            <a:endParaRPr lang="en-US"/>
          </a:p>
        </p:txBody>
      </p:sp>
    </p:spTree>
    <p:extLst>
      <p:ext uri="{BB962C8B-B14F-4D97-AF65-F5344CB8AC3E}">
        <p14:creationId xmlns:p14="http://schemas.microsoft.com/office/powerpoint/2010/main" val="14918220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B8DFD37-F1CD-2449-BE94-F554255C7B64}" type="datetimeFigureOut">
              <a:rPr lang="en-US" smtClean="0"/>
              <a:t>9/26/18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2C7ADD5-5269-E540-8C26-2ED9140E7039}" type="slidenum">
              <a:rPr lang="en-US" smtClean="0"/>
              <a:t>‹#›</a:t>
            </a:fld>
            <a:endParaRPr lang="en-US"/>
          </a:p>
        </p:txBody>
      </p:sp>
    </p:spTree>
    <p:extLst>
      <p:ext uri="{BB962C8B-B14F-4D97-AF65-F5344CB8AC3E}">
        <p14:creationId xmlns:p14="http://schemas.microsoft.com/office/powerpoint/2010/main" val="15875441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807496" y="8206749"/>
            <a:ext cx="35490150" cy="13693138"/>
          </a:xfrm>
        </p:spPr>
        <p:txBody>
          <a:bodyPr anchor="b"/>
          <a:lstStyle>
            <a:lvl1pPr>
              <a:defRPr sz="27000"/>
            </a:lvl1pPr>
          </a:lstStyle>
          <a:p>
            <a:r>
              <a:rPr lang="en-US"/>
              <a:t>Click to edit Master title style</a:t>
            </a:r>
            <a:endParaRPr lang="en-US" dirty="0"/>
          </a:p>
        </p:txBody>
      </p:sp>
      <p:sp>
        <p:nvSpPr>
          <p:cNvPr id="3" name="Text Placeholder 2"/>
          <p:cNvSpPr>
            <a:spLocks noGrp="1"/>
          </p:cNvSpPr>
          <p:nvPr>
            <p:ph type="body" idx="1"/>
          </p:nvPr>
        </p:nvSpPr>
        <p:spPr>
          <a:xfrm>
            <a:off x="2807496" y="22029429"/>
            <a:ext cx="35490150" cy="7200898"/>
          </a:xfrm>
        </p:spPr>
        <p:txBody>
          <a:bodyPr/>
          <a:lstStyle>
            <a:lvl1pPr marL="0" indent="0">
              <a:buNone/>
              <a:defRPr sz="10800">
                <a:solidFill>
                  <a:schemeClr val="tx1"/>
                </a:solidFill>
              </a:defRPr>
            </a:lvl1pPr>
            <a:lvl2pPr marL="2057400" indent="0">
              <a:buNone/>
              <a:defRPr sz="9000">
                <a:solidFill>
                  <a:schemeClr val="tx1">
                    <a:tint val="75000"/>
                  </a:schemeClr>
                </a:solidFill>
              </a:defRPr>
            </a:lvl2pPr>
            <a:lvl3pPr marL="4114800" indent="0">
              <a:buNone/>
              <a:defRPr sz="8100">
                <a:solidFill>
                  <a:schemeClr val="tx1">
                    <a:tint val="75000"/>
                  </a:schemeClr>
                </a:solidFill>
              </a:defRPr>
            </a:lvl3pPr>
            <a:lvl4pPr marL="6172200" indent="0">
              <a:buNone/>
              <a:defRPr sz="7200">
                <a:solidFill>
                  <a:schemeClr val="tx1">
                    <a:tint val="75000"/>
                  </a:schemeClr>
                </a:solidFill>
              </a:defRPr>
            </a:lvl4pPr>
            <a:lvl5pPr marL="8229600" indent="0">
              <a:buNone/>
              <a:defRPr sz="7200">
                <a:solidFill>
                  <a:schemeClr val="tx1">
                    <a:tint val="75000"/>
                  </a:schemeClr>
                </a:solidFill>
              </a:defRPr>
            </a:lvl5pPr>
            <a:lvl6pPr marL="10287000" indent="0">
              <a:buNone/>
              <a:defRPr sz="7200">
                <a:solidFill>
                  <a:schemeClr val="tx1">
                    <a:tint val="75000"/>
                  </a:schemeClr>
                </a:solidFill>
              </a:defRPr>
            </a:lvl6pPr>
            <a:lvl7pPr marL="12344400" indent="0">
              <a:buNone/>
              <a:defRPr sz="7200">
                <a:solidFill>
                  <a:schemeClr val="tx1">
                    <a:tint val="75000"/>
                  </a:schemeClr>
                </a:solidFill>
              </a:defRPr>
            </a:lvl7pPr>
            <a:lvl8pPr marL="14401800" indent="0">
              <a:buNone/>
              <a:defRPr sz="7200">
                <a:solidFill>
                  <a:schemeClr val="tx1">
                    <a:tint val="75000"/>
                  </a:schemeClr>
                </a:solidFill>
              </a:defRPr>
            </a:lvl8pPr>
            <a:lvl9pPr marL="16459200" indent="0">
              <a:buNone/>
              <a:defRPr sz="7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B8DFD37-F1CD-2449-BE94-F554255C7B64}" type="datetimeFigureOut">
              <a:rPr lang="en-US" smtClean="0"/>
              <a:t>9/26/18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2C7ADD5-5269-E540-8C26-2ED9140E7039}" type="slidenum">
              <a:rPr lang="en-US" smtClean="0"/>
              <a:t>‹#›</a:t>
            </a:fld>
            <a:endParaRPr lang="en-US"/>
          </a:p>
        </p:txBody>
      </p:sp>
    </p:spTree>
    <p:extLst>
      <p:ext uri="{BB962C8B-B14F-4D97-AF65-F5344CB8AC3E}">
        <p14:creationId xmlns:p14="http://schemas.microsoft.com/office/powerpoint/2010/main" val="1752479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828925" y="8763000"/>
            <a:ext cx="17487900" cy="208864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20831175" y="8763000"/>
            <a:ext cx="17487900" cy="208864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B8DFD37-F1CD-2449-BE94-F554255C7B64}" type="datetimeFigureOut">
              <a:rPr lang="en-US" smtClean="0"/>
              <a:t>9/26/18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2C7ADD5-5269-E540-8C26-2ED9140E7039}" type="slidenum">
              <a:rPr lang="en-US" smtClean="0"/>
              <a:t>‹#›</a:t>
            </a:fld>
            <a:endParaRPr lang="en-US"/>
          </a:p>
        </p:txBody>
      </p:sp>
    </p:spTree>
    <p:extLst>
      <p:ext uri="{BB962C8B-B14F-4D97-AF65-F5344CB8AC3E}">
        <p14:creationId xmlns:p14="http://schemas.microsoft.com/office/powerpoint/2010/main" val="29006748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34285" y="1752607"/>
            <a:ext cx="35490150" cy="6362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2834289" y="8069582"/>
            <a:ext cx="17407530" cy="3954778"/>
          </a:xfrm>
        </p:spPr>
        <p:txBody>
          <a:bodyPr anchor="b"/>
          <a:lstStyle>
            <a:lvl1pPr marL="0" indent="0">
              <a:buNone/>
              <a:defRPr sz="10800" b="1"/>
            </a:lvl1pPr>
            <a:lvl2pPr marL="2057400" indent="0">
              <a:buNone/>
              <a:defRPr sz="9000" b="1"/>
            </a:lvl2pPr>
            <a:lvl3pPr marL="4114800" indent="0">
              <a:buNone/>
              <a:defRPr sz="8100" b="1"/>
            </a:lvl3pPr>
            <a:lvl4pPr marL="6172200" indent="0">
              <a:buNone/>
              <a:defRPr sz="7200" b="1"/>
            </a:lvl4pPr>
            <a:lvl5pPr marL="8229600" indent="0">
              <a:buNone/>
              <a:defRPr sz="7200" b="1"/>
            </a:lvl5pPr>
            <a:lvl6pPr marL="10287000" indent="0">
              <a:buNone/>
              <a:defRPr sz="7200" b="1"/>
            </a:lvl6pPr>
            <a:lvl7pPr marL="12344400" indent="0">
              <a:buNone/>
              <a:defRPr sz="7200" b="1"/>
            </a:lvl7pPr>
            <a:lvl8pPr marL="14401800" indent="0">
              <a:buNone/>
              <a:defRPr sz="7200" b="1"/>
            </a:lvl8pPr>
            <a:lvl9pPr marL="16459200" indent="0">
              <a:buNone/>
              <a:defRPr sz="7200" b="1"/>
            </a:lvl9pPr>
          </a:lstStyle>
          <a:p>
            <a:pPr lvl="0"/>
            <a:r>
              <a:rPr lang="en-US"/>
              <a:t>Edit Master text styles</a:t>
            </a:r>
          </a:p>
        </p:txBody>
      </p:sp>
      <p:sp>
        <p:nvSpPr>
          <p:cNvPr id="4" name="Content Placeholder 3"/>
          <p:cNvSpPr>
            <a:spLocks noGrp="1"/>
          </p:cNvSpPr>
          <p:nvPr>
            <p:ph sz="half" idx="2"/>
          </p:nvPr>
        </p:nvSpPr>
        <p:spPr>
          <a:xfrm>
            <a:off x="2834289" y="12024360"/>
            <a:ext cx="17407530" cy="176860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20831177" y="8069582"/>
            <a:ext cx="17493260" cy="3954778"/>
          </a:xfrm>
        </p:spPr>
        <p:txBody>
          <a:bodyPr anchor="b"/>
          <a:lstStyle>
            <a:lvl1pPr marL="0" indent="0">
              <a:buNone/>
              <a:defRPr sz="10800" b="1"/>
            </a:lvl1pPr>
            <a:lvl2pPr marL="2057400" indent="0">
              <a:buNone/>
              <a:defRPr sz="9000" b="1"/>
            </a:lvl2pPr>
            <a:lvl3pPr marL="4114800" indent="0">
              <a:buNone/>
              <a:defRPr sz="8100" b="1"/>
            </a:lvl3pPr>
            <a:lvl4pPr marL="6172200" indent="0">
              <a:buNone/>
              <a:defRPr sz="7200" b="1"/>
            </a:lvl4pPr>
            <a:lvl5pPr marL="8229600" indent="0">
              <a:buNone/>
              <a:defRPr sz="7200" b="1"/>
            </a:lvl5pPr>
            <a:lvl6pPr marL="10287000" indent="0">
              <a:buNone/>
              <a:defRPr sz="7200" b="1"/>
            </a:lvl6pPr>
            <a:lvl7pPr marL="12344400" indent="0">
              <a:buNone/>
              <a:defRPr sz="7200" b="1"/>
            </a:lvl7pPr>
            <a:lvl8pPr marL="14401800" indent="0">
              <a:buNone/>
              <a:defRPr sz="7200" b="1"/>
            </a:lvl8pPr>
            <a:lvl9pPr marL="16459200" indent="0">
              <a:buNone/>
              <a:defRPr sz="7200" b="1"/>
            </a:lvl9pPr>
          </a:lstStyle>
          <a:p>
            <a:pPr lvl="0"/>
            <a:r>
              <a:rPr lang="en-US"/>
              <a:t>Edit Master text styles</a:t>
            </a:r>
          </a:p>
        </p:txBody>
      </p:sp>
      <p:sp>
        <p:nvSpPr>
          <p:cNvPr id="6" name="Content Placeholder 5"/>
          <p:cNvSpPr>
            <a:spLocks noGrp="1"/>
          </p:cNvSpPr>
          <p:nvPr>
            <p:ph sz="quarter" idx="4"/>
          </p:nvPr>
        </p:nvSpPr>
        <p:spPr>
          <a:xfrm>
            <a:off x="20831177" y="12024360"/>
            <a:ext cx="17493260" cy="176860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B8DFD37-F1CD-2449-BE94-F554255C7B64}" type="datetimeFigureOut">
              <a:rPr lang="en-US" smtClean="0"/>
              <a:t>9/26/18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2C7ADD5-5269-E540-8C26-2ED9140E7039}" type="slidenum">
              <a:rPr lang="en-US" smtClean="0"/>
              <a:t>‹#›</a:t>
            </a:fld>
            <a:endParaRPr lang="en-US"/>
          </a:p>
        </p:txBody>
      </p:sp>
    </p:spTree>
    <p:extLst>
      <p:ext uri="{BB962C8B-B14F-4D97-AF65-F5344CB8AC3E}">
        <p14:creationId xmlns:p14="http://schemas.microsoft.com/office/powerpoint/2010/main" val="12105552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B8DFD37-F1CD-2449-BE94-F554255C7B64}" type="datetimeFigureOut">
              <a:rPr lang="en-US" smtClean="0"/>
              <a:t>9/26/18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2C7ADD5-5269-E540-8C26-2ED9140E7039}" type="slidenum">
              <a:rPr lang="en-US" smtClean="0"/>
              <a:t>‹#›</a:t>
            </a:fld>
            <a:endParaRPr lang="en-US"/>
          </a:p>
        </p:txBody>
      </p:sp>
    </p:spTree>
    <p:extLst>
      <p:ext uri="{BB962C8B-B14F-4D97-AF65-F5344CB8AC3E}">
        <p14:creationId xmlns:p14="http://schemas.microsoft.com/office/powerpoint/2010/main" val="36849591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B8DFD37-F1CD-2449-BE94-F554255C7B64}" type="datetimeFigureOut">
              <a:rPr lang="en-US" smtClean="0"/>
              <a:t>9/26/18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2C7ADD5-5269-E540-8C26-2ED9140E7039}" type="slidenum">
              <a:rPr lang="en-US" smtClean="0"/>
              <a:t>‹#›</a:t>
            </a:fld>
            <a:endParaRPr lang="en-US"/>
          </a:p>
        </p:txBody>
      </p:sp>
    </p:spTree>
    <p:extLst>
      <p:ext uri="{BB962C8B-B14F-4D97-AF65-F5344CB8AC3E}">
        <p14:creationId xmlns:p14="http://schemas.microsoft.com/office/powerpoint/2010/main" val="37375771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34285" y="2194560"/>
            <a:ext cx="13271301" cy="7680960"/>
          </a:xfrm>
        </p:spPr>
        <p:txBody>
          <a:bodyPr anchor="b"/>
          <a:lstStyle>
            <a:lvl1pPr>
              <a:defRPr sz="14400"/>
            </a:lvl1pPr>
          </a:lstStyle>
          <a:p>
            <a:r>
              <a:rPr lang="en-US"/>
              <a:t>Click to edit Master title style</a:t>
            </a:r>
            <a:endParaRPr lang="en-US" dirty="0"/>
          </a:p>
        </p:txBody>
      </p:sp>
      <p:sp>
        <p:nvSpPr>
          <p:cNvPr id="3" name="Content Placeholder 2"/>
          <p:cNvSpPr>
            <a:spLocks noGrp="1"/>
          </p:cNvSpPr>
          <p:nvPr>
            <p:ph idx="1"/>
          </p:nvPr>
        </p:nvSpPr>
        <p:spPr>
          <a:xfrm>
            <a:off x="17493259" y="4739647"/>
            <a:ext cx="20831175" cy="23393400"/>
          </a:xfrm>
        </p:spPr>
        <p:txBody>
          <a:bodyPr/>
          <a:lstStyle>
            <a:lvl1pPr>
              <a:defRPr sz="14400"/>
            </a:lvl1pPr>
            <a:lvl2pPr>
              <a:defRPr sz="12600"/>
            </a:lvl2pPr>
            <a:lvl3pPr>
              <a:defRPr sz="10800"/>
            </a:lvl3pPr>
            <a:lvl4pPr>
              <a:defRPr sz="9000"/>
            </a:lvl4pPr>
            <a:lvl5pPr>
              <a:defRPr sz="9000"/>
            </a:lvl5pPr>
            <a:lvl6pPr>
              <a:defRPr sz="9000"/>
            </a:lvl6pPr>
            <a:lvl7pPr>
              <a:defRPr sz="9000"/>
            </a:lvl7pPr>
            <a:lvl8pPr>
              <a:defRPr sz="9000"/>
            </a:lvl8pPr>
            <a:lvl9pPr>
              <a:defRPr sz="9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834285" y="9875520"/>
            <a:ext cx="13271301" cy="18295622"/>
          </a:xfrm>
        </p:spPr>
        <p:txBody>
          <a:bodyPr/>
          <a:lstStyle>
            <a:lvl1pPr marL="0" indent="0">
              <a:buNone/>
              <a:defRPr sz="7200"/>
            </a:lvl1pPr>
            <a:lvl2pPr marL="2057400" indent="0">
              <a:buNone/>
              <a:defRPr sz="6300"/>
            </a:lvl2pPr>
            <a:lvl3pPr marL="4114800" indent="0">
              <a:buNone/>
              <a:defRPr sz="5400"/>
            </a:lvl3pPr>
            <a:lvl4pPr marL="6172200" indent="0">
              <a:buNone/>
              <a:defRPr sz="4500"/>
            </a:lvl4pPr>
            <a:lvl5pPr marL="8229600" indent="0">
              <a:buNone/>
              <a:defRPr sz="4500"/>
            </a:lvl5pPr>
            <a:lvl6pPr marL="10287000" indent="0">
              <a:buNone/>
              <a:defRPr sz="4500"/>
            </a:lvl6pPr>
            <a:lvl7pPr marL="12344400" indent="0">
              <a:buNone/>
              <a:defRPr sz="4500"/>
            </a:lvl7pPr>
            <a:lvl8pPr marL="14401800" indent="0">
              <a:buNone/>
              <a:defRPr sz="4500"/>
            </a:lvl8pPr>
            <a:lvl9pPr marL="16459200" indent="0">
              <a:buNone/>
              <a:defRPr sz="4500"/>
            </a:lvl9pPr>
          </a:lstStyle>
          <a:p>
            <a:pPr lvl="0"/>
            <a:r>
              <a:rPr lang="en-US"/>
              <a:t>Edit Master text styles</a:t>
            </a:r>
          </a:p>
        </p:txBody>
      </p:sp>
      <p:sp>
        <p:nvSpPr>
          <p:cNvPr id="5" name="Date Placeholder 4"/>
          <p:cNvSpPr>
            <a:spLocks noGrp="1"/>
          </p:cNvSpPr>
          <p:nvPr>
            <p:ph type="dt" sz="half" idx="10"/>
          </p:nvPr>
        </p:nvSpPr>
        <p:spPr/>
        <p:txBody>
          <a:bodyPr/>
          <a:lstStyle/>
          <a:p>
            <a:fld id="{EB8DFD37-F1CD-2449-BE94-F554255C7B64}" type="datetimeFigureOut">
              <a:rPr lang="en-US" smtClean="0"/>
              <a:t>9/26/18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2C7ADD5-5269-E540-8C26-2ED9140E7039}" type="slidenum">
              <a:rPr lang="en-US" smtClean="0"/>
              <a:t>‹#›</a:t>
            </a:fld>
            <a:endParaRPr lang="en-US"/>
          </a:p>
        </p:txBody>
      </p:sp>
    </p:spTree>
    <p:extLst>
      <p:ext uri="{BB962C8B-B14F-4D97-AF65-F5344CB8AC3E}">
        <p14:creationId xmlns:p14="http://schemas.microsoft.com/office/powerpoint/2010/main" val="32809728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34285" y="2194560"/>
            <a:ext cx="13271301" cy="7680960"/>
          </a:xfrm>
        </p:spPr>
        <p:txBody>
          <a:bodyPr anchor="b"/>
          <a:lstStyle>
            <a:lvl1pPr>
              <a:defRPr sz="14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7493259" y="4739647"/>
            <a:ext cx="20831175" cy="23393400"/>
          </a:xfrm>
        </p:spPr>
        <p:txBody>
          <a:bodyPr anchor="t"/>
          <a:lstStyle>
            <a:lvl1pPr marL="0" indent="0">
              <a:buNone/>
              <a:defRPr sz="14400"/>
            </a:lvl1pPr>
            <a:lvl2pPr marL="2057400" indent="0">
              <a:buNone/>
              <a:defRPr sz="12600"/>
            </a:lvl2pPr>
            <a:lvl3pPr marL="4114800" indent="0">
              <a:buNone/>
              <a:defRPr sz="10800"/>
            </a:lvl3pPr>
            <a:lvl4pPr marL="6172200" indent="0">
              <a:buNone/>
              <a:defRPr sz="9000"/>
            </a:lvl4pPr>
            <a:lvl5pPr marL="8229600" indent="0">
              <a:buNone/>
              <a:defRPr sz="9000"/>
            </a:lvl5pPr>
            <a:lvl6pPr marL="10287000" indent="0">
              <a:buNone/>
              <a:defRPr sz="9000"/>
            </a:lvl6pPr>
            <a:lvl7pPr marL="12344400" indent="0">
              <a:buNone/>
              <a:defRPr sz="9000"/>
            </a:lvl7pPr>
            <a:lvl8pPr marL="14401800" indent="0">
              <a:buNone/>
              <a:defRPr sz="9000"/>
            </a:lvl8pPr>
            <a:lvl9pPr marL="16459200" indent="0">
              <a:buNone/>
              <a:defRPr sz="9000"/>
            </a:lvl9pPr>
          </a:lstStyle>
          <a:p>
            <a:r>
              <a:rPr lang="en-US"/>
              <a:t>Click icon to add picture</a:t>
            </a:r>
            <a:endParaRPr lang="en-US" dirty="0"/>
          </a:p>
        </p:txBody>
      </p:sp>
      <p:sp>
        <p:nvSpPr>
          <p:cNvPr id="4" name="Text Placeholder 3"/>
          <p:cNvSpPr>
            <a:spLocks noGrp="1"/>
          </p:cNvSpPr>
          <p:nvPr>
            <p:ph type="body" sz="half" idx="2"/>
          </p:nvPr>
        </p:nvSpPr>
        <p:spPr>
          <a:xfrm>
            <a:off x="2834285" y="9875520"/>
            <a:ext cx="13271301" cy="18295622"/>
          </a:xfrm>
        </p:spPr>
        <p:txBody>
          <a:bodyPr/>
          <a:lstStyle>
            <a:lvl1pPr marL="0" indent="0">
              <a:buNone/>
              <a:defRPr sz="7200"/>
            </a:lvl1pPr>
            <a:lvl2pPr marL="2057400" indent="0">
              <a:buNone/>
              <a:defRPr sz="6300"/>
            </a:lvl2pPr>
            <a:lvl3pPr marL="4114800" indent="0">
              <a:buNone/>
              <a:defRPr sz="5400"/>
            </a:lvl3pPr>
            <a:lvl4pPr marL="6172200" indent="0">
              <a:buNone/>
              <a:defRPr sz="4500"/>
            </a:lvl4pPr>
            <a:lvl5pPr marL="8229600" indent="0">
              <a:buNone/>
              <a:defRPr sz="4500"/>
            </a:lvl5pPr>
            <a:lvl6pPr marL="10287000" indent="0">
              <a:buNone/>
              <a:defRPr sz="4500"/>
            </a:lvl6pPr>
            <a:lvl7pPr marL="12344400" indent="0">
              <a:buNone/>
              <a:defRPr sz="4500"/>
            </a:lvl7pPr>
            <a:lvl8pPr marL="14401800" indent="0">
              <a:buNone/>
              <a:defRPr sz="4500"/>
            </a:lvl8pPr>
            <a:lvl9pPr marL="16459200" indent="0">
              <a:buNone/>
              <a:defRPr sz="4500"/>
            </a:lvl9pPr>
          </a:lstStyle>
          <a:p>
            <a:pPr lvl="0"/>
            <a:r>
              <a:rPr lang="en-US"/>
              <a:t>Edit Master text styles</a:t>
            </a:r>
          </a:p>
        </p:txBody>
      </p:sp>
      <p:sp>
        <p:nvSpPr>
          <p:cNvPr id="5" name="Date Placeholder 4"/>
          <p:cNvSpPr>
            <a:spLocks noGrp="1"/>
          </p:cNvSpPr>
          <p:nvPr>
            <p:ph type="dt" sz="half" idx="10"/>
          </p:nvPr>
        </p:nvSpPr>
        <p:spPr/>
        <p:txBody>
          <a:bodyPr/>
          <a:lstStyle/>
          <a:p>
            <a:fld id="{EB8DFD37-F1CD-2449-BE94-F554255C7B64}" type="datetimeFigureOut">
              <a:rPr lang="en-US" smtClean="0"/>
              <a:t>9/26/18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2C7ADD5-5269-E540-8C26-2ED9140E7039}" type="slidenum">
              <a:rPr lang="en-US" smtClean="0"/>
              <a:t>‹#›</a:t>
            </a:fld>
            <a:endParaRPr lang="en-US"/>
          </a:p>
        </p:txBody>
      </p:sp>
    </p:spTree>
    <p:extLst>
      <p:ext uri="{BB962C8B-B14F-4D97-AF65-F5344CB8AC3E}">
        <p14:creationId xmlns:p14="http://schemas.microsoft.com/office/powerpoint/2010/main" val="18400248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B8DFD37-F1CD-2449-BE94-F554255C7B64}" type="datetimeFigureOut">
              <a:rPr lang="en-US" smtClean="0"/>
              <a:t>9/26/18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2C7ADD5-5269-E540-8C26-2ED9140E7039}" type="slidenum">
              <a:rPr lang="en-US" smtClean="0"/>
              <a:t>‹#›</a:t>
            </a:fld>
            <a:endParaRPr lang="en-US"/>
          </a:p>
        </p:txBody>
      </p:sp>
    </p:spTree>
    <p:extLst>
      <p:ext uri="{BB962C8B-B14F-4D97-AF65-F5344CB8AC3E}">
        <p14:creationId xmlns:p14="http://schemas.microsoft.com/office/powerpoint/2010/main" val="11117860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9446540" y="1752600"/>
            <a:ext cx="8872538" cy="2789682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828927" y="1752600"/>
            <a:ext cx="26103263" cy="27896822"/>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B8DFD37-F1CD-2449-BE94-F554255C7B64}" type="datetimeFigureOut">
              <a:rPr lang="en-US" smtClean="0"/>
              <a:t>9/26/18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2C7ADD5-5269-E540-8C26-2ED9140E7039}" type="slidenum">
              <a:rPr lang="en-US" smtClean="0"/>
              <a:t>‹#›</a:t>
            </a:fld>
            <a:endParaRPr lang="en-US"/>
          </a:p>
        </p:txBody>
      </p:sp>
    </p:spTree>
    <p:extLst>
      <p:ext uri="{BB962C8B-B14F-4D97-AF65-F5344CB8AC3E}">
        <p14:creationId xmlns:p14="http://schemas.microsoft.com/office/powerpoint/2010/main" val="14859696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828925" y="1752607"/>
            <a:ext cx="35490150" cy="6362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828925" y="8763000"/>
            <a:ext cx="35490150" cy="20886422"/>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828925" y="30510487"/>
            <a:ext cx="9258300" cy="1752600"/>
          </a:xfrm>
          <a:prstGeom prst="rect">
            <a:avLst/>
          </a:prstGeom>
        </p:spPr>
        <p:txBody>
          <a:bodyPr vert="horz" lIns="91440" tIns="45720" rIns="91440" bIns="45720" rtlCol="0" anchor="ctr"/>
          <a:lstStyle>
            <a:lvl1pPr algn="l">
              <a:defRPr sz="5400">
                <a:solidFill>
                  <a:schemeClr val="tx1">
                    <a:tint val="75000"/>
                  </a:schemeClr>
                </a:solidFill>
              </a:defRPr>
            </a:lvl1pPr>
          </a:lstStyle>
          <a:p>
            <a:fld id="{EB8DFD37-F1CD-2449-BE94-F554255C7B64}" type="datetimeFigureOut">
              <a:rPr lang="en-US" smtClean="0"/>
              <a:t>9/26/18</a:t>
            </a:fld>
            <a:endParaRPr lang="en-US"/>
          </a:p>
        </p:txBody>
      </p:sp>
      <p:sp>
        <p:nvSpPr>
          <p:cNvPr id="5" name="Footer Placeholder 4"/>
          <p:cNvSpPr>
            <a:spLocks noGrp="1"/>
          </p:cNvSpPr>
          <p:nvPr>
            <p:ph type="ftr" sz="quarter" idx="3"/>
          </p:nvPr>
        </p:nvSpPr>
        <p:spPr>
          <a:xfrm>
            <a:off x="13630275" y="30510487"/>
            <a:ext cx="13887450" cy="1752600"/>
          </a:xfrm>
          <a:prstGeom prst="rect">
            <a:avLst/>
          </a:prstGeom>
        </p:spPr>
        <p:txBody>
          <a:bodyPr vert="horz" lIns="91440" tIns="45720" rIns="91440" bIns="45720" rtlCol="0" anchor="ctr"/>
          <a:lstStyle>
            <a:lvl1pPr algn="ctr">
              <a:defRPr sz="54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9060775" y="30510487"/>
            <a:ext cx="9258300" cy="1752600"/>
          </a:xfrm>
          <a:prstGeom prst="rect">
            <a:avLst/>
          </a:prstGeom>
        </p:spPr>
        <p:txBody>
          <a:bodyPr vert="horz" lIns="91440" tIns="45720" rIns="91440" bIns="45720" rtlCol="0" anchor="ctr"/>
          <a:lstStyle>
            <a:lvl1pPr algn="r">
              <a:defRPr sz="5400">
                <a:solidFill>
                  <a:schemeClr val="tx1">
                    <a:tint val="75000"/>
                  </a:schemeClr>
                </a:solidFill>
              </a:defRPr>
            </a:lvl1pPr>
          </a:lstStyle>
          <a:p>
            <a:fld id="{02C7ADD5-5269-E540-8C26-2ED9140E7039}" type="slidenum">
              <a:rPr lang="en-US" smtClean="0"/>
              <a:t>‹#›</a:t>
            </a:fld>
            <a:endParaRPr lang="en-US"/>
          </a:p>
        </p:txBody>
      </p:sp>
    </p:spTree>
    <p:extLst>
      <p:ext uri="{BB962C8B-B14F-4D97-AF65-F5344CB8AC3E}">
        <p14:creationId xmlns:p14="http://schemas.microsoft.com/office/powerpoint/2010/main" val="599567032"/>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4114800" rtl="0" eaLnBrk="1" latinLnBrk="0" hangingPunct="1">
        <a:lnSpc>
          <a:spcPct val="90000"/>
        </a:lnSpc>
        <a:spcBef>
          <a:spcPct val="0"/>
        </a:spcBef>
        <a:buNone/>
        <a:defRPr sz="19800" kern="1200">
          <a:solidFill>
            <a:schemeClr val="tx1"/>
          </a:solidFill>
          <a:latin typeface="+mj-lt"/>
          <a:ea typeface="+mj-ea"/>
          <a:cs typeface="+mj-cs"/>
        </a:defRPr>
      </a:lvl1pPr>
    </p:titleStyle>
    <p:bodyStyle>
      <a:lvl1pPr marL="1028700" indent="-1028700" algn="l" defTabSz="4114800" rtl="0" eaLnBrk="1" latinLnBrk="0" hangingPunct="1">
        <a:lnSpc>
          <a:spcPct val="90000"/>
        </a:lnSpc>
        <a:spcBef>
          <a:spcPts val="4500"/>
        </a:spcBef>
        <a:buFont typeface="Arial" panose="020B0604020202020204" pitchFamily="34" charset="0"/>
        <a:buChar char="•"/>
        <a:defRPr sz="12600" kern="1200">
          <a:solidFill>
            <a:schemeClr val="tx1"/>
          </a:solidFill>
          <a:latin typeface="+mn-lt"/>
          <a:ea typeface="+mn-ea"/>
          <a:cs typeface="+mn-cs"/>
        </a:defRPr>
      </a:lvl1pPr>
      <a:lvl2pPr marL="3086100" indent="-1028700" algn="l" defTabSz="4114800" rtl="0" eaLnBrk="1" latinLnBrk="0" hangingPunct="1">
        <a:lnSpc>
          <a:spcPct val="90000"/>
        </a:lnSpc>
        <a:spcBef>
          <a:spcPts val="2250"/>
        </a:spcBef>
        <a:buFont typeface="Arial" panose="020B0604020202020204" pitchFamily="34" charset="0"/>
        <a:buChar char="•"/>
        <a:defRPr sz="10800" kern="1200">
          <a:solidFill>
            <a:schemeClr val="tx1"/>
          </a:solidFill>
          <a:latin typeface="+mn-lt"/>
          <a:ea typeface="+mn-ea"/>
          <a:cs typeface="+mn-cs"/>
        </a:defRPr>
      </a:lvl2pPr>
      <a:lvl3pPr marL="5143500" indent="-1028700" algn="l" defTabSz="4114800" rtl="0" eaLnBrk="1" latinLnBrk="0" hangingPunct="1">
        <a:lnSpc>
          <a:spcPct val="90000"/>
        </a:lnSpc>
        <a:spcBef>
          <a:spcPts val="2250"/>
        </a:spcBef>
        <a:buFont typeface="Arial" panose="020B0604020202020204" pitchFamily="34" charset="0"/>
        <a:buChar char="•"/>
        <a:defRPr sz="9000" kern="1200">
          <a:solidFill>
            <a:schemeClr val="tx1"/>
          </a:solidFill>
          <a:latin typeface="+mn-lt"/>
          <a:ea typeface="+mn-ea"/>
          <a:cs typeface="+mn-cs"/>
        </a:defRPr>
      </a:lvl3pPr>
      <a:lvl4pPr marL="7200900" indent="-1028700" algn="l" defTabSz="4114800" rtl="0" eaLnBrk="1" latinLnBrk="0" hangingPunct="1">
        <a:lnSpc>
          <a:spcPct val="90000"/>
        </a:lnSpc>
        <a:spcBef>
          <a:spcPts val="2250"/>
        </a:spcBef>
        <a:buFont typeface="Arial" panose="020B0604020202020204" pitchFamily="34" charset="0"/>
        <a:buChar char="•"/>
        <a:defRPr sz="8100" kern="1200">
          <a:solidFill>
            <a:schemeClr val="tx1"/>
          </a:solidFill>
          <a:latin typeface="+mn-lt"/>
          <a:ea typeface="+mn-ea"/>
          <a:cs typeface="+mn-cs"/>
        </a:defRPr>
      </a:lvl4pPr>
      <a:lvl5pPr marL="9258300" indent="-1028700" algn="l" defTabSz="4114800" rtl="0" eaLnBrk="1" latinLnBrk="0" hangingPunct="1">
        <a:lnSpc>
          <a:spcPct val="90000"/>
        </a:lnSpc>
        <a:spcBef>
          <a:spcPts val="2250"/>
        </a:spcBef>
        <a:buFont typeface="Arial" panose="020B0604020202020204" pitchFamily="34" charset="0"/>
        <a:buChar char="•"/>
        <a:defRPr sz="8100" kern="1200">
          <a:solidFill>
            <a:schemeClr val="tx1"/>
          </a:solidFill>
          <a:latin typeface="+mn-lt"/>
          <a:ea typeface="+mn-ea"/>
          <a:cs typeface="+mn-cs"/>
        </a:defRPr>
      </a:lvl5pPr>
      <a:lvl6pPr marL="11315700" indent="-1028700" algn="l" defTabSz="4114800" rtl="0" eaLnBrk="1" latinLnBrk="0" hangingPunct="1">
        <a:lnSpc>
          <a:spcPct val="90000"/>
        </a:lnSpc>
        <a:spcBef>
          <a:spcPts val="2250"/>
        </a:spcBef>
        <a:buFont typeface="Arial" panose="020B0604020202020204" pitchFamily="34" charset="0"/>
        <a:buChar char="•"/>
        <a:defRPr sz="8100" kern="1200">
          <a:solidFill>
            <a:schemeClr val="tx1"/>
          </a:solidFill>
          <a:latin typeface="+mn-lt"/>
          <a:ea typeface="+mn-ea"/>
          <a:cs typeface="+mn-cs"/>
        </a:defRPr>
      </a:lvl6pPr>
      <a:lvl7pPr marL="13373100" indent="-1028700" algn="l" defTabSz="4114800" rtl="0" eaLnBrk="1" latinLnBrk="0" hangingPunct="1">
        <a:lnSpc>
          <a:spcPct val="90000"/>
        </a:lnSpc>
        <a:spcBef>
          <a:spcPts val="2250"/>
        </a:spcBef>
        <a:buFont typeface="Arial" panose="020B0604020202020204" pitchFamily="34" charset="0"/>
        <a:buChar char="•"/>
        <a:defRPr sz="8100" kern="1200">
          <a:solidFill>
            <a:schemeClr val="tx1"/>
          </a:solidFill>
          <a:latin typeface="+mn-lt"/>
          <a:ea typeface="+mn-ea"/>
          <a:cs typeface="+mn-cs"/>
        </a:defRPr>
      </a:lvl7pPr>
      <a:lvl8pPr marL="15430500" indent="-1028700" algn="l" defTabSz="4114800" rtl="0" eaLnBrk="1" latinLnBrk="0" hangingPunct="1">
        <a:lnSpc>
          <a:spcPct val="90000"/>
        </a:lnSpc>
        <a:spcBef>
          <a:spcPts val="2250"/>
        </a:spcBef>
        <a:buFont typeface="Arial" panose="020B0604020202020204" pitchFamily="34" charset="0"/>
        <a:buChar char="•"/>
        <a:defRPr sz="8100" kern="1200">
          <a:solidFill>
            <a:schemeClr val="tx1"/>
          </a:solidFill>
          <a:latin typeface="+mn-lt"/>
          <a:ea typeface="+mn-ea"/>
          <a:cs typeface="+mn-cs"/>
        </a:defRPr>
      </a:lvl8pPr>
      <a:lvl9pPr marL="17487900" indent="-1028700" algn="l" defTabSz="4114800" rtl="0" eaLnBrk="1" latinLnBrk="0" hangingPunct="1">
        <a:lnSpc>
          <a:spcPct val="90000"/>
        </a:lnSpc>
        <a:spcBef>
          <a:spcPts val="2250"/>
        </a:spcBef>
        <a:buFont typeface="Arial" panose="020B0604020202020204" pitchFamily="34" charset="0"/>
        <a:buChar char="•"/>
        <a:defRPr sz="8100" kern="1200">
          <a:solidFill>
            <a:schemeClr val="tx1"/>
          </a:solidFill>
          <a:latin typeface="+mn-lt"/>
          <a:ea typeface="+mn-ea"/>
          <a:cs typeface="+mn-cs"/>
        </a:defRPr>
      </a:lvl9pPr>
    </p:bodyStyle>
    <p:otherStyle>
      <a:defPPr>
        <a:defRPr lang="en-US"/>
      </a:defPPr>
      <a:lvl1pPr marL="0" algn="l" defTabSz="4114800" rtl="0" eaLnBrk="1" latinLnBrk="0" hangingPunct="1">
        <a:defRPr sz="8100" kern="1200">
          <a:solidFill>
            <a:schemeClr val="tx1"/>
          </a:solidFill>
          <a:latin typeface="+mn-lt"/>
          <a:ea typeface="+mn-ea"/>
          <a:cs typeface="+mn-cs"/>
        </a:defRPr>
      </a:lvl1pPr>
      <a:lvl2pPr marL="2057400" algn="l" defTabSz="4114800" rtl="0" eaLnBrk="1" latinLnBrk="0" hangingPunct="1">
        <a:defRPr sz="8100" kern="1200">
          <a:solidFill>
            <a:schemeClr val="tx1"/>
          </a:solidFill>
          <a:latin typeface="+mn-lt"/>
          <a:ea typeface="+mn-ea"/>
          <a:cs typeface="+mn-cs"/>
        </a:defRPr>
      </a:lvl2pPr>
      <a:lvl3pPr marL="4114800" algn="l" defTabSz="4114800" rtl="0" eaLnBrk="1" latinLnBrk="0" hangingPunct="1">
        <a:defRPr sz="8100" kern="1200">
          <a:solidFill>
            <a:schemeClr val="tx1"/>
          </a:solidFill>
          <a:latin typeface="+mn-lt"/>
          <a:ea typeface="+mn-ea"/>
          <a:cs typeface="+mn-cs"/>
        </a:defRPr>
      </a:lvl3pPr>
      <a:lvl4pPr marL="6172200" algn="l" defTabSz="4114800" rtl="0" eaLnBrk="1" latinLnBrk="0" hangingPunct="1">
        <a:defRPr sz="8100" kern="1200">
          <a:solidFill>
            <a:schemeClr val="tx1"/>
          </a:solidFill>
          <a:latin typeface="+mn-lt"/>
          <a:ea typeface="+mn-ea"/>
          <a:cs typeface="+mn-cs"/>
        </a:defRPr>
      </a:lvl4pPr>
      <a:lvl5pPr marL="8229600" algn="l" defTabSz="4114800" rtl="0" eaLnBrk="1" latinLnBrk="0" hangingPunct="1">
        <a:defRPr sz="8100" kern="1200">
          <a:solidFill>
            <a:schemeClr val="tx1"/>
          </a:solidFill>
          <a:latin typeface="+mn-lt"/>
          <a:ea typeface="+mn-ea"/>
          <a:cs typeface="+mn-cs"/>
        </a:defRPr>
      </a:lvl5pPr>
      <a:lvl6pPr marL="10287000" algn="l" defTabSz="4114800" rtl="0" eaLnBrk="1" latinLnBrk="0" hangingPunct="1">
        <a:defRPr sz="8100" kern="1200">
          <a:solidFill>
            <a:schemeClr val="tx1"/>
          </a:solidFill>
          <a:latin typeface="+mn-lt"/>
          <a:ea typeface="+mn-ea"/>
          <a:cs typeface="+mn-cs"/>
        </a:defRPr>
      </a:lvl6pPr>
      <a:lvl7pPr marL="12344400" algn="l" defTabSz="4114800" rtl="0" eaLnBrk="1" latinLnBrk="0" hangingPunct="1">
        <a:defRPr sz="8100" kern="1200">
          <a:solidFill>
            <a:schemeClr val="tx1"/>
          </a:solidFill>
          <a:latin typeface="+mn-lt"/>
          <a:ea typeface="+mn-ea"/>
          <a:cs typeface="+mn-cs"/>
        </a:defRPr>
      </a:lvl7pPr>
      <a:lvl8pPr marL="14401800" algn="l" defTabSz="4114800" rtl="0" eaLnBrk="1" latinLnBrk="0" hangingPunct="1">
        <a:defRPr sz="8100" kern="1200">
          <a:solidFill>
            <a:schemeClr val="tx1"/>
          </a:solidFill>
          <a:latin typeface="+mn-lt"/>
          <a:ea typeface="+mn-ea"/>
          <a:cs typeface="+mn-cs"/>
        </a:defRPr>
      </a:lvl8pPr>
      <a:lvl9pPr marL="16459200" algn="l" defTabSz="4114800" rtl="0" eaLnBrk="1" latinLnBrk="0" hangingPunct="1">
        <a:defRPr sz="81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2.jpg"/><Relationship Id="rId7" Type="http://schemas.openxmlformats.org/officeDocument/2006/relationships/image" Target="../media/image6.emf"/><Relationship Id="rId12" Type="http://schemas.openxmlformats.org/officeDocument/2006/relationships/image" Target="../media/image11.tiff"/><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11" Type="http://schemas.openxmlformats.org/officeDocument/2006/relationships/image" Target="../media/image10.(null)"/><Relationship Id="rId5" Type="http://schemas.openxmlformats.org/officeDocument/2006/relationships/image" Target="../media/image4.png"/><Relationship Id="rId10" Type="http://schemas.openxmlformats.org/officeDocument/2006/relationships/image" Target="../media/image9.emf"/><Relationship Id="rId4" Type="http://schemas.openxmlformats.org/officeDocument/2006/relationships/image" Target="../media/image3.png"/><Relationship Id="rId9"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Picture 26">
            <a:extLst>
              <a:ext uri="{FF2B5EF4-FFF2-40B4-BE49-F238E27FC236}">
                <a16:creationId xmlns:a16="http://schemas.microsoft.com/office/drawing/2014/main" id="{87D0A0A7-E268-EC48-8F80-68840BCC18E6}"/>
              </a:ext>
            </a:extLst>
          </p:cNvPr>
          <p:cNvPicPr>
            <a:picLocks noChangeAspect="1"/>
          </p:cNvPicPr>
          <p:nvPr/>
        </p:nvPicPr>
        <p:blipFill rotWithShape="1">
          <a:blip r:embed="rId2"/>
          <a:srcRect l="6014" t="8187" r="6094" b="7893"/>
          <a:stretch/>
        </p:blipFill>
        <p:spPr>
          <a:xfrm>
            <a:off x="597625" y="17704507"/>
            <a:ext cx="12070080" cy="8905176"/>
          </a:xfrm>
          <a:prstGeom prst="rect">
            <a:avLst/>
          </a:prstGeom>
          <a:ln>
            <a:noFill/>
          </a:ln>
        </p:spPr>
      </p:pic>
      <p:sp>
        <p:nvSpPr>
          <p:cNvPr id="31" name="Rectangle 30">
            <a:extLst>
              <a:ext uri="{FF2B5EF4-FFF2-40B4-BE49-F238E27FC236}">
                <a16:creationId xmlns:a16="http://schemas.microsoft.com/office/drawing/2014/main" id="{98EAAE23-2E47-694B-97E5-F2AB54800E1A}"/>
              </a:ext>
            </a:extLst>
          </p:cNvPr>
          <p:cNvSpPr/>
          <p:nvPr/>
        </p:nvSpPr>
        <p:spPr>
          <a:xfrm>
            <a:off x="13258800" y="5943601"/>
            <a:ext cx="14630400" cy="6052914"/>
          </a:xfrm>
          <a:prstGeom prst="rect">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6738"/>
          </a:p>
        </p:txBody>
      </p:sp>
      <p:sp>
        <p:nvSpPr>
          <p:cNvPr id="7" name="Rectangle 6">
            <a:extLst>
              <a:ext uri="{FF2B5EF4-FFF2-40B4-BE49-F238E27FC236}">
                <a16:creationId xmlns:a16="http://schemas.microsoft.com/office/drawing/2014/main" id="{648C1B32-8DAF-0047-AF72-DD8F43C11FB3}"/>
              </a:ext>
            </a:extLst>
          </p:cNvPr>
          <p:cNvSpPr/>
          <p:nvPr/>
        </p:nvSpPr>
        <p:spPr>
          <a:xfrm>
            <a:off x="457200" y="457200"/>
            <a:ext cx="40233600" cy="4114800"/>
          </a:xfrm>
          <a:prstGeom prst="rect">
            <a:avLst/>
          </a:prstGeom>
          <a:solidFill>
            <a:schemeClr val="accent1">
              <a:lumMod val="60000"/>
              <a:lumOff val="40000"/>
              <a:alpha val="65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6738"/>
          </a:p>
        </p:txBody>
      </p:sp>
      <p:sp>
        <p:nvSpPr>
          <p:cNvPr id="4" name="TextBox 3">
            <a:extLst>
              <a:ext uri="{FF2B5EF4-FFF2-40B4-BE49-F238E27FC236}">
                <a16:creationId xmlns:a16="http://schemas.microsoft.com/office/drawing/2014/main" id="{6C1034C4-C9D1-CB41-99FA-12566A227E47}"/>
              </a:ext>
            </a:extLst>
          </p:cNvPr>
          <p:cNvSpPr txBox="1"/>
          <p:nvPr/>
        </p:nvSpPr>
        <p:spPr>
          <a:xfrm>
            <a:off x="5212080" y="389274"/>
            <a:ext cx="31309056" cy="1446422"/>
          </a:xfrm>
          <a:prstGeom prst="rect">
            <a:avLst/>
          </a:prstGeom>
          <a:noFill/>
        </p:spPr>
        <p:txBody>
          <a:bodyPr wrap="square" rtlCol="0">
            <a:spAutoFit/>
          </a:bodyPr>
          <a:lstStyle/>
          <a:p>
            <a:pPr algn="ctr"/>
            <a:r>
              <a:rPr lang="en-US" sz="8799" dirty="0"/>
              <a:t>How do small dam removals affect reach-scale nitrogen exports?</a:t>
            </a:r>
          </a:p>
        </p:txBody>
      </p:sp>
      <p:sp>
        <p:nvSpPr>
          <p:cNvPr id="5" name="TextBox 4">
            <a:extLst>
              <a:ext uri="{FF2B5EF4-FFF2-40B4-BE49-F238E27FC236}">
                <a16:creationId xmlns:a16="http://schemas.microsoft.com/office/drawing/2014/main" id="{90304781-96EB-D544-BFF2-6E56DF2127BC}"/>
              </a:ext>
            </a:extLst>
          </p:cNvPr>
          <p:cNvSpPr txBox="1"/>
          <p:nvPr/>
        </p:nvSpPr>
        <p:spPr>
          <a:xfrm>
            <a:off x="5212080" y="1709872"/>
            <a:ext cx="31309056" cy="830997"/>
          </a:xfrm>
          <a:prstGeom prst="rect">
            <a:avLst/>
          </a:prstGeom>
          <a:noFill/>
        </p:spPr>
        <p:txBody>
          <a:bodyPr wrap="square" rtlCol="0">
            <a:spAutoFit/>
          </a:bodyPr>
          <a:lstStyle/>
          <a:p>
            <a:pPr algn="ctr"/>
            <a:r>
              <a:rPr lang="en-US" sz="4800" dirty="0"/>
              <a:t>Chris Whitney, Wil </a:t>
            </a:r>
            <a:r>
              <a:rPr lang="en-US" sz="4800" dirty="0" err="1"/>
              <a:t>Wollheim</a:t>
            </a:r>
            <a:endParaRPr lang="en-US" sz="4800" dirty="0"/>
          </a:p>
        </p:txBody>
      </p:sp>
      <p:sp>
        <p:nvSpPr>
          <p:cNvPr id="6" name="TextBox 5">
            <a:extLst>
              <a:ext uri="{FF2B5EF4-FFF2-40B4-BE49-F238E27FC236}">
                <a16:creationId xmlns:a16="http://schemas.microsoft.com/office/drawing/2014/main" id="{63FA2A66-EC2C-DD4E-B6E6-CB65FBE92B14}"/>
              </a:ext>
            </a:extLst>
          </p:cNvPr>
          <p:cNvSpPr txBox="1"/>
          <p:nvPr/>
        </p:nvSpPr>
        <p:spPr>
          <a:xfrm>
            <a:off x="8091993" y="3709475"/>
            <a:ext cx="25503521" cy="769441"/>
          </a:xfrm>
          <a:prstGeom prst="rect">
            <a:avLst/>
          </a:prstGeom>
          <a:noFill/>
        </p:spPr>
        <p:txBody>
          <a:bodyPr wrap="none" rtlCol="0">
            <a:spAutoFit/>
          </a:bodyPr>
          <a:lstStyle/>
          <a:p>
            <a:pPr algn="ctr"/>
            <a:r>
              <a:rPr lang="en-US" sz="4400" dirty="0"/>
              <a:t>University of New Hampshire, Department of Natural Resources and the Environment, </a:t>
            </a:r>
            <a:r>
              <a:rPr lang="en-US" sz="4400" dirty="0" err="1"/>
              <a:t>chris.whitney@unh.edu</a:t>
            </a:r>
            <a:endParaRPr lang="en-US" sz="4400" dirty="0"/>
          </a:p>
        </p:txBody>
      </p:sp>
      <p:pic>
        <p:nvPicPr>
          <p:cNvPr id="11" name="Picture 10">
            <a:extLst>
              <a:ext uri="{FF2B5EF4-FFF2-40B4-BE49-F238E27FC236}">
                <a16:creationId xmlns:a16="http://schemas.microsoft.com/office/drawing/2014/main" id="{75F86AF8-7B35-3C4F-BCA1-987313F7C443}"/>
              </a:ext>
            </a:extLst>
          </p:cNvPr>
          <p:cNvPicPr>
            <a:picLocks noChangeAspect="1"/>
          </p:cNvPicPr>
          <p:nvPr/>
        </p:nvPicPr>
        <p:blipFill rotWithShape="1">
          <a:blip r:embed="rId3"/>
          <a:srcRect l="14722" r="13944"/>
          <a:stretch/>
        </p:blipFill>
        <p:spPr>
          <a:xfrm>
            <a:off x="1371600" y="1828800"/>
            <a:ext cx="2446021" cy="2286000"/>
          </a:xfrm>
          <a:prstGeom prst="rect">
            <a:avLst/>
          </a:prstGeom>
        </p:spPr>
      </p:pic>
      <p:pic>
        <p:nvPicPr>
          <p:cNvPr id="15" name="Picture 14">
            <a:extLst>
              <a:ext uri="{FF2B5EF4-FFF2-40B4-BE49-F238E27FC236}">
                <a16:creationId xmlns:a16="http://schemas.microsoft.com/office/drawing/2014/main" id="{C4FD06FF-0174-C443-A7E7-90E31EDFF989}"/>
              </a:ext>
            </a:extLst>
          </p:cNvPr>
          <p:cNvPicPr>
            <a:picLocks noChangeAspect="1"/>
          </p:cNvPicPr>
          <p:nvPr/>
        </p:nvPicPr>
        <p:blipFill rotWithShape="1">
          <a:blip r:embed="rId4"/>
          <a:srcRect b="7558"/>
          <a:stretch/>
        </p:blipFill>
        <p:spPr>
          <a:xfrm>
            <a:off x="38092380" y="1828801"/>
            <a:ext cx="1871983" cy="2286000"/>
          </a:xfrm>
          <a:prstGeom prst="rect">
            <a:avLst/>
          </a:prstGeom>
        </p:spPr>
      </p:pic>
      <p:pic>
        <p:nvPicPr>
          <p:cNvPr id="16" name="Picture 15">
            <a:extLst>
              <a:ext uri="{FF2B5EF4-FFF2-40B4-BE49-F238E27FC236}">
                <a16:creationId xmlns:a16="http://schemas.microsoft.com/office/drawing/2014/main" id="{47C003AE-804B-C742-A534-1C66161257BA}"/>
              </a:ext>
            </a:extLst>
          </p:cNvPr>
          <p:cNvPicPr>
            <a:picLocks noChangeAspect="1"/>
          </p:cNvPicPr>
          <p:nvPr/>
        </p:nvPicPr>
        <p:blipFill rotWithShape="1">
          <a:blip r:embed="rId5"/>
          <a:srcRect r="6467"/>
          <a:stretch/>
        </p:blipFill>
        <p:spPr>
          <a:xfrm>
            <a:off x="42489120" y="1828800"/>
            <a:ext cx="4897119" cy="2286000"/>
          </a:xfrm>
          <a:prstGeom prst="rect">
            <a:avLst/>
          </a:prstGeom>
        </p:spPr>
      </p:pic>
      <p:pic>
        <p:nvPicPr>
          <p:cNvPr id="18" name="Picture 17">
            <a:extLst>
              <a:ext uri="{FF2B5EF4-FFF2-40B4-BE49-F238E27FC236}">
                <a16:creationId xmlns:a16="http://schemas.microsoft.com/office/drawing/2014/main" id="{A218F7D7-7882-2140-AFB7-E9978EE699E5}"/>
              </a:ext>
            </a:extLst>
          </p:cNvPr>
          <p:cNvPicPr>
            <a:picLocks noChangeAspect="1"/>
          </p:cNvPicPr>
          <p:nvPr/>
        </p:nvPicPr>
        <p:blipFill>
          <a:blip r:embed="rId6"/>
          <a:stretch>
            <a:fillRect/>
          </a:stretch>
        </p:blipFill>
        <p:spPr>
          <a:xfrm>
            <a:off x="4427220" y="1828800"/>
            <a:ext cx="2286000" cy="2286000"/>
          </a:xfrm>
          <a:prstGeom prst="rect">
            <a:avLst/>
          </a:prstGeom>
        </p:spPr>
      </p:pic>
      <p:sp>
        <p:nvSpPr>
          <p:cNvPr id="20" name="Rectangle 19">
            <a:extLst>
              <a:ext uri="{FF2B5EF4-FFF2-40B4-BE49-F238E27FC236}">
                <a16:creationId xmlns:a16="http://schemas.microsoft.com/office/drawing/2014/main" id="{FFED4A80-9113-254A-B9C7-9118DE5E2DCC}"/>
              </a:ext>
            </a:extLst>
          </p:cNvPr>
          <p:cNvSpPr/>
          <p:nvPr/>
        </p:nvSpPr>
        <p:spPr>
          <a:xfrm>
            <a:off x="-17160240" y="5029200"/>
            <a:ext cx="14630400" cy="27432000"/>
          </a:xfrm>
          <a:prstGeom prst="rect">
            <a:avLst/>
          </a:prstGeom>
          <a:solidFill>
            <a:schemeClr val="accent1">
              <a:alpha val="44000"/>
            </a:schemeClr>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6738"/>
          </a:p>
        </p:txBody>
      </p:sp>
      <p:sp>
        <p:nvSpPr>
          <p:cNvPr id="21" name="Rectangle 20">
            <a:extLst>
              <a:ext uri="{FF2B5EF4-FFF2-40B4-BE49-F238E27FC236}">
                <a16:creationId xmlns:a16="http://schemas.microsoft.com/office/drawing/2014/main" id="{D157F314-87CB-0F41-9A5C-C20638D0FBE7}"/>
              </a:ext>
            </a:extLst>
          </p:cNvPr>
          <p:cNvSpPr/>
          <p:nvPr/>
        </p:nvSpPr>
        <p:spPr>
          <a:xfrm>
            <a:off x="43626024" y="5029200"/>
            <a:ext cx="11887200" cy="27432000"/>
          </a:xfrm>
          <a:prstGeom prst="rect">
            <a:avLst/>
          </a:prstGeom>
          <a:solidFill>
            <a:schemeClr val="accent1">
              <a:alpha val="44000"/>
            </a:schemeClr>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6738"/>
          </a:p>
        </p:txBody>
      </p:sp>
      <p:sp>
        <p:nvSpPr>
          <p:cNvPr id="22" name="Rectangle 21">
            <a:extLst>
              <a:ext uri="{FF2B5EF4-FFF2-40B4-BE49-F238E27FC236}">
                <a16:creationId xmlns:a16="http://schemas.microsoft.com/office/drawing/2014/main" id="{18255A49-6027-374F-A75E-01410FC02968}"/>
              </a:ext>
            </a:extLst>
          </p:cNvPr>
          <p:cNvSpPr/>
          <p:nvPr/>
        </p:nvSpPr>
        <p:spPr>
          <a:xfrm>
            <a:off x="-30811470" y="5029200"/>
            <a:ext cx="11887200" cy="27432000"/>
          </a:xfrm>
          <a:prstGeom prst="rect">
            <a:avLst/>
          </a:prstGeom>
          <a:solidFill>
            <a:schemeClr val="accent1">
              <a:alpha val="39000"/>
            </a:schemeClr>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6738"/>
          </a:p>
        </p:txBody>
      </p:sp>
      <p:sp>
        <p:nvSpPr>
          <p:cNvPr id="23" name="TextBox 22">
            <a:extLst>
              <a:ext uri="{FF2B5EF4-FFF2-40B4-BE49-F238E27FC236}">
                <a16:creationId xmlns:a16="http://schemas.microsoft.com/office/drawing/2014/main" id="{EA8EE93F-611C-1D41-BA3B-D475FB5E927C}"/>
              </a:ext>
            </a:extLst>
          </p:cNvPr>
          <p:cNvSpPr txBox="1"/>
          <p:nvPr/>
        </p:nvSpPr>
        <p:spPr>
          <a:xfrm>
            <a:off x="685800" y="5029198"/>
            <a:ext cx="11887200" cy="914400"/>
          </a:xfrm>
          <a:prstGeom prst="rect">
            <a:avLst/>
          </a:prstGeom>
          <a:solidFill>
            <a:schemeClr val="accent1">
              <a:lumMod val="60000"/>
              <a:lumOff val="40000"/>
              <a:alpha val="65000"/>
            </a:schemeClr>
          </a:solidFill>
          <a:ln>
            <a:solidFill>
              <a:schemeClr val="tx1"/>
            </a:solidFill>
          </a:ln>
        </p:spPr>
        <p:txBody>
          <a:bodyPr wrap="square" rtlCol="0">
            <a:noAutofit/>
          </a:bodyPr>
          <a:lstStyle/>
          <a:p>
            <a:pPr algn="ctr"/>
            <a:r>
              <a:rPr lang="en-US" sz="4800" dirty="0"/>
              <a:t>Motivation</a:t>
            </a:r>
          </a:p>
        </p:txBody>
      </p:sp>
      <p:sp>
        <p:nvSpPr>
          <p:cNvPr id="24" name="TextBox 23">
            <a:extLst>
              <a:ext uri="{FF2B5EF4-FFF2-40B4-BE49-F238E27FC236}">
                <a16:creationId xmlns:a16="http://schemas.microsoft.com/office/drawing/2014/main" id="{F6BBD72C-A458-7E43-BBCA-E4A6A0EEBC54}"/>
              </a:ext>
            </a:extLst>
          </p:cNvPr>
          <p:cNvSpPr txBox="1"/>
          <p:nvPr/>
        </p:nvSpPr>
        <p:spPr>
          <a:xfrm>
            <a:off x="914400" y="6172200"/>
            <a:ext cx="11430000" cy="9976104"/>
          </a:xfrm>
          <a:prstGeom prst="rect">
            <a:avLst/>
          </a:prstGeom>
          <a:noFill/>
          <a:ln>
            <a:noFill/>
          </a:ln>
        </p:spPr>
        <p:txBody>
          <a:bodyPr wrap="square" rtlCol="0">
            <a:noAutofit/>
          </a:bodyPr>
          <a:lstStyle/>
          <a:p>
            <a:pPr marL="457200" indent="-457200" algn="just"/>
            <a:r>
              <a:rPr lang="en-US" sz="3200" dirty="0"/>
              <a:t>Watersheds in the northeastern US have been found to remove the majority of the anthropogenic nitrogen (N) that reaches the landscape.</a:t>
            </a:r>
          </a:p>
          <a:p>
            <a:pPr marL="457200" indent="-457200" algn="just"/>
            <a:endParaRPr lang="en-US" sz="3200" dirty="0"/>
          </a:p>
          <a:p>
            <a:pPr marL="457200" indent="-457200" algn="just"/>
            <a:r>
              <a:rPr lang="en-US" sz="3200" dirty="0"/>
              <a:t>Previous studies have shown that reservoirs account for a substantial proportion of this N removal and that this removal is controlled by physical and hydrological characteristics.</a:t>
            </a:r>
          </a:p>
          <a:p>
            <a:pPr marL="457200" indent="-457200" algn="just"/>
            <a:endParaRPr lang="en-US" sz="3200" dirty="0"/>
          </a:p>
          <a:p>
            <a:pPr marL="457200" indent="-457200" algn="just"/>
            <a:r>
              <a:rPr lang="en-US" sz="3200" dirty="0"/>
              <a:t>With more than 2 million small dams across the US, this suggests that reservoirs may be a significant sink for anthropogenic N.</a:t>
            </a:r>
          </a:p>
          <a:p>
            <a:pPr marL="457200" indent="-457200" algn="just"/>
            <a:endParaRPr lang="en-US" sz="3200" dirty="0"/>
          </a:p>
          <a:p>
            <a:pPr marL="457200" indent="-457200" algn="just"/>
            <a:r>
              <a:rPr lang="en-US" sz="3200" dirty="0"/>
              <a:t>However, dams are being removed across the country without a complete understanding of the effect of their removal on reach-scale biogeochemical process rates or the subsequent effect on river network-scale N fluxes.</a:t>
            </a:r>
          </a:p>
          <a:p>
            <a:pPr marL="457200" indent="-457200" algn="just"/>
            <a:endParaRPr lang="en-US" sz="3200" dirty="0"/>
          </a:p>
          <a:p>
            <a:pPr marL="457200" indent="-457200" algn="just"/>
            <a:r>
              <a:rPr lang="en-US" sz="3200" b="1" dirty="0"/>
              <a:t>This research will determine how dam removals affect reach-scale N fluxes to better understand the implications for altered N fluxes to coastal ecosystems</a:t>
            </a:r>
          </a:p>
        </p:txBody>
      </p:sp>
      <p:sp>
        <p:nvSpPr>
          <p:cNvPr id="28" name="TextBox 27">
            <a:extLst>
              <a:ext uri="{FF2B5EF4-FFF2-40B4-BE49-F238E27FC236}">
                <a16:creationId xmlns:a16="http://schemas.microsoft.com/office/drawing/2014/main" id="{7C25A687-4487-D046-B0FB-8F169F435EA8}"/>
              </a:ext>
            </a:extLst>
          </p:cNvPr>
          <p:cNvSpPr txBox="1"/>
          <p:nvPr/>
        </p:nvSpPr>
        <p:spPr>
          <a:xfrm>
            <a:off x="914400" y="26727912"/>
            <a:ext cx="11430000" cy="5504688"/>
          </a:xfrm>
          <a:prstGeom prst="rect">
            <a:avLst/>
          </a:prstGeom>
          <a:noFill/>
          <a:ln>
            <a:noFill/>
          </a:ln>
        </p:spPr>
        <p:txBody>
          <a:bodyPr wrap="square" rtlCol="0">
            <a:noAutofit/>
          </a:bodyPr>
          <a:lstStyle/>
          <a:p>
            <a:pPr marL="457200" indent="-457200" algn="just"/>
            <a:r>
              <a:rPr lang="en-US" sz="3200" dirty="0"/>
              <a:t>Study takes place in the reservoir created by the South Middleton Dam on the Ipswich River in Middleton, MA</a:t>
            </a:r>
          </a:p>
          <a:p>
            <a:pPr marL="1371600" lvl="1" indent="-457200" algn="just">
              <a:buFont typeface="Arial" panose="020B0604020202020204" pitchFamily="34" charset="0"/>
              <a:buChar char="•"/>
            </a:pPr>
            <a:r>
              <a:rPr lang="en-US" sz="3200" dirty="0"/>
              <a:t>Dam was constructed in 1900</a:t>
            </a:r>
          </a:p>
          <a:p>
            <a:pPr marL="1371600" lvl="1" indent="-457200" algn="just">
              <a:buFont typeface="Arial" panose="020B0604020202020204" pitchFamily="34" charset="0"/>
              <a:buChar char="•"/>
            </a:pPr>
            <a:r>
              <a:rPr lang="en-US" sz="3200" dirty="0"/>
              <a:t>Catchment area of 113.8 km</a:t>
            </a:r>
            <a:r>
              <a:rPr lang="en-US" sz="3200" baseline="30000" dirty="0"/>
              <a:t>2</a:t>
            </a:r>
            <a:endParaRPr lang="en-US" sz="3200" dirty="0"/>
          </a:p>
          <a:p>
            <a:pPr marL="1371600" lvl="1" indent="-457200" algn="just">
              <a:buFont typeface="Arial" panose="020B0604020202020204" pitchFamily="34" charset="0"/>
              <a:buChar char="•"/>
            </a:pPr>
            <a:r>
              <a:rPr lang="en-US" sz="3200" dirty="0"/>
              <a:t>Scheduled for removal in summer 2019</a:t>
            </a:r>
          </a:p>
          <a:p>
            <a:pPr algn="just"/>
            <a:endParaRPr lang="en-US" sz="3200" dirty="0"/>
          </a:p>
          <a:p>
            <a:pPr algn="just"/>
            <a:r>
              <a:rPr lang="en-US" sz="3150" dirty="0"/>
              <a:t>Mass balance of dissolved inorganic (DIN), dissolved organic (DON), and particulate nitrogen (PN)</a:t>
            </a:r>
          </a:p>
          <a:p>
            <a:pPr algn="just"/>
            <a:endParaRPr lang="en-US" sz="3200" dirty="0"/>
          </a:p>
          <a:p>
            <a:pPr marL="0" lvl="1"/>
            <a:r>
              <a:rPr lang="en-US" sz="3200" dirty="0"/>
              <a:t>LOADEST used to estimate mean monthly reservoir N fluxes</a:t>
            </a:r>
          </a:p>
        </p:txBody>
      </p:sp>
      <p:sp>
        <p:nvSpPr>
          <p:cNvPr id="25" name="TextBox 24">
            <a:extLst>
              <a:ext uri="{FF2B5EF4-FFF2-40B4-BE49-F238E27FC236}">
                <a16:creationId xmlns:a16="http://schemas.microsoft.com/office/drawing/2014/main" id="{1509C66B-E905-E44A-99F5-3F1479EDF6CE}"/>
              </a:ext>
            </a:extLst>
          </p:cNvPr>
          <p:cNvSpPr txBox="1"/>
          <p:nvPr/>
        </p:nvSpPr>
        <p:spPr>
          <a:xfrm>
            <a:off x="685800" y="16834103"/>
            <a:ext cx="11887200" cy="914400"/>
          </a:xfrm>
          <a:prstGeom prst="rect">
            <a:avLst/>
          </a:prstGeom>
          <a:solidFill>
            <a:schemeClr val="accent1">
              <a:lumMod val="60000"/>
              <a:lumOff val="40000"/>
              <a:alpha val="65000"/>
            </a:schemeClr>
          </a:solidFill>
          <a:ln>
            <a:solidFill>
              <a:schemeClr val="tx1"/>
            </a:solidFill>
          </a:ln>
        </p:spPr>
        <p:txBody>
          <a:bodyPr wrap="square" rtlCol="0">
            <a:spAutoFit/>
          </a:bodyPr>
          <a:lstStyle/>
          <a:p>
            <a:pPr algn="ctr"/>
            <a:r>
              <a:rPr lang="en-US" sz="4800" dirty="0"/>
              <a:t>Study Area and Methods</a:t>
            </a:r>
          </a:p>
        </p:txBody>
      </p:sp>
      <p:pic>
        <p:nvPicPr>
          <p:cNvPr id="29" name="Picture 28">
            <a:extLst>
              <a:ext uri="{FF2B5EF4-FFF2-40B4-BE49-F238E27FC236}">
                <a16:creationId xmlns:a16="http://schemas.microsoft.com/office/drawing/2014/main" id="{5C9C842A-9153-8743-9869-44A5AE3D58B5}"/>
              </a:ext>
            </a:extLst>
          </p:cNvPr>
          <p:cNvPicPr>
            <a:picLocks noChangeAspect="1"/>
          </p:cNvPicPr>
          <p:nvPr/>
        </p:nvPicPr>
        <p:blipFill>
          <a:blip r:embed="rId7"/>
          <a:stretch>
            <a:fillRect/>
          </a:stretch>
        </p:blipFill>
        <p:spPr>
          <a:xfrm>
            <a:off x="13761889" y="6021378"/>
            <a:ext cx="10789920" cy="5934456"/>
          </a:xfrm>
          <a:prstGeom prst="rect">
            <a:avLst/>
          </a:prstGeom>
          <a:ln>
            <a:noFill/>
          </a:ln>
        </p:spPr>
      </p:pic>
      <p:sp>
        <p:nvSpPr>
          <p:cNvPr id="30" name="TextBox 29">
            <a:extLst>
              <a:ext uri="{FF2B5EF4-FFF2-40B4-BE49-F238E27FC236}">
                <a16:creationId xmlns:a16="http://schemas.microsoft.com/office/drawing/2014/main" id="{CB48D36F-C0C4-7C47-B7F9-FB69B9C8145F}"/>
              </a:ext>
            </a:extLst>
          </p:cNvPr>
          <p:cNvSpPr txBox="1"/>
          <p:nvPr/>
        </p:nvSpPr>
        <p:spPr>
          <a:xfrm>
            <a:off x="13258800" y="5029197"/>
            <a:ext cx="14630400" cy="914400"/>
          </a:xfrm>
          <a:prstGeom prst="rect">
            <a:avLst/>
          </a:prstGeom>
          <a:solidFill>
            <a:schemeClr val="accent1">
              <a:lumMod val="60000"/>
              <a:lumOff val="40000"/>
              <a:alpha val="65000"/>
            </a:schemeClr>
          </a:solidFill>
          <a:ln>
            <a:solidFill>
              <a:schemeClr val="tx1"/>
            </a:solidFill>
          </a:ln>
        </p:spPr>
        <p:txBody>
          <a:bodyPr wrap="square" rtlCol="0">
            <a:noAutofit/>
          </a:bodyPr>
          <a:lstStyle/>
          <a:p>
            <a:pPr algn="ctr"/>
            <a:r>
              <a:rPr lang="en-US" sz="4800" dirty="0"/>
              <a:t>DON makes up the majority of the reservoir N budget</a:t>
            </a:r>
          </a:p>
        </p:txBody>
      </p:sp>
      <p:sp>
        <p:nvSpPr>
          <p:cNvPr id="32" name="TextBox 31">
            <a:extLst>
              <a:ext uri="{FF2B5EF4-FFF2-40B4-BE49-F238E27FC236}">
                <a16:creationId xmlns:a16="http://schemas.microsoft.com/office/drawing/2014/main" id="{A4F85148-0612-DD48-ABC4-9E63714382B9}"/>
              </a:ext>
            </a:extLst>
          </p:cNvPr>
          <p:cNvSpPr txBox="1"/>
          <p:nvPr/>
        </p:nvSpPr>
        <p:spPr>
          <a:xfrm>
            <a:off x="24787206" y="6712748"/>
            <a:ext cx="2403280" cy="1569660"/>
          </a:xfrm>
          <a:prstGeom prst="rect">
            <a:avLst/>
          </a:prstGeom>
          <a:noFill/>
          <a:ln>
            <a:solidFill>
              <a:schemeClr val="tx1"/>
            </a:solidFill>
          </a:ln>
        </p:spPr>
        <p:txBody>
          <a:bodyPr wrap="square" rtlCol="0">
            <a:spAutoFit/>
          </a:bodyPr>
          <a:lstStyle/>
          <a:p>
            <a:pPr marL="285750" indent="-285750">
              <a:buFont typeface="Arial" panose="020B0604020202020204" pitchFamily="34" charset="0"/>
              <a:buChar char="•"/>
            </a:pPr>
            <a:r>
              <a:rPr lang="en-US" sz="3200" b="1" dirty="0">
                <a:solidFill>
                  <a:srgbClr val="FCA502"/>
                </a:solidFill>
              </a:rPr>
              <a:t>23.4 % DIN</a:t>
            </a:r>
          </a:p>
          <a:p>
            <a:pPr marL="285750" indent="-285750">
              <a:buFont typeface="Arial" panose="020B0604020202020204" pitchFamily="34" charset="0"/>
              <a:buChar char="•"/>
            </a:pPr>
            <a:r>
              <a:rPr lang="en-US" sz="3200" b="1" dirty="0">
                <a:solidFill>
                  <a:srgbClr val="A020F0"/>
                </a:solidFill>
              </a:rPr>
              <a:t>62.6% DON</a:t>
            </a:r>
          </a:p>
          <a:p>
            <a:pPr marL="285750" indent="-285750">
              <a:buFont typeface="Arial" panose="020B0604020202020204" pitchFamily="34" charset="0"/>
              <a:buChar char="•"/>
            </a:pPr>
            <a:r>
              <a:rPr lang="en-US" sz="3200" b="1" dirty="0">
                <a:solidFill>
                  <a:srgbClr val="126400"/>
                </a:solidFill>
              </a:rPr>
              <a:t>14.0 % PN</a:t>
            </a:r>
          </a:p>
        </p:txBody>
      </p:sp>
      <p:sp>
        <p:nvSpPr>
          <p:cNvPr id="33" name="TextBox 32">
            <a:extLst>
              <a:ext uri="{FF2B5EF4-FFF2-40B4-BE49-F238E27FC236}">
                <a16:creationId xmlns:a16="http://schemas.microsoft.com/office/drawing/2014/main" id="{2726E322-CC50-3B47-804D-018B1B27943B}"/>
              </a:ext>
            </a:extLst>
          </p:cNvPr>
          <p:cNvSpPr txBox="1"/>
          <p:nvPr/>
        </p:nvSpPr>
        <p:spPr>
          <a:xfrm>
            <a:off x="24785473" y="8921874"/>
            <a:ext cx="2405014" cy="1569660"/>
          </a:xfrm>
          <a:prstGeom prst="rect">
            <a:avLst/>
          </a:prstGeom>
          <a:noFill/>
          <a:ln>
            <a:solidFill>
              <a:schemeClr val="tx1"/>
            </a:solidFill>
          </a:ln>
        </p:spPr>
        <p:txBody>
          <a:bodyPr wrap="square" rtlCol="0">
            <a:spAutoFit/>
          </a:bodyPr>
          <a:lstStyle/>
          <a:p>
            <a:pPr marL="285750" indent="-285750">
              <a:buFont typeface="Arial" panose="020B0604020202020204" pitchFamily="34" charset="0"/>
              <a:buChar char="•"/>
            </a:pPr>
            <a:r>
              <a:rPr lang="en-US" sz="3200" b="1" dirty="0">
                <a:solidFill>
                  <a:srgbClr val="FCA502"/>
                </a:solidFill>
              </a:rPr>
              <a:t>19.3 % DIN</a:t>
            </a:r>
          </a:p>
          <a:p>
            <a:pPr marL="285750" indent="-285750">
              <a:buFont typeface="Arial" panose="020B0604020202020204" pitchFamily="34" charset="0"/>
              <a:buChar char="•"/>
            </a:pPr>
            <a:r>
              <a:rPr lang="en-US" sz="3200" b="1" dirty="0">
                <a:solidFill>
                  <a:srgbClr val="A020F0"/>
                </a:solidFill>
              </a:rPr>
              <a:t>66.9% DON</a:t>
            </a:r>
          </a:p>
          <a:p>
            <a:pPr marL="285750" indent="-285750">
              <a:buFont typeface="Arial" panose="020B0604020202020204" pitchFamily="34" charset="0"/>
              <a:buChar char="•"/>
            </a:pPr>
            <a:r>
              <a:rPr lang="en-US" sz="3200" b="1" dirty="0">
                <a:solidFill>
                  <a:srgbClr val="126400"/>
                </a:solidFill>
              </a:rPr>
              <a:t>13.8 % PN</a:t>
            </a:r>
          </a:p>
        </p:txBody>
      </p:sp>
      <p:sp>
        <p:nvSpPr>
          <p:cNvPr id="34" name="Rectangle 33">
            <a:extLst>
              <a:ext uri="{FF2B5EF4-FFF2-40B4-BE49-F238E27FC236}">
                <a16:creationId xmlns:a16="http://schemas.microsoft.com/office/drawing/2014/main" id="{5B232E62-EC9E-ED4F-A226-66F4D87DD766}"/>
              </a:ext>
            </a:extLst>
          </p:cNvPr>
          <p:cNvSpPr/>
          <p:nvPr/>
        </p:nvSpPr>
        <p:spPr>
          <a:xfrm>
            <a:off x="685799" y="17748504"/>
            <a:ext cx="11887200" cy="8750808"/>
          </a:xfrm>
          <a:prstGeom prst="rect">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Rectangle 34">
            <a:extLst>
              <a:ext uri="{FF2B5EF4-FFF2-40B4-BE49-F238E27FC236}">
                <a16:creationId xmlns:a16="http://schemas.microsoft.com/office/drawing/2014/main" id="{876675C7-4CB9-CC47-B77C-FA970135E48D}"/>
              </a:ext>
            </a:extLst>
          </p:cNvPr>
          <p:cNvSpPr/>
          <p:nvPr/>
        </p:nvSpPr>
        <p:spPr>
          <a:xfrm>
            <a:off x="13258800" y="13368528"/>
            <a:ext cx="14630400" cy="7940968"/>
          </a:xfrm>
          <a:prstGeom prst="rect">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6738"/>
          </a:p>
        </p:txBody>
      </p:sp>
      <p:sp>
        <p:nvSpPr>
          <p:cNvPr id="36" name="TextBox 35">
            <a:extLst>
              <a:ext uri="{FF2B5EF4-FFF2-40B4-BE49-F238E27FC236}">
                <a16:creationId xmlns:a16="http://schemas.microsoft.com/office/drawing/2014/main" id="{28340738-50D6-D94C-A055-FEE2D20D56A4}"/>
              </a:ext>
            </a:extLst>
          </p:cNvPr>
          <p:cNvSpPr txBox="1"/>
          <p:nvPr/>
        </p:nvSpPr>
        <p:spPr>
          <a:xfrm>
            <a:off x="13258800" y="12454128"/>
            <a:ext cx="14630400" cy="914400"/>
          </a:xfrm>
          <a:prstGeom prst="rect">
            <a:avLst/>
          </a:prstGeom>
          <a:solidFill>
            <a:schemeClr val="accent1">
              <a:lumMod val="60000"/>
              <a:lumOff val="40000"/>
              <a:alpha val="65000"/>
            </a:schemeClr>
          </a:solidFill>
          <a:ln>
            <a:solidFill>
              <a:schemeClr val="tx1"/>
            </a:solidFill>
          </a:ln>
        </p:spPr>
        <p:txBody>
          <a:bodyPr wrap="square" rtlCol="0">
            <a:noAutofit/>
          </a:bodyPr>
          <a:lstStyle/>
          <a:p>
            <a:pPr algn="ctr"/>
            <a:r>
              <a:rPr lang="en-US" sz="4800" dirty="0"/>
              <a:t>DIN &amp; DON show strong relationships with hydraulic load</a:t>
            </a:r>
          </a:p>
        </p:txBody>
      </p:sp>
      <p:pic>
        <p:nvPicPr>
          <p:cNvPr id="37" name="Picture 36">
            <a:extLst>
              <a:ext uri="{FF2B5EF4-FFF2-40B4-BE49-F238E27FC236}">
                <a16:creationId xmlns:a16="http://schemas.microsoft.com/office/drawing/2014/main" id="{24647DEF-CCB3-B840-B0F7-8F0DF014E32B}"/>
              </a:ext>
            </a:extLst>
          </p:cNvPr>
          <p:cNvPicPr>
            <a:picLocks noChangeAspect="1"/>
          </p:cNvPicPr>
          <p:nvPr/>
        </p:nvPicPr>
        <p:blipFill>
          <a:blip r:embed="rId8"/>
          <a:stretch>
            <a:fillRect/>
          </a:stretch>
        </p:blipFill>
        <p:spPr>
          <a:xfrm>
            <a:off x="16864830" y="13524907"/>
            <a:ext cx="10972800" cy="6583679"/>
          </a:xfrm>
          <a:prstGeom prst="rect">
            <a:avLst/>
          </a:prstGeom>
        </p:spPr>
      </p:pic>
      <p:sp>
        <p:nvSpPr>
          <p:cNvPr id="38" name="Rectangle 37">
            <a:extLst>
              <a:ext uri="{FF2B5EF4-FFF2-40B4-BE49-F238E27FC236}">
                <a16:creationId xmlns:a16="http://schemas.microsoft.com/office/drawing/2014/main" id="{F56DD6A8-1D2E-0842-B174-3DD664D00FF4}"/>
              </a:ext>
            </a:extLst>
          </p:cNvPr>
          <p:cNvSpPr/>
          <p:nvPr/>
        </p:nvSpPr>
        <p:spPr>
          <a:xfrm>
            <a:off x="13291929" y="22677119"/>
            <a:ext cx="14630400" cy="9784081"/>
          </a:xfrm>
          <a:prstGeom prst="rect">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6738"/>
          </a:p>
        </p:txBody>
      </p:sp>
      <p:sp>
        <p:nvSpPr>
          <p:cNvPr id="39" name="TextBox 38">
            <a:extLst>
              <a:ext uri="{FF2B5EF4-FFF2-40B4-BE49-F238E27FC236}">
                <a16:creationId xmlns:a16="http://schemas.microsoft.com/office/drawing/2014/main" id="{55645C3E-AFEF-4C4B-8E31-F624D21565AD}"/>
              </a:ext>
            </a:extLst>
          </p:cNvPr>
          <p:cNvSpPr txBox="1"/>
          <p:nvPr/>
        </p:nvSpPr>
        <p:spPr>
          <a:xfrm>
            <a:off x="13291929" y="21762720"/>
            <a:ext cx="14630400" cy="914400"/>
          </a:xfrm>
          <a:prstGeom prst="rect">
            <a:avLst/>
          </a:prstGeom>
          <a:solidFill>
            <a:schemeClr val="accent1">
              <a:lumMod val="60000"/>
              <a:lumOff val="40000"/>
              <a:alpha val="65000"/>
            </a:schemeClr>
          </a:solidFill>
          <a:ln>
            <a:solidFill>
              <a:schemeClr val="tx1"/>
            </a:solidFill>
          </a:ln>
        </p:spPr>
        <p:txBody>
          <a:bodyPr wrap="square" rtlCol="0">
            <a:noAutofit/>
          </a:bodyPr>
          <a:lstStyle/>
          <a:p>
            <a:pPr algn="ctr"/>
            <a:r>
              <a:rPr lang="en-US" sz="4800" dirty="0"/>
              <a:t>Reservoir reduces DIN, increases DON, little change in PN</a:t>
            </a:r>
          </a:p>
        </p:txBody>
      </p:sp>
      <p:sp>
        <p:nvSpPr>
          <p:cNvPr id="41" name="TextBox 40">
            <a:extLst>
              <a:ext uri="{FF2B5EF4-FFF2-40B4-BE49-F238E27FC236}">
                <a16:creationId xmlns:a16="http://schemas.microsoft.com/office/drawing/2014/main" id="{23729879-63CD-C74C-B1BE-165040D2C76E}"/>
              </a:ext>
            </a:extLst>
          </p:cNvPr>
          <p:cNvSpPr txBox="1"/>
          <p:nvPr/>
        </p:nvSpPr>
        <p:spPr>
          <a:xfrm>
            <a:off x="13472160" y="16797528"/>
            <a:ext cx="3400290" cy="1077218"/>
          </a:xfrm>
          <a:prstGeom prst="rect">
            <a:avLst/>
          </a:prstGeom>
          <a:noFill/>
          <a:ln>
            <a:noFill/>
          </a:ln>
        </p:spPr>
        <p:txBody>
          <a:bodyPr wrap="none" rtlCol="0">
            <a:spAutoFit/>
          </a:bodyPr>
          <a:lstStyle/>
          <a:p>
            <a:r>
              <a:rPr lang="en-US" sz="3200" b="1" dirty="0">
                <a:solidFill>
                  <a:srgbClr val="126400"/>
                </a:solidFill>
              </a:rPr>
              <a:t>R</a:t>
            </a:r>
            <a:r>
              <a:rPr lang="en-US" sz="3200" b="1" baseline="-25000" dirty="0">
                <a:solidFill>
                  <a:srgbClr val="126400"/>
                </a:solidFill>
              </a:rPr>
              <a:t>PN</a:t>
            </a:r>
            <a:r>
              <a:rPr lang="en-US" sz="3200" b="1" dirty="0">
                <a:solidFill>
                  <a:srgbClr val="126400"/>
                </a:solidFill>
              </a:rPr>
              <a:t> = -31.7∗HL</a:t>
            </a:r>
            <a:r>
              <a:rPr lang="en-US" sz="3200" b="1" baseline="30000" dirty="0">
                <a:solidFill>
                  <a:srgbClr val="126400"/>
                </a:solidFill>
              </a:rPr>
              <a:t>-0.157 </a:t>
            </a:r>
            <a:endParaRPr lang="en-US" sz="3200" b="1" dirty="0">
              <a:solidFill>
                <a:srgbClr val="126400"/>
              </a:solidFill>
            </a:endParaRPr>
          </a:p>
          <a:p>
            <a:r>
              <a:rPr lang="en-US" sz="3200" b="1" dirty="0">
                <a:solidFill>
                  <a:srgbClr val="126400"/>
                </a:solidFill>
              </a:rPr>
              <a:t>p = 0.45</a:t>
            </a:r>
          </a:p>
        </p:txBody>
      </p:sp>
      <p:sp>
        <p:nvSpPr>
          <p:cNvPr id="42" name="TextBox 41">
            <a:extLst>
              <a:ext uri="{FF2B5EF4-FFF2-40B4-BE49-F238E27FC236}">
                <a16:creationId xmlns:a16="http://schemas.microsoft.com/office/drawing/2014/main" id="{D202CBDB-E6F3-BE49-950A-1F560CE50C0B}"/>
              </a:ext>
            </a:extLst>
          </p:cNvPr>
          <p:cNvSpPr txBox="1"/>
          <p:nvPr/>
        </p:nvSpPr>
        <p:spPr>
          <a:xfrm>
            <a:off x="13464540" y="15310054"/>
            <a:ext cx="3549370" cy="1077218"/>
          </a:xfrm>
          <a:prstGeom prst="rect">
            <a:avLst/>
          </a:prstGeom>
          <a:noFill/>
          <a:ln>
            <a:noFill/>
          </a:ln>
        </p:spPr>
        <p:txBody>
          <a:bodyPr wrap="none" rtlCol="0">
            <a:spAutoFit/>
          </a:bodyPr>
          <a:lstStyle/>
          <a:p>
            <a:r>
              <a:rPr lang="en-US" sz="3200" b="1" dirty="0">
                <a:solidFill>
                  <a:srgbClr val="A020F0"/>
                </a:solidFill>
              </a:rPr>
              <a:t>R</a:t>
            </a:r>
            <a:r>
              <a:rPr lang="en-US" sz="3200" b="1" baseline="-25000" dirty="0">
                <a:solidFill>
                  <a:srgbClr val="A020F0"/>
                </a:solidFill>
              </a:rPr>
              <a:t>DON</a:t>
            </a:r>
            <a:r>
              <a:rPr lang="en-US" sz="3200" b="1" dirty="0">
                <a:solidFill>
                  <a:srgbClr val="A020F0"/>
                </a:solidFill>
              </a:rPr>
              <a:t> = -24.0∗HL</a:t>
            </a:r>
            <a:r>
              <a:rPr lang="en-US" sz="3200" b="1" baseline="30000" dirty="0">
                <a:solidFill>
                  <a:srgbClr val="A020F0"/>
                </a:solidFill>
              </a:rPr>
              <a:t>-0.197</a:t>
            </a:r>
            <a:endParaRPr lang="en-US" sz="3200" b="1" dirty="0">
              <a:solidFill>
                <a:srgbClr val="A020F0"/>
              </a:solidFill>
            </a:endParaRPr>
          </a:p>
          <a:p>
            <a:r>
              <a:rPr lang="en-US" sz="3200" b="1" dirty="0">
                <a:solidFill>
                  <a:srgbClr val="A020F0"/>
                </a:solidFill>
              </a:rPr>
              <a:t>p = 0.05</a:t>
            </a:r>
          </a:p>
        </p:txBody>
      </p:sp>
      <p:cxnSp>
        <p:nvCxnSpPr>
          <p:cNvPr id="43" name="Straight Arrow Connector 42">
            <a:extLst>
              <a:ext uri="{FF2B5EF4-FFF2-40B4-BE49-F238E27FC236}">
                <a16:creationId xmlns:a16="http://schemas.microsoft.com/office/drawing/2014/main" id="{97D70B81-F8F3-4C4A-803C-A58CE82B13EA}"/>
              </a:ext>
            </a:extLst>
          </p:cNvPr>
          <p:cNvCxnSpPr>
            <a:cxnSpLocks/>
          </p:cNvCxnSpPr>
          <p:nvPr/>
        </p:nvCxnSpPr>
        <p:spPr>
          <a:xfrm flipV="1">
            <a:off x="18059400" y="20178771"/>
            <a:ext cx="9639521" cy="88266"/>
          </a:xfrm>
          <a:prstGeom prst="straightConnector1">
            <a:avLst/>
          </a:prstGeom>
          <a:ln w="635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44" name="TextBox 43">
            <a:extLst>
              <a:ext uri="{FF2B5EF4-FFF2-40B4-BE49-F238E27FC236}">
                <a16:creationId xmlns:a16="http://schemas.microsoft.com/office/drawing/2014/main" id="{AEE955BC-F24C-6842-8BC5-144545889951}"/>
              </a:ext>
            </a:extLst>
          </p:cNvPr>
          <p:cNvSpPr txBox="1"/>
          <p:nvPr/>
        </p:nvSpPr>
        <p:spPr>
          <a:xfrm>
            <a:off x="20393970" y="20494116"/>
            <a:ext cx="4929764" cy="584775"/>
          </a:xfrm>
          <a:prstGeom prst="rect">
            <a:avLst/>
          </a:prstGeom>
          <a:noFill/>
          <a:ln w="25400">
            <a:solidFill>
              <a:srgbClr val="FF0000"/>
            </a:solidFill>
          </a:ln>
        </p:spPr>
        <p:txBody>
          <a:bodyPr wrap="square" rtlCol="0">
            <a:spAutoFit/>
          </a:bodyPr>
          <a:lstStyle/>
          <a:p>
            <a:pPr algn="ctr"/>
            <a:r>
              <a:rPr lang="en-US" sz="3200" b="1" dirty="0"/>
              <a:t>Increasing Q</a:t>
            </a:r>
          </a:p>
        </p:txBody>
      </p:sp>
      <p:pic>
        <p:nvPicPr>
          <p:cNvPr id="46" name="Picture 45">
            <a:extLst>
              <a:ext uri="{FF2B5EF4-FFF2-40B4-BE49-F238E27FC236}">
                <a16:creationId xmlns:a16="http://schemas.microsoft.com/office/drawing/2014/main" id="{43833A61-1DCC-CE49-AFD3-AE116D85CA6F}"/>
              </a:ext>
            </a:extLst>
          </p:cNvPr>
          <p:cNvPicPr>
            <a:picLocks noChangeAspect="1"/>
          </p:cNvPicPr>
          <p:nvPr/>
        </p:nvPicPr>
        <p:blipFill>
          <a:blip r:embed="rId9"/>
          <a:stretch>
            <a:fillRect/>
          </a:stretch>
        </p:blipFill>
        <p:spPr>
          <a:xfrm>
            <a:off x="-12257280" y="22279652"/>
            <a:ext cx="11230458" cy="8229600"/>
          </a:xfrm>
          <a:prstGeom prst="rect">
            <a:avLst/>
          </a:prstGeom>
        </p:spPr>
      </p:pic>
      <p:sp>
        <p:nvSpPr>
          <p:cNvPr id="49" name="TextBox 48">
            <a:extLst>
              <a:ext uri="{FF2B5EF4-FFF2-40B4-BE49-F238E27FC236}">
                <a16:creationId xmlns:a16="http://schemas.microsoft.com/office/drawing/2014/main" id="{63E1D913-6A4B-0F48-B98A-406BF3AAE982}"/>
              </a:ext>
            </a:extLst>
          </p:cNvPr>
          <p:cNvSpPr txBox="1"/>
          <p:nvPr/>
        </p:nvSpPr>
        <p:spPr>
          <a:xfrm>
            <a:off x="13752576" y="30189023"/>
            <a:ext cx="13716000" cy="2017371"/>
          </a:xfrm>
          <a:prstGeom prst="rect">
            <a:avLst/>
          </a:prstGeom>
          <a:noFill/>
        </p:spPr>
        <p:txBody>
          <a:bodyPr wrap="square" rtlCol="0">
            <a:noAutofit/>
          </a:bodyPr>
          <a:lstStyle/>
          <a:p>
            <a:pPr marL="457200" indent="-457200" algn="just"/>
            <a:r>
              <a:rPr lang="en-US" sz="3200" dirty="0"/>
              <a:t>During the low flow summer months when coastal ecosystems are the most sensitive to elevated N loads, the reservoir had the greatest effect on N fluxes exiting the reach with both the greatest removal of DIN as well as the highest production of DON taking place during that period.</a:t>
            </a:r>
          </a:p>
        </p:txBody>
      </p:sp>
      <p:pic>
        <p:nvPicPr>
          <p:cNvPr id="53" name="Picture 52">
            <a:extLst>
              <a:ext uri="{FF2B5EF4-FFF2-40B4-BE49-F238E27FC236}">
                <a16:creationId xmlns:a16="http://schemas.microsoft.com/office/drawing/2014/main" id="{E227B1AC-440D-DD43-BE9E-F318CD9B2501}"/>
              </a:ext>
            </a:extLst>
          </p:cNvPr>
          <p:cNvPicPr>
            <a:picLocks noChangeAspect="1"/>
          </p:cNvPicPr>
          <p:nvPr/>
        </p:nvPicPr>
        <p:blipFill>
          <a:blip r:embed="rId10"/>
          <a:stretch>
            <a:fillRect/>
          </a:stretch>
        </p:blipFill>
        <p:spPr>
          <a:xfrm>
            <a:off x="14790420" y="22860000"/>
            <a:ext cx="11639652" cy="7315200"/>
          </a:xfrm>
          <a:prstGeom prst="rect">
            <a:avLst/>
          </a:prstGeom>
        </p:spPr>
      </p:pic>
      <p:sp>
        <p:nvSpPr>
          <p:cNvPr id="55" name="TextBox 54">
            <a:extLst>
              <a:ext uri="{FF2B5EF4-FFF2-40B4-BE49-F238E27FC236}">
                <a16:creationId xmlns:a16="http://schemas.microsoft.com/office/drawing/2014/main" id="{55423AD7-6940-AB41-A7F0-E226977B6845}"/>
              </a:ext>
            </a:extLst>
          </p:cNvPr>
          <p:cNvSpPr txBox="1"/>
          <p:nvPr/>
        </p:nvSpPr>
        <p:spPr>
          <a:xfrm>
            <a:off x="16686002" y="23051607"/>
            <a:ext cx="2059988" cy="584775"/>
          </a:xfrm>
          <a:prstGeom prst="rect">
            <a:avLst/>
          </a:prstGeom>
          <a:noFill/>
        </p:spPr>
        <p:txBody>
          <a:bodyPr wrap="none" rtlCol="0">
            <a:spAutoFit/>
          </a:bodyPr>
          <a:lstStyle/>
          <a:p>
            <a:r>
              <a:rPr lang="en-US" sz="3200" b="1" dirty="0"/>
              <a:t>Production</a:t>
            </a:r>
          </a:p>
        </p:txBody>
      </p:sp>
      <p:sp>
        <p:nvSpPr>
          <p:cNvPr id="56" name="TextBox 55">
            <a:extLst>
              <a:ext uri="{FF2B5EF4-FFF2-40B4-BE49-F238E27FC236}">
                <a16:creationId xmlns:a16="http://schemas.microsoft.com/office/drawing/2014/main" id="{020877F6-258E-9146-B621-74121DA075DB}"/>
              </a:ext>
            </a:extLst>
          </p:cNvPr>
          <p:cNvSpPr txBox="1"/>
          <p:nvPr/>
        </p:nvSpPr>
        <p:spPr>
          <a:xfrm>
            <a:off x="16686002" y="24905564"/>
            <a:ext cx="1660583" cy="584775"/>
          </a:xfrm>
          <a:prstGeom prst="rect">
            <a:avLst/>
          </a:prstGeom>
          <a:noFill/>
        </p:spPr>
        <p:txBody>
          <a:bodyPr wrap="none" rtlCol="0">
            <a:spAutoFit/>
          </a:bodyPr>
          <a:lstStyle/>
          <a:p>
            <a:r>
              <a:rPr lang="en-US" sz="3200" b="1" dirty="0"/>
              <a:t>Removal</a:t>
            </a:r>
          </a:p>
        </p:txBody>
      </p:sp>
      <p:sp>
        <p:nvSpPr>
          <p:cNvPr id="45" name="Rectangle 44">
            <a:extLst>
              <a:ext uri="{FF2B5EF4-FFF2-40B4-BE49-F238E27FC236}">
                <a16:creationId xmlns:a16="http://schemas.microsoft.com/office/drawing/2014/main" id="{7FD7A8A4-2387-3D4F-AE1E-BFD786E8B9F1}"/>
              </a:ext>
            </a:extLst>
          </p:cNvPr>
          <p:cNvSpPr/>
          <p:nvPr/>
        </p:nvSpPr>
        <p:spPr>
          <a:xfrm>
            <a:off x="28575000" y="5943600"/>
            <a:ext cx="11887200" cy="15365896"/>
          </a:xfrm>
          <a:prstGeom prst="rect">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6738"/>
          </a:p>
        </p:txBody>
      </p:sp>
      <p:sp>
        <p:nvSpPr>
          <p:cNvPr id="47" name="TextBox 46">
            <a:extLst>
              <a:ext uri="{FF2B5EF4-FFF2-40B4-BE49-F238E27FC236}">
                <a16:creationId xmlns:a16="http://schemas.microsoft.com/office/drawing/2014/main" id="{F2603CA4-64FB-B849-864F-46EDA8C5C025}"/>
              </a:ext>
            </a:extLst>
          </p:cNvPr>
          <p:cNvSpPr txBox="1"/>
          <p:nvPr/>
        </p:nvSpPr>
        <p:spPr>
          <a:xfrm>
            <a:off x="28575000" y="5029200"/>
            <a:ext cx="11887200" cy="914400"/>
          </a:xfrm>
          <a:prstGeom prst="rect">
            <a:avLst/>
          </a:prstGeom>
          <a:solidFill>
            <a:schemeClr val="accent1">
              <a:lumMod val="60000"/>
              <a:lumOff val="40000"/>
              <a:alpha val="65000"/>
            </a:schemeClr>
          </a:solidFill>
          <a:ln>
            <a:solidFill>
              <a:schemeClr val="tx1"/>
            </a:solidFill>
          </a:ln>
        </p:spPr>
        <p:txBody>
          <a:bodyPr wrap="square" rtlCol="0">
            <a:noAutofit/>
          </a:bodyPr>
          <a:lstStyle/>
          <a:p>
            <a:pPr algn="ctr"/>
            <a:r>
              <a:rPr lang="en-US" sz="4800" dirty="0"/>
              <a:t>Removal of reservoir leads to increased TN flux</a:t>
            </a:r>
          </a:p>
        </p:txBody>
      </p:sp>
      <p:pic>
        <p:nvPicPr>
          <p:cNvPr id="3" name="Picture 2">
            <a:extLst>
              <a:ext uri="{FF2B5EF4-FFF2-40B4-BE49-F238E27FC236}">
                <a16:creationId xmlns:a16="http://schemas.microsoft.com/office/drawing/2014/main" id="{1B866836-8FB4-064D-AB11-54938F483D12}"/>
              </a:ext>
            </a:extLst>
          </p:cNvPr>
          <p:cNvPicPr>
            <a:picLocks noChangeAspect="1"/>
          </p:cNvPicPr>
          <p:nvPr/>
        </p:nvPicPr>
        <p:blipFill>
          <a:blip r:embed="rId11"/>
          <a:stretch>
            <a:fillRect/>
          </a:stretch>
        </p:blipFill>
        <p:spPr>
          <a:xfrm>
            <a:off x="28858464" y="6254496"/>
            <a:ext cx="11338560" cy="8308823"/>
          </a:xfrm>
          <a:prstGeom prst="rect">
            <a:avLst/>
          </a:prstGeom>
        </p:spPr>
      </p:pic>
      <p:graphicFrame>
        <p:nvGraphicFramePr>
          <p:cNvPr id="8" name="Table 7">
            <a:extLst>
              <a:ext uri="{FF2B5EF4-FFF2-40B4-BE49-F238E27FC236}">
                <a16:creationId xmlns:a16="http://schemas.microsoft.com/office/drawing/2014/main" id="{EF55CC2C-7C6C-2643-9ECB-9613639DC70C}"/>
              </a:ext>
            </a:extLst>
          </p:cNvPr>
          <p:cNvGraphicFramePr>
            <a:graphicFrameLocks noGrp="1"/>
          </p:cNvGraphicFramePr>
          <p:nvPr>
            <p:extLst>
              <p:ext uri="{D42A27DB-BD31-4B8C-83A1-F6EECF244321}">
                <p14:modId xmlns:p14="http://schemas.microsoft.com/office/powerpoint/2010/main" val="677884011"/>
              </p:ext>
            </p:extLst>
          </p:nvPr>
        </p:nvGraphicFramePr>
        <p:xfrm>
          <a:off x="29032200" y="19005803"/>
          <a:ext cx="10972800" cy="1737360"/>
        </p:xfrm>
        <a:graphic>
          <a:graphicData uri="http://schemas.openxmlformats.org/drawingml/2006/table">
            <a:tbl>
              <a:tblPr firstRow="1" bandRow="1">
                <a:tableStyleId>{2D5ABB26-0587-4C30-8999-92F81FD0307C}</a:tableStyleId>
              </a:tblPr>
              <a:tblGrid>
                <a:gridCol w="1441580">
                  <a:extLst>
                    <a:ext uri="{9D8B030D-6E8A-4147-A177-3AD203B41FA5}">
                      <a16:colId xmlns:a16="http://schemas.microsoft.com/office/drawing/2014/main" val="1437663657"/>
                    </a:ext>
                  </a:extLst>
                </a:gridCol>
                <a:gridCol w="2444620">
                  <a:extLst>
                    <a:ext uri="{9D8B030D-6E8A-4147-A177-3AD203B41FA5}">
                      <a16:colId xmlns:a16="http://schemas.microsoft.com/office/drawing/2014/main" val="1794698438"/>
                    </a:ext>
                  </a:extLst>
                </a:gridCol>
                <a:gridCol w="2697480">
                  <a:extLst>
                    <a:ext uri="{9D8B030D-6E8A-4147-A177-3AD203B41FA5}">
                      <a16:colId xmlns:a16="http://schemas.microsoft.com/office/drawing/2014/main" val="3210542795"/>
                    </a:ext>
                  </a:extLst>
                </a:gridCol>
                <a:gridCol w="2194560">
                  <a:extLst>
                    <a:ext uri="{9D8B030D-6E8A-4147-A177-3AD203B41FA5}">
                      <a16:colId xmlns:a16="http://schemas.microsoft.com/office/drawing/2014/main" val="2824342706"/>
                    </a:ext>
                  </a:extLst>
                </a:gridCol>
                <a:gridCol w="2194560">
                  <a:extLst>
                    <a:ext uri="{9D8B030D-6E8A-4147-A177-3AD203B41FA5}">
                      <a16:colId xmlns:a16="http://schemas.microsoft.com/office/drawing/2014/main" val="1865967892"/>
                    </a:ext>
                  </a:extLst>
                </a:gridCol>
              </a:tblGrid>
              <a:tr h="370840">
                <a:tc>
                  <a:txBody>
                    <a:bodyPr/>
                    <a:lstStyle/>
                    <a:p>
                      <a:pPr algn="ctr"/>
                      <a:endParaRPr lang="en-US" sz="3200" dirty="0"/>
                    </a:p>
                  </a:txBody>
                  <a:tcPr anchor="ctr">
                    <a:lnL>
                      <a:noFill/>
                    </a:lnL>
                    <a:lnR>
                      <a:noFill/>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3200" dirty="0"/>
                        <a:t>DIN (kg yr</a:t>
                      </a:r>
                      <a:r>
                        <a:rPr lang="en-US" sz="3200" baseline="30000" dirty="0"/>
                        <a:t>-1</a:t>
                      </a:r>
                      <a:r>
                        <a:rPr lang="en-US" sz="3200" baseline="0" dirty="0"/>
                        <a:t>)</a:t>
                      </a:r>
                      <a:endParaRPr lang="en-US" sz="3200" dirty="0"/>
                    </a:p>
                  </a:txBody>
                  <a:tcPr anchor="ctr">
                    <a:lnL>
                      <a:noFill/>
                    </a:lnL>
                    <a:lnR>
                      <a:noFill/>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3200" dirty="0"/>
                        <a:t>DON (kg yr</a:t>
                      </a:r>
                      <a:r>
                        <a:rPr lang="en-US" sz="3200" baseline="30000" dirty="0"/>
                        <a:t>-1</a:t>
                      </a:r>
                      <a:r>
                        <a:rPr lang="en-US" sz="3200" baseline="0" dirty="0"/>
                        <a:t>)</a:t>
                      </a:r>
                      <a:endParaRPr lang="en-US" sz="3200" dirty="0"/>
                    </a:p>
                  </a:txBody>
                  <a:tcPr anchor="ctr">
                    <a:lnL>
                      <a:noFill/>
                    </a:lnL>
                    <a:lnR>
                      <a:noFill/>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3200" dirty="0"/>
                        <a:t>PN (kg yr</a:t>
                      </a:r>
                      <a:r>
                        <a:rPr lang="en-US" sz="3200" baseline="30000" dirty="0"/>
                        <a:t>-1</a:t>
                      </a:r>
                      <a:r>
                        <a:rPr lang="en-US" sz="3200" baseline="0" dirty="0"/>
                        <a:t>)</a:t>
                      </a:r>
                      <a:endParaRPr lang="en-US" sz="3200" dirty="0"/>
                    </a:p>
                  </a:txBody>
                  <a:tcPr anchor="ctr">
                    <a:lnL>
                      <a:noFill/>
                    </a:lnL>
                    <a:lnR>
                      <a:noFill/>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3200" dirty="0"/>
                        <a:t>TN (kg yr</a:t>
                      </a:r>
                      <a:r>
                        <a:rPr lang="en-US" sz="3200" baseline="30000" dirty="0"/>
                        <a:t>-1</a:t>
                      </a:r>
                      <a:r>
                        <a:rPr lang="en-US" sz="3200" baseline="0" dirty="0"/>
                        <a:t>)</a:t>
                      </a:r>
                      <a:endParaRPr lang="en-US" sz="3200" b="1" dirty="0"/>
                    </a:p>
                  </a:txBody>
                  <a:tcPr anchor="ctr">
                    <a:lnL>
                      <a:noFill/>
                    </a:lnL>
                    <a:lnR>
                      <a:noFill/>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33471945"/>
                  </a:ext>
                </a:extLst>
              </a:tr>
              <a:tr h="370840">
                <a:tc>
                  <a:txBody>
                    <a:bodyPr/>
                    <a:lstStyle/>
                    <a:p>
                      <a:pPr algn="ctr"/>
                      <a:r>
                        <a:rPr lang="en-US" sz="3200" dirty="0"/>
                        <a:t>2016</a:t>
                      </a:r>
                    </a:p>
                  </a:txBody>
                  <a:tcPr anchor="ctr">
                    <a:lnL>
                      <a:noFill/>
                    </a:lnL>
                    <a:lnR>
                      <a:noFill/>
                    </a:lnR>
                    <a:lnT w="28575" cap="flat" cmpd="sng" algn="ctr">
                      <a:solidFill>
                        <a:schemeClr val="tx1"/>
                      </a:solidFill>
                      <a:prstDash val="solid"/>
                      <a:round/>
                      <a:headEnd type="none" w="med" len="med"/>
                      <a:tailEnd type="none" w="med" len="med"/>
                    </a:lnT>
                    <a:lnB>
                      <a:noFill/>
                    </a:lnB>
                    <a:lnTlToBr w="12700" cmpd="sng">
                      <a:noFill/>
                      <a:prstDash val="solid"/>
                    </a:lnTlToBr>
                    <a:lnBlToTr w="12700" cmpd="sng">
                      <a:noFill/>
                      <a:prstDash val="solid"/>
                    </a:lnBlToTr>
                  </a:tcPr>
                </a:tc>
                <a:tc>
                  <a:txBody>
                    <a:bodyPr/>
                    <a:lstStyle/>
                    <a:p>
                      <a:pPr algn="ctr"/>
                      <a:r>
                        <a:rPr lang="en-US" sz="3200" dirty="0"/>
                        <a:t>+290.0</a:t>
                      </a:r>
                    </a:p>
                  </a:txBody>
                  <a:tcPr anchor="ctr">
                    <a:lnL>
                      <a:noFill/>
                    </a:lnL>
                    <a:lnR>
                      <a:noFill/>
                    </a:lnR>
                    <a:lnT w="28575" cap="flat" cmpd="sng" algn="ctr">
                      <a:solidFill>
                        <a:schemeClr val="tx1"/>
                      </a:solidFill>
                      <a:prstDash val="solid"/>
                      <a:round/>
                      <a:headEnd type="none" w="med" len="med"/>
                      <a:tailEnd type="none" w="med" len="med"/>
                    </a:lnT>
                    <a:lnB>
                      <a:noFill/>
                    </a:lnB>
                    <a:lnTlToBr w="12700" cmpd="sng">
                      <a:noFill/>
                      <a:prstDash val="solid"/>
                    </a:lnTlToBr>
                    <a:lnBlToTr w="12700" cmpd="sng">
                      <a:noFill/>
                      <a:prstDash val="solid"/>
                    </a:lnBlToTr>
                  </a:tcPr>
                </a:tc>
                <a:tc>
                  <a:txBody>
                    <a:bodyPr/>
                    <a:lstStyle/>
                    <a:p>
                      <a:pPr algn="ctr"/>
                      <a:r>
                        <a:rPr lang="en-US" sz="3200" dirty="0"/>
                        <a:t>-136.1</a:t>
                      </a:r>
                    </a:p>
                  </a:txBody>
                  <a:tcPr anchor="ctr">
                    <a:lnL>
                      <a:noFill/>
                    </a:lnL>
                    <a:lnR>
                      <a:noFill/>
                    </a:lnR>
                    <a:lnT w="28575" cap="flat" cmpd="sng" algn="ctr">
                      <a:solidFill>
                        <a:schemeClr val="tx1"/>
                      </a:solidFill>
                      <a:prstDash val="solid"/>
                      <a:round/>
                      <a:headEnd type="none" w="med" len="med"/>
                      <a:tailEnd type="none" w="med" len="med"/>
                    </a:lnT>
                    <a:lnB>
                      <a:noFill/>
                    </a:lnB>
                    <a:lnTlToBr w="12700" cmpd="sng">
                      <a:noFill/>
                      <a:prstDash val="solid"/>
                    </a:lnTlToBr>
                    <a:lnBlToTr w="12700" cmpd="sng">
                      <a:noFill/>
                      <a:prstDash val="solid"/>
                    </a:lnBlToTr>
                  </a:tcPr>
                </a:tc>
                <a:tc>
                  <a:txBody>
                    <a:bodyPr/>
                    <a:lstStyle/>
                    <a:p>
                      <a:pPr algn="ctr"/>
                      <a:r>
                        <a:rPr lang="en-US" sz="3200" dirty="0"/>
                        <a:t>-30.7</a:t>
                      </a:r>
                    </a:p>
                  </a:txBody>
                  <a:tcPr anchor="ctr">
                    <a:lnL>
                      <a:noFill/>
                    </a:lnL>
                    <a:lnR>
                      <a:noFill/>
                    </a:lnR>
                    <a:lnT w="28575" cap="flat" cmpd="sng" algn="ctr">
                      <a:solidFill>
                        <a:schemeClr val="tx1"/>
                      </a:solidFill>
                      <a:prstDash val="solid"/>
                      <a:round/>
                      <a:headEnd type="none" w="med" len="med"/>
                      <a:tailEnd type="none" w="med" len="med"/>
                    </a:lnT>
                    <a:lnB>
                      <a:noFill/>
                    </a:lnB>
                    <a:lnTlToBr w="12700" cmpd="sng">
                      <a:noFill/>
                      <a:prstDash val="solid"/>
                    </a:lnTlToBr>
                    <a:lnBlToTr w="12700" cmpd="sng">
                      <a:noFill/>
                      <a:prstDash val="solid"/>
                    </a:lnBlToTr>
                  </a:tcPr>
                </a:tc>
                <a:tc>
                  <a:txBody>
                    <a:bodyPr/>
                    <a:lstStyle/>
                    <a:p>
                      <a:pPr algn="ctr"/>
                      <a:r>
                        <a:rPr lang="en-US" sz="3200" dirty="0"/>
                        <a:t>+123.3</a:t>
                      </a:r>
                      <a:endParaRPr lang="en-US" sz="3200" b="1" dirty="0"/>
                    </a:p>
                  </a:txBody>
                  <a:tcPr anchor="ctr">
                    <a:lnL>
                      <a:noFill/>
                    </a:lnL>
                    <a:lnR>
                      <a:noFill/>
                    </a:lnR>
                    <a:lnT w="28575" cap="flat" cmpd="sng" algn="ctr">
                      <a:solidFill>
                        <a:schemeClr val="tx1"/>
                      </a:solidFill>
                      <a:prstDash val="solid"/>
                      <a:round/>
                      <a:headEnd type="none" w="med" len="med"/>
                      <a:tailEnd type="none" w="med" len="med"/>
                    </a:lnT>
                    <a:lnB>
                      <a:noFill/>
                    </a:lnB>
                    <a:lnTlToBr w="12700" cmpd="sng">
                      <a:noFill/>
                      <a:prstDash val="solid"/>
                    </a:lnTlToBr>
                    <a:lnBlToTr w="12700" cmpd="sng">
                      <a:noFill/>
                      <a:prstDash val="solid"/>
                    </a:lnBlToTr>
                  </a:tcPr>
                </a:tc>
                <a:extLst>
                  <a:ext uri="{0D108BD9-81ED-4DB2-BD59-A6C34878D82A}">
                    <a16:rowId xmlns:a16="http://schemas.microsoft.com/office/drawing/2014/main" val="3180195406"/>
                  </a:ext>
                </a:extLst>
              </a:tr>
              <a:tr h="370840">
                <a:tc>
                  <a:txBody>
                    <a:bodyPr/>
                    <a:lstStyle/>
                    <a:p>
                      <a:pPr algn="ctr"/>
                      <a:r>
                        <a:rPr lang="en-US" sz="3200" dirty="0"/>
                        <a:t>2017</a:t>
                      </a:r>
                    </a:p>
                  </a:txBody>
                  <a:tcPr anchor="ctr">
                    <a:lnL>
                      <a:noFill/>
                    </a:lnL>
                    <a:lnR>
                      <a:noFill/>
                    </a:lnR>
                    <a:lnT>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3200" dirty="0"/>
                        <a:t>+477.3</a:t>
                      </a:r>
                    </a:p>
                  </a:txBody>
                  <a:tcPr anchor="ctr">
                    <a:lnL>
                      <a:noFill/>
                    </a:lnL>
                    <a:lnR>
                      <a:noFill/>
                    </a:lnR>
                    <a:lnT>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3200" dirty="0"/>
                        <a:t>-216.8</a:t>
                      </a:r>
                    </a:p>
                  </a:txBody>
                  <a:tcPr anchor="ctr">
                    <a:lnL>
                      <a:noFill/>
                    </a:lnL>
                    <a:lnR>
                      <a:noFill/>
                    </a:lnR>
                    <a:lnT>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3200" dirty="0"/>
                        <a:t>-47.5</a:t>
                      </a:r>
                    </a:p>
                  </a:txBody>
                  <a:tcPr anchor="ctr">
                    <a:lnL>
                      <a:noFill/>
                    </a:lnL>
                    <a:lnR>
                      <a:noFill/>
                    </a:lnR>
                    <a:lnT>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3200" dirty="0"/>
                        <a:t>+212.9</a:t>
                      </a:r>
                      <a:endParaRPr lang="en-US" sz="3200" b="1" dirty="0"/>
                    </a:p>
                  </a:txBody>
                  <a:tcPr anchor="ctr">
                    <a:lnL>
                      <a:noFill/>
                    </a:lnL>
                    <a:lnR>
                      <a:noFill/>
                    </a:lnR>
                    <a:lnT>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58154542"/>
                  </a:ext>
                </a:extLst>
              </a:tr>
            </a:tbl>
          </a:graphicData>
        </a:graphic>
      </p:graphicFrame>
      <p:sp>
        <p:nvSpPr>
          <p:cNvPr id="9" name="TextBox 8">
            <a:extLst>
              <a:ext uri="{FF2B5EF4-FFF2-40B4-BE49-F238E27FC236}">
                <a16:creationId xmlns:a16="http://schemas.microsoft.com/office/drawing/2014/main" id="{11D45EC2-7778-C24C-B621-C95512CD3616}"/>
              </a:ext>
            </a:extLst>
          </p:cNvPr>
          <p:cNvSpPr txBox="1"/>
          <p:nvPr/>
        </p:nvSpPr>
        <p:spPr>
          <a:xfrm>
            <a:off x="29041344" y="15185118"/>
            <a:ext cx="10972800" cy="3198886"/>
          </a:xfrm>
          <a:prstGeom prst="rect">
            <a:avLst/>
          </a:prstGeom>
          <a:noFill/>
        </p:spPr>
        <p:txBody>
          <a:bodyPr wrap="square" rtlCol="0">
            <a:noAutofit/>
          </a:bodyPr>
          <a:lstStyle/>
          <a:p>
            <a:pPr marL="457200" indent="-457200" algn="just"/>
            <a:r>
              <a:rPr lang="en-US" sz="3200" dirty="0"/>
              <a:t>N fluxes after removal of the dam were modeled using the N removal vs. hydraulic load empirical relationships and assumed an increase in hydraulic load from diminished surface area after the dam removal. The increase in DIN fluxes are predicted to offset the decrease in DON and PN fluxes, resulting in a net increase in total N fluxes from the reach.</a:t>
            </a:r>
          </a:p>
        </p:txBody>
      </p:sp>
      <p:sp>
        <p:nvSpPr>
          <p:cNvPr id="50" name="TextBox 49">
            <a:extLst>
              <a:ext uri="{FF2B5EF4-FFF2-40B4-BE49-F238E27FC236}">
                <a16:creationId xmlns:a16="http://schemas.microsoft.com/office/drawing/2014/main" id="{9AFDD766-EC0F-7F42-9E92-A7B566E11CC2}"/>
              </a:ext>
            </a:extLst>
          </p:cNvPr>
          <p:cNvSpPr txBox="1"/>
          <p:nvPr/>
        </p:nvSpPr>
        <p:spPr>
          <a:xfrm>
            <a:off x="44028360" y="27624024"/>
            <a:ext cx="11887200" cy="914400"/>
          </a:xfrm>
          <a:prstGeom prst="rect">
            <a:avLst/>
          </a:prstGeom>
          <a:solidFill>
            <a:schemeClr val="accent1">
              <a:lumMod val="60000"/>
              <a:lumOff val="40000"/>
              <a:alpha val="65000"/>
            </a:schemeClr>
          </a:solidFill>
          <a:ln>
            <a:solidFill>
              <a:schemeClr val="tx1"/>
            </a:solidFill>
          </a:ln>
        </p:spPr>
        <p:txBody>
          <a:bodyPr wrap="square" rtlCol="0">
            <a:noAutofit/>
          </a:bodyPr>
          <a:lstStyle/>
          <a:p>
            <a:pPr algn="ctr"/>
            <a:r>
              <a:rPr lang="en-US" sz="4800" dirty="0"/>
              <a:t>References</a:t>
            </a:r>
          </a:p>
        </p:txBody>
      </p:sp>
      <p:sp>
        <p:nvSpPr>
          <p:cNvPr id="13" name="TextBox 12">
            <a:extLst>
              <a:ext uri="{FF2B5EF4-FFF2-40B4-BE49-F238E27FC236}">
                <a16:creationId xmlns:a16="http://schemas.microsoft.com/office/drawing/2014/main" id="{5DCB8C99-1CD0-3841-9E0E-51DF49FC6291}"/>
              </a:ext>
            </a:extLst>
          </p:cNvPr>
          <p:cNvSpPr txBox="1"/>
          <p:nvPr/>
        </p:nvSpPr>
        <p:spPr>
          <a:xfrm>
            <a:off x="44028360" y="28538424"/>
            <a:ext cx="11887200" cy="3922776"/>
          </a:xfrm>
          <a:prstGeom prst="rect">
            <a:avLst/>
          </a:prstGeom>
          <a:noFill/>
          <a:ln>
            <a:solidFill>
              <a:schemeClr val="tx1"/>
            </a:solidFill>
          </a:ln>
        </p:spPr>
        <p:txBody>
          <a:bodyPr wrap="square" rtlCol="0">
            <a:noAutofit/>
          </a:bodyPr>
          <a:lstStyle/>
          <a:p>
            <a:pPr marL="457200" indent="-457200"/>
            <a:r>
              <a:rPr lang="en-US" sz="2200" baseline="30000" dirty="0"/>
              <a:t>1</a:t>
            </a:r>
            <a:r>
              <a:rPr lang="en-US" sz="2200" dirty="0"/>
              <a:t>Van </a:t>
            </a:r>
            <a:r>
              <a:rPr lang="en-US" sz="2200" dirty="0" err="1"/>
              <a:t>Breemen</a:t>
            </a:r>
            <a:r>
              <a:rPr lang="en-US" sz="2200" dirty="0"/>
              <a:t> N, Boyer EW, Goodale CL, et al (2002) Where did all the nitrogen go? Fate of nitrogen inputs to large watersheds in the northeastern U.S.A. Biogeochemistry 57–58:267–293. </a:t>
            </a:r>
            <a:r>
              <a:rPr lang="en-US" sz="2200" dirty="0" err="1"/>
              <a:t>doi</a:t>
            </a:r>
            <a:r>
              <a:rPr lang="en-US" sz="2200" dirty="0"/>
              <a:t>: 10.1023/A:1015775225913 </a:t>
            </a:r>
          </a:p>
          <a:p>
            <a:pPr marL="457200" indent="-457200"/>
            <a:r>
              <a:rPr lang="en-US" sz="2200" baseline="30000" dirty="0"/>
              <a:t>2</a:t>
            </a:r>
            <a:r>
              <a:rPr lang="en-US" sz="2200" dirty="0"/>
              <a:t>Seitzinger S, Harrison JA, </a:t>
            </a:r>
            <a:r>
              <a:rPr lang="en-US" sz="2200" dirty="0" err="1"/>
              <a:t>Bohlke</a:t>
            </a:r>
            <a:r>
              <a:rPr lang="en-US" sz="2200" dirty="0"/>
              <a:t> JK, et al (2006) Denitrification Across Landscapes and Waterscapes: A Synthesis. </a:t>
            </a:r>
            <a:r>
              <a:rPr lang="en-US" sz="2200" dirty="0" err="1"/>
              <a:t>Ecol</a:t>
            </a:r>
            <a:r>
              <a:rPr lang="en-US" sz="2200" dirty="0"/>
              <a:t> </a:t>
            </a:r>
            <a:r>
              <a:rPr lang="en-US" sz="2200" dirty="0" err="1"/>
              <a:t>Appl</a:t>
            </a:r>
            <a:r>
              <a:rPr lang="en-US" sz="2200" dirty="0"/>
              <a:t> 16:2064–2090. </a:t>
            </a:r>
            <a:r>
              <a:rPr lang="en-US" sz="2200" dirty="0" err="1"/>
              <a:t>doi</a:t>
            </a:r>
            <a:r>
              <a:rPr lang="en-US" sz="2200" dirty="0"/>
              <a:t>: 10.1890/1051-0761(2006)016[2064:dalawa]2.0.co;2</a:t>
            </a:r>
          </a:p>
          <a:p>
            <a:pPr marL="457200" indent="-457200"/>
            <a:r>
              <a:rPr lang="en-US" sz="2200" baseline="30000" dirty="0"/>
              <a:t>3</a:t>
            </a:r>
            <a:r>
              <a:rPr lang="en-US" sz="2200" dirty="0"/>
              <a:t>David MB, Wall LG, Royer T V., Tank JL (2006) Denitrification and the nitrogen budget of a reservoir in an agricultural landscape. </a:t>
            </a:r>
            <a:r>
              <a:rPr lang="en-US" sz="2200" dirty="0" err="1"/>
              <a:t>Ecol</a:t>
            </a:r>
            <a:r>
              <a:rPr lang="en-US" sz="2200" dirty="0"/>
              <a:t> </a:t>
            </a:r>
            <a:r>
              <a:rPr lang="en-US" sz="2200" dirty="0" err="1"/>
              <a:t>Appl</a:t>
            </a:r>
            <a:r>
              <a:rPr lang="en-US" sz="2200" dirty="0"/>
              <a:t> 16:2177–2190. </a:t>
            </a:r>
            <a:r>
              <a:rPr lang="en-US" sz="2200" dirty="0" err="1"/>
              <a:t>doi</a:t>
            </a:r>
            <a:r>
              <a:rPr lang="en-US" sz="2200" dirty="0"/>
              <a:t>: 10.1890/1051-0761(2006)016[2177:DATNBO]2.0.CO;2</a:t>
            </a:r>
          </a:p>
          <a:p>
            <a:pPr marL="457200" indent="-457200"/>
            <a:r>
              <a:rPr lang="en-US" sz="2200" baseline="30000" dirty="0"/>
              <a:t>4</a:t>
            </a:r>
            <a:r>
              <a:rPr lang="en-US" sz="2200" dirty="0"/>
              <a:t>Graf WL (1993) Landscapes, commodities, and ecosystems: The relationship between policy and science for American rivers. In: National Research Council (</a:t>
            </a:r>
            <a:r>
              <a:rPr lang="en-US" sz="2200" dirty="0" err="1"/>
              <a:t>ed</a:t>
            </a:r>
            <a:r>
              <a:rPr lang="en-US" sz="2200" dirty="0"/>
              <a:t>) Sustaining Our Water Resources. The National Academies Press, Washington, DC, pp 11–42.</a:t>
            </a:r>
          </a:p>
        </p:txBody>
      </p:sp>
      <p:sp>
        <p:nvSpPr>
          <p:cNvPr id="51" name="TextBox 50">
            <a:extLst>
              <a:ext uri="{FF2B5EF4-FFF2-40B4-BE49-F238E27FC236}">
                <a16:creationId xmlns:a16="http://schemas.microsoft.com/office/drawing/2014/main" id="{24D39CB3-1590-B14C-B808-50FC17C28242}"/>
              </a:ext>
            </a:extLst>
          </p:cNvPr>
          <p:cNvSpPr txBox="1"/>
          <p:nvPr/>
        </p:nvSpPr>
        <p:spPr>
          <a:xfrm>
            <a:off x="28575000" y="21762720"/>
            <a:ext cx="11887200" cy="914400"/>
          </a:xfrm>
          <a:prstGeom prst="rect">
            <a:avLst/>
          </a:prstGeom>
          <a:solidFill>
            <a:schemeClr val="accent1">
              <a:lumMod val="60000"/>
              <a:lumOff val="40000"/>
              <a:alpha val="65000"/>
            </a:schemeClr>
          </a:solidFill>
          <a:ln>
            <a:solidFill>
              <a:schemeClr val="tx1"/>
            </a:solidFill>
          </a:ln>
        </p:spPr>
        <p:txBody>
          <a:bodyPr wrap="square" rtlCol="0">
            <a:noAutofit/>
          </a:bodyPr>
          <a:lstStyle/>
          <a:p>
            <a:pPr algn="ctr"/>
            <a:r>
              <a:rPr lang="en-US" sz="4800" dirty="0"/>
              <a:t>Discussion</a:t>
            </a:r>
          </a:p>
        </p:txBody>
      </p:sp>
      <p:sp>
        <p:nvSpPr>
          <p:cNvPr id="14" name="TextBox 13">
            <a:extLst>
              <a:ext uri="{FF2B5EF4-FFF2-40B4-BE49-F238E27FC236}">
                <a16:creationId xmlns:a16="http://schemas.microsoft.com/office/drawing/2014/main" id="{5726CBB7-2CE8-B741-AFD4-1F61DC8C3FD1}"/>
              </a:ext>
            </a:extLst>
          </p:cNvPr>
          <p:cNvSpPr txBox="1"/>
          <p:nvPr/>
        </p:nvSpPr>
        <p:spPr>
          <a:xfrm>
            <a:off x="28803600" y="22905720"/>
            <a:ext cx="11430000" cy="9326880"/>
          </a:xfrm>
          <a:prstGeom prst="rect">
            <a:avLst/>
          </a:prstGeom>
          <a:noFill/>
          <a:ln>
            <a:noFill/>
          </a:ln>
        </p:spPr>
        <p:txBody>
          <a:bodyPr wrap="square" rtlCol="0">
            <a:noAutofit/>
          </a:bodyPr>
          <a:lstStyle/>
          <a:p>
            <a:pPr marL="457200" indent="-457200" algn="just"/>
            <a:r>
              <a:rPr lang="en-US" sz="3600" dirty="0"/>
              <a:t>The reservoir is effective at removing DIN during the growing season but also consistently produces DON throughout the year.</a:t>
            </a:r>
          </a:p>
          <a:p>
            <a:pPr algn="just"/>
            <a:endParaRPr lang="en-US" sz="3600" dirty="0"/>
          </a:p>
          <a:p>
            <a:pPr marL="457200" indent="-457200" algn="just"/>
            <a:r>
              <a:rPr lang="en-US" sz="3600" dirty="0"/>
              <a:t>We predict that removal of the dam will result in a net increase in TN exports from the reach; however, continued monitoring will reveal whether this hypothesis is supported.</a:t>
            </a:r>
          </a:p>
          <a:p>
            <a:pPr algn="just"/>
            <a:endParaRPr lang="en-US" sz="3600" dirty="0"/>
          </a:p>
          <a:p>
            <a:pPr marL="457200" indent="-457200" algn="just"/>
            <a:r>
              <a:rPr lang="en-US" sz="3600" dirty="0"/>
              <a:t>Future work will investigate the net effect of human dam removals and construction of new beaver dams on river network-scale N exports from PIE watersheds.</a:t>
            </a:r>
          </a:p>
          <a:p>
            <a:pPr marL="457200" indent="-457200" algn="just"/>
            <a:endParaRPr lang="en-US" sz="3600" dirty="0"/>
          </a:p>
          <a:p>
            <a:pPr marL="457200" indent="-457200" algn="just"/>
            <a:r>
              <a:rPr lang="en-US" sz="3600" dirty="0"/>
              <a:t>The addition of impoundments outside of PIE LTER will help to increase the understanding of the effect of dam removals on both reach and river network-scale N fluxes across a wider range of basin characteristics.</a:t>
            </a:r>
          </a:p>
        </p:txBody>
      </p:sp>
      <p:graphicFrame>
        <p:nvGraphicFramePr>
          <p:cNvPr id="54" name="Table 53">
            <a:extLst>
              <a:ext uri="{FF2B5EF4-FFF2-40B4-BE49-F238E27FC236}">
                <a16:creationId xmlns:a16="http://schemas.microsoft.com/office/drawing/2014/main" id="{CCFB9CBE-B2F6-B545-ACFF-1CA4BE2AAAFF}"/>
              </a:ext>
            </a:extLst>
          </p:cNvPr>
          <p:cNvGraphicFramePr>
            <a:graphicFrameLocks noGrp="1"/>
          </p:cNvGraphicFramePr>
          <p:nvPr>
            <p:extLst/>
          </p:nvPr>
        </p:nvGraphicFramePr>
        <p:xfrm>
          <a:off x="43203895" y="14609063"/>
          <a:ext cx="10972800" cy="1737360"/>
        </p:xfrm>
        <a:graphic>
          <a:graphicData uri="http://schemas.openxmlformats.org/drawingml/2006/table">
            <a:tbl>
              <a:tblPr firstRow="1" bandRow="1">
                <a:tableStyleId>{5C22544A-7EE6-4342-B048-85BDC9FD1C3A}</a:tableStyleId>
              </a:tblPr>
              <a:tblGrid>
                <a:gridCol w="1441580">
                  <a:extLst>
                    <a:ext uri="{9D8B030D-6E8A-4147-A177-3AD203B41FA5}">
                      <a16:colId xmlns:a16="http://schemas.microsoft.com/office/drawing/2014/main" val="1437663657"/>
                    </a:ext>
                  </a:extLst>
                </a:gridCol>
                <a:gridCol w="2444620">
                  <a:extLst>
                    <a:ext uri="{9D8B030D-6E8A-4147-A177-3AD203B41FA5}">
                      <a16:colId xmlns:a16="http://schemas.microsoft.com/office/drawing/2014/main" val="1794698438"/>
                    </a:ext>
                  </a:extLst>
                </a:gridCol>
                <a:gridCol w="2697480">
                  <a:extLst>
                    <a:ext uri="{9D8B030D-6E8A-4147-A177-3AD203B41FA5}">
                      <a16:colId xmlns:a16="http://schemas.microsoft.com/office/drawing/2014/main" val="3210542795"/>
                    </a:ext>
                  </a:extLst>
                </a:gridCol>
                <a:gridCol w="2194560">
                  <a:extLst>
                    <a:ext uri="{9D8B030D-6E8A-4147-A177-3AD203B41FA5}">
                      <a16:colId xmlns:a16="http://schemas.microsoft.com/office/drawing/2014/main" val="2824342706"/>
                    </a:ext>
                  </a:extLst>
                </a:gridCol>
                <a:gridCol w="2194560">
                  <a:extLst>
                    <a:ext uri="{9D8B030D-6E8A-4147-A177-3AD203B41FA5}">
                      <a16:colId xmlns:a16="http://schemas.microsoft.com/office/drawing/2014/main" val="1865967892"/>
                    </a:ext>
                  </a:extLst>
                </a:gridCol>
              </a:tblGrid>
              <a:tr h="370840">
                <a:tc>
                  <a:txBody>
                    <a:bodyPr/>
                    <a:lstStyle/>
                    <a:p>
                      <a:pPr algn="ctr"/>
                      <a:endParaRPr lang="en-US" sz="3200" dirty="0"/>
                    </a:p>
                  </a:txBody>
                  <a:tcPr anchor="ctr"/>
                </a:tc>
                <a:tc>
                  <a:txBody>
                    <a:bodyPr/>
                    <a:lstStyle/>
                    <a:p>
                      <a:pPr algn="ctr"/>
                      <a:r>
                        <a:rPr lang="en-US" sz="3200" dirty="0"/>
                        <a:t>DIN (kg yr</a:t>
                      </a:r>
                      <a:r>
                        <a:rPr lang="en-US" sz="3200" baseline="30000" dirty="0"/>
                        <a:t>-1</a:t>
                      </a:r>
                      <a:r>
                        <a:rPr lang="en-US" sz="3200" baseline="0" dirty="0"/>
                        <a:t>)</a:t>
                      </a:r>
                      <a:endParaRPr lang="en-US" sz="3200" dirty="0"/>
                    </a:p>
                  </a:txBody>
                  <a:tcPr anchor="ctr"/>
                </a:tc>
                <a:tc>
                  <a:txBody>
                    <a:bodyPr/>
                    <a:lstStyle/>
                    <a:p>
                      <a:pPr algn="ctr"/>
                      <a:r>
                        <a:rPr lang="en-US" sz="3200" dirty="0"/>
                        <a:t>DON (kg yr</a:t>
                      </a:r>
                      <a:r>
                        <a:rPr lang="en-US" sz="3200" baseline="30000" dirty="0"/>
                        <a:t>-1</a:t>
                      </a:r>
                      <a:r>
                        <a:rPr lang="en-US" sz="3200" baseline="0" dirty="0"/>
                        <a:t>)</a:t>
                      </a:r>
                      <a:endParaRPr lang="en-US" sz="3200" dirty="0"/>
                    </a:p>
                  </a:txBody>
                  <a:tcPr anchor="ctr"/>
                </a:tc>
                <a:tc>
                  <a:txBody>
                    <a:bodyPr/>
                    <a:lstStyle/>
                    <a:p>
                      <a:pPr algn="ctr"/>
                      <a:r>
                        <a:rPr lang="en-US" sz="3200" dirty="0"/>
                        <a:t>PN (kg yr</a:t>
                      </a:r>
                      <a:r>
                        <a:rPr lang="en-US" sz="3200" baseline="30000" dirty="0"/>
                        <a:t>-1</a:t>
                      </a:r>
                      <a:r>
                        <a:rPr lang="en-US" sz="3200" baseline="0" dirty="0"/>
                        <a:t>)</a:t>
                      </a:r>
                      <a:endParaRPr lang="en-US" sz="3200" dirty="0"/>
                    </a:p>
                  </a:txBody>
                  <a:tcPr anchor="ctr"/>
                </a:tc>
                <a:tc>
                  <a:txBody>
                    <a:bodyPr/>
                    <a:lstStyle/>
                    <a:p>
                      <a:pPr algn="ctr"/>
                      <a:r>
                        <a:rPr lang="en-US" sz="3200" dirty="0"/>
                        <a:t>TN (kg yr</a:t>
                      </a:r>
                      <a:r>
                        <a:rPr lang="en-US" sz="3200" baseline="30000" dirty="0"/>
                        <a:t>-1</a:t>
                      </a:r>
                      <a:r>
                        <a:rPr lang="en-US" sz="3200" baseline="0" dirty="0"/>
                        <a:t>)</a:t>
                      </a:r>
                      <a:endParaRPr lang="en-US" sz="3200" b="1" dirty="0"/>
                    </a:p>
                  </a:txBody>
                  <a:tcPr anchor="ctr"/>
                </a:tc>
                <a:extLst>
                  <a:ext uri="{0D108BD9-81ED-4DB2-BD59-A6C34878D82A}">
                    <a16:rowId xmlns:a16="http://schemas.microsoft.com/office/drawing/2014/main" val="3233471945"/>
                  </a:ext>
                </a:extLst>
              </a:tr>
              <a:tr h="370840">
                <a:tc>
                  <a:txBody>
                    <a:bodyPr/>
                    <a:lstStyle/>
                    <a:p>
                      <a:pPr algn="ctr"/>
                      <a:r>
                        <a:rPr lang="en-US" sz="3200" dirty="0"/>
                        <a:t>2016</a:t>
                      </a:r>
                    </a:p>
                  </a:txBody>
                  <a:tcPr anchor="ctr"/>
                </a:tc>
                <a:tc>
                  <a:txBody>
                    <a:bodyPr/>
                    <a:lstStyle/>
                    <a:p>
                      <a:pPr algn="ctr"/>
                      <a:r>
                        <a:rPr lang="en-US" sz="3200" dirty="0"/>
                        <a:t>+290.0</a:t>
                      </a:r>
                    </a:p>
                  </a:txBody>
                  <a:tcPr anchor="ctr"/>
                </a:tc>
                <a:tc>
                  <a:txBody>
                    <a:bodyPr/>
                    <a:lstStyle/>
                    <a:p>
                      <a:pPr algn="ctr"/>
                      <a:r>
                        <a:rPr lang="en-US" sz="3200" dirty="0"/>
                        <a:t>-136.1</a:t>
                      </a:r>
                    </a:p>
                  </a:txBody>
                  <a:tcPr anchor="ctr"/>
                </a:tc>
                <a:tc>
                  <a:txBody>
                    <a:bodyPr/>
                    <a:lstStyle/>
                    <a:p>
                      <a:pPr algn="ctr"/>
                      <a:r>
                        <a:rPr lang="en-US" sz="3200" dirty="0"/>
                        <a:t>-30.7</a:t>
                      </a:r>
                    </a:p>
                  </a:txBody>
                  <a:tcPr anchor="ctr"/>
                </a:tc>
                <a:tc>
                  <a:txBody>
                    <a:bodyPr/>
                    <a:lstStyle/>
                    <a:p>
                      <a:pPr algn="ctr"/>
                      <a:r>
                        <a:rPr lang="en-US" sz="3200" dirty="0"/>
                        <a:t>+123.3</a:t>
                      </a:r>
                      <a:endParaRPr lang="en-US" sz="3200" b="1" dirty="0"/>
                    </a:p>
                  </a:txBody>
                  <a:tcPr anchor="ctr"/>
                </a:tc>
                <a:extLst>
                  <a:ext uri="{0D108BD9-81ED-4DB2-BD59-A6C34878D82A}">
                    <a16:rowId xmlns:a16="http://schemas.microsoft.com/office/drawing/2014/main" val="3180195406"/>
                  </a:ext>
                </a:extLst>
              </a:tr>
              <a:tr h="370840">
                <a:tc>
                  <a:txBody>
                    <a:bodyPr/>
                    <a:lstStyle/>
                    <a:p>
                      <a:pPr algn="ctr"/>
                      <a:r>
                        <a:rPr lang="en-US" sz="3200" dirty="0"/>
                        <a:t>2017</a:t>
                      </a:r>
                    </a:p>
                  </a:txBody>
                  <a:tcPr anchor="ctr"/>
                </a:tc>
                <a:tc>
                  <a:txBody>
                    <a:bodyPr/>
                    <a:lstStyle/>
                    <a:p>
                      <a:pPr algn="ctr"/>
                      <a:r>
                        <a:rPr lang="en-US" sz="3200" dirty="0"/>
                        <a:t>+477.3</a:t>
                      </a:r>
                    </a:p>
                  </a:txBody>
                  <a:tcPr anchor="ctr"/>
                </a:tc>
                <a:tc>
                  <a:txBody>
                    <a:bodyPr/>
                    <a:lstStyle/>
                    <a:p>
                      <a:pPr algn="ctr"/>
                      <a:r>
                        <a:rPr lang="en-US" sz="3200" dirty="0"/>
                        <a:t>-216.8</a:t>
                      </a:r>
                    </a:p>
                  </a:txBody>
                  <a:tcPr anchor="ctr"/>
                </a:tc>
                <a:tc>
                  <a:txBody>
                    <a:bodyPr/>
                    <a:lstStyle/>
                    <a:p>
                      <a:pPr algn="ctr"/>
                      <a:r>
                        <a:rPr lang="en-US" sz="3200" dirty="0"/>
                        <a:t>-47.5</a:t>
                      </a:r>
                    </a:p>
                  </a:txBody>
                  <a:tcPr anchor="ctr"/>
                </a:tc>
                <a:tc>
                  <a:txBody>
                    <a:bodyPr/>
                    <a:lstStyle/>
                    <a:p>
                      <a:pPr algn="ctr"/>
                      <a:r>
                        <a:rPr lang="en-US" sz="3200" dirty="0"/>
                        <a:t>+212.9</a:t>
                      </a:r>
                      <a:endParaRPr lang="en-US" sz="3200" b="1" dirty="0"/>
                    </a:p>
                  </a:txBody>
                  <a:tcPr anchor="ctr"/>
                </a:tc>
                <a:extLst>
                  <a:ext uri="{0D108BD9-81ED-4DB2-BD59-A6C34878D82A}">
                    <a16:rowId xmlns:a16="http://schemas.microsoft.com/office/drawing/2014/main" val="458154542"/>
                  </a:ext>
                </a:extLst>
              </a:tr>
            </a:tbl>
          </a:graphicData>
        </a:graphic>
      </p:graphicFrame>
      <p:sp>
        <p:nvSpPr>
          <p:cNvPr id="2" name="TextBox 1">
            <a:extLst>
              <a:ext uri="{FF2B5EF4-FFF2-40B4-BE49-F238E27FC236}">
                <a16:creationId xmlns:a16="http://schemas.microsoft.com/office/drawing/2014/main" id="{D91CA9B0-3395-E946-857D-A469538848E4}"/>
              </a:ext>
            </a:extLst>
          </p:cNvPr>
          <p:cNvSpPr txBox="1"/>
          <p:nvPr/>
        </p:nvSpPr>
        <p:spPr>
          <a:xfrm>
            <a:off x="37307497" y="6416260"/>
            <a:ext cx="1605119" cy="584775"/>
          </a:xfrm>
          <a:prstGeom prst="rect">
            <a:avLst/>
          </a:prstGeom>
          <a:noFill/>
        </p:spPr>
        <p:txBody>
          <a:bodyPr wrap="none" rtlCol="0">
            <a:spAutoFit/>
          </a:bodyPr>
          <a:lstStyle/>
          <a:p>
            <a:r>
              <a:rPr lang="en-US" sz="3200" b="1" dirty="0"/>
              <a:t>Increase</a:t>
            </a:r>
          </a:p>
        </p:txBody>
      </p:sp>
      <p:sp>
        <p:nvSpPr>
          <p:cNvPr id="52" name="TextBox 51">
            <a:extLst>
              <a:ext uri="{FF2B5EF4-FFF2-40B4-BE49-F238E27FC236}">
                <a16:creationId xmlns:a16="http://schemas.microsoft.com/office/drawing/2014/main" id="{AA9CBECD-0F31-494B-9C42-42B456570BA3}"/>
              </a:ext>
            </a:extLst>
          </p:cNvPr>
          <p:cNvSpPr txBox="1"/>
          <p:nvPr/>
        </p:nvSpPr>
        <p:spPr>
          <a:xfrm>
            <a:off x="37239369" y="8496757"/>
            <a:ext cx="1741374" cy="584775"/>
          </a:xfrm>
          <a:prstGeom prst="rect">
            <a:avLst/>
          </a:prstGeom>
          <a:noFill/>
        </p:spPr>
        <p:txBody>
          <a:bodyPr wrap="none" rtlCol="0">
            <a:spAutoFit/>
          </a:bodyPr>
          <a:lstStyle/>
          <a:p>
            <a:r>
              <a:rPr lang="en-US" sz="3200" b="1" dirty="0"/>
              <a:t>Decrease</a:t>
            </a:r>
          </a:p>
        </p:txBody>
      </p:sp>
      <p:pic>
        <p:nvPicPr>
          <p:cNvPr id="58" name="Picture 57">
            <a:extLst>
              <a:ext uri="{FF2B5EF4-FFF2-40B4-BE49-F238E27FC236}">
                <a16:creationId xmlns:a16="http://schemas.microsoft.com/office/drawing/2014/main" id="{AD8D726F-DB0C-B946-A453-962E765B2A55}"/>
              </a:ext>
            </a:extLst>
          </p:cNvPr>
          <p:cNvPicPr>
            <a:picLocks noChangeAspect="1"/>
          </p:cNvPicPr>
          <p:nvPr/>
        </p:nvPicPr>
        <p:blipFill>
          <a:blip r:embed="rId12"/>
          <a:stretch>
            <a:fillRect/>
          </a:stretch>
        </p:blipFill>
        <p:spPr>
          <a:xfrm>
            <a:off x="34378916" y="1813892"/>
            <a:ext cx="2621415" cy="2286000"/>
          </a:xfrm>
          <a:prstGeom prst="rect">
            <a:avLst/>
          </a:prstGeom>
        </p:spPr>
      </p:pic>
      <p:sp>
        <p:nvSpPr>
          <p:cNvPr id="12" name="Rectangle 11">
            <a:extLst>
              <a:ext uri="{FF2B5EF4-FFF2-40B4-BE49-F238E27FC236}">
                <a16:creationId xmlns:a16="http://schemas.microsoft.com/office/drawing/2014/main" id="{95DFF79D-A8DD-CC4B-9A01-8D3871145696}"/>
              </a:ext>
            </a:extLst>
          </p:cNvPr>
          <p:cNvSpPr/>
          <p:nvPr/>
        </p:nvSpPr>
        <p:spPr>
          <a:xfrm>
            <a:off x="685800" y="5943600"/>
            <a:ext cx="11887200" cy="10433304"/>
          </a:xfrm>
          <a:prstGeom prst="rect">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B00A7E79-329A-274D-B4B6-AFF79DF3E9C3}"/>
              </a:ext>
            </a:extLst>
          </p:cNvPr>
          <p:cNvSpPr/>
          <p:nvPr/>
        </p:nvSpPr>
        <p:spPr>
          <a:xfrm>
            <a:off x="685800" y="26499312"/>
            <a:ext cx="11887200" cy="5961888"/>
          </a:xfrm>
          <a:prstGeom prst="rect">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Rectangle 47">
            <a:extLst>
              <a:ext uri="{FF2B5EF4-FFF2-40B4-BE49-F238E27FC236}">
                <a16:creationId xmlns:a16="http://schemas.microsoft.com/office/drawing/2014/main" id="{6D68E19E-E765-054D-836C-1AB066E1AEC6}"/>
              </a:ext>
            </a:extLst>
          </p:cNvPr>
          <p:cNvSpPr/>
          <p:nvPr/>
        </p:nvSpPr>
        <p:spPr>
          <a:xfrm>
            <a:off x="28575000" y="22677120"/>
            <a:ext cx="11887200" cy="9784080"/>
          </a:xfrm>
          <a:prstGeom prst="rect">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TextBox 58">
            <a:extLst>
              <a:ext uri="{FF2B5EF4-FFF2-40B4-BE49-F238E27FC236}">
                <a16:creationId xmlns:a16="http://schemas.microsoft.com/office/drawing/2014/main" id="{03DF8C6C-899A-1242-B73B-2F20F67A8692}"/>
              </a:ext>
            </a:extLst>
          </p:cNvPr>
          <p:cNvSpPr txBox="1"/>
          <p:nvPr/>
        </p:nvSpPr>
        <p:spPr>
          <a:xfrm>
            <a:off x="5212080" y="2707227"/>
            <a:ext cx="31309056" cy="830997"/>
          </a:xfrm>
          <a:prstGeom prst="rect">
            <a:avLst/>
          </a:prstGeom>
          <a:noFill/>
        </p:spPr>
        <p:txBody>
          <a:bodyPr wrap="square" rtlCol="0">
            <a:spAutoFit/>
          </a:bodyPr>
          <a:lstStyle/>
          <a:p>
            <a:pPr algn="ctr"/>
            <a:r>
              <a:rPr lang="en-US" sz="4800" dirty="0"/>
              <a:t>Plum Island Ecosystems LTER</a:t>
            </a:r>
          </a:p>
        </p:txBody>
      </p:sp>
      <p:sp>
        <p:nvSpPr>
          <p:cNvPr id="60" name="TextBox 59">
            <a:extLst>
              <a:ext uri="{FF2B5EF4-FFF2-40B4-BE49-F238E27FC236}">
                <a16:creationId xmlns:a16="http://schemas.microsoft.com/office/drawing/2014/main" id="{49C1902F-3379-7642-92E1-C8C7D1CFB576}"/>
              </a:ext>
            </a:extLst>
          </p:cNvPr>
          <p:cNvSpPr txBox="1"/>
          <p:nvPr/>
        </p:nvSpPr>
        <p:spPr>
          <a:xfrm>
            <a:off x="42053256" y="22905720"/>
            <a:ext cx="11430000" cy="9326880"/>
          </a:xfrm>
          <a:prstGeom prst="rect">
            <a:avLst/>
          </a:prstGeom>
          <a:noFill/>
          <a:ln>
            <a:noFill/>
          </a:ln>
        </p:spPr>
        <p:txBody>
          <a:bodyPr wrap="square" rtlCol="0">
            <a:noAutofit/>
          </a:bodyPr>
          <a:lstStyle/>
          <a:p>
            <a:pPr marL="457200" indent="-457200" algn="just"/>
            <a:r>
              <a:rPr lang="en-US" sz="3200" dirty="0"/>
              <a:t>All forms of N should be considered in reservoir mass balances as studies focusing on inorganic N are missing a significant component of the N budget</a:t>
            </a:r>
          </a:p>
          <a:p>
            <a:pPr algn="just"/>
            <a:endParaRPr lang="en-US" sz="3200" dirty="0"/>
          </a:p>
          <a:p>
            <a:pPr marL="457200" indent="-457200" algn="just"/>
            <a:r>
              <a:rPr lang="en-US" sz="3200" dirty="0"/>
              <a:t>DIN and DON removal exhibited significant relationships with HL however seasonal trends in PN suggest different controls on PN exports during the growing and non-growing seasons</a:t>
            </a:r>
          </a:p>
          <a:p>
            <a:pPr algn="just"/>
            <a:endParaRPr lang="en-US" sz="3200" dirty="0"/>
          </a:p>
          <a:p>
            <a:pPr marL="457200" indent="-457200" algn="just"/>
            <a:r>
              <a:rPr lang="en-US" sz="3200" dirty="0"/>
              <a:t>SMD was effective at removing DIN during the growing season but also produced DON throughout the year</a:t>
            </a:r>
          </a:p>
          <a:p>
            <a:pPr algn="just"/>
            <a:endParaRPr lang="en-US" sz="3200" dirty="0"/>
          </a:p>
          <a:p>
            <a:pPr marL="457200" indent="-457200" algn="just"/>
            <a:r>
              <a:rPr lang="en-US" sz="3200" dirty="0"/>
              <a:t>Removal of SMD will lead to a decrease of DON and PN fluxes however the increase in DIN fluxes results in a net increase in total nitrogen exports from the reach after the dam removal</a:t>
            </a:r>
          </a:p>
          <a:p>
            <a:pPr algn="just"/>
            <a:endParaRPr lang="en-US" sz="3200" dirty="0"/>
          </a:p>
          <a:p>
            <a:pPr marL="457200" indent="-457200" algn="just"/>
            <a:r>
              <a:rPr lang="en-US" sz="3200" dirty="0"/>
              <a:t>Inclusion of reservoir N removal from LTER sites across the country will add strength to the observed relationships, helping to increase the understanding of the effect of dam removals on river network-scale N exports and coastal processes</a:t>
            </a:r>
          </a:p>
        </p:txBody>
      </p:sp>
      <p:sp>
        <p:nvSpPr>
          <p:cNvPr id="61" name="TextBox 60">
            <a:extLst>
              <a:ext uri="{FF2B5EF4-FFF2-40B4-BE49-F238E27FC236}">
                <a16:creationId xmlns:a16="http://schemas.microsoft.com/office/drawing/2014/main" id="{1C568472-FF8B-904F-9665-21A4F168B8C6}"/>
              </a:ext>
            </a:extLst>
          </p:cNvPr>
          <p:cNvSpPr txBox="1"/>
          <p:nvPr/>
        </p:nvSpPr>
        <p:spPr>
          <a:xfrm>
            <a:off x="42596925" y="16901252"/>
            <a:ext cx="10972800" cy="4031873"/>
          </a:xfrm>
          <a:prstGeom prst="rect">
            <a:avLst/>
          </a:prstGeom>
          <a:noFill/>
        </p:spPr>
        <p:txBody>
          <a:bodyPr wrap="square" rtlCol="0">
            <a:noAutofit/>
          </a:bodyPr>
          <a:lstStyle/>
          <a:p>
            <a:pPr marL="457200" indent="-457200" algn="just"/>
            <a:r>
              <a:rPr lang="en-US" sz="3200" dirty="0"/>
              <a:t>Removal of SMD will result in greater DIN fluxes from the reach</a:t>
            </a:r>
          </a:p>
          <a:p>
            <a:pPr marL="457200" indent="-457200" algn="just"/>
            <a:endParaRPr lang="en-US" sz="3200" dirty="0"/>
          </a:p>
          <a:p>
            <a:pPr marL="457200" indent="-457200" algn="just"/>
            <a:r>
              <a:rPr lang="en-US" sz="3200" dirty="0"/>
              <a:t>Reach-scale DON and PN fluxes will both be lower after the removal of SMD</a:t>
            </a:r>
          </a:p>
          <a:p>
            <a:pPr marL="457200" indent="-457200" algn="just"/>
            <a:endParaRPr lang="en-US" sz="3200" dirty="0"/>
          </a:p>
          <a:p>
            <a:pPr marL="457200" indent="-457200" algn="just"/>
            <a:r>
              <a:rPr lang="en-US" sz="3200" dirty="0"/>
              <a:t>The increase in DIN flux more than makes up for the decrease in DON and PN fluxes, leading to a net increase in TN fluxes from the reach after the dam is removed</a:t>
            </a:r>
          </a:p>
        </p:txBody>
      </p:sp>
      <p:sp>
        <p:nvSpPr>
          <p:cNvPr id="62" name="TextBox 61">
            <a:extLst>
              <a:ext uri="{FF2B5EF4-FFF2-40B4-BE49-F238E27FC236}">
                <a16:creationId xmlns:a16="http://schemas.microsoft.com/office/drawing/2014/main" id="{89B9D593-E3B5-1B46-A007-94D389439DCF}"/>
              </a:ext>
            </a:extLst>
          </p:cNvPr>
          <p:cNvSpPr txBox="1"/>
          <p:nvPr/>
        </p:nvSpPr>
        <p:spPr>
          <a:xfrm>
            <a:off x="13467794" y="13818970"/>
            <a:ext cx="3313728" cy="1077218"/>
          </a:xfrm>
          <a:prstGeom prst="rect">
            <a:avLst/>
          </a:prstGeom>
          <a:noFill/>
          <a:ln>
            <a:noFill/>
          </a:ln>
        </p:spPr>
        <p:txBody>
          <a:bodyPr wrap="none" rtlCol="0">
            <a:spAutoFit/>
          </a:bodyPr>
          <a:lstStyle/>
          <a:p>
            <a:r>
              <a:rPr lang="en-US" sz="3200" b="1" dirty="0">
                <a:solidFill>
                  <a:srgbClr val="FCA502"/>
                </a:solidFill>
              </a:rPr>
              <a:t>R</a:t>
            </a:r>
            <a:r>
              <a:rPr lang="en-US" sz="3200" b="1" baseline="-25000" dirty="0">
                <a:solidFill>
                  <a:srgbClr val="FCA502"/>
                </a:solidFill>
              </a:rPr>
              <a:t>DIN</a:t>
            </a:r>
            <a:r>
              <a:rPr lang="en-US" sz="3200" b="1" dirty="0">
                <a:solidFill>
                  <a:srgbClr val="FCA502"/>
                </a:solidFill>
              </a:rPr>
              <a:t> = 93.3∗HL</a:t>
            </a:r>
            <a:r>
              <a:rPr lang="en-US" sz="3200" b="1" baseline="30000" dirty="0">
                <a:solidFill>
                  <a:srgbClr val="FCA502"/>
                </a:solidFill>
              </a:rPr>
              <a:t>-0.293</a:t>
            </a:r>
            <a:endParaRPr lang="en-US" sz="3200" b="1" dirty="0">
              <a:solidFill>
                <a:srgbClr val="FCA502"/>
              </a:solidFill>
            </a:endParaRPr>
          </a:p>
          <a:p>
            <a:r>
              <a:rPr lang="en-US" sz="3200" b="1" dirty="0">
                <a:solidFill>
                  <a:srgbClr val="FCA502"/>
                </a:solidFill>
              </a:rPr>
              <a:t>p = 0.03</a:t>
            </a:r>
          </a:p>
        </p:txBody>
      </p:sp>
      <p:sp>
        <p:nvSpPr>
          <p:cNvPr id="57" name="TextBox 56">
            <a:extLst>
              <a:ext uri="{FF2B5EF4-FFF2-40B4-BE49-F238E27FC236}">
                <a16:creationId xmlns:a16="http://schemas.microsoft.com/office/drawing/2014/main" id="{88E4887F-BACF-8343-ABAE-E4C5742A647F}"/>
              </a:ext>
            </a:extLst>
          </p:cNvPr>
          <p:cNvSpPr txBox="1"/>
          <p:nvPr/>
        </p:nvSpPr>
        <p:spPr>
          <a:xfrm>
            <a:off x="13464540" y="18167806"/>
            <a:ext cx="3549370" cy="3046988"/>
          </a:xfrm>
          <a:prstGeom prst="rect">
            <a:avLst/>
          </a:prstGeom>
          <a:noFill/>
        </p:spPr>
        <p:txBody>
          <a:bodyPr wrap="square" rtlCol="0">
            <a:spAutoFit/>
          </a:bodyPr>
          <a:lstStyle/>
          <a:p>
            <a:pPr algn="just"/>
            <a:r>
              <a:rPr lang="en-US" sz="3200" dirty="0"/>
              <a:t>These empirical relationships can be used to predict N removal over changing hydraulic loads.</a:t>
            </a:r>
          </a:p>
        </p:txBody>
      </p:sp>
      <p:sp>
        <p:nvSpPr>
          <p:cNvPr id="63" name="TextBox 62">
            <a:extLst>
              <a:ext uri="{FF2B5EF4-FFF2-40B4-BE49-F238E27FC236}">
                <a16:creationId xmlns:a16="http://schemas.microsoft.com/office/drawing/2014/main" id="{3CEC7A50-39DD-2145-B5DD-B662433A89BC}"/>
              </a:ext>
            </a:extLst>
          </p:cNvPr>
          <p:cNvSpPr txBox="1"/>
          <p:nvPr/>
        </p:nvSpPr>
        <p:spPr>
          <a:xfrm>
            <a:off x="-15659100" y="30383062"/>
            <a:ext cx="13716000" cy="1436046"/>
          </a:xfrm>
          <a:prstGeom prst="rect">
            <a:avLst/>
          </a:prstGeom>
          <a:noFill/>
        </p:spPr>
        <p:txBody>
          <a:bodyPr wrap="none" rtlCol="0">
            <a:noAutofit/>
          </a:bodyPr>
          <a:lstStyle/>
          <a:p>
            <a:pPr marL="457200" indent="-457200" algn="just">
              <a:buFont typeface="Arial" panose="020B0604020202020204" pitchFamily="34" charset="0"/>
              <a:buChar char="•"/>
            </a:pPr>
            <a:r>
              <a:rPr lang="en-US" sz="3200" dirty="0"/>
              <a:t>Total monthly discharge-weighted DIN fluxes were generally lower exiting SMD</a:t>
            </a:r>
          </a:p>
          <a:p>
            <a:pPr marL="457200" indent="-457200" algn="just">
              <a:buFont typeface="Arial" panose="020B0604020202020204" pitchFamily="34" charset="0"/>
              <a:buChar char="•"/>
            </a:pPr>
            <a:r>
              <a:rPr lang="en-US" sz="3200" dirty="0"/>
              <a:t>DON fluxes were always greater leaving the reservoir</a:t>
            </a:r>
          </a:p>
          <a:p>
            <a:pPr marL="457200" indent="-457200" algn="just">
              <a:buFont typeface="Arial" panose="020B0604020202020204" pitchFamily="34" charset="0"/>
              <a:buChar char="•"/>
            </a:pPr>
            <a:r>
              <a:rPr lang="en-US" sz="3200" dirty="0"/>
              <a:t>PN fluxes showed little change due to the effect of the reservoir</a:t>
            </a:r>
          </a:p>
        </p:txBody>
      </p:sp>
    </p:spTree>
    <p:extLst>
      <p:ext uri="{BB962C8B-B14F-4D97-AF65-F5344CB8AC3E}">
        <p14:creationId xmlns:p14="http://schemas.microsoft.com/office/powerpoint/2010/main" val="223680381"/>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4770</TotalTime>
  <Words>1059</Words>
  <Application>Microsoft Macintosh PowerPoint</Application>
  <PresentationFormat>Custom</PresentationFormat>
  <Paragraphs>105</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Company/>
  <LinksUpToDate>false</LinksUpToDate>
  <SharedDoc>false</SharedDoc>
  <HyperlinksChanged>false</HyperlinksChanged>
  <AppVersion>16.0012</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Christopher Whitney</dc:creator>
  <cp:lastModifiedBy>Christopher Whitney</cp:lastModifiedBy>
  <cp:revision>93</cp:revision>
  <cp:lastPrinted>2018-09-28T17:07:47Z</cp:lastPrinted>
  <dcterms:created xsi:type="dcterms:W3CDTF">2018-09-24T15:49:11Z</dcterms:created>
  <dcterms:modified xsi:type="dcterms:W3CDTF">2018-09-28T17:39:34Z</dcterms:modified>
</cp:coreProperties>
</file>