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4"/>
  </p:handoutMasterIdLst>
  <p:sldIdLst>
    <p:sldId id="259" r:id="rId2"/>
    <p:sldId id="261" r:id="rId3"/>
  </p:sldIdLst>
  <p:sldSz cx="43891200" cy="32918400"/>
  <p:notesSz cx="7077075" cy="9363075"/>
  <p:defaultTextStyle>
    <a:defPPr>
      <a:defRPr lang="en-US"/>
    </a:defPPr>
    <a:lvl1pPr algn="ctr" rtl="0" fontAlgn="base">
      <a:spcBef>
        <a:spcPct val="0"/>
      </a:spcBef>
      <a:spcAft>
        <a:spcPct val="0"/>
      </a:spcAft>
      <a:defRPr sz="4300" b="1" kern="1200">
        <a:solidFill>
          <a:srgbClr val="FF9900"/>
        </a:solidFill>
        <a:latin typeface="Arial" charset="0"/>
        <a:ea typeface="+mn-ea"/>
        <a:cs typeface="+mn-cs"/>
      </a:defRPr>
    </a:lvl1pPr>
    <a:lvl2pPr marL="457200" algn="ctr" rtl="0" fontAlgn="base">
      <a:spcBef>
        <a:spcPct val="0"/>
      </a:spcBef>
      <a:spcAft>
        <a:spcPct val="0"/>
      </a:spcAft>
      <a:defRPr sz="4300" b="1" kern="1200">
        <a:solidFill>
          <a:srgbClr val="FF9900"/>
        </a:solidFill>
        <a:latin typeface="Arial" charset="0"/>
        <a:ea typeface="+mn-ea"/>
        <a:cs typeface="+mn-cs"/>
      </a:defRPr>
    </a:lvl2pPr>
    <a:lvl3pPr marL="914400" algn="ctr" rtl="0" fontAlgn="base">
      <a:spcBef>
        <a:spcPct val="0"/>
      </a:spcBef>
      <a:spcAft>
        <a:spcPct val="0"/>
      </a:spcAft>
      <a:defRPr sz="4300" b="1" kern="1200">
        <a:solidFill>
          <a:srgbClr val="FF9900"/>
        </a:solidFill>
        <a:latin typeface="Arial" charset="0"/>
        <a:ea typeface="+mn-ea"/>
        <a:cs typeface="+mn-cs"/>
      </a:defRPr>
    </a:lvl3pPr>
    <a:lvl4pPr marL="1371600" algn="ctr" rtl="0" fontAlgn="base">
      <a:spcBef>
        <a:spcPct val="0"/>
      </a:spcBef>
      <a:spcAft>
        <a:spcPct val="0"/>
      </a:spcAft>
      <a:defRPr sz="4300" b="1" kern="1200">
        <a:solidFill>
          <a:srgbClr val="FF9900"/>
        </a:solidFill>
        <a:latin typeface="Arial" charset="0"/>
        <a:ea typeface="+mn-ea"/>
        <a:cs typeface="+mn-cs"/>
      </a:defRPr>
    </a:lvl4pPr>
    <a:lvl5pPr marL="1828800" algn="ctr" rtl="0" fontAlgn="base">
      <a:spcBef>
        <a:spcPct val="0"/>
      </a:spcBef>
      <a:spcAft>
        <a:spcPct val="0"/>
      </a:spcAft>
      <a:defRPr sz="4300" b="1" kern="1200">
        <a:solidFill>
          <a:srgbClr val="FF9900"/>
        </a:solidFill>
        <a:latin typeface="Arial" charset="0"/>
        <a:ea typeface="+mn-ea"/>
        <a:cs typeface="+mn-cs"/>
      </a:defRPr>
    </a:lvl5pPr>
    <a:lvl6pPr marL="2286000" algn="l" defTabSz="914400" rtl="0" eaLnBrk="1" latinLnBrk="0" hangingPunct="1">
      <a:defRPr sz="4300" b="1" kern="1200">
        <a:solidFill>
          <a:srgbClr val="FF9900"/>
        </a:solidFill>
        <a:latin typeface="Arial" charset="0"/>
        <a:ea typeface="+mn-ea"/>
        <a:cs typeface="+mn-cs"/>
      </a:defRPr>
    </a:lvl6pPr>
    <a:lvl7pPr marL="2743200" algn="l" defTabSz="914400" rtl="0" eaLnBrk="1" latinLnBrk="0" hangingPunct="1">
      <a:defRPr sz="4300" b="1" kern="1200">
        <a:solidFill>
          <a:srgbClr val="FF9900"/>
        </a:solidFill>
        <a:latin typeface="Arial" charset="0"/>
        <a:ea typeface="+mn-ea"/>
        <a:cs typeface="+mn-cs"/>
      </a:defRPr>
    </a:lvl7pPr>
    <a:lvl8pPr marL="3200400" algn="l" defTabSz="914400" rtl="0" eaLnBrk="1" latinLnBrk="0" hangingPunct="1">
      <a:defRPr sz="4300" b="1" kern="1200">
        <a:solidFill>
          <a:srgbClr val="FF9900"/>
        </a:solidFill>
        <a:latin typeface="Arial" charset="0"/>
        <a:ea typeface="+mn-ea"/>
        <a:cs typeface="+mn-cs"/>
      </a:defRPr>
    </a:lvl8pPr>
    <a:lvl9pPr marL="3657600" algn="l" defTabSz="914400" rtl="0" eaLnBrk="1" latinLnBrk="0" hangingPunct="1">
      <a:defRPr sz="4300" b="1" kern="1200">
        <a:solidFill>
          <a:srgbClr val="FF9900"/>
        </a:solidFill>
        <a:latin typeface="Arial" charset="0"/>
        <a:ea typeface="+mn-ea"/>
        <a:cs typeface="+mn-cs"/>
      </a:defRPr>
    </a:lvl9pPr>
  </p:defaultTextStyle>
  <p:extLst>
    <p:ext uri="{EFAFB233-063F-42B5-8137-9DF3F51BA10A}">
      <p15:sldGuideLst xmlns:p15="http://schemas.microsoft.com/office/powerpoint/2012/main">
        <p15:guide id="1" orient="horz" pos="10368">
          <p15:clr>
            <a:srgbClr val="A4A3A4"/>
          </p15:clr>
        </p15:guide>
        <p15:guide id="2" pos="15552">
          <p15:clr>
            <a:srgbClr val="A4A3A4"/>
          </p15:clr>
        </p15:guide>
        <p15:guide id="3" pos="1382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CCCC"/>
    <a:srgbClr val="999999"/>
    <a:srgbClr val="000066"/>
    <a:srgbClr val="FF9900"/>
    <a:srgbClr val="990000"/>
    <a:srgbClr val="000050"/>
    <a:srgbClr val="00126A"/>
    <a:srgbClr val="0033CC"/>
    <a:srgbClr val="000622"/>
    <a:srgbClr val="CCE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3658" autoAdjust="0"/>
    <p:restoredTop sz="94575" autoAdjust="0"/>
  </p:normalViewPr>
  <p:slideViewPr>
    <p:cSldViewPr>
      <p:cViewPr varScale="1">
        <p:scale>
          <a:sx n="14" d="100"/>
          <a:sy n="14" d="100"/>
        </p:scale>
        <p:origin x="1962" y="144"/>
      </p:cViewPr>
      <p:guideLst>
        <p:guide orient="horz" pos="10368"/>
        <p:guide pos="15552"/>
        <p:guide pos="13824"/>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4848"/>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handoutMaster" Target="handoutMasters/handoutMaster1.xml"/></Relationships>
</file>

<file path=ppt/charts/_rels/chart1.xml.rels><?xml version="1.0" encoding="UTF-8" standalone="yes"?>
<Relationships xmlns="http://schemas.openxmlformats.org/package/2006/relationships"><Relationship Id="rId3" Type="http://schemas.openxmlformats.org/officeDocument/2006/relationships/oleObject" Target="file:///C:\Users\Owner\Desktop\Capstone\Data\Rep1_Combined%20AVG.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file:///C:\Users\Owner\Desktop\Capstone\Data\Rep1_Combined%20AVG.xlsx" TargetMode="External"/><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oleObject" Target="file:///C:\Users\Owner\Desktop\Capstone\Data\Rep1_Combined%20AVG.xlsx" TargetMode="External"/><Relationship Id="rId2" Type="http://schemas.microsoft.com/office/2011/relationships/chartColorStyle" Target="colors3.xml"/><Relationship Id="rId1" Type="http://schemas.microsoft.com/office/2011/relationships/chartStyle" Target="style3.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3600" b="1" i="0" u="none" strike="noStrike" kern="1200" baseline="0">
                <a:solidFill>
                  <a:sysClr val="windowText" lastClr="000000"/>
                </a:solidFill>
                <a:latin typeface="+mn-lt"/>
                <a:ea typeface="+mn-ea"/>
                <a:cs typeface="+mn-cs"/>
              </a:defRPr>
            </a:pPr>
            <a:r>
              <a:rPr lang="en-US"/>
              <a:t>Average Diameter by day</a:t>
            </a:r>
          </a:p>
        </c:rich>
      </c:tx>
      <c:overlay val="0"/>
      <c:spPr>
        <a:noFill/>
        <a:ln>
          <a:noFill/>
        </a:ln>
        <a:effectLst/>
      </c:spPr>
      <c:txPr>
        <a:bodyPr rot="0" spcFirstLastPara="1" vertOverflow="ellipsis" vert="horz" wrap="square" anchor="ctr" anchorCtr="1"/>
        <a:lstStyle/>
        <a:p>
          <a:pPr>
            <a:defRPr sz="3600" b="1" i="0" u="none" strike="noStrike" kern="1200" baseline="0">
              <a:solidFill>
                <a:sysClr val="windowText" lastClr="000000"/>
              </a:solidFill>
              <a:latin typeface="+mn-lt"/>
              <a:ea typeface="+mn-ea"/>
              <a:cs typeface="+mn-cs"/>
            </a:defRPr>
          </a:pPr>
          <a:endParaRPr lang="en-US"/>
        </a:p>
      </c:txPr>
    </c:title>
    <c:autoTitleDeleted val="0"/>
    <c:plotArea>
      <c:layout/>
      <c:barChart>
        <c:barDir val="col"/>
        <c:grouping val="clustered"/>
        <c:varyColors val="0"/>
        <c:ser>
          <c:idx val="0"/>
          <c:order val="0"/>
          <c:tx>
            <c:v>Col-O</c:v>
          </c:tx>
          <c:spPr>
            <a:solidFill>
              <a:srgbClr val="0070C0"/>
            </a:solidFill>
            <a:ln>
              <a:noFill/>
            </a:ln>
            <a:effectLst>
              <a:outerShdw blurRad="40000" dist="23000" dir="5400000" rotWithShape="0">
                <a:srgbClr val="000000">
                  <a:alpha val="35000"/>
                </a:srgbClr>
              </a:outerShdw>
            </a:effectLst>
          </c:spPr>
          <c:invertIfNegative val="0"/>
          <c:errBars>
            <c:errBarType val="both"/>
            <c:errValType val="stdErr"/>
            <c:noEndCap val="0"/>
            <c:spPr>
              <a:noFill/>
              <a:ln w="9525">
                <a:solidFill>
                  <a:schemeClr val="tx2">
                    <a:lumMod val="75000"/>
                    <a:lumOff val="25000"/>
                  </a:schemeClr>
                </a:solidFill>
                <a:round/>
              </a:ln>
              <a:effectLst/>
            </c:spPr>
          </c:errBars>
          <c:cat>
            <c:numRef>
              <c:f>'Col-O'!$A$20:$A$25</c:f>
              <c:numCache>
                <c:formatCode>General</c:formatCode>
                <c:ptCount val="6"/>
                <c:pt idx="0">
                  <c:v>1</c:v>
                </c:pt>
                <c:pt idx="1">
                  <c:v>7</c:v>
                </c:pt>
                <c:pt idx="2">
                  <c:v>14</c:v>
                </c:pt>
                <c:pt idx="3">
                  <c:v>21</c:v>
                </c:pt>
                <c:pt idx="4">
                  <c:v>28</c:v>
                </c:pt>
                <c:pt idx="5">
                  <c:v>31</c:v>
                </c:pt>
              </c:numCache>
            </c:numRef>
          </c:cat>
          <c:val>
            <c:numRef>
              <c:f>'Col-O'!$C$20:$C$25</c:f>
              <c:numCache>
                <c:formatCode>General</c:formatCode>
                <c:ptCount val="6"/>
                <c:pt idx="0">
                  <c:v>7.3</c:v>
                </c:pt>
                <c:pt idx="1">
                  <c:v>12.4</c:v>
                </c:pt>
                <c:pt idx="2">
                  <c:v>22.4</c:v>
                </c:pt>
                <c:pt idx="3">
                  <c:v>40.5</c:v>
                </c:pt>
                <c:pt idx="4">
                  <c:v>56.2</c:v>
                </c:pt>
                <c:pt idx="5">
                  <c:v>61.7</c:v>
                </c:pt>
              </c:numCache>
            </c:numRef>
          </c:val>
          <c:extLst>
            <c:ext xmlns:c16="http://schemas.microsoft.com/office/drawing/2014/chart" uri="{C3380CC4-5D6E-409C-BE32-E72D297353CC}">
              <c16:uniqueId val="{00000000-5DE9-4CB5-B368-513089AF7D8B}"/>
            </c:ext>
          </c:extLst>
        </c:ser>
        <c:ser>
          <c:idx val="1"/>
          <c:order val="1"/>
          <c:tx>
            <c:v>RPA1C</c:v>
          </c:tx>
          <c:spPr>
            <a:solidFill>
              <a:srgbClr val="C00000"/>
            </a:solidFill>
            <a:ln>
              <a:noFill/>
            </a:ln>
            <a:effectLst>
              <a:outerShdw blurRad="40000" dist="23000" dir="5400000" rotWithShape="0">
                <a:srgbClr val="000000">
                  <a:alpha val="35000"/>
                </a:srgbClr>
              </a:outerShdw>
            </a:effectLst>
          </c:spPr>
          <c:invertIfNegative val="0"/>
          <c:errBars>
            <c:errBarType val="both"/>
            <c:errValType val="stdErr"/>
            <c:noEndCap val="0"/>
            <c:spPr>
              <a:noFill/>
              <a:ln w="9525">
                <a:solidFill>
                  <a:schemeClr val="tx2">
                    <a:lumMod val="75000"/>
                    <a:lumOff val="25000"/>
                  </a:schemeClr>
                </a:solidFill>
                <a:round/>
              </a:ln>
              <a:effectLst/>
            </c:spPr>
          </c:errBars>
          <c:val>
            <c:numRef>
              <c:f>RPA1C!$C$20:$C$25</c:f>
              <c:numCache>
                <c:formatCode>General</c:formatCode>
                <c:ptCount val="6"/>
                <c:pt idx="0">
                  <c:v>5.7</c:v>
                </c:pt>
                <c:pt idx="1">
                  <c:v>13.3</c:v>
                </c:pt>
                <c:pt idx="2">
                  <c:v>23.4</c:v>
                </c:pt>
                <c:pt idx="3">
                  <c:v>38</c:v>
                </c:pt>
                <c:pt idx="4">
                  <c:v>52.3</c:v>
                </c:pt>
                <c:pt idx="5">
                  <c:v>59</c:v>
                </c:pt>
              </c:numCache>
            </c:numRef>
          </c:val>
          <c:extLst>
            <c:ext xmlns:c16="http://schemas.microsoft.com/office/drawing/2014/chart" uri="{C3380CC4-5D6E-409C-BE32-E72D297353CC}">
              <c16:uniqueId val="{00000001-5DE9-4CB5-B368-513089AF7D8B}"/>
            </c:ext>
          </c:extLst>
        </c:ser>
        <c:ser>
          <c:idx val="2"/>
          <c:order val="2"/>
          <c:tx>
            <c:v>RPA1E</c:v>
          </c:tx>
          <c:spPr>
            <a:solidFill>
              <a:srgbClr val="00B050"/>
            </a:solidFill>
            <a:ln>
              <a:noFill/>
            </a:ln>
            <a:effectLst>
              <a:outerShdw blurRad="40000" dist="23000" dir="5400000" rotWithShape="0">
                <a:srgbClr val="000000">
                  <a:alpha val="35000"/>
                </a:srgbClr>
              </a:outerShdw>
            </a:effectLst>
          </c:spPr>
          <c:invertIfNegative val="0"/>
          <c:errBars>
            <c:errBarType val="both"/>
            <c:errValType val="stdErr"/>
            <c:noEndCap val="0"/>
            <c:spPr>
              <a:noFill/>
              <a:ln w="9525">
                <a:solidFill>
                  <a:schemeClr val="tx2">
                    <a:lumMod val="75000"/>
                    <a:lumOff val="25000"/>
                  </a:schemeClr>
                </a:solidFill>
                <a:round/>
              </a:ln>
              <a:effectLst/>
            </c:spPr>
          </c:errBars>
          <c:val>
            <c:numRef>
              <c:f>RPA1E!$C$20:$C$25</c:f>
              <c:numCache>
                <c:formatCode>General</c:formatCode>
                <c:ptCount val="6"/>
                <c:pt idx="0">
                  <c:v>7.8</c:v>
                </c:pt>
                <c:pt idx="1">
                  <c:v>15.1</c:v>
                </c:pt>
                <c:pt idx="2">
                  <c:v>30.3</c:v>
                </c:pt>
                <c:pt idx="3">
                  <c:v>54.8</c:v>
                </c:pt>
                <c:pt idx="4">
                  <c:v>84</c:v>
                </c:pt>
                <c:pt idx="5">
                  <c:v>106.4</c:v>
                </c:pt>
              </c:numCache>
            </c:numRef>
          </c:val>
          <c:extLst>
            <c:ext xmlns:c16="http://schemas.microsoft.com/office/drawing/2014/chart" uri="{C3380CC4-5D6E-409C-BE32-E72D297353CC}">
              <c16:uniqueId val="{00000002-5DE9-4CB5-B368-513089AF7D8B}"/>
            </c:ext>
          </c:extLst>
        </c:ser>
        <c:ser>
          <c:idx val="3"/>
          <c:order val="3"/>
          <c:tx>
            <c:v>RPA1C/E</c:v>
          </c:tx>
          <c:spPr>
            <a:solidFill>
              <a:srgbClr val="7030A0"/>
            </a:solidFill>
            <a:ln>
              <a:noFill/>
            </a:ln>
            <a:effectLst>
              <a:outerShdw blurRad="40000" dist="23000" dir="5400000" rotWithShape="0">
                <a:srgbClr val="000000">
                  <a:alpha val="35000"/>
                </a:srgbClr>
              </a:outerShdw>
            </a:effectLst>
          </c:spPr>
          <c:invertIfNegative val="0"/>
          <c:errBars>
            <c:errBarType val="both"/>
            <c:errValType val="stdErr"/>
            <c:noEndCap val="0"/>
            <c:spPr>
              <a:noFill/>
              <a:ln w="9525">
                <a:solidFill>
                  <a:schemeClr val="tx2">
                    <a:lumMod val="75000"/>
                    <a:lumOff val="25000"/>
                  </a:schemeClr>
                </a:solidFill>
                <a:round/>
              </a:ln>
              <a:effectLst/>
            </c:spPr>
          </c:errBars>
          <c:val>
            <c:numRef>
              <c:f>RPA1CE!$C$20:$C$25</c:f>
              <c:numCache>
                <c:formatCode>General</c:formatCode>
                <c:ptCount val="6"/>
                <c:pt idx="0">
                  <c:v>5.2</c:v>
                </c:pt>
                <c:pt idx="1">
                  <c:v>12.5</c:v>
                </c:pt>
                <c:pt idx="2">
                  <c:v>27.3</c:v>
                </c:pt>
                <c:pt idx="3">
                  <c:v>48.3</c:v>
                </c:pt>
                <c:pt idx="4">
                  <c:v>74.599999999999994</c:v>
                </c:pt>
                <c:pt idx="5">
                  <c:v>90.7</c:v>
                </c:pt>
              </c:numCache>
            </c:numRef>
          </c:val>
          <c:extLst>
            <c:ext xmlns:c16="http://schemas.microsoft.com/office/drawing/2014/chart" uri="{C3380CC4-5D6E-409C-BE32-E72D297353CC}">
              <c16:uniqueId val="{00000003-5DE9-4CB5-B368-513089AF7D8B}"/>
            </c:ext>
          </c:extLst>
        </c:ser>
        <c:dLbls>
          <c:showLegendKey val="0"/>
          <c:showVal val="0"/>
          <c:showCatName val="0"/>
          <c:showSerName val="0"/>
          <c:showPercent val="0"/>
          <c:showBubbleSize val="0"/>
        </c:dLbls>
        <c:gapWidth val="100"/>
        <c:overlap val="-24"/>
        <c:axId val="473942304"/>
        <c:axId val="473948208"/>
      </c:barChart>
      <c:catAx>
        <c:axId val="473942304"/>
        <c:scaling>
          <c:orientation val="minMax"/>
        </c:scaling>
        <c:delete val="0"/>
        <c:axPos val="b"/>
        <c:title>
          <c:tx>
            <c:rich>
              <a:bodyPr rot="0" spcFirstLastPara="1" vertOverflow="ellipsis" vert="horz" wrap="square" anchor="ctr" anchorCtr="1"/>
              <a:lstStyle/>
              <a:p>
                <a:pPr>
                  <a:defRPr sz="3000" b="1" i="0" u="none" strike="noStrike" kern="1200" baseline="0">
                    <a:solidFill>
                      <a:sysClr val="windowText" lastClr="000000"/>
                    </a:solidFill>
                    <a:latin typeface="+mn-lt"/>
                    <a:ea typeface="+mn-ea"/>
                    <a:cs typeface="+mn-cs"/>
                  </a:defRPr>
                </a:pPr>
                <a:r>
                  <a:rPr lang="en-US"/>
                  <a:t>Day</a:t>
                </a:r>
              </a:p>
            </c:rich>
          </c:tx>
          <c:overlay val="0"/>
          <c:spPr>
            <a:noFill/>
            <a:ln>
              <a:noFill/>
            </a:ln>
            <a:effectLst/>
          </c:spPr>
          <c:txPr>
            <a:bodyPr rot="0" spcFirstLastPara="1" vertOverflow="ellipsis" vert="horz" wrap="square" anchor="ctr" anchorCtr="1"/>
            <a:lstStyle/>
            <a:p>
              <a:pPr>
                <a:defRPr sz="3000" b="1" i="0" u="none" strike="noStrike" kern="1200" baseline="0">
                  <a:solidFill>
                    <a:sysClr val="windowText" lastClr="000000"/>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2">
                <a:lumMod val="15000"/>
                <a:lumOff val="85000"/>
              </a:schemeClr>
            </a:solidFill>
            <a:round/>
          </a:ln>
          <a:effectLst/>
        </c:spPr>
        <c:txPr>
          <a:bodyPr rot="-60000000" spcFirstLastPara="1" vertOverflow="ellipsis" vert="horz" wrap="square" anchor="ctr" anchorCtr="1"/>
          <a:lstStyle/>
          <a:p>
            <a:pPr>
              <a:defRPr sz="3000" b="0" i="0" u="none" strike="noStrike" kern="1200" baseline="0">
                <a:solidFill>
                  <a:sysClr val="windowText" lastClr="000000"/>
                </a:solidFill>
                <a:latin typeface="+mn-lt"/>
                <a:ea typeface="+mn-ea"/>
                <a:cs typeface="+mn-cs"/>
              </a:defRPr>
            </a:pPr>
            <a:endParaRPr lang="en-US"/>
          </a:p>
        </c:txPr>
        <c:crossAx val="473948208"/>
        <c:crosses val="autoZero"/>
        <c:auto val="1"/>
        <c:lblAlgn val="ctr"/>
        <c:lblOffset val="100"/>
        <c:noMultiLvlLbl val="0"/>
      </c:catAx>
      <c:valAx>
        <c:axId val="473948208"/>
        <c:scaling>
          <c:orientation val="minMax"/>
        </c:scaling>
        <c:delete val="0"/>
        <c:axPos val="l"/>
        <c:majorGridlines>
          <c:spPr>
            <a:ln w="9525" cap="flat" cmpd="sng" algn="ctr">
              <a:solidFill>
                <a:schemeClr val="tx2">
                  <a:lumMod val="15000"/>
                  <a:lumOff val="85000"/>
                </a:schemeClr>
              </a:solidFill>
              <a:round/>
            </a:ln>
            <a:effectLst/>
          </c:spPr>
        </c:majorGridlines>
        <c:title>
          <c:tx>
            <c:rich>
              <a:bodyPr rot="-5400000" spcFirstLastPara="1" vertOverflow="ellipsis" vert="horz" wrap="square" anchor="ctr" anchorCtr="1"/>
              <a:lstStyle/>
              <a:p>
                <a:pPr>
                  <a:defRPr sz="3000" b="1" i="0" u="none" strike="noStrike" kern="1200" baseline="0">
                    <a:solidFill>
                      <a:sysClr val="windowText" lastClr="000000"/>
                    </a:solidFill>
                    <a:latin typeface="+mn-lt"/>
                    <a:ea typeface="+mn-ea"/>
                    <a:cs typeface="+mn-cs"/>
                  </a:defRPr>
                </a:pPr>
                <a:r>
                  <a:rPr lang="en-US"/>
                  <a:t>Diameter (cm)</a:t>
                </a:r>
              </a:p>
            </c:rich>
          </c:tx>
          <c:overlay val="0"/>
          <c:spPr>
            <a:noFill/>
            <a:ln>
              <a:noFill/>
            </a:ln>
            <a:effectLst/>
          </c:spPr>
          <c:txPr>
            <a:bodyPr rot="-5400000" spcFirstLastPara="1" vertOverflow="ellipsis" vert="horz" wrap="square" anchor="ctr" anchorCtr="1"/>
            <a:lstStyle/>
            <a:p>
              <a:pPr>
                <a:defRPr sz="3000" b="1" i="0" u="none" strike="noStrike" kern="1200" baseline="0">
                  <a:solidFill>
                    <a:sysClr val="windowText" lastClr="000000"/>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3000" b="0" i="0" u="none" strike="noStrike" kern="1200" baseline="0">
                <a:solidFill>
                  <a:sysClr val="windowText" lastClr="000000"/>
                </a:solidFill>
                <a:latin typeface="+mn-lt"/>
                <a:ea typeface="+mn-ea"/>
                <a:cs typeface="+mn-cs"/>
              </a:defRPr>
            </a:pPr>
            <a:endParaRPr lang="en-US"/>
          </a:p>
        </c:txPr>
        <c:crossAx val="473942304"/>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3000" b="0" i="0" u="none" strike="noStrike" kern="1200" baseline="0">
              <a:solidFill>
                <a:sysClr val="windowText" lastClr="000000"/>
              </a:solidFill>
              <a:latin typeface="+mn-lt"/>
              <a:ea typeface="+mn-ea"/>
              <a:cs typeface="+mn-cs"/>
            </a:defRPr>
          </a:pPr>
          <a:endParaRPr lang="en-US"/>
        </a:p>
      </c:txPr>
    </c:legend>
    <c:plotVisOnly val="1"/>
    <c:dispBlanksAs val="gap"/>
    <c:showDLblsOverMax val="0"/>
  </c:chart>
  <c:spPr>
    <a:solidFill>
      <a:schemeClr val="bg1"/>
    </a:solidFill>
    <a:ln>
      <a:noFill/>
    </a:ln>
    <a:effectLst/>
  </c:spPr>
  <c:txPr>
    <a:bodyPr/>
    <a:lstStyle/>
    <a:p>
      <a:pPr>
        <a:defRPr sz="3000">
          <a:solidFill>
            <a:sysClr val="windowText" lastClr="000000"/>
          </a:solidFill>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3600" b="0" i="0" u="none" strike="noStrike" kern="1200" spc="0" baseline="0">
                <a:solidFill>
                  <a:schemeClr val="tx1">
                    <a:lumMod val="65000"/>
                    <a:lumOff val="35000"/>
                  </a:schemeClr>
                </a:solidFill>
                <a:latin typeface="+mn-lt"/>
                <a:ea typeface="+mn-ea"/>
                <a:cs typeface="+mn-cs"/>
              </a:defRPr>
            </a:pPr>
            <a:r>
              <a:rPr lang="en-US"/>
              <a:t>Average stem length of bolted plants</a:t>
            </a:r>
          </a:p>
        </c:rich>
      </c:tx>
      <c:layout>
        <c:manualLayout>
          <c:xMode val="edge"/>
          <c:yMode val="edge"/>
          <c:x val="0.20862767834182208"/>
          <c:y val="0"/>
        </c:manualLayout>
      </c:layout>
      <c:overlay val="0"/>
      <c:spPr>
        <a:noFill/>
        <a:ln>
          <a:noFill/>
        </a:ln>
        <a:effectLst/>
      </c:spPr>
      <c:txPr>
        <a:bodyPr rot="0" spcFirstLastPara="1" vertOverflow="ellipsis" vert="horz" wrap="square" anchor="ctr" anchorCtr="1"/>
        <a:lstStyle/>
        <a:p>
          <a:pPr>
            <a:defRPr sz="36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1"/>
          <c:order val="0"/>
          <c:tx>
            <c:v>Col-O</c:v>
          </c:tx>
          <c:spPr>
            <a:solidFill>
              <a:srgbClr val="0070C0"/>
            </a:solidFill>
            <a:ln>
              <a:noFill/>
            </a:ln>
            <a:effectLst/>
          </c:spPr>
          <c:invertIfNegative val="0"/>
          <c:errBars>
            <c:errBarType val="both"/>
            <c:errValType val="stdErr"/>
            <c:noEndCap val="0"/>
            <c:spPr>
              <a:noFill/>
              <a:ln w="9525" cap="flat" cmpd="sng" algn="ctr">
                <a:solidFill>
                  <a:schemeClr val="tx1">
                    <a:lumMod val="65000"/>
                    <a:lumOff val="35000"/>
                  </a:schemeClr>
                </a:solidFill>
                <a:round/>
              </a:ln>
              <a:effectLst/>
            </c:spPr>
          </c:errBars>
          <c:cat>
            <c:numRef>
              <c:f>'Col-O'!$A$29:$A$31</c:f>
              <c:numCache>
                <c:formatCode>General</c:formatCode>
                <c:ptCount val="3"/>
                <c:pt idx="0">
                  <c:v>21</c:v>
                </c:pt>
                <c:pt idx="1">
                  <c:v>28</c:v>
                </c:pt>
                <c:pt idx="2">
                  <c:v>31</c:v>
                </c:pt>
              </c:numCache>
            </c:numRef>
          </c:cat>
          <c:val>
            <c:numRef>
              <c:f>'Col-O'!$B$29:$B$31</c:f>
              <c:numCache>
                <c:formatCode>General</c:formatCode>
                <c:ptCount val="3"/>
                <c:pt idx="0">
                  <c:v>12</c:v>
                </c:pt>
                <c:pt idx="1">
                  <c:v>105.3</c:v>
                </c:pt>
                <c:pt idx="2">
                  <c:v>162.19999999999999</c:v>
                </c:pt>
              </c:numCache>
            </c:numRef>
          </c:val>
          <c:extLst>
            <c:ext xmlns:c16="http://schemas.microsoft.com/office/drawing/2014/chart" uri="{C3380CC4-5D6E-409C-BE32-E72D297353CC}">
              <c16:uniqueId val="{00000000-725D-4F93-8C2C-993D10D1F9D1}"/>
            </c:ext>
          </c:extLst>
        </c:ser>
        <c:ser>
          <c:idx val="0"/>
          <c:order val="1"/>
          <c:tx>
            <c:v>RPA1C</c:v>
          </c:tx>
          <c:spPr>
            <a:solidFill>
              <a:srgbClr val="C00000"/>
            </a:solidFill>
            <a:ln>
              <a:noFill/>
            </a:ln>
            <a:effectLst/>
          </c:spPr>
          <c:invertIfNegative val="0"/>
          <c:errBars>
            <c:errBarType val="both"/>
            <c:errValType val="stdErr"/>
            <c:noEndCap val="0"/>
            <c:spPr>
              <a:noFill/>
              <a:ln w="9525" cap="flat" cmpd="sng" algn="ctr">
                <a:solidFill>
                  <a:schemeClr val="tx1">
                    <a:lumMod val="65000"/>
                    <a:lumOff val="35000"/>
                  </a:schemeClr>
                </a:solidFill>
                <a:round/>
              </a:ln>
              <a:effectLst/>
            </c:spPr>
          </c:errBars>
          <c:val>
            <c:numRef>
              <c:f>RPA1C!$B$29:$B$31</c:f>
              <c:numCache>
                <c:formatCode>General</c:formatCode>
                <c:ptCount val="3"/>
                <c:pt idx="0">
                  <c:v>0</c:v>
                </c:pt>
                <c:pt idx="1">
                  <c:v>52.8</c:v>
                </c:pt>
                <c:pt idx="2">
                  <c:v>115.9</c:v>
                </c:pt>
              </c:numCache>
            </c:numRef>
          </c:val>
          <c:extLst>
            <c:ext xmlns:c16="http://schemas.microsoft.com/office/drawing/2014/chart" uri="{C3380CC4-5D6E-409C-BE32-E72D297353CC}">
              <c16:uniqueId val="{00000001-725D-4F93-8C2C-993D10D1F9D1}"/>
            </c:ext>
          </c:extLst>
        </c:ser>
        <c:ser>
          <c:idx val="2"/>
          <c:order val="2"/>
          <c:tx>
            <c:v>RPA1E</c:v>
          </c:tx>
          <c:spPr>
            <a:solidFill>
              <a:srgbClr val="00B050"/>
            </a:solidFill>
            <a:ln>
              <a:noFill/>
            </a:ln>
            <a:effectLst/>
          </c:spPr>
          <c:invertIfNegative val="0"/>
          <c:errBars>
            <c:errBarType val="both"/>
            <c:errValType val="stdErr"/>
            <c:noEndCap val="0"/>
            <c:spPr>
              <a:noFill/>
              <a:ln w="9525" cap="flat" cmpd="sng" algn="ctr">
                <a:solidFill>
                  <a:schemeClr val="tx1">
                    <a:lumMod val="65000"/>
                    <a:lumOff val="35000"/>
                  </a:schemeClr>
                </a:solidFill>
                <a:round/>
              </a:ln>
              <a:effectLst/>
            </c:spPr>
          </c:errBars>
          <c:val>
            <c:numRef>
              <c:f>RPA1E!$B$30:$B$32</c:f>
              <c:numCache>
                <c:formatCode>General</c:formatCode>
                <c:ptCount val="3"/>
                <c:pt idx="0">
                  <c:v>11</c:v>
                </c:pt>
                <c:pt idx="1">
                  <c:v>52.8</c:v>
                </c:pt>
                <c:pt idx="2">
                  <c:v>198.9</c:v>
                </c:pt>
              </c:numCache>
            </c:numRef>
          </c:val>
          <c:extLst>
            <c:ext xmlns:c16="http://schemas.microsoft.com/office/drawing/2014/chart" uri="{C3380CC4-5D6E-409C-BE32-E72D297353CC}">
              <c16:uniqueId val="{00000002-725D-4F93-8C2C-993D10D1F9D1}"/>
            </c:ext>
          </c:extLst>
        </c:ser>
        <c:ser>
          <c:idx val="3"/>
          <c:order val="3"/>
          <c:tx>
            <c:v>RPA1C/E</c:v>
          </c:tx>
          <c:spPr>
            <a:solidFill>
              <a:srgbClr val="7030A0"/>
            </a:solidFill>
            <a:ln>
              <a:noFill/>
            </a:ln>
            <a:effectLst/>
          </c:spPr>
          <c:invertIfNegative val="0"/>
          <c:errBars>
            <c:errBarType val="both"/>
            <c:errValType val="stdErr"/>
            <c:noEndCap val="0"/>
            <c:spPr>
              <a:noFill/>
              <a:ln w="9525" cap="flat" cmpd="sng" algn="ctr">
                <a:solidFill>
                  <a:schemeClr val="tx1">
                    <a:lumMod val="65000"/>
                    <a:lumOff val="35000"/>
                  </a:schemeClr>
                </a:solidFill>
                <a:round/>
              </a:ln>
              <a:effectLst/>
            </c:spPr>
          </c:errBars>
          <c:val>
            <c:numRef>
              <c:f>RPA1CE!$B$29:$B$31</c:f>
              <c:numCache>
                <c:formatCode>General</c:formatCode>
                <c:ptCount val="3"/>
                <c:pt idx="0">
                  <c:v>12.75</c:v>
                </c:pt>
                <c:pt idx="1">
                  <c:v>117.4</c:v>
                </c:pt>
                <c:pt idx="2">
                  <c:v>199.8</c:v>
                </c:pt>
              </c:numCache>
            </c:numRef>
          </c:val>
          <c:extLst>
            <c:ext xmlns:c16="http://schemas.microsoft.com/office/drawing/2014/chart" uri="{C3380CC4-5D6E-409C-BE32-E72D297353CC}">
              <c16:uniqueId val="{00000003-725D-4F93-8C2C-993D10D1F9D1}"/>
            </c:ext>
          </c:extLst>
        </c:ser>
        <c:dLbls>
          <c:showLegendKey val="0"/>
          <c:showVal val="0"/>
          <c:showCatName val="0"/>
          <c:showSerName val="0"/>
          <c:showPercent val="0"/>
          <c:showBubbleSize val="0"/>
        </c:dLbls>
        <c:gapWidth val="219"/>
        <c:overlap val="-27"/>
        <c:axId val="384524152"/>
        <c:axId val="384521528"/>
      </c:barChart>
      <c:catAx>
        <c:axId val="384524152"/>
        <c:scaling>
          <c:orientation val="minMax"/>
        </c:scaling>
        <c:delete val="0"/>
        <c:axPos val="b"/>
        <c:title>
          <c:tx>
            <c:rich>
              <a:bodyPr rot="0" spcFirstLastPara="1" vertOverflow="ellipsis" vert="horz" wrap="square" anchor="ctr" anchorCtr="1"/>
              <a:lstStyle/>
              <a:p>
                <a:pPr>
                  <a:defRPr sz="3000" b="0" i="0" u="none" strike="noStrike" kern="1200" baseline="0">
                    <a:solidFill>
                      <a:schemeClr val="tx1">
                        <a:lumMod val="65000"/>
                        <a:lumOff val="35000"/>
                      </a:schemeClr>
                    </a:solidFill>
                    <a:latin typeface="+mn-lt"/>
                    <a:ea typeface="+mn-ea"/>
                    <a:cs typeface="+mn-cs"/>
                  </a:defRPr>
                </a:pPr>
                <a:r>
                  <a:rPr lang="en-US"/>
                  <a:t>Day</a:t>
                </a:r>
              </a:p>
            </c:rich>
          </c:tx>
          <c:overlay val="0"/>
          <c:spPr>
            <a:noFill/>
            <a:ln>
              <a:noFill/>
            </a:ln>
            <a:effectLst/>
          </c:spPr>
          <c:txPr>
            <a:bodyPr rot="0" spcFirstLastPara="1" vertOverflow="ellipsis" vert="horz" wrap="square" anchor="ctr" anchorCtr="1"/>
            <a:lstStyle/>
            <a:p>
              <a:pPr>
                <a:defRPr sz="3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3000" b="0" i="0" u="none" strike="noStrike" kern="1200" baseline="0">
                <a:solidFill>
                  <a:schemeClr val="tx1">
                    <a:lumMod val="65000"/>
                    <a:lumOff val="35000"/>
                  </a:schemeClr>
                </a:solidFill>
                <a:latin typeface="+mn-lt"/>
                <a:ea typeface="+mn-ea"/>
                <a:cs typeface="+mn-cs"/>
              </a:defRPr>
            </a:pPr>
            <a:endParaRPr lang="en-US"/>
          </a:p>
        </c:txPr>
        <c:crossAx val="384521528"/>
        <c:crosses val="autoZero"/>
        <c:auto val="1"/>
        <c:lblAlgn val="ctr"/>
        <c:lblOffset val="100"/>
        <c:noMultiLvlLbl val="0"/>
      </c:catAx>
      <c:valAx>
        <c:axId val="384521528"/>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3000" b="0" i="0" u="none" strike="noStrike" kern="1200" baseline="0">
                    <a:solidFill>
                      <a:schemeClr val="tx1">
                        <a:lumMod val="65000"/>
                        <a:lumOff val="35000"/>
                      </a:schemeClr>
                    </a:solidFill>
                    <a:latin typeface="+mn-lt"/>
                    <a:ea typeface="+mn-ea"/>
                    <a:cs typeface="+mn-cs"/>
                  </a:defRPr>
                </a:pPr>
                <a:r>
                  <a:rPr lang="en-US"/>
                  <a:t>Stem length (cm)</a:t>
                </a:r>
              </a:p>
            </c:rich>
          </c:tx>
          <c:overlay val="0"/>
          <c:spPr>
            <a:noFill/>
            <a:ln>
              <a:noFill/>
            </a:ln>
            <a:effectLst/>
          </c:spPr>
          <c:txPr>
            <a:bodyPr rot="-5400000" spcFirstLastPara="1" vertOverflow="ellipsis" vert="horz" wrap="square" anchor="ctr" anchorCtr="1"/>
            <a:lstStyle/>
            <a:p>
              <a:pPr>
                <a:defRPr sz="3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3000" b="0" i="0" u="none" strike="noStrike" kern="1200" baseline="0">
                <a:solidFill>
                  <a:schemeClr val="tx1">
                    <a:lumMod val="65000"/>
                    <a:lumOff val="35000"/>
                  </a:schemeClr>
                </a:solidFill>
                <a:latin typeface="+mn-lt"/>
                <a:ea typeface="+mn-ea"/>
                <a:cs typeface="+mn-cs"/>
              </a:defRPr>
            </a:pPr>
            <a:endParaRPr lang="en-US"/>
          </a:p>
        </c:txPr>
        <c:crossAx val="384524152"/>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3000"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a:noFill/>
    </a:ln>
    <a:effectLst/>
  </c:spPr>
  <c:txPr>
    <a:bodyPr/>
    <a:lstStyle/>
    <a:p>
      <a:pPr>
        <a:defRPr sz="3000"/>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3600" b="0" i="0" u="none" strike="noStrike" kern="1200" spc="0" baseline="0">
                <a:solidFill>
                  <a:schemeClr val="tx1">
                    <a:lumMod val="65000"/>
                    <a:lumOff val="35000"/>
                  </a:schemeClr>
                </a:solidFill>
                <a:latin typeface="+mn-lt"/>
                <a:ea typeface="+mn-ea"/>
                <a:cs typeface="+mn-cs"/>
              </a:defRPr>
            </a:pPr>
            <a:r>
              <a:rPr lang="en-US"/>
              <a:t>Number of rosette leaves counted each day</a:t>
            </a:r>
          </a:p>
        </c:rich>
      </c:tx>
      <c:overlay val="0"/>
      <c:spPr>
        <a:noFill/>
        <a:ln>
          <a:noFill/>
        </a:ln>
        <a:effectLst/>
      </c:spPr>
      <c:txPr>
        <a:bodyPr rot="0" spcFirstLastPara="1" vertOverflow="ellipsis" vert="horz" wrap="square" anchor="ctr" anchorCtr="1"/>
        <a:lstStyle/>
        <a:p>
          <a:pPr>
            <a:defRPr sz="36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0"/>
          <c:order val="0"/>
          <c:tx>
            <c:v>Col-O</c:v>
          </c:tx>
          <c:spPr>
            <a:solidFill>
              <a:srgbClr val="0070C0"/>
            </a:solidFill>
            <a:ln>
              <a:noFill/>
            </a:ln>
            <a:effectLst/>
          </c:spPr>
          <c:invertIfNegative val="0"/>
          <c:errBars>
            <c:errBarType val="both"/>
            <c:errValType val="stdErr"/>
            <c:noEndCap val="0"/>
            <c:spPr>
              <a:noFill/>
              <a:ln w="9525" cap="flat" cmpd="sng" algn="ctr">
                <a:solidFill>
                  <a:schemeClr val="tx1">
                    <a:lumMod val="65000"/>
                    <a:lumOff val="35000"/>
                  </a:schemeClr>
                </a:solidFill>
                <a:round/>
              </a:ln>
              <a:effectLst/>
            </c:spPr>
          </c:errBars>
          <c:cat>
            <c:numRef>
              <c:f>'Col-O'!$A$20:$A$25</c:f>
              <c:numCache>
                <c:formatCode>General</c:formatCode>
                <c:ptCount val="6"/>
                <c:pt idx="0">
                  <c:v>1</c:v>
                </c:pt>
                <c:pt idx="1">
                  <c:v>7</c:v>
                </c:pt>
                <c:pt idx="2">
                  <c:v>14</c:v>
                </c:pt>
                <c:pt idx="3">
                  <c:v>21</c:v>
                </c:pt>
                <c:pt idx="4">
                  <c:v>28</c:v>
                </c:pt>
                <c:pt idx="5">
                  <c:v>31</c:v>
                </c:pt>
              </c:numCache>
            </c:numRef>
          </c:cat>
          <c:val>
            <c:numRef>
              <c:f>'Col-O'!$B$20:$B$25</c:f>
              <c:numCache>
                <c:formatCode>General</c:formatCode>
                <c:ptCount val="6"/>
                <c:pt idx="0">
                  <c:v>4</c:v>
                </c:pt>
                <c:pt idx="1">
                  <c:v>6.4</c:v>
                </c:pt>
                <c:pt idx="2">
                  <c:v>10.7</c:v>
                </c:pt>
                <c:pt idx="3">
                  <c:v>12</c:v>
                </c:pt>
                <c:pt idx="4">
                  <c:v>14.4</c:v>
                </c:pt>
                <c:pt idx="5">
                  <c:v>16.7</c:v>
                </c:pt>
              </c:numCache>
            </c:numRef>
          </c:val>
          <c:extLst>
            <c:ext xmlns:c16="http://schemas.microsoft.com/office/drawing/2014/chart" uri="{C3380CC4-5D6E-409C-BE32-E72D297353CC}">
              <c16:uniqueId val="{00000000-C5DD-4855-BDAC-8AEA1E5D494B}"/>
            </c:ext>
          </c:extLst>
        </c:ser>
        <c:ser>
          <c:idx val="1"/>
          <c:order val="1"/>
          <c:tx>
            <c:v>RPA1C</c:v>
          </c:tx>
          <c:spPr>
            <a:solidFill>
              <a:srgbClr val="C00000"/>
            </a:solidFill>
            <a:ln>
              <a:noFill/>
            </a:ln>
            <a:effectLst/>
          </c:spPr>
          <c:invertIfNegative val="0"/>
          <c:errBars>
            <c:errBarType val="both"/>
            <c:errValType val="stdErr"/>
            <c:noEndCap val="0"/>
            <c:spPr>
              <a:noFill/>
              <a:ln w="9525" cap="flat" cmpd="sng" algn="ctr">
                <a:solidFill>
                  <a:schemeClr val="tx1">
                    <a:lumMod val="65000"/>
                    <a:lumOff val="35000"/>
                  </a:schemeClr>
                </a:solidFill>
                <a:round/>
              </a:ln>
              <a:effectLst/>
            </c:spPr>
          </c:errBars>
          <c:val>
            <c:numRef>
              <c:f>RPA1C!$B$20:$B$25</c:f>
              <c:numCache>
                <c:formatCode>General</c:formatCode>
                <c:ptCount val="6"/>
                <c:pt idx="0">
                  <c:v>4</c:v>
                </c:pt>
                <c:pt idx="1">
                  <c:v>6.4</c:v>
                </c:pt>
                <c:pt idx="2">
                  <c:v>10.6</c:v>
                </c:pt>
                <c:pt idx="3">
                  <c:v>10.3</c:v>
                </c:pt>
                <c:pt idx="4">
                  <c:v>11.6</c:v>
                </c:pt>
                <c:pt idx="5">
                  <c:v>12.7</c:v>
                </c:pt>
              </c:numCache>
            </c:numRef>
          </c:val>
          <c:extLst>
            <c:ext xmlns:c16="http://schemas.microsoft.com/office/drawing/2014/chart" uri="{C3380CC4-5D6E-409C-BE32-E72D297353CC}">
              <c16:uniqueId val="{00000001-C5DD-4855-BDAC-8AEA1E5D494B}"/>
            </c:ext>
          </c:extLst>
        </c:ser>
        <c:ser>
          <c:idx val="2"/>
          <c:order val="2"/>
          <c:tx>
            <c:v>RPA1E</c:v>
          </c:tx>
          <c:spPr>
            <a:solidFill>
              <a:srgbClr val="00B050"/>
            </a:solidFill>
            <a:ln>
              <a:noFill/>
            </a:ln>
            <a:effectLst/>
          </c:spPr>
          <c:invertIfNegative val="0"/>
          <c:errBars>
            <c:errBarType val="both"/>
            <c:errValType val="stdErr"/>
            <c:noEndCap val="0"/>
            <c:spPr>
              <a:noFill/>
              <a:ln w="9525" cap="flat" cmpd="sng" algn="ctr">
                <a:solidFill>
                  <a:schemeClr val="tx1">
                    <a:lumMod val="65000"/>
                    <a:lumOff val="35000"/>
                  </a:schemeClr>
                </a:solidFill>
                <a:round/>
              </a:ln>
              <a:effectLst/>
            </c:spPr>
          </c:errBars>
          <c:val>
            <c:numRef>
              <c:f>RPA1E!$B$20:$B$25</c:f>
              <c:numCache>
                <c:formatCode>General</c:formatCode>
                <c:ptCount val="6"/>
                <c:pt idx="0">
                  <c:v>4</c:v>
                </c:pt>
                <c:pt idx="1">
                  <c:v>7.4</c:v>
                </c:pt>
                <c:pt idx="2">
                  <c:v>11.2</c:v>
                </c:pt>
                <c:pt idx="3">
                  <c:v>11.8</c:v>
                </c:pt>
                <c:pt idx="4">
                  <c:v>21.9</c:v>
                </c:pt>
                <c:pt idx="5">
                  <c:v>23.8</c:v>
                </c:pt>
              </c:numCache>
            </c:numRef>
          </c:val>
          <c:extLst>
            <c:ext xmlns:c16="http://schemas.microsoft.com/office/drawing/2014/chart" uri="{C3380CC4-5D6E-409C-BE32-E72D297353CC}">
              <c16:uniqueId val="{00000002-C5DD-4855-BDAC-8AEA1E5D494B}"/>
            </c:ext>
          </c:extLst>
        </c:ser>
        <c:ser>
          <c:idx val="3"/>
          <c:order val="3"/>
          <c:tx>
            <c:v>RPA1C/E</c:v>
          </c:tx>
          <c:spPr>
            <a:solidFill>
              <a:srgbClr val="7030A0"/>
            </a:solidFill>
            <a:ln>
              <a:noFill/>
            </a:ln>
            <a:effectLst/>
          </c:spPr>
          <c:invertIfNegative val="0"/>
          <c:errBars>
            <c:errBarType val="both"/>
            <c:errValType val="stdErr"/>
            <c:noEndCap val="0"/>
            <c:spPr>
              <a:noFill/>
              <a:ln w="9525" cap="flat" cmpd="sng" algn="ctr">
                <a:solidFill>
                  <a:schemeClr val="tx1">
                    <a:lumMod val="65000"/>
                    <a:lumOff val="35000"/>
                  </a:schemeClr>
                </a:solidFill>
                <a:round/>
              </a:ln>
              <a:effectLst/>
            </c:spPr>
          </c:errBars>
          <c:val>
            <c:numRef>
              <c:f>RPA1CE!$B$20:$B$25</c:f>
              <c:numCache>
                <c:formatCode>General</c:formatCode>
                <c:ptCount val="6"/>
                <c:pt idx="0">
                  <c:v>4</c:v>
                </c:pt>
                <c:pt idx="1">
                  <c:v>5.8</c:v>
                </c:pt>
                <c:pt idx="2">
                  <c:v>9.4</c:v>
                </c:pt>
                <c:pt idx="3">
                  <c:v>9.6999999999999993</c:v>
                </c:pt>
                <c:pt idx="4">
                  <c:v>20.7</c:v>
                </c:pt>
                <c:pt idx="5">
                  <c:v>19.5</c:v>
                </c:pt>
              </c:numCache>
            </c:numRef>
          </c:val>
          <c:extLst>
            <c:ext xmlns:c16="http://schemas.microsoft.com/office/drawing/2014/chart" uri="{C3380CC4-5D6E-409C-BE32-E72D297353CC}">
              <c16:uniqueId val="{00000003-C5DD-4855-BDAC-8AEA1E5D494B}"/>
            </c:ext>
          </c:extLst>
        </c:ser>
        <c:dLbls>
          <c:showLegendKey val="0"/>
          <c:showVal val="0"/>
          <c:showCatName val="0"/>
          <c:showSerName val="0"/>
          <c:showPercent val="0"/>
          <c:showBubbleSize val="0"/>
        </c:dLbls>
        <c:gapWidth val="219"/>
        <c:overlap val="-27"/>
        <c:axId val="395984944"/>
        <c:axId val="395990192"/>
      </c:barChart>
      <c:catAx>
        <c:axId val="395984944"/>
        <c:scaling>
          <c:orientation val="minMax"/>
        </c:scaling>
        <c:delete val="0"/>
        <c:axPos val="b"/>
        <c:title>
          <c:tx>
            <c:rich>
              <a:bodyPr rot="0" spcFirstLastPara="1" vertOverflow="ellipsis" vert="horz" wrap="square" anchor="ctr" anchorCtr="1"/>
              <a:lstStyle/>
              <a:p>
                <a:pPr>
                  <a:defRPr sz="3000" b="0" i="0" u="none" strike="noStrike" kern="1200" baseline="0">
                    <a:solidFill>
                      <a:schemeClr val="tx1">
                        <a:lumMod val="65000"/>
                        <a:lumOff val="35000"/>
                      </a:schemeClr>
                    </a:solidFill>
                    <a:latin typeface="+mn-lt"/>
                    <a:ea typeface="+mn-ea"/>
                    <a:cs typeface="+mn-cs"/>
                  </a:defRPr>
                </a:pPr>
                <a:r>
                  <a:rPr lang="en-US"/>
                  <a:t>Day</a:t>
                </a:r>
              </a:p>
            </c:rich>
          </c:tx>
          <c:overlay val="0"/>
          <c:spPr>
            <a:noFill/>
            <a:ln>
              <a:noFill/>
            </a:ln>
            <a:effectLst/>
          </c:spPr>
          <c:txPr>
            <a:bodyPr rot="0" spcFirstLastPara="1" vertOverflow="ellipsis" vert="horz" wrap="square" anchor="ctr" anchorCtr="1"/>
            <a:lstStyle/>
            <a:p>
              <a:pPr>
                <a:defRPr sz="3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3000" b="0" i="0" u="none" strike="noStrike" kern="1200" baseline="0">
                <a:solidFill>
                  <a:schemeClr val="tx1">
                    <a:lumMod val="65000"/>
                    <a:lumOff val="35000"/>
                  </a:schemeClr>
                </a:solidFill>
                <a:latin typeface="+mn-lt"/>
                <a:ea typeface="+mn-ea"/>
                <a:cs typeface="+mn-cs"/>
              </a:defRPr>
            </a:pPr>
            <a:endParaRPr lang="en-US"/>
          </a:p>
        </c:txPr>
        <c:crossAx val="395990192"/>
        <c:crosses val="autoZero"/>
        <c:auto val="1"/>
        <c:lblAlgn val="ctr"/>
        <c:lblOffset val="100"/>
        <c:noMultiLvlLbl val="0"/>
      </c:catAx>
      <c:valAx>
        <c:axId val="395990192"/>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3000" b="0" i="0" u="none" strike="noStrike" kern="1200" baseline="0">
                    <a:solidFill>
                      <a:schemeClr val="tx1">
                        <a:lumMod val="65000"/>
                        <a:lumOff val="35000"/>
                      </a:schemeClr>
                    </a:solidFill>
                    <a:latin typeface="+mn-lt"/>
                    <a:ea typeface="+mn-ea"/>
                    <a:cs typeface="+mn-cs"/>
                  </a:defRPr>
                </a:pPr>
                <a:r>
                  <a:rPr lang="en-US"/>
                  <a:t>Rosette leaves</a:t>
                </a:r>
              </a:p>
            </c:rich>
          </c:tx>
          <c:overlay val="0"/>
          <c:spPr>
            <a:noFill/>
            <a:ln>
              <a:noFill/>
            </a:ln>
            <a:effectLst/>
          </c:spPr>
          <c:txPr>
            <a:bodyPr rot="-5400000" spcFirstLastPara="1" vertOverflow="ellipsis" vert="horz" wrap="square" anchor="ctr" anchorCtr="1"/>
            <a:lstStyle/>
            <a:p>
              <a:pPr>
                <a:defRPr sz="3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3000" b="0" i="0" u="none" strike="noStrike" kern="1200" baseline="0">
                <a:solidFill>
                  <a:schemeClr val="tx1">
                    <a:lumMod val="65000"/>
                    <a:lumOff val="35000"/>
                  </a:schemeClr>
                </a:solidFill>
                <a:latin typeface="+mn-lt"/>
                <a:ea typeface="+mn-ea"/>
                <a:cs typeface="+mn-cs"/>
              </a:defRPr>
            </a:pPr>
            <a:endParaRPr lang="en-US"/>
          </a:p>
        </c:txPr>
        <c:crossAx val="395984944"/>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30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solidFill>
      <a:schemeClr val="bg1"/>
    </a:solidFill>
    <a:ln>
      <a:noFill/>
    </a:ln>
    <a:effectLst/>
  </c:spPr>
  <c:txPr>
    <a:bodyPr/>
    <a:lstStyle/>
    <a:p>
      <a:pPr>
        <a:defRPr sz="3000"/>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7">
  <cs:axisTitle>
    <cs:lnRef idx="0"/>
    <cs:fillRef idx="0"/>
    <cs:effectRef idx="0"/>
    <cs:fontRef idx="minor">
      <a:schemeClr val="tx2"/>
    </cs:fontRef>
    <cs:defRPr sz="1197" b="1" kern="1200"/>
  </cs:axisTitle>
  <cs:categoryAxis>
    <cs:lnRef idx="0"/>
    <cs:fillRef idx="0"/>
    <cs:effectRef idx="0"/>
    <cs:fontRef idx="minor">
      <a:schemeClr val="tx2"/>
    </cs:fontRef>
    <cs:spPr>
      <a:ln w="9525" cap="flat" cmpd="sng" algn="ctr">
        <a:solidFill>
          <a:schemeClr val="tx2">
            <a:lumMod val="15000"/>
            <a:lumOff val="85000"/>
          </a:schemeClr>
        </a:solidFill>
        <a:round/>
      </a:ln>
    </cs:spPr>
    <cs:defRPr sz="1197"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2">
            <a:lumMod val="15000"/>
            <a:lumOff val="85000"/>
          </a:schemeClr>
        </a:solidFill>
        <a:round/>
      </a:ln>
    </cs:spPr>
    <cs:defRPr sz="1197" kern="1200"/>
  </cs:chartArea>
  <cs:dataLabel>
    <cs:lnRef idx="0"/>
    <cs:fillRef idx="0"/>
    <cs:effectRef idx="0"/>
    <cs:fontRef idx="minor">
      <a:schemeClr val="tx2"/>
    </cs:fontRef>
    <cs:defRPr sz="1197" kern="1200"/>
  </cs:dataLabel>
  <cs:dataLabelCallout>
    <cs:lnRef idx="0"/>
    <cs:fillRef idx="0"/>
    <cs:effectRef idx="0"/>
    <cs:fontRef idx="minor">
      <a:schemeClr val="dk2">
        <a:lumMod val="7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2"/>
    <cs:fontRef idx="minor">
      <a:schemeClr val="tx2"/>
    </cs:fontRef>
  </cs:dataPoint>
  <cs:dataPoint3D>
    <cs:lnRef idx="0"/>
    <cs:fillRef idx="3">
      <cs:styleClr val="auto"/>
    </cs:fillRef>
    <cs:effectRef idx="2"/>
    <cs:fontRef idx="minor">
      <a:schemeClr val="tx2"/>
    </cs:fontRef>
  </cs:dataPoint3D>
  <cs:dataPointLine>
    <cs:lnRef idx="0">
      <cs:styleClr val="auto"/>
    </cs:lnRef>
    <cs:fillRef idx="3"/>
    <cs:effectRef idx="2"/>
    <cs:fontRef idx="minor">
      <a:schemeClr val="tx2"/>
    </cs:fontRef>
    <cs:spPr>
      <a:ln w="31750" cap="rnd">
        <a:solidFill>
          <a:schemeClr val="phClr"/>
        </a:solidFill>
        <a:round/>
      </a:ln>
    </cs:spPr>
  </cs:dataPointLine>
  <cs:dataPointMarker>
    <cs:lnRef idx="0"/>
    <cs:fillRef idx="3">
      <cs:styleClr val="auto"/>
    </cs:fillRef>
    <cs:effectRef idx="2"/>
    <cs:fontRef idx="minor">
      <a:schemeClr val="tx2"/>
    </cs:fontRef>
    <cs:spPr>
      <a:ln w="12700">
        <a:solidFill>
          <a:schemeClr val="lt2"/>
        </a:solidFill>
        <a:round/>
      </a:ln>
    </cs:spPr>
  </cs:dataPointMarker>
  <cs:dataPointMarkerLayout symbol="circle" size="6"/>
  <cs:dataPointWireframe>
    <cs:lnRef idx="0">
      <cs:styleClr val="auto"/>
    </cs:lnRef>
    <cs:fillRef idx="3"/>
    <cs:effectRef idx="2"/>
    <cs:fontRef idx="minor">
      <a:schemeClr val="tx2"/>
    </cs:fontRef>
    <cs:spPr>
      <a:ln w="9525" cap="rnd">
        <a:solidFill>
          <a:schemeClr val="phClr"/>
        </a:solidFill>
        <a:round/>
      </a:ln>
    </cs:spPr>
  </cs:dataPointWireframe>
  <cs:dataTable>
    <cs:lnRef idx="0"/>
    <cs:fillRef idx="0"/>
    <cs:effectRef idx="0"/>
    <cs:fontRef idx="minor">
      <a:schemeClr val="tx2"/>
    </cs:fontRef>
    <cs:spPr>
      <a:ln w="9525">
        <a:solidFill>
          <a:schemeClr val="tx2">
            <a:lumMod val="15000"/>
            <a:lumOff val="85000"/>
          </a:schemeClr>
        </a:solidFill>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2"/>
    </cs:fontRef>
    <cs:spPr>
      <a:ln w="9525">
        <a:solidFill>
          <a:schemeClr val="tx2">
            <a:lumMod val="60000"/>
            <a:lumOff val="40000"/>
          </a:schemeClr>
        </a:solidFill>
        <a:prstDash val="dash"/>
      </a:ln>
    </cs:spPr>
  </cs:dropLine>
  <cs:errorBar>
    <cs:lnRef idx="0"/>
    <cs:fillRef idx="0"/>
    <cs:effectRef idx="0"/>
    <cs:fontRef idx="minor">
      <a:schemeClr val="tx2"/>
    </cs:fontRef>
    <cs:spPr>
      <a:ln w="9525">
        <a:solidFill>
          <a:schemeClr val="tx2">
            <a:lumMod val="75000"/>
            <a:lumOff val="25000"/>
          </a:schemeClr>
        </a:solidFill>
        <a:round/>
      </a:ln>
    </cs:spPr>
  </cs:errorBar>
  <cs:floor>
    <cs:lnRef idx="0"/>
    <cs:fillRef idx="0"/>
    <cs:effectRef idx="0"/>
    <cs:fontRef idx="minor">
      <a:schemeClr val="tx2"/>
    </cs:fontRef>
  </cs:floor>
  <cs:gridlineMajor>
    <cs:lnRef idx="0"/>
    <cs:fillRef idx="0"/>
    <cs:effectRef idx="0"/>
    <cs:fontRef idx="minor">
      <a:schemeClr val="tx2"/>
    </cs:fontRef>
    <cs:spPr>
      <a:ln w="9525" cap="flat" cmpd="sng" algn="ctr">
        <a:solidFill>
          <a:schemeClr val="tx2">
            <a:lumMod val="15000"/>
            <a:lumOff val="85000"/>
          </a:schemeClr>
        </a:solidFill>
        <a:round/>
      </a:ln>
    </cs:spPr>
  </cs:gridlineMajor>
  <cs:gridlineMinor>
    <cs:lnRef idx="0"/>
    <cs:fillRef idx="0"/>
    <cs:effectRef idx="0"/>
    <cs:fontRef idx="minor">
      <a:schemeClr val="tx2"/>
    </cs:fontRef>
    <cs:spPr>
      <a:ln>
        <a:solidFill>
          <a:schemeClr val="tx2">
            <a:lumMod val="5000"/>
            <a:lumOff val="95000"/>
          </a:schemeClr>
        </a:solidFill>
      </a:ln>
    </cs:spPr>
  </cs:gridlineMinor>
  <cs:hiLoLine>
    <cs:lnRef idx="0"/>
    <cs:fillRef idx="0"/>
    <cs:effectRef idx="0"/>
    <cs:fontRef idx="minor">
      <a:schemeClr val="tx2"/>
    </cs:fontRef>
    <cs:spPr>
      <a:ln w="9525">
        <a:solidFill>
          <a:schemeClr val="tx2">
            <a:lumMod val="60000"/>
            <a:lumOff val="40000"/>
          </a:schemeClr>
        </a:solidFill>
        <a:prstDash val="dash"/>
      </a:ln>
    </cs:spPr>
  </cs:hiLoLine>
  <cs:leaderLine>
    <cs:lnRef idx="0"/>
    <cs:fillRef idx="0"/>
    <cs:effectRef idx="0"/>
    <cs:fontRef idx="minor">
      <a:schemeClr val="tx2"/>
    </cs:fontRef>
    <cs:spPr>
      <a:ln w="9525">
        <a:solidFill>
          <a:schemeClr val="tx2">
            <a:lumMod val="35000"/>
            <a:lumOff val="65000"/>
          </a:schemeClr>
        </a:solidFill>
      </a:ln>
    </cs:spPr>
  </cs:leaderLine>
  <cs:legend>
    <cs:lnRef idx="0"/>
    <cs:fillRef idx="0"/>
    <cs:effectRef idx="0"/>
    <cs:fontRef idx="minor">
      <a:schemeClr val="tx2"/>
    </cs:fontRef>
    <cs:defRPr sz="1197" kern="1200"/>
  </cs:legend>
  <cs:plotArea>
    <cs:lnRef idx="0"/>
    <cs:fillRef idx="0"/>
    <cs:effectRef idx="0"/>
    <cs:fontRef idx="minor">
      <a:schemeClr val="tx2"/>
    </cs:fontRef>
  </cs:plotArea>
  <cs:plotArea3D>
    <cs:lnRef idx="0"/>
    <cs:fillRef idx="0"/>
    <cs:effectRef idx="0"/>
    <cs:fontRef idx="minor">
      <a:schemeClr val="tx2"/>
    </cs:fontRef>
  </cs:plotArea3D>
  <cs:seriesAxis>
    <cs:lnRef idx="0"/>
    <cs:fillRef idx="0"/>
    <cs:effectRef idx="0"/>
    <cs:fontRef idx="minor">
      <a:schemeClr val="tx2"/>
    </cs:fontRef>
    <cs:spPr>
      <a:ln w="9525" cap="flat" cmpd="sng" algn="ctr">
        <a:solidFill>
          <a:schemeClr val="tx2">
            <a:lumMod val="15000"/>
            <a:lumOff val="85000"/>
          </a:schemeClr>
        </a:solidFill>
        <a:round/>
      </a:ln>
    </cs:spPr>
    <cs:defRPr sz="1197" kern="1200"/>
  </cs:seriesAxis>
  <cs:seriesLine>
    <cs:lnRef idx="0"/>
    <cs:fillRef idx="0"/>
    <cs:effectRef idx="0"/>
    <cs:fontRef idx="minor">
      <a:schemeClr val="tx2"/>
    </cs:fontRef>
    <cs:spPr>
      <a:ln w="9525">
        <a:solidFill>
          <a:schemeClr val="tx2">
            <a:lumMod val="60000"/>
            <a:lumOff val="40000"/>
          </a:schemeClr>
        </a:solidFill>
        <a:prstDash val="dash"/>
      </a:ln>
    </cs:spPr>
  </cs:seriesLine>
  <cs:title>
    <cs:lnRef idx="0"/>
    <cs:fillRef idx="0"/>
    <cs:effectRef idx="0"/>
    <cs:fontRef idx="minor">
      <a:schemeClr val="tx2"/>
    </cs:fontRef>
    <cs:defRPr sz="2128" b="1" kern="1200"/>
  </cs:title>
  <cs:trendline>
    <cs:lnRef idx="0">
      <cs:styleClr val="auto"/>
    </cs:lnRef>
    <cs:fillRef idx="0"/>
    <cs:effectRef idx="0"/>
    <cs:fontRef idx="minor">
      <a:schemeClr val="tx2"/>
    </cs:fontRef>
    <cs:spPr>
      <a:ln w="19050" cap="rnd">
        <a:solidFill>
          <a:schemeClr val="phClr"/>
        </a:solidFill>
        <a:prstDash val="sysDash"/>
      </a:ln>
    </cs:spPr>
  </cs:trendline>
  <cs:trendlineLabel>
    <cs:lnRef idx="0"/>
    <cs:fillRef idx="0"/>
    <cs:effectRef idx="0"/>
    <cs:fontRef idx="minor">
      <a:schemeClr val="tx2"/>
    </cs:fontRef>
    <cs:defRPr sz="1197" kern="1200"/>
  </cs:trendlineLabel>
  <cs:upBar>
    <cs:lnRef idx="0"/>
    <cs:fillRef idx="0"/>
    <cs:effectRef idx="0"/>
    <cs:fontRef idx="minor">
      <a:schemeClr val="tx2"/>
    </cs:fontRef>
    <cs:spPr>
      <a:solidFill>
        <a:schemeClr val="lt1"/>
      </a:solidFill>
      <a:ln w="9525">
        <a:solidFill>
          <a:schemeClr val="tx1">
            <a:lumMod val="15000"/>
            <a:lumOff val="85000"/>
          </a:schemeClr>
        </a:solidFill>
      </a:ln>
    </cs:spPr>
  </cs:upBar>
  <cs:valueAxis>
    <cs:lnRef idx="0"/>
    <cs:fillRef idx="0"/>
    <cs:effectRef idx="0"/>
    <cs:fontRef idx="minor">
      <a:schemeClr val="tx2"/>
    </cs:fontRef>
    <cs:defRPr sz="1197" kern="1200"/>
  </cs:valueAxis>
  <cs:wall>
    <cs:lnRef idx="0"/>
    <cs:fillRef idx="0"/>
    <cs:effectRef idx="0"/>
    <cs:fontRef idx="minor">
      <a:schemeClr val="tx2"/>
    </cs:fontRef>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698" name="Rectangle 2"/>
          <p:cNvSpPr>
            <a:spLocks noGrp="1" noChangeArrowheads="1"/>
          </p:cNvSpPr>
          <p:nvPr>
            <p:ph type="hdr" sz="quarter"/>
          </p:nvPr>
        </p:nvSpPr>
        <p:spPr bwMode="auto">
          <a:xfrm>
            <a:off x="0" y="1"/>
            <a:ext cx="3066733" cy="468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322" tIns="47161" rIns="94322" bIns="47161" numCol="1" anchor="t" anchorCtr="0" compatLnSpc="1">
            <a:prstTxWarp prst="textNoShape">
              <a:avLst/>
            </a:prstTxWarp>
          </a:bodyPr>
          <a:lstStyle>
            <a:lvl1pPr algn="l" defTabSz="942804">
              <a:defRPr sz="1200" b="0">
                <a:solidFill>
                  <a:schemeClr val="tx1"/>
                </a:solidFill>
                <a:latin typeface="Arial" pitchFamily="34" charset="0"/>
              </a:defRPr>
            </a:lvl1pPr>
          </a:lstStyle>
          <a:p>
            <a:pPr>
              <a:defRPr/>
            </a:pPr>
            <a:endParaRPr lang="en-US"/>
          </a:p>
        </p:txBody>
      </p:sp>
      <p:sp>
        <p:nvSpPr>
          <p:cNvPr id="29699" name="Rectangle 3"/>
          <p:cNvSpPr>
            <a:spLocks noGrp="1" noChangeArrowheads="1"/>
          </p:cNvSpPr>
          <p:nvPr>
            <p:ph type="dt" sz="quarter" idx="1"/>
          </p:nvPr>
        </p:nvSpPr>
        <p:spPr bwMode="auto">
          <a:xfrm>
            <a:off x="4008727" y="1"/>
            <a:ext cx="3066733" cy="468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322" tIns="47161" rIns="94322" bIns="47161" numCol="1" anchor="t" anchorCtr="0" compatLnSpc="1">
            <a:prstTxWarp prst="textNoShape">
              <a:avLst/>
            </a:prstTxWarp>
          </a:bodyPr>
          <a:lstStyle>
            <a:lvl1pPr algn="r" defTabSz="942804">
              <a:defRPr sz="1200" b="0">
                <a:solidFill>
                  <a:schemeClr val="tx1"/>
                </a:solidFill>
                <a:latin typeface="Arial" pitchFamily="34" charset="0"/>
              </a:defRPr>
            </a:lvl1pPr>
          </a:lstStyle>
          <a:p>
            <a:pPr>
              <a:defRPr/>
            </a:pPr>
            <a:endParaRPr lang="en-US"/>
          </a:p>
        </p:txBody>
      </p:sp>
      <p:sp>
        <p:nvSpPr>
          <p:cNvPr id="29700" name="Rectangle 4"/>
          <p:cNvSpPr>
            <a:spLocks noGrp="1" noChangeArrowheads="1"/>
          </p:cNvSpPr>
          <p:nvPr>
            <p:ph type="ftr" sz="quarter" idx="2"/>
          </p:nvPr>
        </p:nvSpPr>
        <p:spPr bwMode="auto">
          <a:xfrm>
            <a:off x="0" y="8893313"/>
            <a:ext cx="3066733" cy="468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322" tIns="47161" rIns="94322" bIns="47161" numCol="1" anchor="b" anchorCtr="0" compatLnSpc="1">
            <a:prstTxWarp prst="textNoShape">
              <a:avLst/>
            </a:prstTxWarp>
          </a:bodyPr>
          <a:lstStyle>
            <a:lvl1pPr algn="l" defTabSz="942804">
              <a:defRPr sz="1200" b="0">
                <a:solidFill>
                  <a:schemeClr val="tx1"/>
                </a:solidFill>
                <a:latin typeface="Arial" pitchFamily="34" charset="0"/>
              </a:defRPr>
            </a:lvl1pPr>
          </a:lstStyle>
          <a:p>
            <a:pPr>
              <a:defRPr/>
            </a:pPr>
            <a:endParaRPr lang="en-US"/>
          </a:p>
        </p:txBody>
      </p:sp>
      <p:sp>
        <p:nvSpPr>
          <p:cNvPr id="29701" name="Rectangle 5"/>
          <p:cNvSpPr>
            <a:spLocks noGrp="1" noChangeArrowheads="1"/>
          </p:cNvSpPr>
          <p:nvPr>
            <p:ph type="sldNum" sz="quarter" idx="3"/>
          </p:nvPr>
        </p:nvSpPr>
        <p:spPr bwMode="auto">
          <a:xfrm>
            <a:off x="4008727" y="8893313"/>
            <a:ext cx="3066733" cy="468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322" tIns="47161" rIns="94322" bIns="47161" numCol="1" anchor="b" anchorCtr="0" compatLnSpc="1">
            <a:prstTxWarp prst="textNoShape">
              <a:avLst/>
            </a:prstTxWarp>
          </a:bodyPr>
          <a:lstStyle>
            <a:lvl1pPr algn="r" defTabSz="942804">
              <a:defRPr sz="1200" b="0">
                <a:solidFill>
                  <a:schemeClr val="tx1"/>
                </a:solidFill>
                <a:latin typeface="Arial" pitchFamily="34" charset="0"/>
              </a:defRPr>
            </a:lvl1pPr>
          </a:lstStyle>
          <a:p>
            <a:pPr>
              <a:defRPr/>
            </a:pPr>
            <a:fld id="{BDCE5CEB-6363-420F-BE45-85B064B89173}" type="slidenum">
              <a:rPr lang="en-US"/>
              <a:pPr>
                <a:defRPr/>
              </a:pPr>
              <a:t>‹#›</a:t>
            </a:fld>
            <a:endParaRPr lang="en-US"/>
          </a:p>
        </p:txBody>
      </p:sp>
    </p:spTree>
    <p:extLst>
      <p:ext uri="{BB962C8B-B14F-4D97-AF65-F5344CB8AC3E}">
        <p14:creationId xmlns:p14="http://schemas.microsoft.com/office/powerpoint/2010/main" val="848526149"/>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2477" y="10226675"/>
            <a:ext cx="37306250" cy="7054850"/>
          </a:xfrm>
        </p:spPr>
        <p:txBody>
          <a:bodyPr/>
          <a:lstStyle/>
          <a:p>
            <a:r>
              <a:rPr lang="en-US"/>
              <a:t>Click to edit Master title style</a:t>
            </a:r>
          </a:p>
        </p:txBody>
      </p:sp>
      <p:sp>
        <p:nvSpPr>
          <p:cNvPr id="3" name="Subtitle 2"/>
          <p:cNvSpPr>
            <a:spLocks noGrp="1"/>
          </p:cNvSpPr>
          <p:nvPr>
            <p:ph type="subTitle" idx="1"/>
          </p:nvPr>
        </p:nvSpPr>
        <p:spPr>
          <a:xfrm>
            <a:off x="6583364" y="18653125"/>
            <a:ext cx="30724474" cy="84137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B3D5278E-ED96-461A-883E-5FD94BC35AA3}" type="slidenum">
              <a:rPr lang="en-US"/>
              <a:pPr>
                <a:defRPr/>
              </a:pPr>
              <a:t>‹#›</a:t>
            </a:fld>
            <a:endParaRPr lang="en-US"/>
          </a:p>
        </p:txBody>
      </p:sp>
    </p:spTree>
    <p:extLst>
      <p:ext uri="{BB962C8B-B14F-4D97-AF65-F5344CB8AC3E}">
        <p14:creationId xmlns:p14="http://schemas.microsoft.com/office/powerpoint/2010/main" val="38792274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099D8D97-1826-4078-ADDA-4E99B734A4D4}" type="slidenum">
              <a:rPr lang="en-US"/>
              <a:pPr>
                <a:defRPr/>
              </a:pPr>
              <a:t>‹#›</a:t>
            </a:fld>
            <a:endParaRPr lang="en-US"/>
          </a:p>
        </p:txBody>
      </p:sp>
    </p:spTree>
    <p:extLst>
      <p:ext uri="{BB962C8B-B14F-4D97-AF65-F5344CB8AC3E}">
        <p14:creationId xmlns:p14="http://schemas.microsoft.com/office/powerpoint/2010/main" val="19990178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0" y="21153443"/>
            <a:ext cx="37307838" cy="653732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3467100" y="13952538"/>
            <a:ext cx="37307838" cy="72009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89973675-D381-4E0E-B86F-9F9EFE05722F}" type="slidenum">
              <a:rPr lang="en-US"/>
              <a:pPr>
                <a:defRPr/>
              </a:pPr>
              <a:t>‹#›</a:t>
            </a:fld>
            <a:endParaRPr lang="en-US"/>
          </a:p>
        </p:txBody>
      </p:sp>
    </p:spTree>
    <p:extLst>
      <p:ext uri="{BB962C8B-B14F-4D97-AF65-F5344CB8AC3E}">
        <p14:creationId xmlns:p14="http://schemas.microsoft.com/office/powerpoint/2010/main" val="35042417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2193928" y="7680325"/>
            <a:ext cx="19675474" cy="217265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22021803" y="7680325"/>
            <a:ext cx="19675474" cy="217265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FDF8DAF2-D655-47B3-A184-648194FE7E75}" type="slidenum">
              <a:rPr lang="en-US"/>
              <a:pPr>
                <a:defRPr/>
              </a:pPr>
              <a:t>‹#›</a:t>
            </a:fld>
            <a:endParaRPr lang="en-US"/>
          </a:p>
        </p:txBody>
      </p:sp>
    </p:spTree>
    <p:extLst>
      <p:ext uri="{BB962C8B-B14F-4D97-AF65-F5344CB8AC3E}">
        <p14:creationId xmlns:p14="http://schemas.microsoft.com/office/powerpoint/2010/main" val="38098069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2193925" y="7369178"/>
            <a:ext cx="19392901"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193925" y="10439400"/>
            <a:ext cx="19392901"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22296438" y="7369178"/>
            <a:ext cx="19400837"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22296438" y="10439400"/>
            <a:ext cx="19400837"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441F92EC-8C3C-4F10-858C-C66E68A9ECA2}" type="slidenum">
              <a:rPr lang="en-US"/>
              <a:pPr>
                <a:defRPr/>
              </a:pPr>
              <a:t>‹#›</a:t>
            </a:fld>
            <a:endParaRPr lang="en-US"/>
          </a:p>
        </p:txBody>
      </p:sp>
    </p:spTree>
    <p:extLst>
      <p:ext uri="{BB962C8B-B14F-4D97-AF65-F5344CB8AC3E}">
        <p14:creationId xmlns:p14="http://schemas.microsoft.com/office/powerpoint/2010/main" val="7688597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B78AEDA9-9C5F-4252-8D07-E5D3174E9901}" type="slidenum">
              <a:rPr lang="en-US"/>
              <a:pPr>
                <a:defRPr/>
              </a:pPr>
              <a:t>‹#›</a:t>
            </a:fld>
            <a:endParaRPr lang="en-US"/>
          </a:p>
        </p:txBody>
      </p:sp>
    </p:spTree>
    <p:extLst>
      <p:ext uri="{BB962C8B-B14F-4D97-AF65-F5344CB8AC3E}">
        <p14:creationId xmlns:p14="http://schemas.microsoft.com/office/powerpoint/2010/main" val="39655115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930FBADD-EE0D-4AEE-A966-D1DAD5921D3E}" type="slidenum">
              <a:rPr lang="en-US"/>
              <a:pPr>
                <a:defRPr/>
              </a:pPr>
              <a:t>‹#›</a:t>
            </a:fld>
            <a:endParaRPr lang="en-US"/>
          </a:p>
        </p:txBody>
      </p:sp>
    </p:spTree>
    <p:extLst>
      <p:ext uri="{BB962C8B-B14F-4D97-AF65-F5344CB8AC3E}">
        <p14:creationId xmlns:p14="http://schemas.microsoft.com/office/powerpoint/2010/main" val="4893663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3924" y="1311275"/>
            <a:ext cx="14439901" cy="5576888"/>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17160874" y="1311275"/>
            <a:ext cx="24536400" cy="2809398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2193924" y="6888163"/>
            <a:ext cx="14439901" cy="225171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42356635-F299-487E-8478-361B2D7E66D4}" type="slidenum">
              <a:rPr lang="en-US"/>
              <a:pPr>
                <a:defRPr/>
              </a:pPr>
              <a:t>‹#›</a:t>
            </a:fld>
            <a:endParaRPr lang="en-US"/>
          </a:p>
        </p:txBody>
      </p:sp>
    </p:spTree>
    <p:extLst>
      <p:ext uri="{BB962C8B-B14F-4D97-AF65-F5344CB8AC3E}">
        <p14:creationId xmlns:p14="http://schemas.microsoft.com/office/powerpoint/2010/main" val="5003459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665" y="23042568"/>
            <a:ext cx="26335037" cy="2720975"/>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8602665" y="2941638"/>
            <a:ext cx="26335037" cy="1975008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8602665" y="25763543"/>
            <a:ext cx="26335037" cy="38623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5818BA4C-6842-4480-8686-9E83B0824346}" type="slidenum">
              <a:rPr lang="en-US"/>
              <a:pPr>
                <a:defRPr/>
              </a:pPr>
              <a:t>‹#›</a:t>
            </a:fld>
            <a:endParaRPr lang="en-US"/>
          </a:p>
        </p:txBody>
      </p:sp>
    </p:spTree>
    <p:extLst>
      <p:ext uri="{BB962C8B-B14F-4D97-AF65-F5344CB8AC3E}">
        <p14:creationId xmlns:p14="http://schemas.microsoft.com/office/powerpoint/2010/main" val="32781934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4595C329-9094-49E3-ADB9-7C70C8CFFD34}" type="slidenum">
              <a:rPr lang="en-US"/>
              <a:pPr>
                <a:defRPr/>
              </a:pPr>
              <a:t>‹#›</a:t>
            </a:fld>
            <a:endParaRPr lang="en-US"/>
          </a:p>
        </p:txBody>
      </p:sp>
    </p:spTree>
    <p:extLst>
      <p:ext uri="{BB962C8B-B14F-4D97-AF65-F5344CB8AC3E}">
        <p14:creationId xmlns:p14="http://schemas.microsoft.com/office/powerpoint/2010/main" val="41591613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821440" y="1317625"/>
            <a:ext cx="9875837" cy="280892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2193925" y="1317625"/>
            <a:ext cx="29475113" cy="280892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64CBC182-0EAC-4479-8D18-C53192F402C0}" type="slidenum">
              <a:rPr lang="en-US"/>
              <a:pPr>
                <a:defRPr/>
              </a:pPr>
              <a:t>‹#›</a:t>
            </a:fld>
            <a:endParaRPr lang="en-US"/>
          </a:p>
        </p:txBody>
      </p:sp>
    </p:spTree>
    <p:extLst>
      <p:ext uri="{BB962C8B-B14F-4D97-AF65-F5344CB8AC3E}">
        <p14:creationId xmlns:p14="http://schemas.microsoft.com/office/powerpoint/2010/main" val="168377765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2193927" y="1317625"/>
            <a:ext cx="39503350" cy="5486400"/>
          </a:xfrm>
        </p:spPr>
        <p:txBody>
          <a:bodyPr/>
          <a:lstStyle/>
          <a:p>
            <a:r>
              <a:rPr lang="en-US"/>
              <a:t>Click to edit Master title style</a:t>
            </a:r>
          </a:p>
        </p:txBody>
      </p:sp>
      <p:sp>
        <p:nvSpPr>
          <p:cNvPr id="3" name="Content Placeholder 2"/>
          <p:cNvSpPr>
            <a:spLocks noGrp="1"/>
          </p:cNvSpPr>
          <p:nvPr>
            <p:ph sz="quarter" idx="1"/>
          </p:nvPr>
        </p:nvSpPr>
        <p:spPr>
          <a:xfrm>
            <a:off x="2193928" y="7680326"/>
            <a:ext cx="19675474" cy="107870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22021803" y="7680326"/>
            <a:ext cx="19675474" cy="107870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2193928" y="18619788"/>
            <a:ext cx="19675474" cy="107870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22021803" y="18619788"/>
            <a:ext cx="19675474" cy="107870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6A8E7164-4707-4A19-A6AB-6533AC9FA80C}" type="slidenum">
              <a:rPr lang="en-US"/>
              <a:pPr>
                <a:defRPr/>
              </a:pPr>
              <a:t>‹#›</a:t>
            </a:fld>
            <a:endParaRPr lang="en-US"/>
          </a:p>
        </p:txBody>
      </p:sp>
    </p:spTree>
    <p:extLst>
      <p:ext uri="{BB962C8B-B14F-4D97-AF65-F5344CB8AC3E}">
        <p14:creationId xmlns:p14="http://schemas.microsoft.com/office/powerpoint/2010/main" val="9306509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DDA9A9"/>
            </a:gs>
            <a:gs pos="50000">
              <a:srgbClr val="990000"/>
            </a:gs>
            <a:gs pos="100000">
              <a:srgbClr val="DDA9A9"/>
            </a:gs>
          </a:gsLst>
          <a:lin ang="5400000" scaled="1"/>
        </a:gra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2194279" y="1317625"/>
            <a:ext cx="39502645" cy="5486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numCol="1" anchor="ctr" anchorCtr="0" compatLnSpc="1">
            <a:prstTxWarp prst="textNoShape">
              <a:avLst/>
            </a:prstTxWarp>
          </a:bodyPr>
          <a:lstStyle/>
          <a:p>
            <a:pPr lvl="0"/>
            <a:r>
              <a:rPr lang="en-US"/>
              <a:t>Click to edit Master title style</a:t>
            </a:r>
          </a:p>
        </p:txBody>
      </p:sp>
      <p:sp>
        <p:nvSpPr>
          <p:cNvPr id="1027" name="Rectangle 3"/>
          <p:cNvSpPr>
            <a:spLocks noGrp="1" noChangeArrowheads="1"/>
          </p:cNvSpPr>
          <p:nvPr>
            <p:ph type="body" idx="1"/>
          </p:nvPr>
        </p:nvSpPr>
        <p:spPr bwMode="auto">
          <a:xfrm>
            <a:off x="2194279" y="7680325"/>
            <a:ext cx="39502645" cy="21726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8" name="Rectangle 4"/>
          <p:cNvSpPr>
            <a:spLocks noGrp="1" noChangeArrowheads="1"/>
          </p:cNvSpPr>
          <p:nvPr>
            <p:ph type="dt" sz="half" idx="2"/>
          </p:nvPr>
        </p:nvSpPr>
        <p:spPr bwMode="auto">
          <a:xfrm>
            <a:off x="2194279" y="29978350"/>
            <a:ext cx="10241845" cy="228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numCol="1" anchor="t" anchorCtr="0" compatLnSpc="1">
            <a:prstTxWarp prst="textNoShape">
              <a:avLst/>
            </a:prstTxWarp>
          </a:bodyPr>
          <a:lstStyle>
            <a:lvl1pPr algn="l" defTabSz="3762375">
              <a:defRPr sz="5700" b="0">
                <a:solidFill>
                  <a:schemeClr val="tx1"/>
                </a:solidFill>
                <a:latin typeface="Arial" pitchFamily="34" charset="0"/>
              </a:defRPr>
            </a:lvl1pPr>
          </a:lstStyle>
          <a:p>
            <a:pPr>
              <a:defRPr/>
            </a:pPr>
            <a:endParaRPr lang="en-US"/>
          </a:p>
        </p:txBody>
      </p:sp>
      <p:sp>
        <p:nvSpPr>
          <p:cNvPr id="1029" name="Rectangle 5"/>
          <p:cNvSpPr>
            <a:spLocks noGrp="1" noChangeArrowheads="1"/>
          </p:cNvSpPr>
          <p:nvPr>
            <p:ph type="ftr" sz="quarter" idx="3"/>
          </p:nvPr>
        </p:nvSpPr>
        <p:spPr bwMode="auto">
          <a:xfrm>
            <a:off x="14995879" y="29978350"/>
            <a:ext cx="13899445" cy="228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numCol="1" anchor="t" anchorCtr="0" compatLnSpc="1">
            <a:prstTxWarp prst="textNoShape">
              <a:avLst/>
            </a:prstTxWarp>
          </a:bodyPr>
          <a:lstStyle>
            <a:lvl1pPr defTabSz="3762375">
              <a:defRPr sz="5700" b="0">
                <a:solidFill>
                  <a:schemeClr val="tx1"/>
                </a:solidFill>
                <a:latin typeface="Arial" pitchFamily="34" charset="0"/>
              </a:defRPr>
            </a:lvl1pPr>
          </a:lstStyle>
          <a:p>
            <a:pPr>
              <a:defRPr/>
            </a:pPr>
            <a:endParaRPr lang="en-US"/>
          </a:p>
        </p:txBody>
      </p:sp>
      <p:sp>
        <p:nvSpPr>
          <p:cNvPr id="1030" name="Rectangle 6"/>
          <p:cNvSpPr>
            <a:spLocks noGrp="1" noChangeArrowheads="1"/>
          </p:cNvSpPr>
          <p:nvPr>
            <p:ph type="sldNum" sz="quarter" idx="4"/>
          </p:nvPr>
        </p:nvSpPr>
        <p:spPr bwMode="auto">
          <a:xfrm>
            <a:off x="31455079" y="29978350"/>
            <a:ext cx="10241845" cy="228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numCol="1" anchor="t" anchorCtr="0" compatLnSpc="1">
            <a:prstTxWarp prst="textNoShape">
              <a:avLst/>
            </a:prstTxWarp>
          </a:bodyPr>
          <a:lstStyle>
            <a:lvl1pPr algn="r" defTabSz="3762375">
              <a:defRPr sz="5700" b="0">
                <a:solidFill>
                  <a:schemeClr val="tx1"/>
                </a:solidFill>
                <a:latin typeface="Arial" pitchFamily="34" charset="0"/>
              </a:defRPr>
            </a:lvl1pPr>
          </a:lstStyle>
          <a:p>
            <a:pPr>
              <a:defRPr/>
            </a:pPr>
            <a:fld id="{5D3B0B1D-8805-4920-9608-A1D4D0B3DD22}"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3762375" rtl="0" eaLnBrk="0" fontAlgn="base" hangingPunct="0">
        <a:spcBef>
          <a:spcPct val="0"/>
        </a:spcBef>
        <a:spcAft>
          <a:spcPct val="0"/>
        </a:spcAft>
        <a:defRPr sz="18200">
          <a:solidFill>
            <a:schemeClr val="tx2"/>
          </a:solidFill>
          <a:latin typeface="+mj-lt"/>
          <a:ea typeface="+mj-ea"/>
          <a:cs typeface="+mj-cs"/>
        </a:defRPr>
      </a:lvl1pPr>
      <a:lvl2pPr algn="ctr" defTabSz="3762375" rtl="0" eaLnBrk="0" fontAlgn="base" hangingPunct="0">
        <a:spcBef>
          <a:spcPct val="0"/>
        </a:spcBef>
        <a:spcAft>
          <a:spcPct val="0"/>
        </a:spcAft>
        <a:defRPr sz="18200">
          <a:solidFill>
            <a:schemeClr val="tx2"/>
          </a:solidFill>
          <a:latin typeface="Arial" pitchFamily="34" charset="0"/>
        </a:defRPr>
      </a:lvl2pPr>
      <a:lvl3pPr algn="ctr" defTabSz="3762375" rtl="0" eaLnBrk="0" fontAlgn="base" hangingPunct="0">
        <a:spcBef>
          <a:spcPct val="0"/>
        </a:spcBef>
        <a:spcAft>
          <a:spcPct val="0"/>
        </a:spcAft>
        <a:defRPr sz="18200">
          <a:solidFill>
            <a:schemeClr val="tx2"/>
          </a:solidFill>
          <a:latin typeface="Arial" pitchFamily="34" charset="0"/>
        </a:defRPr>
      </a:lvl3pPr>
      <a:lvl4pPr algn="ctr" defTabSz="3762375" rtl="0" eaLnBrk="0" fontAlgn="base" hangingPunct="0">
        <a:spcBef>
          <a:spcPct val="0"/>
        </a:spcBef>
        <a:spcAft>
          <a:spcPct val="0"/>
        </a:spcAft>
        <a:defRPr sz="18200">
          <a:solidFill>
            <a:schemeClr val="tx2"/>
          </a:solidFill>
          <a:latin typeface="Arial" pitchFamily="34" charset="0"/>
        </a:defRPr>
      </a:lvl4pPr>
      <a:lvl5pPr algn="ctr" defTabSz="3762375" rtl="0" eaLnBrk="0" fontAlgn="base" hangingPunct="0">
        <a:spcBef>
          <a:spcPct val="0"/>
        </a:spcBef>
        <a:spcAft>
          <a:spcPct val="0"/>
        </a:spcAft>
        <a:defRPr sz="18200">
          <a:solidFill>
            <a:schemeClr val="tx2"/>
          </a:solidFill>
          <a:latin typeface="Arial" pitchFamily="34" charset="0"/>
        </a:defRPr>
      </a:lvl5pPr>
      <a:lvl6pPr marL="457200" algn="ctr" defTabSz="3762375" rtl="0" fontAlgn="base">
        <a:spcBef>
          <a:spcPct val="0"/>
        </a:spcBef>
        <a:spcAft>
          <a:spcPct val="0"/>
        </a:spcAft>
        <a:defRPr sz="18200">
          <a:solidFill>
            <a:schemeClr val="tx2"/>
          </a:solidFill>
          <a:latin typeface="Arial" pitchFamily="34" charset="0"/>
        </a:defRPr>
      </a:lvl6pPr>
      <a:lvl7pPr marL="914400" algn="ctr" defTabSz="3762375" rtl="0" fontAlgn="base">
        <a:spcBef>
          <a:spcPct val="0"/>
        </a:spcBef>
        <a:spcAft>
          <a:spcPct val="0"/>
        </a:spcAft>
        <a:defRPr sz="18200">
          <a:solidFill>
            <a:schemeClr val="tx2"/>
          </a:solidFill>
          <a:latin typeface="Arial" pitchFamily="34" charset="0"/>
        </a:defRPr>
      </a:lvl7pPr>
      <a:lvl8pPr marL="1371600" algn="ctr" defTabSz="3762375" rtl="0" fontAlgn="base">
        <a:spcBef>
          <a:spcPct val="0"/>
        </a:spcBef>
        <a:spcAft>
          <a:spcPct val="0"/>
        </a:spcAft>
        <a:defRPr sz="18200">
          <a:solidFill>
            <a:schemeClr val="tx2"/>
          </a:solidFill>
          <a:latin typeface="Arial" pitchFamily="34" charset="0"/>
        </a:defRPr>
      </a:lvl8pPr>
      <a:lvl9pPr marL="1828800" algn="ctr" defTabSz="3762375" rtl="0" fontAlgn="base">
        <a:spcBef>
          <a:spcPct val="0"/>
        </a:spcBef>
        <a:spcAft>
          <a:spcPct val="0"/>
        </a:spcAft>
        <a:defRPr sz="18200">
          <a:solidFill>
            <a:schemeClr val="tx2"/>
          </a:solidFill>
          <a:latin typeface="Arial" pitchFamily="34" charset="0"/>
        </a:defRPr>
      </a:lvl9pPr>
    </p:titleStyle>
    <p:bodyStyle>
      <a:lvl1pPr marL="1409700" indent="-1409700" algn="l" defTabSz="3762375" rtl="0" eaLnBrk="0" fontAlgn="base" hangingPunct="0">
        <a:spcBef>
          <a:spcPct val="20000"/>
        </a:spcBef>
        <a:spcAft>
          <a:spcPct val="0"/>
        </a:spcAft>
        <a:buChar char="•"/>
        <a:defRPr sz="13200">
          <a:solidFill>
            <a:schemeClr val="tx1"/>
          </a:solidFill>
          <a:latin typeface="+mn-lt"/>
          <a:ea typeface="+mn-ea"/>
          <a:cs typeface="+mn-cs"/>
        </a:defRPr>
      </a:lvl1pPr>
      <a:lvl2pPr marL="3057525" indent="-1176338" algn="l" defTabSz="3762375" rtl="0" eaLnBrk="0" fontAlgn="base" hangingPunct="0">
        <a:spcBef>
          <a:spcPct val="20000"/>
        </a:spcBef>
        <a:spcAft>
          <a:spcPct val="0"/>
        </a:spcAft>
        <a:buChar char="–"/>
        <a:defRPr sz="11500">
          <a:solidFill>
            <a:schemeClr val="tx1"/>
          </a:solidFill>
          <a:latin typeface="+mn-lt"/>
        </a:defRPr>
      </a:lvl2pPr>
      <a:lvl3pPr marL="4702175" indent="-939800" algn="l" defTabSz="3762375" rtl="0" eaLnBrk="0" fontAlgn="base" hangingPunct="0">
        <a:spcBef>
          <a:spcPct val="20000"/>
        </a:spcBef>
        <a:spcAft>
          <a:spcPct val="0"/>
        </a:spcAft>
        <a:buChar char="•"/>
        <a:defRPr sz="9900">
          <a:solidFill>
            <a:schemeClr val="tx1"/>
          </a:solidFill>
          <a:latin typeface="+mn-lt"/>
        </a:defRPr>
      </a:lvl3pPr>
      <a:lvl4pPr marL="6583363" indent="-939800" algn="l" defTabSz="3762375" rtl="0" eaLnBrk="0" fontAlgn="base" hangingPunct="0">
        <a:spcBef>
          <a:spcPct val="20000"/>
        </a:spcBef>
        <a:spcAft>
          <a:spcPct val="0"/>
        </a:spcAft>
        <a:buChar char="–"/>
        <a:defRPr sz="8200">
          <a:solidFill>
            <a:schemeClr val="tx1"/>
          </a:solidFill>
          <a:latin typeface="+mn-lt"/>
        </a:defRPr>
      </a:lvl4pPr>
      <a:lvl5pPr marL="8466138" indent="-941388" algn="l" defTabSz="3762375" rtl="0" eaLnBrk="0" fontAlgn="base" hangingPunct="0">
        <a:spcBef>
          <a:spcPct val="20000"/>
        </a:spcBef>
        <a:spcAft>
          <a:spcPct val="0"/>
        </a:spcAft>
        <a:buChar char="»"/>
        <a:defRPr sz="8200">
          <a:solidFill>
            <a:schemeClr val="tx1"/>
          </a:solidFill>
          <a:latin typeface="+mn-lt"/>
        </a:defRPr>
      </a:lvl5pPr>
      <a:lvl6pPr marL="8923338" indent="-941388" algn="l" defTabSz="3762375" rtl="0" fontAlgn="base">
        <a:spcBef>
          <a:spcPct val="20000"/>
        </a:spcBef>
        <a:spcAft>
          <a:spcPct val="0"/>
        </a:spcAft>
        <a:buChar char="»"/>
        <a:defRPr sz="8200">
          <a:solidFill>
            <a:schemeClr val="tx1"/>
          </a:solidFill>
          <a:latin typeface="+mn-lt"/>
        </a:defRPr>
      </a:lvl6pPr>
      <a:lvl7pPr marL="9380538" indent="-941388" algn="l" defTabSz="3762375" rtl="0" fontAlgn="base">
        <a:spcBef>
          <a:spcPct val="20000"/>
        </a:spcBef>
        <a:spcAft>
          <a:spcPct val="0"/>
        </a:spcAft>
        <a:buChar char="»"/>
        <a:defRPr sz="8200">
          <a:solidFill>
            <a:schemeClr val="tx1"/>
          </a:solidFill>
          <a:latin typeface="+mn-lt"/>
        </a:defRPr>
      </a:lvl7pPr>
      <a:lvl8pPr marL="9837738" indent="-941388" algn="l" defTabSz="3762375" rtl="0" fontAlgn="base">
        <a:spcBef>
          <a:spcPct val="20000"/>
        </a:spcBef>
        <a:spcAft>
          <a:spcPct val="0"/>
        </a:spcAft>
        <a:buChar char="»"/>
        <a:defRPr sz="8200">
          <a:solidFill>
            <a:schemeClr val="tx1"/>
          </a:solidFill>
          <a:latin typeface="+mn-lt"/>
        </a:defRPr>
      </a:lvl8pPr>
      <a:lvl9pPr marL="10294938" indent="-941388" algn="l" defTabSz="3762375" rtl="0" fontAlgn="base">
        <a:spcBef>
          <a:spcPct val="20000"/>
        </a:spcBef>
        <a:spcAft>
          <a:spcPct val="0"/>
        </a:spcAft>
        <a:buChar char="»"/>
        <a:defRPr sz="82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chart" Target="../charts/chart3.xml"/><Relationship Id="rId3" Type="http://schemas.openxmlformats.org/officeDocument/2006/relationships/image" Target="../media/image2.png"/><Relationship Id="rId7" Type="http://schemas.openxmlformats.org/officeDocument/2006/relationships/image" Target="../media/image4.jpeg"/><Relationship Id="rId2" Type="http://schemas.openxmlformats.org/officeDocument/2006/relationships/image" Target="../media/image1.png"/><Relationship Id="rId1" Type="http://schemas.openxmlformats.org/officeDocument/2006/relationships/slideLayout" Target="../slideLayouts/slideLayout12.xml"/><Relationship Id="rId6" Type="http://schemas.openxmlformats.org/officeDocument/2006/relationships/chart" Target="../charts/chart2.xml"/><Relationship Id="rId5" Type="http://schemas.openxmlformats.org/officeDocument/2006/relationships/image" Target="../media/image3.jpeg"/><Relationship Id="rId4" Type="http://schemas.openxmlformats.org/officeDocument/2006/relationships/chart" Target="../charts/chart1.xml"/><Relationship Id="rId9"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hyperlink" Target="http://posters.unh.edu/" TargetMode="External"/><Relationship Id="rId2" Type="http://schemas.openxmlformats.org/officeDocument/2006/relationships/image" Target="../media/image6.png"/><Relationship Id="rId1" Type="http://schemas.openxmlformats.org/officeDocument/2006/relationships/slideLayout" Target="../slideLayouts/slideLayout12.xml"/><Relationship Id="rId4" Type="http://schemas.openxmlformats.org/officeDocument/2006/relationships/hyperlink" Target="http://goo.gl/1E7TJY"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0">
          <a:gsLst>
            <a:gs pos="0">
              <a:schemeClr val="bg1"/>
            </a:gs>
            <a:gs pos="100000">
              <a:schemeClr val="bg2"/>
            </a:gs>
          </a:gsLst>
          <a:lin ang="5400000" scaled="1"/>
        </a:gradFill>
        <a:effectLst/>
      </p:bgPr>
    </p:bg>
    <p:spTree>
      <p:nvGrpSpPr>
        <p:cNvPr id="1" name=""/>
        <p:cNvGrpSpPr/>
        <p:nvPr/>
      </p:nvGrpSpPr>
      <p:grpSpPr>
        <a:xfrm>
          <a:off x="0" y="0"/>
          <a:ext cx="0" cy="0"/>
          <a:chOff x="0" y="0"/>
          <a:chExt cx="0" cy="0"/>
        </a:xfrm>
      </p:grpSpPr>
      <p:sp>
        <p:nvSpPr>
          <p:cNvPr id="32" name="Text Box 2546">
            <a:extLst>
              <a:ext uri="{FF2B5EF4-FFF2-40B4-BE49-F238E27FC236}">
                <a16:creationId xmlns:a16="http://schemas.microsoft.com/office/drawing/2014/main" id="{FF054A03-8249-4467-9821-4337B79B427E}"/>
              </a:ext>
            </a:extLst>
          </p:cNvPr>
          <p:cNvSpPr txBox="1">
            <a:spLocks noChangeArrowheads="1"/>
          </p:cNvSpPr>
          <p:nvPr/>
        </p:nvSpPr>
        <p:spPr bwMode="auto">
          <a:xfrm>
            <a:off x="812799" y="7465861"/>
            <a:ext cx="12369800" cy="105567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457200" indent="-457200" eaLnBrk="0" hangingPunct="0">
              <a:defRPr sz="6000">
                <a:solidFill>
                  <a:schemeClr val="tx1"/>
                </a:solidFill>
                <a:latin typeface="Arial" charset="0"/>
                <a:ea typeface="ＭＳ Ｐゴシック" charset="0"/>
              </a:defRPr>
            </a:lvl1pPr>
            <a:lvl2pPr marL="1200150" indent="-457200" eaLnBrk="0" hangingPunct="0">
              <a:defRPr sz="6000">
                <a:solidFill>
                  <a:schemeClr val="tx1"/>
                </a:solidFill>
                <a:latin typeface="Arial" charset="0"/>
                <a:ea typeface="ＭＳ Ｐゴシック" charset="0"/>
              </a:defRPr>
            </a:lvl2pPr>
            <a:lvl3pPr marL="1143000" indent="-228600" eaLnBrk="0" hangingPunct="0">
              <a:defRPr sz="6000">
                <a:solidFill>
                  <a:schemeClr val="tx1"/>
                </a:solidFill>
                <a:latin typeface="Arial" charset="0"/>
                <a:ea typeface="ＭＳ Ｐゴシック" charset="0"/>
              </a:defRPr>
            </a:lvl3pPr>
            <a:lvl4pPr marL="1600200" indent="-228600" eaLnBrk="0" hangingPunct="0">
              <a:defRPr sz="6000">
                <a:solidFill>
                  <a:schemeClr val="tx1"/>
                </a:solidFill>
                <a:latin typeface="Arial" charset="0"/>
                <a:ea typeface="ＭＳ Ｐゴシック" charset="0"/>
              </a:defRPr>
            </a:lvl4pPr>
            <a:lvl5pPr marL="2057400" indent="-228600" eaLnBrk="0" hangingPunct="0">
              <a:defRPr sz="6000">
                <a:solidFill>
                  <a:schemeClr val="tx1"/>
                </a:solidFill>
                <a:latin typeface="Arial" charset="0"/>
                <a:ea typeface="ＭＳ Ｐゴシック" charset="0"/>
              </a:defRPr>
            </a:lvl5pPr>
            <a:lvl6pPr marL="2514600" indent="-228600" algn="ctr" eaLnBrk="0" fontAlgn="base" hangingPunct="0">
              <a:spcBef>
                <a:spcPct val="50000"/>
              </a:spcBef>
              <a:spcAft>
                <a:spcPct val="0"/>
              </a:spcAft>
              <a:defRPr sz="6000">
                <a:solidFill>
                  <a:schemeClr val="tx1"/>
                </a:solidFill>
                <a:latin typeface="Arial" charset="0"/>
                <a:ea typeface="ＭＳ Ｐゴシック" charset="0"/>
              </a:defRPr>
            </a:lvl6pPr>
            <a:lvl7pPr marL="2971800" indent="-228600" algn="ctr" eaLnBrk="0" fontAlgn="base" hangingPunct="0">
              <a:spcBef>
                <a:spcPct val="50000"/>
              </a:spcBef>
              <a:spcAft>
                <a:spcPct val="0"/>
              </a:spcAft>
              <a:defRPr sz="6000">
                <a:solidFill>
                  <a:schemeClr val="tx1"/>
                </a:solidFill>
                <a:latin typeface="Arial" charset="0"/>
                <a:ea typeface="ＭＳ Ｐゴシック" charset="0"/>
              </a:defRPr>
            </a:lvl7pPr>
            <a:lvl8pPr marL="3429000" indent="-228600" algn="ctr" eaLnBrk="0" fontAlgn="base" hangingPunct="0">
              <a:spcBef>
                <a:spcPct val="50000"/>
              </a:spcBef>
              <a:spcAft>
                <a:spcPct val="0"/>
              </a:spcAft>
              <a:defRPr sz="6000">
                <a:solidFill>
                  <a:schemeClr val="tx1"/>
                </a:solidFill>
                <a:latin typeface="Arial" charset="0"/>
                <a:ea typeface="ＭＳ Ｐゴシック" charset="0"/>
              </a:defRPr>
            </a:lvl8pPr>
            <a:lvl9pPr marL="3886200" indent="-228600" algn="ctr" eaLnBrk="0" fontAlgn="base" hangingPunct="0">
              <a:spcBef>
                <a:spcPct val="50000"/>
              </a:spcBef>
              <a:spcAft>
                <a:spcPct val="0"/>
              </a:spcAft>
              <a:defRPr sz="6000">
                <a:solidFill>
                  <a:schemeClr val="tx1"/>
                </a:solidFill>
                <a:latin typeface="Arial" charset="0"/>
                <a:ea typeface="ＭＳ Ｐゴシック" charset="0"/>
              </a:defRPr>
            </a:lvl9pPr>
          </a:lstStyle>
          <a:p>
            <a:pPr marL="0" indent="0" algn="l" eaLnBrk="1" hangingPunct="1">
              <a:spcBef>
                <a:spcPts val="1200"/>
              </a:spcBef>
            </a:pPr>
            <a:r>
              <a:rPr lang="en-US" sz="4000" b="0" dirty="0">
                <a:latin typeface="Times New Roman" panose="02020603050405020304" pitchFamily="18" charset="0"/>
                <a:cs typeface="Times New Roman" panose="02020603050405020304" pitchFamily="18" charset="0"/>
              </a:rPr>
              <a:t>Epigenetics is the study of heritable changes not found in DNA sequences, typically as methylation of certain histones. This can occur through histone methylation, acylation, or phosphorylation (Carey, 2012).  Previous research focused on the RPA1A/B/C/D/E genes involved in DNA damage and repair in </a:t>
            </a:r>
            <a:r>
              <a:rPr lang="en-US" sz="4000" b="0" i="1" dirty="0">
                <a:latin typeface="Times New Roman" panose="02020603050405020304" pitchFamily="18" charset="0"/>
                <a:cs typeface="Times New Roman" panose="02020603050405020304" pitchFamily="18" charset="0"/>
              </a:rPr>
              <a:t>Arabidopsis thaliana </a:t>
            </a:r>
            <a:r>
              <a:rPr lang="en-US" sz="4000" b="0" dirty="0">
                <a:latin typeface="Times New Roman" panose="02020603050405020304" pitchFamily="18" charset="0"/>
                <a:cs typeface="Times New Roman" panose="02020603050405020304" pitchFamily="18" charset="0"/>
              </a:rPr>
              <a:t>(</a:t>
            </a:r>
            <a:r>
              <a:rPr lang="en-US" sz="4000" b="0" dirty="0" err="1">
                <a:latin typeface="Times New Roman" panose="02020603050405020304" pitchFamily="18" charset="0"/>
                <a:cs typeface="Times New Roman" panose="02020603050405020304" pitchFamily="18" charset="0"/>
              </a:rPr>
              <a:t>Aklilu</a:t>
            </a:r>
            <a:r>
              <a:rPr lang="en-US" sz="4000" b="0" dirty="0">
                <a:latin typeface="Times New Roman" panose="02020603050405020304" pitchFamily="18" charset="0"/>
                <a:cs typeface="Times New Roman" panose="02020603050405020304" pitchFamily="18" charset="0"/>
              </a:rPr>
              <a:t>, 2013). The goal of this experiment is to identify any possible epigenetic differences between the wild-type and RPA1C, RPA1E and RPA1C/E </a:t>
            </a:r>
            <a:r>
              <a:rPr lang="en-US" sz="4000" b="0" i="1" dirty="0">
                <a:latin typeface="Times New Roman" panose="02020603050405020304" pitchFamily="18" charset="0"/>
                <a:cs typeface="Times New Roman" panose="02020603050405020304" pitchFamily="18" charset="0"/>
              </a:rPr>
              <a:t>A. thaliana </a:t>
            </a:r>
            <a:r>
              <a:rPr lang="en-US" sz="4000" b="0" dirty="0">
                <a:latin typeface="Times New Roman" panose="02020603050405020304" pitchFamily="18" charset="0"/>
                <a:cs typeface="Times New Roman" panose="02020603050405020304" pitchFamily="18" charset="0"/>
              </a:rPr>
              <a:t>mutants that may cause the early flowering phenotype. From this research, epigenetic modifications could be identified and the results could help researchers better understand how DNA methylation and histone modifications affect other phenotypes of an organism. Early flowering is also seen in agricultural settings and can severely affect crop yields (</a:t>
            </a:r>
            <a:r>
              <a:rPr lang="en-US" sz="4000" b="0" dirty="0" err="1">
                <a:latin typeface="Times New Roman" panose="02020603050405020304" pitchFamily="18" charset="0"/>
                <a:cs typeface="Times New Roman" panose="02020603050405020304" pitchFamily="18" charset="0"/>
              </a:rPr>
              <a:t>Craufurd</a:t>
            </a:r>
            <a:r>
              <a:rPr lang="en-US" sz="4000" b="0" dirty="0">
                <a:latin typeface="Times New Roman" panose="02020603050405020304" pitchFamily="18" charset="0"/>
                <a:cs typeface="Times New Roman" panose="02020603050405020304" pitchFamily="18" charset="0"/>
              </a:rPr>
              <a:t>, 2009). This could also help researchers avoid early flowering in these mutants during experiments.</a:t>
            </a:r>
            <a:endParaRPr lang="en-US" sz="3200" b="0" dirty="0">
              <a:latin typeface="Times New Roman" panose="02020603050405020304" pitchFamily="18" charset="0"/>
              <a:cs typeface="Times New Roman" panose="02020603050405020304" pitchFamily="18" charset="0"/>
            </a:endParaRPr>
          </a:p>
        </p:txBody>
      </p:sp>
      <p:sp>
        <p:nvSpPr>
          <p:cNvPr id="2050" name="Rectangle 2"/>
          <p:cNvSpPr>
            <a:spLocks noGrp="1" noChangeArrowheads="1"/>
          </p:cNvSpPr>
          <p:nvPr>
            <p:ph type="title" sz="quarter"/>
          </p:nvPr>
        </p:nvSpPr>
        <p:spPr>
          <a:xfrm>
            <a:off x="0" y="1"/>
            <a:ext cx="43891200" cy="5486399"/>
          </a:xfrm>
          <a:gradFill>
            <a:gsLst>
              <a:gs pos="0">
                <a:schemeClr val="tx2">
                  <a:lumMod val="50000"/>
                </a:schemeClr>
              </a:gs>
              <a:gs pos="50000">
                <a:schemeClr val="tx2">
                  <a:lumMod val="75000"/>
                </a:schemeClr>
              </a:gs>
              <a:gs pos="100000">
                <a:schemeClr val="tx2">
                  <a:lumMod val="50000"/>
                </a:schemeClr>
              </a:gs>
            </a:gsLst>
            <a:lin ang="5400000" scaled="1"/>
          </a:gradFill>
          <a:ln>
            <a:solidFill>
              <a:schemeClr val="tx1"/>
            </a:solidFill>
            <a:miter lim="800000"/>
            <a:headEnd/>
            <a:tailEnd/>
          </a:ln>
        </p:spPr>
        <p:txBody>
          <a:bodyPr>
            <a:normAutofit/>
          </a:bodyPr>
          <a:lstStyle/>
          <a:p>
            <a:pPr indent="-457200" algn="l" eaLnBrk="1" hangingPunct="1">
              <a:spcBef>
                <a:spcPts val="0"/>
              </a:spcBef>
              <a:spcAft>
                <a:spcPts val="0"/>
              </a:spcAft>
            </a:pPr>
            <a:r>
              <a:rPr lang="en-US" sz="8900" b="1" dirty="0">
                <a:solidFill>
                  <a:schemeClr val="bg1"/>
                </a:solidFill>
              </a:rPr>
              <a:t>Do RPA-dependent epigenetic modifications</a:t>
            </a:r>
            <a:br>
              <a:rPr lang="en-US" sz="8900" b="1" dirty="0">
                <a:solidFill>
                  <a:schemeClr val="bg1"/>
                </a:solidFill>
              </a:rPr>
            </a:br>
            <a:r>
              <a:rPr lang="en-US" sz="8900" b="1" dirty="0">
                <a:solidFill>
                  <a:schemeClr val="bg1"/>
                </a:solidFill>
              </a:rPr>
              <a:t>regulate early flowering in </a:t>
            </a:r>
            <a:r>
              <a:rPr lang="en-US" sz="8900" b="1" i="1" dirty="0">
                <a:solidFill>
                  <a:schemeClr val="bg1"/>
                </a:solidFill>
              </a:rPr>
              <a:t>Arabidopsis thaliana</a:t>
            </a:r>
            <a:r>
              <a:rPr lang="en-US" sz="8900" b="1" dirty="0">
                <a:solidFill>
                  <a:schemeClr val="bg1"/>
                </a:solidFill>
              </a:rPr>
              <a:t>? </a:t>
            </a:r>
            <a:br>
              <a:rPr lang="en-US" sz="9600" dirty="0"/>
            </a:br>
            <a:br>
              <a:rPr lang="en-US" sz="4000" dirty="0"/>
            </a:br>
            <a:r>
              <a:rPr lang="en-US" sz="5400" i="1" dirty="0">
                <a:solidFill>
                  <a:srgbClr val="FFFFFF"/>
                </a:solidFill>
              </a:rPr>
              <a:t>Emily Berry and Kevin Culligan </a:t>
            </a:r>
            <a:br>
              <a:rPr lang="en-US" sz="5400" i="1" dirty="0">
                <a:solidFill>
                  <a:srgbClr val="FFFFFF"/>
                </a:solidFill>
              </a:rPr>
            </a:br>
            <a:r>
              <a:rPr lang="en-US" sz="5400" i="1" dirty="0">
                <a:solidFill>
                  <a:srgbClr val="FFFFFF"/>
                </a:solidFill>
              </a:rPr>
              <a:t>Department of Molecular ,Cellular and Biomedical Sciences, University of New Hampshire, Durham, NH 03824</a:t>
            </a:r>
          </a:p>
        </p:txBody>
      </p:sp>
      <p:sp>
        <p:nvSpPr>
          <p:cNvPr id="2150" name="Text Box 161"/>
          <p:cNvSpPr txBox="1">
            <a:spLocks noChangeArrowheads="1"/>
          </p:cNvSpPr>
          <p:nvPr/>
        </p:nvSpPr>
        <p:spPr bwMode="auto">
          <a:xfrm>
            <a:off x="39852600" y="10275890"/>
            <a:ext cx="3048000" cy="549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4300" b="1">
                <a:solidFill>
                  <a:srgbClr val="FF9900"/>
                </a:solidFill>
                <a:latin typeface="Arial" charset="0"/>
              </a:defRPr>
            </a:lvl1pPr>
            <a:lvl2pPr marL="742950" indent="-285750" eaLnBrk="0" hangingPunct="0">
              <a:defRPr sz="4300" b="1">
                <a:solidFill>
                  <a:srgbClr val="FF9900"/>
                </a:solidFill>
                <a:latin typeface="Arial" charset="0"/>
              </a:defRPr>
            </a:lvl2pPr>
            <a:lvl3pPr marL="1143000" indent="-228600" eaLnBrk="0" hangingPunct="0">
              <a:defRPr sz="4300" b="1">
                <a:solidFill>
                  <a:srgbClr val="FF9900"/>
                </a:solidFill>
                <a:latin typeface="Arial" charset="0"/>
              </a:defRPr>
            </a:lvl3pPr>
            <a:lvl4pPr marL="1600200" indent="-228600" eaLnBrk="0" hangingPunct="0">
              <a:defRPr sz="4300" b="1">
                <a:solidFill>
                  <a:srgbClr val="FF9900"/>
                </a:solidFill>
                <a:latin typeface="Arial" charset="0"/>
              </a:defRPr>
            </a:lvl4pPr>
            <a:lvl5pPr marL="2057400" indent="-228600" eaLnBrk="0" hangingPunct="0">
              <a:defRPr sz="4300" b="1">
                <a:solidFill>
                  <a:srgbClr val="FF9900"/>
                </a:solidFill>
                <a:latin typeface="Arial" charset="0"/>
              </a:defRPr>
            </a:lvl5pPr>
            <a:lvl6pPr marL="2514600" indent="-228600" algn="ctr" eaLnBrk="0" fontAlgn="base" hangingPunct="0">
              <a:spcBef>
                <a:spcPct val="0"/>
              </a:spcBef>
              <a:spcAft>
                <a:spcPct val="0"/>
              </a:spcAft>
              <a:defRPr sz="4300" b="1">
                <a:solidFill>
                  <a:srgbClr val="FF9900"/>
                </a:solidFill>
                <a:latin typeface="Arial" charset="0"/>
              </a:defRPr>
            </a:lvl6pPr>
            <a:lvl7pPr marL="2971800" indent="-228600" algn="ctr" eaLnBrk="0" fontAlgn="base" hangingPunct="0">
              <a:spcBef>
                <a:spcPct val="0"/>
              </a:spcBef>
              <a:spcAft>
                <a:spcPct val="0"/>
              </a:spcAft>
              <a:defRPr sz="4300" b="1">
                <a:solidFill>
                  <a:srgbClr val="FF9900"/>
                </a:solidFill>
                <a:latin typeface="Arial" charset="0"/>
              </a:defRPr>
            </a:lvl7pPr>
            <a:lvl8pPr marL="3429000" indent="-228600" algn="ctr" eaLnBrk="0" fontAlgn="base" hangingPunct="0">
              <a:spcBef>
                <a:spcPct val="0"/>
              </a:spcBef>
              <a:spcAft>
                <a:spcPct val="0"/>
              </a:spcAft>
              <a:defRPr sz="4300" b="1">
                <a:solidFill>
                  <a:srgbClr val="FF9900"/>
                </a:solidFill>
                <a:latin typeface="Arial" charset="0"/>
              </a:defRPr>
            </a:lvl8pPr>
            <a:lvl9pPr marL="3886200" indent="-228600" algn="ctr" eaLnBrk="0" fontAlgn="base" hangingPunct="0">
              <a:spcBef>
                <a:spcPct val="0"/>
              </a:spcBef>
              <a:spcAft>
                <a:spcPct val="0"/>
              </a:spcAft>
              <a:defRPr sz="4300" b="1">
                <a:solidFill>
                  <a:srgbClr val="FF9900"/>
                </a:solidFill>
                <a:latin typeface="Arial" charset="0"/>
              </a:defRPr>
            </a:lvl9pPr>
          </a:lstStyle>
          <a:p>
            <a:pPr algn="l" eaLnBrk="1" hangingPunct="1">
              <a:spcBef>
                <a:spcPct val="50000"/>
              </a:spcBef>
            </a:pPr>
            <a:endParaRPr lang="en-US" sz="3000" b="0">
              <a:solidFill>
                <a:schemeClr val="tx1"/>
              </a:solidFill>
            </a:endParaRPr>
          </a:p>
        </p:txBody>
      </p:sp>
      <p:sp>
        <p:nvSpPr>
          <p:cNvPr id="2152" name="Rectangle 164"/>
          <p:cNvSpPr>
            <a:spLocks noChangeArrowheads="1"/>
          </p:cNvSpPr>
          <p:nvPr/>
        </p:nvSpPr>
        <p:spPr bwMode="auto">
          <a:xfrm>
            <a:off x="15099125" y="6096000"/>
            <a:ext cx="12942475" cy="1371600"/>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sz="6000" dirty="0">
                <a:solidFill>
                  <a:srgbClr val="CCCCCC"/>
                </a:solidFill>
                <a:latin typeface="Times New Roman" panose="02020603050405020304" pitchFamily="18" charset="0"/>
                <a:cs typeface="Times New Roman" panose="02020603050405020304" pitchFamily="18" charset="0"/>
              </a:rPr>
              <a:t>Methodology</a:t>
            </a:r>
            <a:endParaRPr lang="en-US" sz="6000" dirty="0">
              <a:solidFill>
                <a:schemeClr val="bg1">
                  <a:lumMod val="85000"/>
                </a:schemeClr>
              </a:solidFill>
              <a:latin typeface="Times New Roman" panose="02020603050405020304" pitchFamily="18" charset="0"/>
              <a:cs typeface="Times New Roman" panose="02020603050405020304" pitchFamily="18" charset="0"/>
            </a:endParaRPr>
          </a:p>
        </p:txBody>
      </p:sp>
      <p:sp>
        <p:nvSpPr>
          <p:cNvPr id="2154" name="Rectangle 166"/>
          <p:cNvSpPr>
            <a:spLocks noChangeArrowheads="1"/>
          </p:cNvSpPr>
          <p:nvPr/>
        </p:nvSpPr>
        <p:spPr bwMode="auto">
          <a:xfrm>
            <a:off x="795214" y="18111610"/>
            <a:ext cx="12369800" cy="1371600"/>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sz="6000" dirty="0">
                <a:solidFill>
                  <a:srgbClr val="CCCCCC"/>
                </a:solidFill>
              </a:rPr>
              <a:t>Research Questions</a:t>
            </a:r>
          </a:p>
        </p:txBody>
      </p:sp>
      <p:sp>
        <p:nvSpPr>
          <p:cNvPr id="2155" name="Rectangle 167"/>
          <p:cNvSpPr>
            <a:spLocks noChangeArrowheads="1"/>
          </p:cNvSpPr>
          <p:nvPr/>
        </p:nvSpPr>
        <p:spPr bwMode="auto">
          <a:xfrm>
            <a:off x="812800" y="6096000"/>
            <a:ext cx="12369800" cy="1371600"/>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sz="6000" dirty="0">
                <a:solidFill>
                  <a:srgbClr val="CCCCCC"/>
                </a:solidFill>
                <a:latin typeface="Times New Roman" panose="02020603050405020304" pitchFamily="18" charset="0"/>
                <a:cs typeface="Times New Roman" panose="02020603050405020304" pitchFamily="18" charset="0"/>
              </a:rPr>
              <a:t>Introduction</a:t>
            </a:r>
            <a:endParaRPr lang="en-US" dirty="0">
              <a:solidFill>
                <a:srgbClr val="999999"/>
              </a:solidFill>
              <a:latin typeface="Times New Roman" panose="02020603050405020304" pitchFamily="18" charset="0"/>
              <a:cs typeface="Times New Roman" panose="02020603050405020304" pitchFamily="18" charset="0"/>
            </a:endParaRPr>
          </a:p>
        </p:txBody>
      </p:sp>
      <p:sp>
        <p:nvSpPr>
          <p:cNvPr id="19" name="Rectangle 165"/>
          <p:cNvSpPr>
            <a:spLocks noChangeArrowheads="1"/>
          </p:cNvSpPr>
          <p:nvPr/>
        </p:nvSpPr>
        <p:spPr bwMode="auto">
          <a:xfrm>
            <a:off x="29976231" y="24692554"/>
            <a:ext cx="13064067" cy="1371600"/>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sz="6000" dirty="0">
                <a:solidFill>
                  <a:srgbClr val="CCCCCC"/>
                </a:solidFill>
              </a:rPr>
              <a:t>References</a:t>
            </a:r>
            <a:endParaRPr lang="en-US" dirty="0">
              <a:solidFill>
                <a:schemeClr val="accent1"/>
              </a:solidFill>
            </a:endParaRP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2765104" y="1147027"/>
            <a:ext cx="6670559" cy="1996281"/>
          </a:xfrm>
          <a:prstGeom prst="rect">
            <a:avLst/>
          </a:prstGeom>
        </p:spPr>
      </p:pic>
      <p:sp>
        <p:nvSpPr>
          <p:cNvPr id="36" name="Rectangle 164"/>
          <p:cNvSpPr>
            <a:spLocks noChangeArrowheads="1"/>
          </p:cNvSpPr>
          <p:nvPr/>
        </p:nvSpPr>
        <p:spPr bwMode="auto">
          <a:xfrm>
            <a:off x="29999833" y="19192286"/>
            <a:ext cx="13034434" cy="1371600"/>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sz="6000" dirty="0">
                <a:solidFill>
                  <a:srgbClr val="CCCCCC"/>
                </a:solidFill>
                <a:latin typeface="Times New Roman" panose="02020603050405020304" pitchFamily="18" charset="0"/>
                <a:cs typeface="Times New Roman" panose="02020603050405020304" pitchFamily="18" charset="0"/>
              </a:rPr>
              <a:t>Future Directions</a:t>
            </a:r>
            <a:endParaRPr lang="en-US" sz="5400" dirty="0">
              <a:solidFill>
                <a:schemeClr val="bg1">
                  <a:lumMod val="85000"/>
                </a:schemeClr>
              </a:solidFill>
              <a:latin typeface="Times New Roman" panose="02020603050405020304" pitchFamily="18" charset="0"/>
              <a:cs typeface="Times New Roman" panose="02020603050405020304" pitchFamily="18" charset="0"/>
            </a:endParaRPr>
          </a:p>
        </p:txBody>
      </p:sp>
      <p:sp>
        <p:nvSpPr>
          <p:cNvPr id="9" name="Rectangle 8"/>
          <p:cNvSpPr/>
          <p:nvPr/>
        </p:nvSpPr>
        <p:spPr>
          <a:xfrm>
            <a:off x="868483" y="19567312"/>
            <a:ext cx="12369800" cy="2554545"/>
          </a:xfrm>
          <a:prstGeom prst="rect">
            <a:avLst/>
          </a:prstGeom>
        </p:spPr>
        <p:txBody>
          <a:bodyPr wrap="square">
            <a:spAutoFit/>
          </a:bodyPr>
          <a:lstStyle/>
          <a:p>
            <a:pPr algn="l"/>
            <a:r>
              <a:rPr lang="en-US" sz="4000" b="0" dirty="0">
                <a:solidFill>
                  <a:srgbClr val="000000"/>
                </a:solidFill>
                <a:latin typeface="Times New Roman" panose="02020603050405020304" pitchFamily="18" charset="0"/>
                <a:cs typeface="Times New Roman" panose="02020603050405020304" pitchFamily="18" charset="0"/>
              </a:rPr>
              <a:t>1. What is the average difference in flowering time (in days) between the RPA1C/E and other strains?</a:t>
            </a:r>
          </a:p>
          <a:p>
            <a:pPr algn="l"/>
            <a:r>
              <a:rPr lang="en-US" sz="4000" b="0" dirty="0">
                <a:solidFill>
                  <a:srgbClr val="000000"/>
                </a:solidFill>
                <a:latin typeface="Times New Roman" panose="02020603050405020304" pitchFamily="18" charset="0"/>
                <a:cs typeface="Times New Roman" panose="02020603050405020304" pitchFamily="18" charset="0"/>
              </a:rPr>
              <a:t>2. Do any epigenetic modifications cause or contribute to early flowering in the RPA1C/E mutants?</a:t>
            </a:r>
          </a:p>
        </p:txBody>
      </p:sp>
      <p:sp>
        <p:nvSpPr>
          <p:cNvPr id="24" name="Rectangle 166"/>
          <p:cNvSpPr>
            <a:spLocks noChangeArrowheads="1"/>
          </p:cNvSpPr>
          <p:nvPr/>
        </p:nvSpPr>
        <p:spPr bwMode="auto">
          <a:xfrm>
            <a:off x="30005865" y="29878426"/>
            <a:ext cx="13034434" cy="1371600"/>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sz="6000" dirty="0">
                <a:solidFill>
                  <a:srgbClr val="CCCCCC"/>
                </a:solidFill>
              </a:rPr>
              <a:t>Acknowledgements</a:t>
            </a:r>
          </a:p>
        </p:txBody>
      </p:sp>
      <p:sp>
        <p:nvSpPr>
          <p:cNvPr id="29" name="Rectangle 28"/>
          <p:cNvSpPr/>
          <p:nvPr/>
        </p:nvSpPr>
        <p:spPr>
          <a:xfrm>
            <a:off x="812799" y="23915163"/>
            <a:ext cx="12369800" cy="3170099"/>
          </a:xfrm>
          <a:prstGeom prst="rect">
            <a:avLst/>
          </a:prstGeom>
        </p:spPr>
        <p:txBody>
          <a:bodyPr wrap="square">
            <a:spAutoFit/>
          </a:bodyPr>
          <a:lstStyle/>
          <a:p>
            <a:pPr marL="742950" indent="-742950" algn="l">
              <a:buFont typeface="+mj-lt"/>
              <a:buAutoNum type="arabicPeriod"/>
            </a:pPr>
            <a:r>
              <a:rPr lang="en-US" sz="4000" b="0" dirty="0">
                <a:solidFill>
                  <a:srgbClr val="000000"/>
                </a:solidFill>
                <a:latin typeface="Times New Roman" panose="02020603050405020304" pitchFamily="18" charset="0"/>
                <a:cs typeface="Times New Roman" panose="02020603050405020304" pitchFamily="18" charset="0"/>
              </a:rPr>
              <a:t>Seeds are sterilized prior to sowing, then sown separately on Phyto-agar and stratified for 72 hours. </a:t>
            </a:r>
          </a:p>
          <a:p>
            <a:pPr marL="742950" indent="-742950" algn="l">
              <a:buFont typeface="+mj-lt"/>
              <a:buAutoNum type="arabicPeriod" startAt="2"/>
            </a:pPr>
            <a:r>
              <a:rPr lang="en-US" sz="4000" b="0" dirty="0">
                <a:solidFill>
                  <a:srgbClr val="000000"/>
                </a:solidFill>
                <a:latin typeface="Times New Roman" panose="02020603050405020304" pitchFamily="18" charset="0"/>
                <a:cs typeface="Times New Roman" panose="02020603050405020304" pitchFamily="18" charset="0"/>
              </a:rPr>
              <a:t>Seed plates are left to germinate (5-7 days), until the roots reach a length of ~2cm, then planted in individual pots for the duration of the data collection (n=10).</a:t>
            </a:r>
          </a:p>
        </p:txBody>
      </p:sp>
      <p:sp>
        <p:nvSpPr>
          <p:cNvPr id="30" name="Rectangle 29"/>
          <p:cNvSpPr/>
          <p:nvPr/>
        </p:nvSpPr>
        <p:spPr>
          <a:xfrm>
            <a:off x="29938133" y="20735394"/>
            <a:ext cx="13102166" cy="3785652"/>
          </a:xfrm>
          <a:prstGeom prst="rect">
            <a:avLst/>
          </a:prstGeom>
        </p:spPr>
        <p:txBody>
          <a:bodyPr wrap="square">
            <a:spAutoFit/>
          </a:bodyPr>
          <a:lstStyle/>
          <a:p>
            <a:pPr marL="742950" indent="-742950" algn="l">
              <a:buFont typeface="+mj-lt"/>
              <a:buAutoNum type="arabicPeriod"/>
            </a:pPr>
            <a:r>
              <a:rPr lang="en-US" sz="4000" b="0" dirty="0">
                <a:solidFill>
                  <a:srgbClr val="000000"/>
                </a:solidFill>
                <a:latin typeface="Times New Roman" panose="02020603050405020304" pitchFamily="18" charset="0"/>
                <a:cs typeface="Times New Roman" panose="02020603050405020304" pitchFamily="18" charset="0"/>
              </a:rPr>
              <a:t>Perform additional replicates to compile additional data on plant growth, focusing on RPA1E and RPA1C/E</a:t>
            </a:r>
          </a:p>
          <a:p>
            <a:pPr marL="742950" indent="-742950" algn="l">
              <a:buFont typeface="+mj-lt"/>
              <a:buAutoNum type="arabicPeriod"/>
            </a:pPr>
            <a:r>
              <a:rPr lang="en-US" sz="4000" b="0" dirty="0">
                <a:solidFill>
                  <a:srgbClr val="000000"/>
                </a:solidFill>
                <a:latin typeface="Times New Roman" panose="02020603050405020304" pitchFamily="18" charset="0"/>
                <a:cs typeface="Times New Roman" panose="02020603050405020304" pitchFamily="18" charset="0"/>
              </a:rPr>
              <a:t>After analyzing the global DNA methylation assay results, decide whether it is necessary to conduct bisulfite pyrosequencing experiments to locate any significant changes in methylation between the mutants and wild-type</a:t>
            </a:r>
          </a:p>
        </p:txBody>
      </p:sp>
      <p:pic>
        <p:nvPicPr>
          <p:cNvPr id="22" name="Picture 21">
            <a:extLst>
              <a:ext uri="{FF2B5EF4-FFF2-40B4-BE49-F238E27FC236}">
                <a16:creationId xmlns:a16="http://schemas.microsoft.com/office/drawing/2014/main" id="{98516063-F870-4148-BC13-DD5117C9FD7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051000" y="1118631"/>
            <a:ext cx="5064241" cy="2053071"/>
          </a:xfrm>
          <a:prstGeom prst="rect">
            <a:avLst/>
          </a:prstGeom>
        </p:spPr>
      </p:pic>
      <p:sp>
        <p:nvSpPr>
          <p:cNvPr id="25" name="Rectangle 24">
            <a:extLst>
              <a:ext uri="{FF2B5EF4-FFF2-40B4-BE49-F238E27FC236}">
                <a16:creationId xmlns:a16="http://schemas.microsoft.com/office/drawing/2014/main" id="{FB83EE97-5A45-4731-907A-7AD87A39C176}"/>
              </a:ext>
            </a:extLst>
          </p:cNvPr>
          <p:cNvSpPr/>
          <p:nvPr/>
        </p:nvSpPr>
        <p:spPr>
          <a:xfrm>
            <a:off x="29976232" y="31318200"/>
            <a:ext cx="13034434" cy="1384995"/>
          </a:xfrm>
          <a:prstGeom prst="rect">
            <a:avLst/>
          </a:prstGeom>
        </p:spPr>
        <p:txBody>
          <a:bodyPr wrap="square">
            <a:spAutoFit/>
          </a:bodyPr>
          <a:lstStyle/>
          <a:p>
            <a:pPr algn="l"/>
            <a:r>
              <a:rPr lang="en-US" sz="2800" b="0" dirty="0">
                <a:solidFill>
                  <a:srgbClr val="000000"/>
                </a:solidFill>
                <a:latin typeface="Times New Roman" panose="02020603050405020304" pitchFamily="18" charset="0"/>
                <a:cs typeface="Times New Roman" panose="02020603050405020304" pitchFamily="18" charset="0"/>
              </a:rPr>
              <a:t>I would like to thank the UNH McNair Program Department, the Culligan lab, as well as my family for their continued support in my pursuit towards a career in research.</a:t>
            </a:r>
          </a:p>
          <a:p>
            <a:pPr algn="l"/>
            <a:r>
              <a:rPr lang="en-US" sz="2800" b="0" dirty="0">
                <a:solidFill>
                  <a:srgbClr val="000000"/>
                </a:solidFill>
                <a:latin typeface="Times New Roman" panose="02020603050405020304" pitchFamily="18" charset="0"/>
                <a:cs typeface="Times New Roman" panose="02020603050405020304" pitchFamily="18" charset="0"/>
              </a:rPr>
              <a:t>Funded by UNH McNair and NSF Grant MCB-1716396 to K.C.</a:t>
            </a:r>
          </a:p>
        </p:txBody>
      </p:sp>
      <p:sp>
        <p:nvSpPr>
          <p:cNvPr id="26" name="Rectangle 166">
            <a:extLst>
              <a:ext uri="{FF2B5EF4-FFF2-40B4-BE49-F238E27FC236}">
                <a16:creationId xmlns:a16="http://schemas.microsoft.com/office/drawing/2014/main" id="{346B0DEE-9F38-4440-8320-C037FB640373}"/>
              </a:ext>
            </a:extLst>
          </p:cNvPr>
          <p:cNvSpPr>
            <a:spLocks noChangeArrowheads="1"/>
          </p:cNvSpPr>
          <p:nvPr/>
        </p:nvSpPr>
        <p:spPr bwMode="auto">
          <a:xfrm>
            <a:off x="795214" y="22332710"/>
            <a:ext cx="12387385" cy="1371600"/>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sz="6000" dirty="0">
                <a:solidFill>
                  <a:srgbClr val="CCCCCC"/>
                </a:solidFill>
              </a:rPr>
              <a:t>Methodology</a:t>
            </a:r>
          </a:p>
        </p:txBody>
      </p:sp>
      <p:sp>
        <p:nvSpPr>
          <p:cNvPr id="23" name="Rectangle 164">
            <a:extLst>
              <a:ext uri="{FF2B5EF4-FFF2-40B4-BE49-F238E27FC236}">
                <a16:creationId xmlns:a16="http://schemas.microsoft.com/office/drawing/2014/main" id="{1BF7B9CF-DA04-4E19-A999-CB5600F72BD5}"/>
              </a:ext>
            </a:extLst>
          </p:cNvPr>
          <p:cNvSpPr>
            <a:spLocks noChangeArrowheads="1"/>
          </p:cNvSpPr>
          <p:nvPr/>
        </p:nvSpPr>
        <p:spPr bwMode="auto">
          <a:xfrm>
            <a:off x="29976233" y="6096000"/>
            <a:ext cx="13034434" cy="1371600"/>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sz="6000" dirty="0">
                <a:solidFill>
                  <a:srgbClr val="CCCCCC"/>
                </a:solidFill>
                <a:latin typeface="Times New Roman" panose="02020603050405020304" pitchFamily="18" charset="0"/>
                <a:cs typeface="Times New Roman" panose="02020603050405020304" pitchFamily="18" charset="0"/>
              </a:rPr>
              <a:t>Results</a:t>
            </a:r>
            <a:endParaRPr lang="en-US" sz="5400" dirty="0">
              <a:solidFill>
                <a:schemeClr val="bg1">
                  <a:lumMod val="85000"/>
                </a:schemeClr>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47773F94-1C5A-49DB-A2E9-5403FBEA57D0}"/>
              </a:ext>
            </a:extLst>
          </p:cNvPr>
          <p:cNvSpPr/>
          <p:nvPr/>
        </p:nvSpPr>
        <p:spPr>
          <a:xfrm>
            <a:off x="15172917" y="7518070"/>
            <a:ext cx="12868682" cy="6247864"/>
          </a:xfrm>
          <a:prstGeom prst="rect">
            <a:avLst/>
          </a:prstGeom>
        </p:spPr>
        <p:txBody>
          <a:bodyPr wrap="square">
            <a:spAutoFit/>
          </a:bodyPr>
          <a:lstStyle/>
          <a:p>
            <a:pPr marL="742950" indent="-742950" algn="l">
              <a:buFont typeface="+mj-lt"/>
              <a:buAutoNum type="arabicPeriod" startAt="3"/>
            </a:pPr>
            <a:r>
              <a:rPr lang="en-US" sz="4000" b="0" dirty="0">
                <a:solidFill>
                  <a:srgbClr val="000000"/>
                </a:solidFill>
                <a:latin typeface="Times New Roman" panose="02020603050405020304" pitchFamily="18" charset="0"/>
                <a:cs typeface="Times New Roman" panose="02020603050405020304" pitchFamily="18" charset="0"/>
              </a:rPr>
              <a:t>Data will be collected weekly.  The data collected includes the number of rosette leaves, the diameter of the rosette and the height of the main stem.</a:t>
            </a:r>
          </a:p>
          <a:p>
            <a:pPr marL="742950" indent="-742950" algn="l">
              <a:buFont typeface="+mj-lt"/>
              <a:buAutoNum type="arabicPeriod" startAt="3"/>
            </a:pPr>
            <a:r>
              <a:rPr lang="en-US" sz="4000" b="0" dirty="0">
                <a:solidFill>
                  <a:srgbClr val="000000"/>
                </a:solidFill>
                <a:latin typeface="Times New Roman" panose="02020603050405020304" pitchFamily="18" charset="0"/>
                <a:cs typeface="Times New Roman" panose="02020603050405020304" pitchFamily="18" charset="0"/>
              </a:rPr>
              <a:t>After 31 days, plant tissue is collected for DNA extraction.  Samples from the rosette leaves and upper portion of the stem are collected and frozen.</a:t>
            </a:r>
          </a:p>
          <a:p>
            <a:pPr marL="742950" indent="-742950" algn="l">
              <a:buFont typeface="+mj-lt"/>
              <a:buAutoNum type="arabicPeriod" startAt="3"/>
            </a:pPr>
            <a:r>
              <a:rPr lang="en-US" sz="4000" b="0" dirty="0">
                <a:solidFill>
                  <a:srgbClr val="000000"/>
                </a:solidFill>
                <a:latin typeface="Times New Roman" panose="02020603050405020304" pitchFamily="18" charset="0"/>
                <a:cs typeface="Times New Roman" panose="02020603050405020304" pitchFamily="18" charset="0"/>
              </a:rPr>
              <a:t>Genomic DNA is extracted using the Qiagen Plant tissue Mini kit.</a:t>
            </a:r>
          </a:p>
          <a:p>
            <a:pPr marL="742950" indent="-742950" algn="l">
              <a:buFont typeface="+mj-lt"/>
              <a:buAutoNum type="arabicPeriod" startAt="3"/>
            </a:pPr>
            <a:r>
              <a:rPr lang="en-US" sz="4000" b="0" dirty="0">
                <a:solidFill>
                  <a:srgbClr val="000000"/>
                </a:solidFill>
                <a:latin typeface="Times New Roman" panose="02020603050405020304" pitchFamily="18" charset="0"/>
                <a:cs typeface="Times New Roman" panose="02020603050405020304" pitchFamily="18" charset="0"/>
              </a:rPr>
              <a:t>The extracted genomic DNA is used for a global DNA methylation assay.</a:t>
            </a:r>
          </a:p>
        </p:txBody>
      </p:sp>
      <p:sp>
        <p:nvSpPr>
          <p:cNvPr id="34" name="Rectangle 164">
            <a:extLst>
              <a:ext uri="{FF2B5EF4-FFF2-40B4-BE49-F238E27FC236}">
                <a16:creationId xmlns:a16="http://schemas.microsoft.com/office/drawing/2014/main" id="{508D547E-EF53-404D-BEA5-3DCA63D079C6}"/>
              </a:ext>
            </a:extLst>
          </p:cNvPr>
          <p:cNvSpPr>
            <a:spLocks noChangeArrowheads="1"/>
          </p:cNvSpPr>
          <p:nvPr/>
        </p:nvSpPr>
        <p:spPr bwMode="auto">
          <a:xfrm>
            <a:off x="15172917" y="13988048"/>
            <a:ext cx="12829732" cy="1371600"/>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sz="6000" dirty="0">
                <a:solidFill>
                  <a:srgbClr val="CCCCCC"/>
                </a:solidFill>
                <a:latin typeface="Times New Roman" panose="02020603050405020304" pitchFamily="18" charset="0"/>
                <a:cs typeface="Times New Roman" panose="02020603050405020304" pitchFamily="18" charset="0"/>
              </a:rPr>
              <a:t>Results</a:t>
            </a:r>
            <a:endParaRPr lang="en-US" sz="5400" dirty="0">
              <a:solidFill>
                <a:schemeClr val="bg1">
                  <a:lumMod val="85000"/>
                </a:schemeClr>
              </a:solidFill>
              <a:latin typeface="Times New Roman" panose="02020603050405020304" pitchFamily="18" charset="0"/>
              <a:cs typeface="Times New Roman" panose="02020603050405020304" pitchFamily="18" charset="0"/>
            </a:endParaRPr>
          </a:p>
        </p:txBody>
      </p:sp>
      <p:graphicFrame>
        <p:nvGraphicFramePr>
          <p:cNvPr id="27" name="Chart 26">
            <a:extLst>
              <a:ext uri="{FF2B5EF4-FFF2-40B4-BE49-F238E27FC236}">
                <a16:creationId xmlns:a16="http://schemas.microsoft.com/office/drawing/2014/main" id="{261AC976-6E50-4614-8320-E4CC3046C499}"/>
              </a:ext>
            </a:extLst>
          </p:cNvPr>
          <p:cNvGraphicFramePr>
            <a:graphicFrameLocks/>
          </p:cNvGraphicFramePr>
          <p:nvPr>
            <p:extLst>
              <p:ext uri="{D42A27DB-BD31-4B8C-83A1-F6EECF244321}">
                <p14:modId xmlns:p14="http://schemas.microsoft.com/office/powerpoint/2010/main" val="4241378074"/>
              </p:ext>
            </p:extLst>
          </p:nvPr>
        </p:nvGraphicFramePr>
        <p:xfrm>
          <a:off x="29976231" y="8298597"/>
          <a:ext cx="13064067" cy="7401039"/>
        </p:xfrm>
        <a:graphic>
          <a:graphicData uri="http://schemas.openxmlformats.org/drawingml/2006/chart">
            <c:chart xmlns:c="http://schemas.openxmlformats.org/drawingml/2006/chart" xmlns:r="http://schemas.openxmlformats.org/officeDocument/2006/relationships" r:id="rId4"/>
          </a:graphicData>
        </a:graphic>
      </p:graphicFrame>
      <p:sp>
        <p:nvSpPr>
          <p:cNvPr id="4" name="TextBox 3">
            <a:extLst>
              <a:ext uri="{FF2B5EF4-FFF2-40B4-BE49-F238E27FC236}">
                <a16:creationId xmlns:a16="http://schemas.microsoft.com/office/drawing/2014/main" id="{93117E4D-DB3D-4E21-8DD8-6911D2B159CC}"/>
              </a:ext>
            </a:extLst>
          </p:cNvPr>
          <p:cNvSpPr txBox="1"/>
          <p:nvPr/>
        </p:nvSpPr>
        <p:spPr>
          <a:xfrm>
            <a:off x="29999833" y="15845163"/>
            <a:ext cx="13058036" cy="2554545"/>
          </a:xfrm>
          <a:prstGeom prst="rect">
            <a:avLst/>
          </a:prstGeom>
          <a:noFill/>
        </p:spPr>
        <p:txBody>
          <a:bodyPr wrap="square" rtlCol="0">
            <a:spAutoFit/>
          </a:bodyPr>
          <a:lstStyle/>
          <a:p>
            <a:pPr marL="742950" indent="-742950" algn="l">
              <a:buFont typeface="Arial" panose="020B0604020202020204" pitchFamily="34" charset="0"/>
              <a:buChar char="•"/>
            </a:pPr>
            <a:r>
              <a:rPr lang="en-US" sz="4000" b="0" dirty="0">
                <a:solidFill>
                  <a:schemeClr val="tx1"/>
                </a:solidFill>
                <a:latin typeface="Times New Roman" panose="02020603050405020304" pitchFamily="18" charset="0"/>
                <a:cs typeface="Times New Roman" panose="02020603050405020304" pitchFamily="18" charset="0"/>
              </a:rPr>
              <a:t>RPA1E and RPA1C/E have larger average diameters compared to Col-O and RPA1C</a:t>
            </a:r>
          </a:p>
          <a:p>
            <a:pPr marL="742950" indent="-742950" algn="l">
              <a:buFont typeface="Arial" panose="020B0604020202020204" pitchFamily="34" charset="0"/>
              <a:buChar char="•"/>
            </a:pPr>
            <a:r>
              <a:rPr lang="en-US" sz="4000" b="0" dirty="0">
                <a:solidFill>
                  <a:schemeClr val="tx1"/>
                </a:solidFill>
                <a:latin typeface="Times New Roman" panose="02020603050405020304" pitchFamily="18" charset="0"/>
                <a:cs typeface="Times New Roman" panose="02020603050405020304" pitchFamily="18" charset="0"/>
              </a:rPr>
              <a:t>This initial change in average diameter occurs around 21-28 days</a:t>
            </a:r>
          </a:p>
        </p:txBody>
      </p:sp>
      <p:sp>
        <p:nvSpPr>
          <p:cNvPr id="5" name="TextBox 4">
            <a:extLst>
              <a:ext uri="{FF2B5EF4-FFF2-40B4-BE49-F238E27FC236}">
                <a16:creationId xmlns:a16="http://schemas.microsoft.com/office/drawing/2014/main" id="{A1225AC6-A052-42C7-9080-209286A745A6}"/>
              </a:ext>
            </a:extLst>
          </p:cNvPr>
          <p:cNvSpPr txBox="1"/>
          <p:nvPr/>
        </p:nvSpPr>
        <p:spPr>
          <a:xfrm>
            <a:off x="29938133" y="7652266"/>
            <a:ext cx="13072534" cy="461665"/>
          </a:xfrm>
          <a:prstGeom prst="rect">
            <a:avLst/>
          </a:prstGeom>
          <a:noFill/>
        </p:spPr>
        <p:txBody>
          <a:bodyPr wrap="square" rtlCol="0">
            <a:spAutoFit/>
          </a:bodyPr>
          <a:lstStyle/>
          <a:p>
            <a:r>
              <a:rPr lang="en-US" sz="2400" dirty="0">
                <a:solidFill>
                  <a:schemeClr val="tx1"/>
                </a:solidFill>
                <a:latin typeface="Times New Roman" panose="02020603050405020304" pitchFamily="18" charset="0"/>
                <a:cs typeface="Times New Roman" panose="02020603050405020304" pitchFamily="18" charset="0"/>
              </a:rPr>
              <a:t>Table 3</a:t>
            </a:r>
            <a:r>
              <a:rPr lang="en-US" sz="2400" b="0" dirty="0">
                <a:solidFill>
                  <a:schemeClr val="tx1"/>
                </a:solidFill>
                <a:latin typeface="Times New Roman" panose="02020603050405020304" pitchFamily="18" charset="0"/>
                <a:cs typeface="Times New Roman" panose="02020603050405020304" pitchFamily="18" charset="0"/>
              </a:rPr>
              <a:t>: Average diameter of each strain by day (n=10)</a:t>
            </a:r>
          </a:p>
        </p:txBody>
      </p:sp>
      <p:sp>
        <p:nvSpPr>
          <p:cNvPr id="37" name="TextBox 36">
            <a:extLst>
              <a:ext uri="{FF2B5EF4-FFF2-40B4-BE49-F238E27FC236}">
                <a16:creationId xmlns:a16="http://schemas.microsoft.com/office/drawing/2014/main" id="{37B0DD4F-0B9F-4496-B516-9B879514ACF2}"/>
              </a:ext>
            </a:extLst>
          </p:cNvPr>
          <p:cNvSpPr txBox="1"/>
          <p:nvPr/>
        </p:nvSpPr>
        <p:spPr>
          <a:xfrm>
            <a:off x="15146865" y="23684330"/>
            <a:ext cx="12894733" cy="461665"/>
          </a:xfrm>
          <a:prstGeom prst="rect">
            <a:avLst/>
          </a:prstGeom>
          <a:noFill/>
        </p:spPr>
        <p:txBody>
          <a:bodyPr wrap="square" rtlCol="0">
            <a:spAutoFit/>
          </a:bodyPr>
          <a:lstStyle/>
          <a:p>
            <a:r>
              <a:rPr lang="en-US" sz="2400" dirty="0">
                <a:solidFill>
                  <a:schemeClr val="tx1"/>
                </a:solidFill>
                <a:latin typeface="Times New Roman" panose="02020603050405020304" pitchFamily="18" charset="0"/>
                <a:cs typeface="Times New Roman" panose="02020603050405020304" pitchFamily="18" charset="0"/>
              </a:rPr>
              <a:t>Table 2</a:t>
            </a:r>
            <a:r>
              <a:rPr lang="en-US" sz="2400" b="0" dirty="0">
                <a:solidFill>
                  <a:schemeClr val="tx1"/>
                </a:solidFill>
                <a:latin typeface="Times New Roman" panose="02020603050405020304" pitchFamily="18" charset="0"/>
                <a:cs typeface="Times New Roman" panose="02020603050405020304" pitchFamily="18" charset="0"/>
              </a:rPr>
              <a:t>: Average stem length of each strain</a:t>
            </a:r>
          </a:p>
        </p:txBody>
      </p:sp>
      <p:sp>
        <p:nvSpPr>
          <p:cNvPr id="31" name="Rectangle 30">
            <a:extLst>
              <a:ext uri="{FF2B5EF4-FFF2-40B4-BE49-F238E27FC236}">
                <a16:creationId xmlns:a16="http://schemas.microsoft.com/office/drawing/2014/main" id="{2B4697C0-DF46-46F5-9932-263B253C916C}"/>
              </a:ext>
            </a:extLst>
          </p:cNvPr>
          <p:cNvSpPr/>
          <p:nvPr/>
        </p:nvSpPr>
        <p:spPr>
          <a:xfrm>
            <a:off x="15159892" y="26494383"/>
            <a:ext cx="12894732" cy="2308324"/>
          </a:xfrm>
          <a:prstGeom prst="rect">
            <a:avLst/>
          </a:prstGeom>
        </p:spPr>
        <p:txBody>
          <a:bodyPr wrap="square">
            <a:spAutoFit/>
          </a:bodyPr>
          <a:lstStyle/>
          <a:p>
            <a:pPr algn="l"/>
            <a:r>
              <a:rPr lang="en-US" sz="2400" b="0" dirty="0">
                <a:solidFill>
                  <a:srgbClr val="000000"/>
                </a:solidFill>
                <a:latin typeface="Times New Roman" panose="02020603050405020304" pitchFamily="18" charset="0"/>
                <a:cs typeface="Times New Roman" panose="02020603050405020304" pitchFamily="18" charset="0"/>
              </a:rPr>
              <a:t>Day 21;</a:t>
            </a:r>
          </a:p>
          <a:p>
            <a:pPr marL="571500" indent="-571500" algn="l">
              <a:buFont typeface="Arial" panose="020B0604020202020204" pitchFamily="34" charset="0"/>
              <a:buChar char="•"/>
            </a:pPr>
            <a:r>
              <a:rPr lang="en-US" sz="2400" b="0" dirty="0">
                <a:solidFill>
                  <a:srgbClr val="000000"/>
                </a:solidFill>
                <a:latin typeface="Times New Roman" panose="02020603050405020304" pitchFamily="18" charset="0"/>
                <a:cs typeface="Times New Roman" panose="02020603050405020304" pitchFamily="18" charset="0"/>
              </a:rPr>
              <a:t>Col-O n=3; RPA1C n=0; RPA1E n=3, RPA1C/E n=4</a:t>
            </a:r>
          </a:p>
          <a:p>
            <a:pPr algn="l"/>
            <a:r>
              <a:rPr lang="en-US" sz="2400" b="0" dirty="0">
                <a:solidFill>
                  <a:srgbClr val="000000"/>
                </a:solidFill>
                <a:latin typeface="Times New Roman" panose="02020603050405020304" pitchFamily="18" charset="0"/>
                <a:cs typeface="Times New Roman" panose="02020603050405020304" pitchFamily="18" charset="0"/>
              </a:rPr>
              <a:t>Day 28;</a:t>
            </a:r>
          </a:p>
          <a:p>
            <a:pPr marL="571500" indent="-571500" algn="l">
              <a:buFont typeface="Arial" panose="020B0604020202020204" pitchFamily="34" charset="0"/>
              <a:buChar char="•"/>
            </a:pPr>
            <a:r>
              <a:rPr lang="en-US" sz="2400" b="0" dirty="0">
                <a:solidFill>
                  <a:srgbClr val="000000"/>
                </a:solidFill>
                <a:latin typeface="Times New Roman" panose="02020603050405020304" pitchFamily="18" charset="0"/>
                <a:cs typeface="Times New Roman" panose="02020603050405020304" pitchFamily="18" charset="0"/>
              </a:rPr>
              <a:t>Col-O n=9; RPA1C n=10, RPA1E n=10; RPA1C/E n=10</a:t>
            </a:r>
          </a:p>
          <a:p>
            <a:pPr algn="l"/>
            <a:r>
              <a:rPr lang="en-US" sz="2400" b="0" dirty="0">
                <a:solidFill>
                  <a:srgbClr val="000000"/>
                </a:solidFill>
                <a:latin typeface="Times New Roman" panose="02020603050405020304" pitchFamily="18" charset="0"/>
                <a:cs typeface="Times New Roman" panose="02020603050405020304" pitchFamily="18" charset="0"/>
              </a:rPr>
              <a:t>Day 31;</a:t>
            </a:r>
          </a:p>
          <a:p>
            <a:pPr marL="571500" indent="-571500" algn="l">
              <a:buFont typeface="Arial" panose="020B0604020202020204" pitchFamily="34" charset="0"/>
              <a:buChar char="•"/>
            </a:pPr>
            <a:r>
              <a:rPr lang="en-US" sz="2400" b="0" dirty="0">
                <a:solidFill>
                  <a:srgbClr val="000000"/>
                </a:solidFill>
                <a:latin typeface="Times New Roman" panose="02020603050405020304" pitchFamily="18" charset="0"/>
                <a:cs typeface="Times New Roman" panose="02020603050405020304" pitchFamily="18" charset="0"/>
              </a:rPr>
              <a:t>Col-O n=9; RPA1C n=10; RPA1E n=10; RPA1C/E n=10</a:t>
            </a:r>
          </a:p>
        </p:txBody>
      </p:sp>
      <p:sp>
        <p:nvSpPr>
          <p:cNvPr id="33" name="Rectangle 32">
            <a:extLst>
              <a:ext uri="{FF2B5EF4-FFF2-40B4-BE49-F238E27FC236}">
                <a16:creationId xmlns:a16="http://schemas.microsoft.com/office/drawing/2014/main" id="{B01EBA63-7E31-45F7-8D2A-C05AECCC492D}"/>
              </a:ext>
            </a:extLst>
          </p:cNvPr>
          <p:cNvSpPr/>
          <p:nvPr/>
        </p:nvSpPr>
        <p:spPr>
          <a:xfrm>
            <a:off x="29976231" y="26235662"/>
            <a:ext cx="13064067" cy="3539430"/>
          </a:xfrm>
          <a:prstGeom prst="rect">
            <a:avLst/>
          </a:prstGeom>
        </p:spPr>
        <p:txBody>
          <a:bodyPr wrap="square">
            <a:spAutoFit/>
          </a:bodyPr>
          <a:lstStyle/>
          <a:p>
            <a:pPr algn="l"/>
            <a:r>
              <a:rPr lang="en-US" sz="2800" b="0" dirty="0" err="1">
                <a:solidFill>
                  <a:schemeClr val="tx1"/>
                </a:solidFill>
                <a:latin typeface="Times New Roman" panose="02020603050405020304" pitchFamily="18" charset="0"/>
                <a:cs typeface="Times New Roman" panose="02020603050405020304" pitchFamily="18" charset="0"/>
              </a:rPr>
              <a:t>Aklilu</a:t>
            </a:r>
            <a:r>
              <a:rPr lang="en-US" sz="2800" b="0" dirty="0">
                <a:solidFill>
                  <a:schemeClr val="tx1"/>
                </a:solidFill>
                <a:latin typeface="Times New Roman" panose="02020603050405020304" pitchFamily="18" charset="0"/>
                <a:cs typeface="Times New Roman" panose="02020603050405020304" pitchFamily="18" charset="0"/>
              </a:rPr>
              <a:t>, B. (2013).  Genetic analysis of the Replication Protein A large subunit</a:t>
            </a:r>
          </a:p>
          <a:p>
            <a:pPr algn="l"/>
            <a:r>
              <a:rPr lang="en-US" sz="2800" b="0" dirty="0">
                <a:solidFill>
                  <a:schemeClr val="tx1"/>
                </a:solidFill>
                <a:latin typeface="Times New Roman" panose="02020603050405020304" pitchFamily="18" charset="0"/>
                <a:cs typeface="Times New Roman" panose="02020603050405020304" pitchFamily="18" charset="0"/>
              </a:rPr>
              <a:t>	family in Arabidopsis reveals unique and overlapping roles in DNA repair, meiosis 	and DNA replication.  </a:t>
            </a:r>
            <a:r>
              <a:rPr lang="en-US" sz="2800" b="0" i="1" dirty="0">
                <a:solidFill>
                  <a:schemeClr val="tx1"/>
                </a:solidFill>
                <a:latin typeface="Times New Roman" panose="02020603050405020304" pitchFamily="18" charset="0"/>
                <a:cs typeface="Times New Roman" panose="02020603050405020304" pitchFamily="18" charset="0"/>
              </a:rPr>
              <a:t>Nucleic Acids Research, 42 </a:t>
            </a:r>
            <a:r>
              <a:rPr lang="en-US" sz="2800" b="0" dirty="0">
                <a:solidFill>
                  <a:schemeClr val="tx1"/>
                </a:solidFill>
                <a:latin typeface="Times New Roman" panose="02020603050405020304" pitchFamily="18" charset="0"/>
                <a:cs typeface="Times New Roman" panose="02020603050405020304" pitchFamily="18" charset="0"/>
              </a:rPr>
              <a:t>(5).</a:t>
            </a:r>
            <a:r>
              <a:rPr lang="en-US" sz="2800" b="0" i="1" dirty="0">
                <a:solidFill>
                  <a:schemeClr val="tx1"/>
                </a:solidFill>
                <a:latin typeface="Times New Roman" panose="02020603050405020304" pitchFamily="18" charset="0"/>
                <a:cs typeface="Times New Roman" panose="02020603050405020304" pitchFamily="18" charset="0"/>
              </a:rPr>
              <a:t> </a:t>
            </a:r>
          </a:p>
          <a:p>
            <a:pPr algn="l"/>
            <a:r>
              <a:rPr lang="en-US" sz="2800" b="0" dirty="0">
                <a:solidFill>
                  <a:schemeClr val="tx1"/>
                </a:solidFill>
                <a:latin typeface="Times New Roman" panose="02020603050405020304" pitchFamily="18" charset="0"/>
                <a:cs typeface="Times New Roman" panose="02020603050405020304" pitchFamily="18" charset="0"/>
              </a:rPr>
              <a:t>Carey, N. (2012).  The Epigenetics Revolution: How Modern Biology is rewriting our 	understanding of Genetics, Disease, and Inheritance. New York City: Columbia	University Press.</a:t>
            </a:r>
            <a:endParaRPr lang="en-US" sz="2800" b="0" i="1" dirty="0">
              <a:solidFill>
                <a:schemeClr val="tx1"/>
              </a:solidFill>
              <a:latin typeface="Times New Roman" panose="02020603050405020304" pitchFamily="18" charset="0"/>
              <a:cs typeface="Times New Roman" panose="02020603050405020304" pitchFamily="18" charset="0"/>
            </a:endParaRPr>
          </a:p>
          <a:p>
            <a:pPr algn="l"/>
            <a:r>
              <a:rPr lang="en-US" sz="2800" b="0" dirty="0" err="1">
                <a:solidFill>
                  <a:schemeClr val="tx1"/>
                </a:solidFill>
                <a:latin typeface="Times New Roman" panose="02020603050405020304" pitchFamily="18" charset="0"/>
                <a:cs typeface="Times New Roman" panose="02020603050405020304" pitchFamily="18" charset="0"/>
              </a:rPr>
              <a:t>Craufurd</a:t>
            </a:r>
            <a:r>
              <a:rPr lang="en-US" sz="2800" b="0" dirty="0">
                <a:solidFill>
                  <a:schemeClr val="tx1"/>
                </a:solidFill>
                <a:latin typeface="Times New Roman" panose="02020603050405020304" pitchFamily="18" charset="0"/>
                <a:cs typeface="Times New Roman" panose="02020603050405020304" pitchFamily="18" charset="0"/>
              </a:rPr>
              <a:t>, P.Q. and T.R. Wheeler. (2009).  Climate Change and the flowering time of 	annual crops. Journal of Experimental Biology, 60 (9), 2529-	2539.</a:t>
            </a:r>
          </a:p>
        </p:txBody>
      </p:sp>
      <p:pic>
        <p:nvPicPr>
          <p:cNvPr id="28" name="Picture 2" descr="https://lh3.googleusercontent.com/ic3yXrfVKvnHm9OA4Jshu0bWmZfT8hq150Gx3dUIsami6GbNEVirL4eawV5hCNFmw-r6e9jRuzrva7H_XarYeI2FBKpEJpOmXI_vHN9mZXSR3aNti1lwfGu31cN73Ods3wH5Kp8SaAHg5vds9JxHKrCsG97j3rKALXTgu-5Q4QYao3P8187jRqZjwiOs5TPjp8E5k53CZ_8WOKA5nAn_NwuNpAB_aHnjiZDH7lD3vuFqkXRil6qfv9qe34aOeyWlQX0iKcZYvQQMrJRvxBFAzyNmqnr_VJ_c7vEMrynMjsCTGNcdqJhznDClQpr0Lx0Z1bP7fDov8LoWcYDayT6CU7C0TEpNK6QVmK2lwKn4g9sJ9wVDAlYAczz9WDyBK1HYqg-04-HNvIlv0PCMTQ9K5jsDQB6rGMZvgjVzUtHSGymhb7GapTbw8FI1LY22fE6cJ_4KvmIf3QKF-Da0_dHyuHgYWpWtxuyWFIVr8jEgvzGONhsbDI3G5kJgZncsK7syjLnjYNwQjwY77vl28_eWKyq5ohUSPI6AeAXI6KA7K7wbmMhkhZ7aMmOzo89hFmKjaS1_axJI7_f3K33w_PyAS3ZO8nyRJrMzFsF2WMY-mOUF-mJGQ9mbrM4=w479-h638-no">
            <a:extLst>
              <a:ext uri="{FF2B5EF4-FFF2-40B4-BE49-F238E27FC236}">
                <a16:creationId xmlns:a16="http://schemas.microsoft.com/office/drawing/2014/main" id="{D708978C-85EA-4552-A3A1-C5752DC2C7EF}"/>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t="14461" b="14461"/>
          <a:stretch/>
        </p:blipFill>
        <p:spPr bwMode="auto">
          <a:xfrm>
            <a:off x="2866550" y="27423613"/>
            <a:ext cx="3221261" cy="3318375"/>
          </a:xfrm>
          <a:prstGeom prst="rect">
            <a:avLst/>
          </a:prstGeom>
          <a:solidFill>
            <a:srgbClr val="CCCCCC"/>
          </a:solidFill>
          <a:extLst/>
        </p:spPr>
      </p:pic>
      <p:sp>
        <p:nvSpPr>
          <p:cNvPr id="38" name="TextBox 37">
            <a:extLst>
              <a:ext uri="{FF2B5EF4-FFF2-40B4-BE49-F238E27FC236}">
                <a16:creationId xmlns:a16="http://schemas.microsoft.com/office/drawing/2014/main" id="{CDE47A43-EACF-4ACC-BD6F-032239513253}"/>
              </a:ext>
            </a:extLst>
          </p:cNvPr>
          <p:cNvSpPr txBox="1"/>
          <p:nvPr/>
        </p:nvSpPr>
        <p:spPr>
          <a:xfrm>
            <a:off x="2866550" y="30741988"/>
            <a:ext cx="3221261" cy="830997"/>
          </a:xfrm>
          <a:prstGeom prst="rect">
            <a:avLst/>
          </a:prstGeom>
          <a:solidFill>
            <a:srgbClr val="CCCCCC"/>
          </a:solidFill>
        </p:spPr>
        <p:txBody>
          <a:bodyPr wrap="square" rtlCol="0">
            <a:spAutoFit/>
          </a:bodyPr>
          <a:lstStyle/>
          <a:p>
            <a:r>
              <a:rPr lang="en-US" sz="2400" b="1" dirty="0">
                <a:solidFill>
                  <a:schemeClr val="tx1"/>
                </a:solidFill>
                <a:latin typeface="Times New Roman" panose="02020603050405020304" pitchFamily="18" charset="0"/>
                <a:cs typeface="Times New Roman" panose="02020603050405020304" pitchFamily="18" charset="0"/>
              </a:rPr>
              <a:t>Figure 1</a:t>
            </a:r>
            <a:r>
              <a:rPr lang="en-US" sz="2400" dirty="0">
                <a:solidFill>
                  <a:schemeClr val="tx1"/>
                </a:solidFill>
                <a:latin typeface="Times New Roman" panose="02020603050405020304" pitchFamily="18" charset="0"/>
                <a:cs typeface="Times New Roman" panose="02020603050405020304" pitchFamily="18" charset="0"/>
              </a:rPr>
              <a:t>: Seedlings are plated on </a:t>
            </a:r>
            <a:r>
              <a:rPr lang="en-US" sz="2400" dirty="0" err="1">
                <a:solidFill>
                  <a:schemeClr val="tx1"/>
                </a:solidFill>
                <a:latin typeface="Times New Roman" panose="02020603050405020304" pitchFamily="18" charset="0"/>
                <a:cs typeface="Times New Roman" panose="02020603050405020304" pitchFamily="18" charset="0"/>
              </a:rPr>
              <a:t>Phyto</a:t>
            </a:r>
            <a:r>
              <a:rPr lang="en-US" sz="2400" dirty="0">
                <a:solidFill>
                  <a:schemeClr val="tx1"/>
                </a:solidFill>
                <a:latin typeface="Times New Roman" panose="02020603050405020304" pitchFamily="18" charset="0"/>
                <a:cs typeface="Times New Roman" panose="02020603050405020304" pitchFamily="18" charset="0"/>
              </a:rPr>
              <a:t>-agar</a:t>
            </a:r>
            <a:endParaRPr lang="en-US" sz="2400" b="1" dirty="0">
              <a:solidFill>
                <a:schemeClr val="tx1"/>
              </a:solidFill>
              <a:latin typeface="Times New Roman" panose="02020603050405020304" pitchFamily="18" charset="0"/>
              <a:cs typeface="Times New Roman" panose="02020603050405020304" pitchFamily="18" charset="0"/>
            </a:endParaRPr>
          </a:p>
        </p:txBody>
      </p:sp>
      <p:sp>
        <p:nvSpPr>
          <p:cNvPr id="39" name="Rectangle 38">
            <a:extLst>
              <a:ext uri="{FF2B5EF4-FFF2-40B4-BE49-F238E27FC236}">
                <a16:creationId xmlns:a16="http://schemas.microsoft.com/office/drawing/2014/main" id="{34229BF1-B51E-4FAD-9217-542D969C7D52}"/>
              </a:ext>
            </a:extLst>
          </p:cNvPr>
          <p:cNvSpPr/>
          <p:nvPr/>
        </p:nvSpPr>
        <p:spPr>
          <a:xfrm>
            <a:off x="15162350" y="31256644"/>
            <a:ext cx="12894732" cy="1015663"/>
          </a:xfrm>
          <a:prstGeom prst="rect">
            <a:avLst/>
          </a:prstGeom>
        </p:spPr>
        <p:txBody>
          <a:bodyPr wrap="square">
            <a:spAutoFit/>
          </a:bodyPr>
          <a:lstStyle/>
          <a:p>
            <a:pPr algn="l"/>
            <a:r>
              <a:rPr lang="en-US" sz="2000" b="0" dirty="0">
                <a:solidFill>
                  <a:srgbClr val="000000"/>
                </a:solidFill>
                <a:latin typeface="Times New Roman" panose="02020603050405020304" pitchFamily="18" charset="0"/>
                <a:cs typeface="Times New Roman" panose="02020603050405020304" pitchFamily="18" charset="0"/>
              </a:rPr>
              <a:t>Day 21;  Col-O n=3; RPA1C n=0; RPA1E n=3, RPA1C/E n=4</a:t>
            </a:r>
          </a:p>
          <a:p>
            <a:pPr algn="l"/>
            <a:r>
              <a:rPr lang="en-US" sz="2000" b="0" dirty="0">
                <a:solidFill>
                  <a:srgbClr val="000000"/>
                </a:solidFill>
                <a:latin typeface="Times New Roman" panose="02020603050405020304" pitchFamily="18" charset="0"/>
                <a:cs typeface="Times New Roman" panose="02020603050405020304" pitchFamily="18" charset="0"/>
              </a:rPr>
              <a:t>Day 28;  Col-O n=9; RPA1C n=10, RPA1E n=10; RPA1C/E n=10</a:t>
            </a:r>
          </a:p>
          <a:p>
            <a:pPr algn="l"/>
            <a:r>
              <a:rPr lang="en-US" sz="2000" b="0" dirty="0">
                <a:solidFill>
                  <a:srgbClr val="000000"/>
                </a:solidFill>
                <a:latin typeface="Times New Roman" panose="02020603050405020304" pitchFamily="18" charset="0"/>
                <a:cs typeface="Times New Roman" panose="02020603050405020304" pitchFamily="18" charset="0"/>
              </a:rPr>
              <a:t>Day 31;  Col-O n=9; RPA1C n=10; RPA1E n=10; RPA1C/E n=10</a:t>
            </a:r>
          </a:p>
        </p:txBody>
      </p:sp>
      <p:graphicFrame>
        <p:nvGraphicFramePr>
          <p:cNvPr id="40" name="Chart 39">
            <a:extLst>
              <a:ext uri="{FF2B5EF4-FFF2-40B4-BE49-F238E27FC236}">
                <a16:creationId xmlns:a16="http://schemas.microsoft.com/office/drawing/2014/main" id="{4657C020-21BA-415F-8354-154D6D1D0996}"/>
              </a:ext>
            </a:extLst>
          </p:cNvPr>
          <p:cNvGraphicFramePr>
            <a:graphicFrameLocks/>
          </p:cNvGraphicFramePr>
          <p:nvPr>
            <p:extLst>
              <p:ext uri="{D42A27DB-BD31-4B8C-83A1-F6EECF244321}">
                <p14:modId xmlns:p14="http://schemas.microsoft.com/office/powerpoint/2010/main" val="3085540644"/>
              </p:ext>
            </p:extLst>
          </p:nvPr>
        </p:nvGraphicFramePr>
        <p:xfrm>
          <a:off x="15172917" y="24150559"/>
          <a:ext cx="12881707" cy="6907971"/>
        </p:xfrm>
        <a:graphic>
          <a:graphicData uri="http://schemas.openxmlformats.org/drawingml/2006/chart">
            <c:chart xmlns:c="http://schemas.openxmlformats.org/drawingml/2006/chart" xmlns:r="http://schemas.openxmlformats.org/officeDocument/2006/relationships" r:id="rId6"/>
          </a:graphicData>
        </a:graphic>
      </p:graphicFrame>
      <p:pic>
        <p:nvPicPr>
          <p:cNvPr id="41" name="Picture 6" descr="https://lh3.googleusercontent.com/G6XZuxfbBkzplRkK3jeZqy_Whag2WSCuOgnBGSEzbzurJkrtWyHw9LjfhI-v-pS1zfnD2aSVNi3eCzUmf7-ER5t6FcVuYddNOwLXvvIDuR8KEHQ2cx7xZVC7TWGruuGdhKOHCQpRG3qCdu6bZPoyyJxDWLC9y4SdEpQraq2OEM7-qHWCOqjoiwaLbBvu4vyeK1It92kAgxetCi0g0g99HEZ6c7TjISh583CjC9FAiTLddsLGoi7sHqSfDdm81iZawgwskAvuVQ9DVHMw28_wS5gOeIQPDKeD82Uq2nR8Z8F1BJMbC8vug0wFBY65yUeZCdVJQ6hYCFrZW125kkaPj006lchqKGYquwePJzJ1HJb0yi1OLNUe0fHT8fQk6sVGajzpVxfNORGbdbcr8YERsNx2nZ0AxpoaHA9JTlzQtcC9QCrIlUr6HeW3Wc4X-ne3nZu4hXUruwN1Bddzzp5zbIY_spe65O9uwCs70QvsnU8Zi37BayX3yVfW_L-YLybXvOnyO4gmYpi52rvu6xQ4bPiU1q4lp58IdUb5xPNXG63yUfEgA4NAHMYX1XeT9ARG9kwvXJTz37P2fYuyaW61Xia_10EVkum3XObEQDKrbOtOb2ghOmLYTz8=w479-h638-no">
            <a:extLst>
              <a:ext uri="{FF2B5EF4-FFF2-40B4-BE49-F238E27FC236}">
                <a16:creationId xmlns:a16="http://schemas.microsoft.com/office/drawing/2014/main" id="{FE0CC087-4222-44AB-9E72-AD244E6C6063}"/>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l="7821" t="27190" r="3647" b="4277"/>
          <a:stretch/>
        </p:blipFill>
        <p:spPr bwMode="auto">
          <a:xfrm>
            <a:off x="7514750" y="27323154"/>
            <a:ext cx="3504519" cy="3620930"/>
          </a:xfrm>
          <a:prstGeom prst="rect">
            <a:avLst/>
          </a:prstGeom>
          <a:noFill/>
          <a:extLst>
            <a:ext uri="{909E8E84-426E-40DD-AFC4-6F175D3DCCD1}">
              <a14:hiddenFill xmlns:a14="http://schemas.microsoft.com/office/drawing/2010/main">
                <a:solidFill>
                  <a:srgbClr val="FFFFFF"/>
                </a:solidFill>
              </a14:hiddenFill>
            </a:ext>
          </a:extLst>
        </p:spPr>
      </p:pic>
      <p:sp>
        <p:nvSpPr>
          <p:cNvPr id="42" name="TextBox 41">
            <a:extLst>
              <a:ext uri="{FF2B5EF4-FFF2-40B4-BE49-F238E27FC236}">
                <a16:creationId xmlns:a16="http://schemas.microsoft.com/office/drawing/2014/main" id="{DFA7A0F9-2A5E-4645-8CF7-AFA556F13A21}"/>
              </a:ext>
            </a:extLst>
          </p:cNvPr>
          <p:cNvSpPr txBox="1"/>
          <p:nvPr/>
        </p:nvSpPr>
        <p:spPr>
          <a:xfrm>
            <a:off x="7514750" y="30944084"/>
            <a:ext cx="3504519" cy="830997"/>
          </a:xfrm>
          <a:prstGeom prst="rect">
            <a:avLst/>
          </a:prstGeom>
          <a:solidFill>
            <a:srgbClr val="CCCCCC"/>
          </a:solidFill>
        </p:spPr>
        <p:txBody>
          <a:bodyPr wrap="square" rtlCol="0">
            <a:spAutoFit/>
          </a:bodyPr>
          <a:lstStyle/>
          <a:p>
            <a:r>
              <a:rPr lang="en-US" sz="2400" b="1" dirty="0">
                <a:solidFill>
                  <a:schemeClr val="tx1"/>
                </a:solidFill>
                <a:latin typeface="Times New Roman" panose="02020603050405020304" pitchFamily="18" charset="0"/>
                <a:cs typeface="Times New Roman" panose="02020603050405020304" pitchFamily="18" charset="0"/>
              </a:rPr>
              <a:t>Figure 2</a:t>
            </a:r>
            <a:r>
              <a:rPr lang="en-US" sz="2400" dirty="0">
                <a:solidFill>
                  <a:schemeClr val="tx1"/>
                </a:solidFill>
                <a:latin typeface="Times New Roman" panose="02020603050405020304" pitchFamily="18" charset="0"/>
                <a:cs typeface="Times New Roman" panose="02020603050405020304" pitchFamily="18" charset="0"/>
              </a:rPr>
              <a:t>: </a:t>
            </a:r>
            <a:r>
              <a:rPr lang="en-US" sz="2400" i="1" dirty="0">
                <a:solidFill>
                  <a:schemeClr val="tx1"/>
                </a:solidFill>
                <a:latin typeface="Times New Roman" panose="02020603050405020304" pitchFamily="18" charset="0"/>
                <a:cs typeface="Times New Roman" panose="02020603050405020304" pitchFamily="18" charset="0"/>
              </a:rPr>
              <a:t>A. thaliana </a:t>
            </a:r>
            <a:r>
              <a:rPr lang="en-US" sz="2400" dirty="0">
                <a:solidFill>
                  <a:schemeClr val="tx1"/>
                </a:solidFill>
                <a:latin typeface="Times New Roman" panose="02020603050405020304" pitchFamily="18" charset="0"/>
                <a:cs typeface="Times New Roman" panose="02020603050405020304" pitchFamily="18" charset="0"/>
              </a:rPr>
              <a:t>plants, apx. 28 days</a:t>
            </a:r>
            <a:endParaRPr lang="en-US" sz="2400" b="1" dirty="0">
              <a:solidFill>
                <a:schemeClr val="tx1"/>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a16="http://schemas.microsoft.com/office/drawing/2014/main" id="{C999A718-9F97-4F2D-871F-9DBEB99A53FE}"/>
              </a:ext>
            </a:extLst>
          </p:cNvPr>
          <p:cNvSpPr txBox="1"/>
          <p:nvPr/>
        </p:nvSpPr>
        <p:spPr>
          <a:xfrm>
            <a:off x="15099125" y="15546398"/>
            <a:ext cx="12903526" cy="461665"/>
          </a:xfrm>
          <a:prstGeom prst="rect">
            <a:avLst/>
          </a:prstGeom>
          <a:noFill/>
        </p:spPr>
        <p:txBody>
          <a:bodyPr wrap="square" rtlCol="0">
            <a:spAutoFit/>
          </a:bodyPr>
          <a:lstStyle/>
          <a:p>
            <a:r>
              <a:rPr lang="en-US" sz="2400" dirty="0">
                <a:solidFill>
                  <a:schemeClr val="tx1"/>
                </a:solidFill>
                <a:latin typeface="Times New Roman" panose="02020603050405020304" pitchFamily="18" charset="0"/>
                <a:cs typeface="Times New Roman" panose="02020603050405020304" pitchFamily="18" charset="0"/>
              </a:rPr>
              <a:t>Table 1</a:t>
            </a:r>
            <a:r>
              <a:rPr lang="en-US" sz="2400" b="0" dirty="0">
                <a:solidFill>
                  <a:schemeClr val="tx1"/>
                </a:solidFill>
                <a:latin typeface="Times New Roman" panose="02020603050405020304" pitchFamily="18" charset="0"/>
                <a:cs typeface="Times New Roman" panose="02020603050405020304" pitchFamily="18" charset="0"/>
              </a:rPr>
              <a:t>: Average rosette leaves per plant for each strain</a:t>
            </a:r>
          </a:p>
        </p:txBody>
      </p:sp>
      <p:graphicFrame>
        <p:nvGraphicFramePr>
          <p:cNvPr id="45" name="Chart 44">
            <a:extLst>
              <a:ext uri="{FF2B5EF4-FFF2-40B4-BE49-F238E27FC236}">
                <a16:creationId xmlns:a16="http://schemas.microsoft.com/office/drawing/2014/main" id="{B824201D-ECB1-4B62-B650-E1451B7D733B}"/>
              </a:ext>
            </a:extLst>
          </p:cNvPr>
          <p:cNvGraphicFramePr>
            <a:graphicFrameLocks/>
          </p:cNvGraphicFramePr>
          <p:nvPr>
            <p:extLst>
              <p:ext uri="{D42A27DB-BD31-4B8C-83A1-F6EECF244321}">
                <p14:modId xmlns:p14="http://schemas.microsoft.com/office/powerpoint/2010/main" val="1292296741"/>
              </p:ext>
            </p:extLst>
          </p:nvPr>
        </p:nvGraphicFramePr>
        <p:xfrm>
          <a:off x="15162196" y="16008061"/>
          <a:ext cx="12840453" cy="7295969"/>
        </p:xfrm>
        <a:graphic>
          <a:graphicData uri="http://schemas.openxmlformats.org/drawingml/2006/chart">
            <c:chart xmlns:c="http://schemas.openxmlformats.org/drawingml/2006/chart" xmlns:r="http://schemas.openxmlformats.org/officeDocument/2006/relationships" r:id="rId8"/>
          </a:graphicData>
        </a:graphic>
      </p:graphicFrame>
      <p:pic>
        <p:nvPicPr>
          <p:cNvPr id="1026" name="Picture 2" descr="Image result for nsf logo">
            <a:extLst>
              <a:ext uri="{FF2B5EF4-FFF2-40B4-BE49-F238E27FC236}">
                <a16:creationId xmlns:a16="http://schemas.microsoft.com/office/drawing/2014/main" id="{EB20B5CF-6D1E-48AC-826A-A80F5C37F321}"/>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0085526" y="506393"/>
            <a:ext cx="2972343" cy="2972343"/>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8BAF87CC-363C-46A2-8BCF-DC968923A6D8}"/>
              </a:ext>
            </a:extLst>
          </p:cNvPr>
          <p:cNvSpPr txBox="1"/>
          <p:nvPr/>
        </p:nvSpPr>
        <p:spPr>
          <a:xfrm>
            <a:off x="868483" y="32272307"/>
            <a:ext cx="6646268" cy="400110"/>
          </a:xfrm>
          <a:prstGeom prst="rect">
            <a:avLst/>
          </a:prstGeom>
          <a:noFill/>
        </p:spPr>
        <p:txBody>
          <a:bodyPr wrap="square" rtlCol="0">
            <a:spAutoFit/>
          </a:bodyPr>
          <a:lstStyle/>
          <a:p>
            <a:pPr algn="l"/>
            <a:r>
              <a:rPr lang="en-US" sz="2000" dirty="0">
                <a:solidFill>
                  <a:schemeClr val="tx1"/>
                </a:solidFill>
              </a:rPr>
              <a:t>Contact information; esb1003@wildcats.unh.edu</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sz="quarter"/>
          </p:nvPr>
        </p:nvSpPr>
        <p:spPr/>
        <p:txBody>
          <a:bodyPr/>
          <a:lstStyle/>
          <a:p>
            <a:endParaRPr lang="en-US"/>
          </a:p>
        </p:txBody>
      </p:sp>
      <p:sp>
        <p:nvSpPr>
          <p:cNvPr id="3" name="Content Placeholder 2"/>
          <p:cNvSpPr>
            <a:spLocks noGrp="1"/>
          </p:cNvSpPr>
          <p:nvPr>
            <p:ph sz="quarter" idx="1"/>
          </p:nvPr>
        </p:nvSpPr>
        <p:spPr/>
        <p:txBody>
          <a:bodyPr/>
          <a:lstStyle/>
          <a:p>
            <a:endParaRPr lang="en-US"/>
          </a:p>
        </p:txBody>
      </p:sp>
      <p:sp>
        <p:nvSpPr>
          <p:cNvPr id="4" name="Content Placeholder 3"/>
          <p:cNvSpPr>
            <a:spLocks noGrp="1"/>
          </p:cNvSpPr>
          <p:nvPr>
            <p:ph sz="quarter" idx="2"/>
          </p:nvPr>
        </p:nvSpPr>
        <p:spPr/>
        <p:txBody>
          <a:bodyPr/>
          <a:lstStyle/>
          <a:p>
            <a:endParaRPr lang="en-US"/>
          </a:p>
        </p:txBody>
      </p:sp>
      <p:sp>
        <p:nvSpPr>
          <p:cNvPr id="5" name="Content Placeholder 4"/>
          <p:cNvSpPr>
            <a:spLocks noGrp="1"/>
          </p:cNvSpPr>
          <p:nvPr>
            <p:ph sz="quarter" idx="3"/>
          </p:nvPr>
        </p:nvSpPr>
        <p:spPr/>
        <p:txBody>
          <a:bodyPr/>
          <a:lstStyle/>
          <a:p>
            <a:endParaRPr lang="en-US"/>
          </a:p>
        </p:txBody>
      </p:sp>
      <p:sp>
        <p:nvSpPr>
          <p:cNvPr id="6" name="Content Placeholder 5"/>
          <p:cNvSpPr>
            <a:spLocks noGrp="1"/>
          </p:cNvSpPr>
          <p:nvPr>
            <p:ph sz="quarter" idx="4"/>
          </p:nvPr>
        </p:nvSpPr>
        <p:spPr/>
        <p:txBody>
          <a:bodyPr/>
          <a:lstStyle/>
          <a:p>
            <a:endParaRPr lang="en-US"/>
          </a:p>
        </p:txBody>
      </p:sp>
      <p:grpSp>
        <p:nvGrpSpPr>
          <p:cNvPr id="7" name="Group 6"/>
          <p:cNvGrpSpPr/>
          <p:nvPr/>
        </p:nvGrpSpPr>
        <p:grpSpPr>
          <a:xfrm>
            <a:off x="0" y="-19050"/>
            <a:ext cx="43891200" cy="32937450"/>
            <a:chOff x="3038168" y="2271252"/>
            <a:chExt cx="26871560" cy="17255617"/>
          </a:xfrm>
        </p:grpSpPr>
        <p:sp>
          <p:nvSpPr>
            <p:cNvPr id="8" name="Rectangle 7"/>
            <p:cNvSpPr/>
            <p:nvPr/>
          </p:nvSpPr>
          <p:spPr>
            <a:xfrm>
              <a:off x="3038168" y="2271252"/>
              <a:ext cx="26871560" cy="17255617"/>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4395020" y="3923074"/>
              <a:ext cx="23095973" cy="6078794"/>
            </a:xfrm>
            <a:prstGeom prst="rect">
              <a:avLst/>
            </a:prstGeom>
            <a:noFill/>
          </p:spPr>
          <p:txBody>
            <a:bodyPr wrap="square" rtlCol="0">
              <a:spAutoFit/>
            </a:bodyPr>
            <a:lstStyle/>
            <a:p>
              <a:pPr algn="ctr"/>
              <a:r>
                <a:rPr lang="en-US" sz="10300" dirty="0">
                  <a:solidFill>
                    <a:schemeClr val="tx2"/>
                  </a:solidFill>
                  <a:effectLst>
                    <a:outerShdw blurRad="38100" dist="38100" dir="2700000" algn="tl">
                      <a:srgbClr val="000000">
                        <a:alpha val="43137"/>
                      </a:srgbClr>
                    </a:outerShdw>
                  </a:effectLst>
                </a:rPr>
                <a:t>This poster template provided courtesy of </a:t>
              </a:r>
            </a:p>
            <a:p>
              <a:pPr algn="ctr"/>
              <a:r>
                <a:rPr lang="en-US" sz="10300" dirty="0">
                  <a:solidFill>
                    <a:schemeClr val="tx2"/>
                  </a:solidFill>
                  <a:effectLst>
                    <a:outerShdw blurRad="38100" dist="38100" dir="2700000" algn="tl">
                      <a:srgbClr val="000000">
                        <a:alpha val="43137"/>
                      </a:srgbClr>
                    </a:outerShdw>
                  </a:effectLst>
                </a:rPr>
                <a:t>UNH </a:t>
              </a:r>
              <a:r>
                <a:rPr lang="en-US" sz="6300" dirty="0">
                  <a:solidFill>
                    <a:schemeClr val="tx2"/>
                  </a:solidFill>
                  <a:effectLst>
                    <a:outerShdw blurRad="38100" dist="38100" dir="2700000" algn="tl">
                      <a:srgbClr val="000000">
                        <a:alpha val="43137"/>
                      </a:srgbClr>
                    </a:outerShdw>
                  </a:effectLst>
                </a:rPr>
                <a:t>ESRC</a:t>
              </a:r>
              <a:r>
                <a:rPr lang="en-US" sz="10300" dirty="0">
                  <a:solidFill>
                    <a:schemeClr val="tx2"/>
                  </a:solidFill>
                  <a:effectLst>
                    <a:outerShdw blurRad="38100" dist="38100" dir="2700000" algn="tl">
                      <a:srgbClr val="000000">
                        <a:alpha val="43137"/>
                      </a:srgbClr>
                    </a:outerShdw>
                  </a:effectLst>
                </a:rPr>
                <a:t> Poster Printing Services</a:t>
              </a:r>
            </a:p>
            <a:p>
              <a:pPr algn="ctr"/>
              <a:endParaRPr lang="en-US" sz="10300" dirty="0">
                <a:solidFill>
                  <a:schemeClr val="tx2"/>
                </a:solidFill>
              </a:endParaRPr>
            </a:p>
            <a:p>
              <a:pPr algn="ctr"/>
              <a:endParaRPr lang="en-US" sz="11200" dirty="0">
                <a:solidFill>
                  <a:schemeClr val="tx2"/>
                </a:solidFill>
              </a:endParaRPr>
            </a:p>
            <a:p>
              <a:pPr algn="ctr"/>
              <a:endParaRPr lang="en-US" sz="11200" dirty="0">
                <a:solidFill>
                  <a:schemeClr val="tx2"/>
                </a:solidFill>
              </a:endParaRPr>
            </a:p>
            <a:p>
              <a:pPr algn="ctr"/>
              <a:r>
                <a:rPr lang="en-US" sz="11200" dirty="0">
                  <a:solidFill>
                    <a:schemeClr val="tx2"/>
                  </a:solidFill>
                </a:rPr>
                <a:t>Trust us to make your poster look GREAT!</a:t>
              </a:r>
            </a:p>
            <a:p>
              <a:pPr algn="ctr"/>
              <a:endParaRPr lang="en-US" sz="10300" dirty="0">
                <a:solidFill>
                  <a:schemeClr val="accent5">
                    <a:lumMod val="75000"/>
                  </a:schemeClr>
                </a:solidFill>
              </a:endParaRP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61219" y="12425448"/>
              <a:ext cx="2478029" cy="2983999"/>
            </a:xfrm>
            <a:prstGeom prst="rect">
              <a:avLst/>
            </a:prstGeom>
          </p:spPr>
        </p:pic>
        <p:sp>
          <p:nvSpPr>
            <p:cNvPr id="11" name="TextBox 10"/>
            <p:cNvSpPr txBox="1"/>
            <p:nvPr/>
          </p:nvSpPr>
          <p:spPr>
            <a:xfrm>
              <a:off x="9291484" y="12729302"/>
              <a:ext cx="18199509" cy="2458929"/>
            </a:xfrm>
            <a:prstGeom prst="rect">
              <a:avLst/>
            </a:prstGeom>
            <a:noFill/>
          </p:spPr>
          <p:txBody>
            <a:bodyPr wrap="square" rtlCol="0">
              <a:spAutoFit/>
            </a:bodyPr>
            <a:lstStyle/>
            <a:p>
              <a:r>
                <a:rPr lang="en-US" sz="10300" dirty="0">
                  <a:solidFill>
                    <a:srgbClr val="00126A"/>
                  </a:solidFill>
                </a:rPr>
                <a:t>Website:</a:t>
              </a:r>
              <a:r>
                <a:rPr lang="en-US" sz="10300" dirty="0">
                  <a:solidFill>
                    <a:schemeClr val="accent5">
                      <a:lumMod val="75000"/>
                    </a:schemeClr>
                  </a:solidFill>
                </a:rPr>
                <a:t> </a:t>
              </a:r>
              <a:r>
                <a:rPr lang="en-US" sz="10300" dirty="0">
                  <a:solidFill>
                    <a:schemeClr val="accent5">
                      <a:lumMod val="75000"/>
                    </a:schemeClr>
                  </a:solidFill>
                  <a:hlinkClick r:id="rId3"/>
                </a:rPr>
                <a:t>http://posters.unh.edu</a:t>
              </a:r>
              <a:endParaRPr lang="en-US" sz="10300" dirty="0">
                <a:solidFill>
                  <a:schemeClr val="accent5">
                    <a:lumMod val="75000"/>
                  </a:schemeClr>
                </a:solidFill>
              </a:endParaRPr>
            </a:p>
            <a:p>
              <a:r>
                <a:rPr lang="en-US" sz="10300" dirty="0">
                  <a:solidFill>
                    <a:schemeClr val="tx2"/>
                  </a:solidFill>
                </a:rPr>
                <a:t>Poster Guide: </a:t>
              </a:r>
              <a:r>
                <a:rPr lang="en-US" sz="10300" dirty="0">
                  <a:solidFill>
                    <a:schemeClr val="accent5">
                      <a:lumMod val="75000"/>
                    </a:schemeClr>
                  </a:solidFill>
                  <a:hlinkClick r:id="rId4"/>
                </a:rPr>
                <a:t>http://goo.gl/1E7TJY</a:t>
              </a:r>
              <a:endParaRPr lang="en-US" sz="10300" dirty="0">
                <a:solidFill>
                  <a:schemeClr val="accent5">
                    <a:lumMod val="75000"/>
                  </a:schemeClr>
                </a:solidFill>
              </a:endParaRPr>
            </a:p>
            <a:p>
              <a:endParaRPr lang="en-US" sz="9300" dirty="0"/>
            </a:p>
          </p:txBody>
        </p:sp>
        <p:sp>
          <p:nvSpPr>
            <p:cNvPr id="12" name="TextBox 11"/>
            <p:cNvSpPr txBox="1"/>
            <p:nvPr/>
          </p:nvSpPr>
          <p:spPr>
            <a:xfrm>
              <a:off x="9306233" y="18039145"/>
              <a:ext cx="13273548" cy="669151"/>
            </a:xfrm>
            <a:prstGeom prst="rect">
              <a:avLst/>
            </a:prstGeom>
            <a:noFill/>
          </p:spPr>
          <p:txBody>
            <a:bodyPr wrap="square" rtlCol="0">
              <a:spAutoFit/>
            </a:bodyPr>
            <a:lstStyle/>
            <a:p>
              <a:r>
                <a:rPr lang="en-US" sz="7700" dirty="0">
                  <a:solidFill>
                    <a:schemeClr val="bg2">
                      <a:lumMod val="50000"/>
                    </a:schemeClr>
                  </a:solidFill>
                  <a:effectLst>
                    <a:outerShdw blurRad="38100" dist="38100" dir="2700000" algn="tl">
                      <a:srgbClr val="000000">
                        <a:alpha val="43137"/>
                      </a:srgbClr>
                    </a:outerShdw>
                  </a:effectLst>
                </a:rPr>
                <a:t>DELETE THIS SLIDE BEFORE PRINTING</a:t>
              </a:r>
            </a:p>
          </p:txBody>
        </p:sp>
      </p:grpSp>
    </p:spTree>
    <p:extLst>
      <p:ext uri="{BB962C8B-B14F-4D97-AF65-F5344CB8AC3E}">
        <p14:creationId xmlns:p14="http://schemas.microsoft.com/office/powerpoint/2010/main" val="3426446301"/>
      </p:ext>
    </p:extLst>
  </p:cSld>
  <p:clrMapOvr>
    <a:masterClrMapping/>
  </p:clrMapOvr>
</p:sld>
</file>

<file path=ppt/theme/theme1.xml><?xml version="1.0" encoding="utf-8"?>
<a:theme xmlns:a="http://schemas.openxmlformats.org/drawingml/2006/main" name="Default Design">
  <a:themeElements>
    <a:clrScheme name="Waveform">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gradFill rotWithShape="1">
          <a:gsLst>
            <a:gs pos="0">
              <a:srgbClr val="800000"/>
            </a:gs>
            <a:gs pos="50000">
              <a:srgbClr val="800000">
                <a:gamma/>
                <a:tint val="73725"/>
                <a:invGamma/>
              </a:srgbClr>
            </a:gs>
            <a:gs pos="100000">
              <a:srgbClr val="800000"/>
            </a:gs>
          </a:gsLst>
          <a:lin ang="5400000" scaled="1"/>
        </a:gra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137160" tIns="68580" rIns="137160" bIns="68580" numCol="1" anchor="ctr" anchorCtr="0" compatLnSpc="1">
        <a:prstTxWarp prst="textNoShape">
          <a:avLst/>
        </a:prstTxWarp>
      </a:bodyPr>
      <a:lstStyle>
        <a:defPPr marL="0" marR="0" indent="0" algn="ctr" defTabSz="3762375" rtl="0" eaLnBrk="1" fontAlgn="base" latinLnBrk="0" hangingPunct="1">
          <a:lnSpc>
            <a:spcPct val="100000"/>
          </a:lnSpc>
          <a:spcBef>
            <a:spcPct val="0"/>
          </a:spcBef>
          <a:spcAft>
            <a:spcPct val="0"/>
          </a:spcAft>
          <a:buClrTx/>
          <a:buSzTx/>
          <a:buFontTx/>
          <a:buNone/>
          <a:tabLst/>
          <a:defRPr kumimoji="0" lang="en-US" sz="4300" b="1" i="0" u="none" strike="noStrike" cap="none" normalizeH="0" baseline="0" smtClean="0">
            <a:ln>
              <a:noFill/>
            </a:ln>
            <a:solidFill>
              <a:srgbClr val="FF9900"/>
            </a:solidFill>
            <a:effectLst/>
            <a:latin typeface="Arial" pitchFamily="34" charset="0"/>
          </a:defRPr>
        </a:defPPr>
      </a:lstStyle>
    </a:spDef>
    <a:lnDef>
      <a:spPr bwMode="auto">
        <a:xfrm>
          <a:off x="0" y="0"/>
          <a:ext cx="1" cy="1"/>
        </a:xfrm>
        <a:custGeom>
          <a:avLst/>
          <a:gdLst/>
          <a:ahLst/>
          <a:cxnLst/>
          <a:rect l="0" t="0" r="0" b="0"/>
          <a:pathLst/>
        </a:custGeom>
        <a:gradFill rotWithShape="1">
          <a:gsLst>
            <a:gs pos="0">
              <a:srgbClr val="800000"/>
            </a:gs>
            <a:gs pos="50000">
              <a:srgbClr val="800000">
                <a:gamma/>
                <a:tint val="73725"/>
                <a:invGamma/>
              </a:srgbClr>
            </a:gs>
            <a:gs pos="100000">
              <a:srgbClr val="800000"/>
            </a:gs>
          </a:gsLst>
          <a:lin ang="5400000" scaled="1"/>
        </a:gra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137160" tIns="68580" rIns="137160" bIns="68580" numCol="1" anchor="ctr" anchorCtr="0" compatLnSpc="1">
        <a:prstTxWarp prst="textNoShape">
          <a:avLst/>
        </a:prstTxWarp>
      </a:bodyPr>
      <a:lstStyle>
        <a:defPPr marL="0" marR="0" indent="0" algn="ctr" defTabSz="3762375" rtl="0" eaLnBrk="1" fontAlgn="base" latinLnBrk="0" hangingPunct="1">
          <a:lnSpc>
            <a:spcPct val="100000"/>
          </a:lnSpc>
          <a:spcBef>
            <a:spcPct val="0"/>
          </a:spcBef>
          <a:spcAft>
            <a:spcPct val="0"/>
          </a:spcAft>
          <a:buClrTx/>
          <a:buSzTx/>
          <a:buFontTx/>
          <a:buNone/>
          <a:tabLst/>
          <a:defRPr kumimoji="0" lang="en-US" sz="4300" b="1" i="0" u="none" strike="noStrike" cap="none" normalizeH="0" baseline="0" smtClean="0">
            <a:ln>
              <a:noFill/>
            </a:ln>
            <a:solidFill>
              <a:srgbClr val="FF9900"/>
            </a:solidFill>
            <a:effectLst/>
            <a:latin typeface="Arial" pitchFamily="34"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6980</TotalTime>
  <Words>776</Words>
  <Application>Microsoft Office PowerPoint</Application>
  <PresentationFormat>Custom</PresentationFormat>
  <Paragraphs>62</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ＭＳ Ｐゴシック</vt:lpstr>
      <vt:lpstr>Arial</vt:lpstr>
      <vt:lpstr>Times New Roman</vt:lpstr>
      <vt:lpstr>Default Design</vt:lpstr>
      <vt:lpstr>Do RPA-dependent epigenetic modifications regulate early flowering in Arabidopsis thaliana?   Emily Berry and Kevin Culligan  Department of Molecular ,Cellular and Biomedical Sciences, University of New Hampshire, Durham, NH 03824</vt:lpstr>
      <vt:lpstr>PowerPoint Presentation</vt:lpstr>
    </vt:vector>
  </TitlesOfParts>
  <Company>Graphicsland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Scientific poster example</dc:title>
  <dc:subject>Free Research Poster</dc:subject>
  <dc:creator>Graphicsland/MakeSigns.com</dc:creator>
  <cp:keywords>scientific, research, template, custom, poster, presentation, symposium, printing, PowerPoint, create, design, example, sample, download</cp:keywords>
  <dc:description>These templates are offered for free to help your create a poster ranging from nursing research posters to psychology research posters.</dc:description>
  <cp:lastModifiedBy>Emily Berry</cp:lastModifiedBy>
  <cp:revision>359</cp:revision>
  <cp:lastPrinted>2014-02-24T14:53:09Z</cp:lastPrinted>
  <dcterms:created xsi:type="dcterms:W3CDTF">2004-07-26T21:45:23Z</dcterms:created>
  <dcterms:modified xsi:type="dcterms:W3CDTF">2018-09-28T12:52:14Z</dcterms:modified>
  <cp:category>science research poster</cp:category>
</cp:coreProperties>
</file>