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91" d="100"/>
          <a:sy n="91" d="100"/>
        </p:scale>
        <p:origin x="1195" y="91"/>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rich Berghahn" userId="7d2d2b7a1ec9d5ec" providerId="LiveId" clId="{F486EB06-944F-4F70-A734-A5AC81167DFD}"/>
    <pc:docChg chg="modSld">
      <pc:chgData name="Erich Berghahn" userId="7d2d2b7a1ec9d5ec" providerId="LiveId" clId="{F486EB06-944F-4F70-A734-A5AC81167DFD}" dt="2018-10-08T21:11:47.470" v="0" actId="20577"/>
      <pc:docMkLst>
        <pc:docMk/>
      </pc:docMkLst>
      <pc:sldChg chg="modSp">
        <pc:chgData name="Erich Berghahn" userId="7d2d2b7a1ec9d5ec" providerId="LiveId" clId="{F486EB06-944F-4F70-A734-A5AC81167DFD}" dt="2018-10-08T21:11:47.470" v="0" actId="20577"/>
        <pc:sldMkLst>
          <pc:docMk/>
          <pc:sldMk cId="3945037336" sldId="256"/>
        </pc:sldMkLst>
        <pc:spChg chg="mod">
          <ac:chgData name="Erich Berghahn" userId="7d2d2b7a1ec9d5ec" providerId="LiveId" clId="{F486EB06-944F-4F70-A734-A5AC81167DFD}" dt="2018-10-08T21:11:47.470" v="0" actId="20577"/>
          <ac:spMkLst>
            <pc:docMk/>
            <pc:sldMk cId="3945037336" sldId="256"/>
            <ac:spMk id="12" creationId="{34413EC8-B2B7-48CB-91E4-586DBE42C218}"/>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A9EB04-C489-46BB-9D15-C2EE71111D98}" type="datetimeFigureOut">
              <a:rPr lang="en-US" smtClean="0"/>
              <a:t>10/8/2018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9A9FB5-BE11-4B8E-924D-3D0D78F6A467}" type="slidenum">
              <a:rPr lang="en-US" smtClean="0"/>
              <a:t>‹#›</a:t>
            </a:fld>
            <a:endParaRPr lang="en-US"/>
          </a:p>
        </p:txBody>
      </p:sp>
    </p:spTree>
    <p:extLst>
      <p:ext uri="{BB962C8B-B14F-4D97-AF65-F5344CB8AC3E}">
        <p14:creationId xmlns:p14="http://schemas.microsoft.com/office/powerpoint/2010/main" val="20550764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A9EB04-C489-46BB-9D15-C2EE71111D98}" type="datetimeFigureOut">
              <a:rPr lang="en-US" smtClean="0"/>
              <a:t>10/8/2018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9A9FB5-BE11-4B8E-924D-3D0D78F6A467}" type="slidenum">
              <a:rPr lang="en-US" smtClean="0"/>
              <a:t>‹#›</a:t>
            </a:fld>
            <a:endParaRPr lang="en-US"/>
          </a:p>
        </p:txBody>
      </p:sp>
    </p:spTree>
    <p:extLst>
      <p:ext uri="{BB962C8B-B14F-4D97-AF65-F5344CB8AC3E}">
        <p14:creationId xmlns:p14="http://schemas.microsoft.com/office/powerpoint/2010/main" val="19662106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2A9EB04-C489-46BB-9D15-C2EE71111D98}" type="datetimeFigureOut">
              <a:rPr lang="en-US" smtClean="0"/>
              <a:t>10/8/2018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9A9FB5-BE11-4B8E-924D-3D0D78F6A467}" type="slidenum">
              <a:rPr lang="en-US" smtClean="0"/>
              <a:t>‹#›</a:t>
            </a:fld>
            <a:endParaRPr lang="en-US"/>
          </a:p>
        </p:txBody>
      </p:sp>
    </p:spTree>
    <p:extLst>
      <p:ext uri="{BB962C8B-B14F-4D97-AF65-F5344CB8AC3E}">
        <p14:creationId xmlns:p14="http://schemas.microsoft.com/office/powerpoint/2010/main" val="25553942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A9EB04-C489-46BB-9D15-C2EE71111D98}" type="datetimeFigureOut">
              <a:rPr lang="en-US" smtClean="0"/>
              <a:t>10/8/2018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59A9FB5-BE11-4B8E-924D-3D0D78F6A467}" type="slidenum">
              <a:rPr lang="en-US" smtClean="0"/>
              <a:t>‹#›</a:t>
            </a:fld>
            <a:endParaRPr lang="en-US"/>
          </a:p>
        </p:txBody>
      </p:sp>
    </p:spTree>
    <p:extLst>
      <p:ext uri="{BB962C8B-B14F-4D97-AF65-F5344CB8AC3E}">
        <p14:creationId xmlns:p14="http://schemas.microsoft.com/office/powerpoint/2010/main" val="40456510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A9EB04-C489-46BB-9D15-C2EE71111D98}" type="datetimeFigureOut">
              <a:rPr lang="en-US" smtClean="0"/>
              <a:t>10/8/2018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59A9FB5-BE11-4B8E-924D-3D0D78F6A467}" type="slidenum">
              <a:rPr lang="en-US" smtClean="0"/>
              <a:t>‹#›</a:t>
            </a:fld>
            <a:endParaRPr lang="en-US"/>
          </a:p>
        </p:txBody>
      </p:sp>
    </p:spTree>
    <p:extLst>
      <p:ext uri="{BB962C8B-B14F-4D97-AF65-F5344CB8AC3E}">
        <p14:creationId xmlns:p14="http://schemas.microsoft.com/office/powerpoint/2010/main" val="25969774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A9EB04-C489-46BB-9D15-C2EE71111D98}" type="datetimeFigureOut">
              <a:rPr lang="en-US" smtClean="0"/>
              <a:t>10/8/2018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59A9FB5-BE11-4B8E-924D-3D0D78F6A467}" type="slidenum">
              <a:rPr lang="en-US" smtClean="0"/>
              <a:t>‹#›</a:t>
            </a:fld>
            <a:endParaRPr lang="en-US"/>
          </a:p>
        </p:txBody>
      </p:sp>
    </p:spTree>
    <p:extLst>
      <p:ext uri="{BB962C8B-B14F-4D97-AF65-F5344CB8AC3E}">
        <p14:creationId xmlns:p14="http://schemas.microsoft.com/office/powerpoint/2010/main" val="41394034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A9EB04-C489-46BB-9D15-C2EE71111D98}" type="datetimeFigureOut">
              <a:rPr lang="en-US" smtClean="0"/>
              <a:t>10/8/2018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59A9FB5-BE11-4B8E-924D-3D0D78F6A467}" type="slidenum">
              <a:rPr lang="en-US" smtClean="0"/>
              <a:t>‹#›</a:t>
            </a:fld>
            <a:endParaRPr lang="en-US"/>
          </a:p>
        </p:txBody>
      </p:sp>
    </p:spTree>
    <p:extLst>
      <p:ext uri="{BB962C8B-B14F-4D97-AF65-F5344CB8AC3E}">
        <p14:creationId xmlns:p14="http://schemas.microsoft.com/office/powerpoint/2010/main" val="3635082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2A9EB04-C489-46BB-9D15-C2EE71111D98}" type="datetimeFigureOut">
              <a:rPr lang="en-US" smtClean="0"/>
              <a:t>10/8/2018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59A9FB5-BE11-4B8E-924D-3D0D78F6A467}" type="slidenum">
              <a:rPr lang="en-US" smtClean="0"/>
              <a:t>‹#›</a:t>
            </a:fld>
            <a:endParaRPr lang="en-US"/>
          </a:p>
        </p:txBody>
      </p:sp>
    </p:spTree>
    <p:extLst>
      <p:ext uri="{BB962C8B-B14F-4D97-AF65-F5344CB8AC3E}">
        <p14:creationId xmlns:p14="http://schemas.microsoft.com/office/powerpoint/2010/main" val="4749767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2A9EB04-C489-46BB-9D15-C2EE71111D98}" type="datetimeFigureOut">
              <a:rPr lang="en-US" smtClean="0"/>
              <a:t>10/8/2018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59A9FB5-BE11-4B8E-924D-3D0D78F6A467}" type="slidenum">
              <a:rPr lang="en-US" smtClean="0"/>
              <a:t>‹#›</a:t>
            </a:fld>
            <a:endParaRPr lang="en-US"/>
          </a:p>
        </p:txBody>
      </p:sp>
    </p:spTree>
    <p:extLst>
      <p:ext uri="{BB962C8B-B14F-4D97-AF65-F5344CB8AC3E}">
        <p14:creationId xmlns:p14="http://schemas.microsoft.com/office/powerpoint/2010/main" val="2461270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A9EB04-C489-46BB-9D15-C2EE71111D98}" type="datetimeFigureOut">
              <a:rPr lang="en-US" smtClean="0"/>
              <a:t>10/8/2018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9A9FB5-BE11-4B8E-924D-3D0D78F6A467}" type="slidenum">
              <a:rPr lang="en-US" smtClean="0"/>
              <a:t>‹#›</a:t>
            </a:fld>
            <a:endParaRPr lang="en-US"/>
          </a:p>
        </p:txBody>
      </p:sp>
    </p:spTree>
    <p:extLst>
      <p:ext uri="{BB962C8B-B14F-4D97-AF65-F5344CB8AC3E}">
        <p14:creationId xmlns:p14="http://schemas.microsoft.com/office/powerpoint/2010/main" val="31125322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A9EB04-C489-46BB-9D15-C2EE71111D98}" type="datetimeFigureOut">
              <a:rPr lang="en-US" smtClean="0"/>
              <a:t>10/8/2018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9A9FB5-BE11-4B8E-924D-3D0D78F6A467}" type="slidenum">
              <a:rPr lang="en-US" smtClean="0"/>
              <a:t>‹#›</a:t>
            </a:fld>
            <a:endParaRPr lang="en-US"/>
          </a:p>
        </p:txBody>
      </p:sp>
    </p:spTree>
    <p:extLst>
      <p:ext uri="{BB962C8B-B14F-4D97-AF65-F5344CB8AC3E}">
        <p14:creationId xmlns:p14="http://schemas.microsoft.com/office/powerpoint/2010/main" val="20598459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A9EB04-C489-46BB-9D15-C2EE71111D98}" type="datetimeFigureOut">
              <a:rPr lang="en-US" smtClean="0"/>
              <a:t>10/8/2018</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9A9FB5-BE11-4B8E-924D-3D0D78F6A467}" type="slidenum">
              <a:rPr lang="en-US" smtClean="0"/>
              <a:t>‹#›</a:t>
            </a:fld>
            <a:endParaRPr lang="en-US"/>
          </a:p>
        </p:txBody>
      </p:sp>
    </p:spTree>
    <p:extLst>
      <p:ext uri="{BB962C8B-B14F-4D97-AF65-F5344CB8AC3E}">
        <p14:creationId xmlns:p14="http://schemas.microsoft.com/office/powerpoint/2010/main" val="381239959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50000">
              <a:schemeClr val="accent1">
                <a:lumMod val="5000"/>
                <a:lumOff val="95000"/>
              </a:schemeClr>
            </a:gs>
            <a:gs pos="64000">
              <a:schemeClr val="accent1">
                <a:lumMod val="45000"/>
                <a:lumOff val="55000"/>
              </a:schemeClr>
            </a:gs>
            <a:gs pos="100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94A6F3A-AF04-4B35-B8AC-C192D765CFE3}"/>
              </a:ext>
            </a:extLst>
          </p:cNvPr>
          <p:cNvSpPr>
            <a:spLocks noGrp="1"/>
          </p:cNvSpPr>
          <p:nvPr>
            <p:ph type="ctrTitle"/>
          </p:nvPr>
        </p:nvSpPr>
        <p:spPr>
          <a:xfrm>
            <a:off x="685800" y="0"/>
            <a:ext cx="7772400" cy="972590"/>
          </a:xfrm>
        </p:spPr>
        <p:txBody>
          <a:bodyPr>
            <a:normAutofit/>
          </a:bodyPr>
          <a:lstStyle/>
          <a:p>
            <a:r>
              <a:rPr lang="en-US" sz="3200" dirty="0">
                <a:latin typeface="Times New Roman" panose="02020603050405020304" pitchFamily="18" charset="0"/>
                <a:cs typeface="Times New Roman" panose="02020603050405020304" pitchFamily="18" charset="0"/>
              </a:rPr>
              <a:t>Farm Raised Pacific White Shrimp in a New Hampshire Green House</a:t>
            </a:r>
          </a:p>
        </p:txBody>
      </p:sp>
      <p:pic>
        <p:nvPicPr>
          <p:cNvPr id="7" name="Picture 6">
            <a:extLst>
              <a:ext uri="{FF2B5EF4-FFF2-40B4-BE49-F238E27FC236}">
                <a16:creationId xmlns:a16="http://schemas.microsoft.com/office/drawing/2014/main" id="{F0E262FC-B41A-4920-85B9-454413D9FC8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4312462" y="1724989"/>
            <a:ext cx="2386675" cy="1623284"/>
          </a:xfrm>
          <a:prstGeom prst="rect">
            <a:avLst/>
          </a:prstGeom>
        </p:spPr>
      </p:pic>
      <p:sp>
        <p:nvSpPr>
          <p:cNvPr id="8" name="TextBox 7">
            <a:extLst>
              <a:ext uri="{FF2B5EF4-FFF2-40B4-BE49-F238E27FC236}">
                <a16:creationId xmlns:a16="http://schemas.microsoft.com/office/drawing/2014/main" id="{14277F02-AE15-4ADD-871D-259EEC6CDB6C}"/>
              </a:ext>
            </a:extLst>
          </p:cNvPr>
          <p:cNvSpPr txBox="1"/>
          <p:nvPr/>
        </p:nvSpPr>
        <p:spPr>
          <a:xfrm>
            <a:off x="120534" y="1122218"/>
            <a:ext cx="2697481" cy="3046988"/>
          </a:xfrm>
          <a:prstGeom prst="rect">
            <a:avLst/>
          </a:prstGeom>
          <a:noFill/>
        </p:spPr>
        <p:txBody>
          <a:bodyPr wrap="square" rtlCol="0">
            <a:spAutoFit/>
          </a:bodyPr>
          <a:lstStyle/>
          <a:p>
            <a:r>
              <a:rPr lang="en-US" sz="1200" b="1" dirty="0">
                <a:latin typeface="Times New Roman" panose="02020603050405020304" pitchFamily="18" charset="0"/>
                <a:cs typeface="Times New Roman" panose="02020603050405020304" pitchFamily="18" charset="0"/>
              </a:rPr>
              <a:t>How we got started with this product</a:t>
            </a:r>
            <a:endParaRPr lang="en-US" sz="1200" dirty="0">
              <a:latin typeface="Times New Roman" panose="02020603050405020304" pitchFamily="18" charset="0"/>
              <a:cs typeface="Times New Roman" panose="02020603050405020304" pitchFamily="18" charset="0"/>
            </a:endParaRPr>
          </a:p>
          <a:p>
            <a:r>
              <a:rPr lang="en-US" sz="1200" dirty="0">
                <a:latin typeface="Times New Roman" panose="02020603050405020304" pitchFamily="18" charset="0"/>
                <a:cs typeface="Times New Roman" panose="02020603050405020304" pitchFamily="18" charset="0"/>
              </a:rPr>
              <a:t>Aquaculture is an important field in today’s world with the growing need for safe and sustainable food production. Bio-floc aquaculture is on the rise in the US and utilizes pacific white shrimp grown in barns or greenhouses. To examine this new technology, NH Sea Grant funded a demonstration project at the University of New Hampshire’s Jackson Estuarine Lab greenhouse. Here we are testing the productivity of a relatively small-scale system to determine the practicality of its use by farmers, fishermen or entrepreneurs.</a:t>
            </a:r>
          </a:p>
          <a:p>
            <a:endParaRPr lang="en-US" sz="12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E5006D9-0ADD-44EB-B3E4-44F6C5434AA6}"/>
              </a:ext>
            </a:extLst>
          </p:cNvPr>
          <p:cNvSpPr txBox="1"/>
          <p:nvPr/>
        </p:nvSpPr>
        <p:spPr>
          <a:xfrm>
            <a:off x="3100647" y="875997"/>
            <a:ext cx="2942705" cy="246221"/>
          </a:xfrm>
          <a:prstGeom prst="rect">
            <a:avLst/>
          </a:prstGeom>
          <a:noFill/>
        </p:spPr>
        <p:txBody>
          <a:bodyPr wrap="square" rtlCol="0">
            <a:spAutoFit/>
          </a:bodyPr>
          <a:lstStyle/>
          <a:p>
            <a:r>
              <a:rPr lang="en-US" sz="1000" dirty="0">
                <a:latin typeface="Times New Roman" panose="02020603050405020304" pitchFamily="18" charset="0"/>
                <a:cs typeface="Times New Roman" panose="02020603050405020304" pitchFamily="18" charset="0"/>
              </a:rPr>
              <a:t>Michael Chambers </a:t>
            </a:r>
            <a:r>
              <a:rPr lang="en-US" sz="1000" baseline="30000" dirty="0">
                <a:latin typeface="Times New Roman" panose="02020603050405020304" pitchFamily="18" charset="0"/>
                <a:cs typeface="Times New Roman" panose="02020603050405020304" pitchFamily="18" charset="0"/>
              </a:rPr>
              <a:t>1</a:t>
            </a:r>
            <a:r>
              <a:rPr lang="en-US" sz="1000" dirty="0">
                <a:latin typeface="Times New Roman" panose="02020603050405020304" pitchFamily="18" charset="0"/>
                <a:cs typeface="Times New Roman" panose="02020603050405020304" pitchFamily="18" charset="0"/>
              </a:rPr>
              <a:t>, Erich Berghahn </a:t>
            </a:r>
            <a:r>
              <a:rPr lang="en-US" sz="1000" baseline="30000" dirty="0">
                <a:latin typeface="Times New Roman" panose="02020603050405020304" pitchFamily="18" charset="0"/>
                <a:cs typeface="Times New Roman" panose="02020603050405020304" pitchFamily="18" charset="0"/>
              </a:rPr>
              <a:t>2</a:t>
            </a:r>
            <a:r>
              <a:rPr lang="en-US" sz="1000" dirty="0">
                <a:latin typeface="Times New Roman" panose="02020603050405020304" pitchFamily="18" charset="0"/>
                <a:cs typeface="Times New Roman" panose="02020603050405020304" pitchFamily="18" charset="0"/>
              </a:rPr>
              <a:t>, Arron Jones </a:t>
            </a:r>
            <a:r>
              <a:rPr lang="en-US" sz="1000" baseline="30000" dirty="0">
                <a:latin typeface="Times New Roman" panose="02020603050405020304" pitchFamily="18" charset="0"/>
                <a:cs typeface="Times New Roman" panose="02020603050405020304" pitchFamily="18" charset="0"/>
              </a:rPr>
              <a:t>3</a:t>
            </a:r>
          </a:p>
        </p:txBody>
      </p:sp>
      <p:sp>
        <p:nvSpPr>
          <p:cNvPr id="10" name="TextBox 9">
            <a:extLst>
              <a:ext uri="{FF2B5EF4-FFF2-40B4-BE49-F238E27FC236}">
                <a16:creationId xmlns:a16="http://schemas.microsoft.com/office/drawing/2014/main" id="{CF3A32B6-8888-4539-AB18-25023EAA3E9B}"/>
              </a:ext>
            </a:extLst>
          </p:cNvPr>
          <p:cNvSpPr txBox="1"/>
          <p:nvPr/>
        </p:nvSpPr>
        <p:spPr>
          <a:xfrm>
            <a:off x="3223259" y="3805263"/>
            <a:ext cx="2697480" cy="1938992"/>
          </a:xfrm>
          <a:prstGeom prst="rect">
            <a:avLst/>
          </a:prstGeom>
          <a:noFill/>
        </p:spPr>
        <p:txBody>
          <a:bodyPr wrap="square" rtlCol="0">
            <a:spAutoFit/>
          </a:bodyPr>
          <a:lstStyle/>
          <a:p>
            <a:r>
              <a:rPr lang="en-US" sz="1200" b="1" dirty="0">
                <a:latin typeface="Times New Roman" panose="02020603050405020304" pitchFamily="18" charset="0"/>
                <a:cs typeface="Times New Roman" panose="02020603050405020304" pitchFamily="18" charset="0"/>
              </a:rPr>
              <a:t>About the product</a:t>
            </a:r>
          </a:p>
          <a:p>
            <a:r>
              <a:rPr lang="en-US" sz="1200" dirty="0">
                <a:latin typeface="Times New Roman" panose="02020603050405020304" pitchFamily="18" charset="0"/>
                <a:cs typeface="Times New Roman" panose="02020603050405020304" pitchFamily="18" charset="0"/>
              </a:rPr>
              <a:t>The final tank cultured product is a superior quality shrimp, grown locally, and distributed fresh, eliminating the need for chemical preservatives used in processing and shipping. The resulting taste and texture is markedly improved due to the sustainable farming practices, and high-quality feed sources (Zeigler) employed by this production method. </a:t>
            </a:r>
          </a:p>
        </p:txBody>
      </p:sp>
      <p:pic>
        <p:nvPicPr>
          <p:cNvPr id="11" name="Picture 10">
            <a:extLst>
              <a:ext uri="{FF2B5EF4-FFF2-40B4-BE49-F238E27FC236}">
                <a16:creationId xmlns:a16="http://schemas.microsoft.com/office/drawing/2014/main" id="{41ADC03C-5335-408F-9835-DB6A4E7C06CE}"/>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93155" y="4240733"/>
            <a:ext cx="2552237" cy="2492990"/>
          </a:xfrm>
          <a:prstGeom prst="rect">
            <a:avLst/>
          </a:prstGeom>
          <a:noFill/>
        </p:spPr>
      </p:pic>
      <p:sp>
        <p:nvSpPr>
          <p:cNvPr id="12" name="TextBox 11">
            <a:extLst>
              <a:ext uri="{FF2B5EF4-FFF2-40B4-BE49-F238E27FC236}">
                <a16:creationId xmlns:a16="http://schemas.microsoft.com/office/drawing/2014/main" id="{34413EC8-B2B7-48CB-91E4-586DBE42C218}"/>
              </a:ext>
            </a:extLst>
          </p:cNvPr>
          <p:cNvSpPr txBox="1"/>
          <p:nvPr/>
        </p:nvSpPr>
        <p:spPr>
          <a:xfrm>
            <a:off x="6325986" y="1255799"/>
            <a:ext cx="2697480" cy="2862322"/>
          </a:xfrm>
          <a:prstGeom prst="rect">
            <a:avLst/>
          </a:prstGeom>
          <a:noFill/>
        </p:spPr>
        <p:txBody>
          <a:bodyPr wrap="square" rtlCol="0">
            <a:spAutoFit/>
          </a:bodyPr>
          <a:lstStyle/>
          <a:p>
            <a:r>
              <a:rPr lang="en-US" sz="1200" b="1" dirty="0">
                <a:latin typeface="Times New Roman" panose="02020603050405020304" pitchFamily="18" charset="0"/>
                <a:cs typeface="Times New Roman" panose="02020603050405020304" pitchFamily="18" charset="0"/>
              </a:rPr>
              <a:t>What is Bio-floc/why use this method?</a:t>
            </a:r>
          </a:p>
          <a:p>
            <a:r>
              <a:rPr lang="en-US" sz="1200" dirty="0">
                <a:latin typeface="Times New Roman" panose="02020603050405020304" pitchFamily="18" charset="0"/>
                <a:cs typeface="Times New Roman" panose="02020603050405020304" pitchFamily="18" charset="0"/>
              </a:rPr>
              <a:t>Bio-floc consists of multiple types of nitrosomonas bacteria. This bacteria acts as a living filter in the system by utilizing the shrimp waste and converting it back into a usable product. The bacteria keeps harmful nutrient levels low while boosting the growth rate and immune system of the shrimp. The Bio-floc is like wine in the sense that it matures and becomes better with age. The ability to re-use the Bio-floc water minimizes the water usage of this system. The shrimp can reach market size in </a:t>
            </a:r>
            <a:r>
              <a:rPr lang="en-US" sz="1200">
                <a:latin typeface="Times New Roman" panose="02020603050405020304" pitchFamily="18" charset="0"/>
                <a:cs typeface="Times New Roman" panose="02020603050405020304" pitchFamily="18" charset="0"/>
              </a:rPr>
              <a:t>four months.</a:t>
            </a:r>
            <a:endParaRPr lang="en-US" sz="1200" dirty="0">
              <a:latin typeface="Times New Roman" panose="02020603050405020304" pitchFamily="18" charset="0"/>
              <a:cs typeface="Times New Roman" panose="02020603050405020304" pitchFamily="18" charset="0"/>
            </a:endParaRPr>
          </a:p>
        </p:txBody>
      </p:sp>
      <p:pic>
        <p:nvPicPr>
          <p:cNvPr id="14" name="Picture 13">
            <a:extLst>
              <a:ext uri="{FF2B5EF4-FFF2-40B4-BE49-F238E27FC236}">
                <a16:creationId xmlns:a16="http://schemas.microsoft.com/office/drawing/2014/main" id="{BDD00863-1E0A-4FA4-80D9-A1AB84392D5C}"/>
              </a:ext>
            </a:extLst>
          </p:cNvPr>
          <p:cNvPicPr>
            <a:picLocks noChangeAspect="1"/>
          </p:cNvPicPr>
          <p:nvPr/>
        </p:nvPicPr>
        <p:blipFill rotWithShape="1">
          <a:blip r:embed="rId4">
            <a:extLst>
              <a:ext uri="{28A0092B-C50C-407E-A947-70E740481C1C}">
                <a14:useLocalDpi xmlns:a14="http://schemas.microsoft.com/office/drawing/2010/main" val="0"/>
              </a:ext>
            </a:extLst>
          </a:blip>
          <a:srcRect l="18832" r="12715" b="2288"/>
          <a:stretch/>
        </p:blipFill>
        <p:spPr>
          <a:xfrm rot="5400000">
            <a:off x="2494508" y="1720207"/>
            <a:ext cx="2386675" cy="1623285"/>
          </a:xfrm>
          <a:prstGeom prst="rect">
            <a:avLst/>
          </a:prstGeom>
        </p:spPr>
      </p:pic>
      <p:pic>
        <p:nvPicPr>
          <p:cNvPr id="16" name="Picture 15">
            <a:extLst>
              <a:ext uri="{FF2B5EF4-FFF2-40B4-BE49-F238E27FC236}">
                <a16:creationId xmlns:a16="http://schemas.microsoft.com/office/drawing/2014/main" id="{44048F66-3546-44CF-903C-F4A04ED9FFF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5400000">
            <a:off x="6451204" y="4211110"/>
            <a:ext cx="2492990" cy="2552237"/>
          </a:xfrm>
          <a:prstGeom prst="rect">
            <a:avLst/>
          </a:prstGeom>
        </p:spPr>
      </p:pic>
      <p:pic>
        <p:nvPicPr>
          <p:cNvPr id="17" name="Picture 16" descr="C:\Users\AJ\Desktop\UNH\download.jpg">
            <a:extLst>
              <a:ext uri="{FF2B5EF4-FFF2-40B4-BE49-F238E27FC236}">
                <a16:creationId xmlns:a16="http://schemas.microsoft.com/office/drawing/2014/main" id="{D0BE5076-C008-4AD0-B8EB-261156B2D2B3}"/>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2927515" y="5826943"/>
            <a:ext cx="3311360" cy="906780"/>
          </a:xfrm>
          <a:prstGeom prst="rect">
            <a:avLst/>
          </a:prstGeom>
          <a:noFill/>
          <a:ln>
            <a:noFill/>
          </a:ln>
        </p:spPr>
      </p:pic>
    </p:spTree>
    <p:extLst>
      <p:ext uri="{BB962C8B-B14F-4D97-AF65-F5344CB8AC3E}">
        <p14:creationId xmlns:p14="http://schemas.microsoft.com/office/powerpoint/2010/main" val="394503733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65</TotalTime>
  <Words>281</Words>
  <Application>Microsoft Office PowerPoint</Application>
  <PresentationFormat>On-screen Show (4:3)</PresentationFormat>
  <Paragraphs>8</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Times New Roman</vt:lpstr>
      <vt:lpstr>Office Theme</vt:lpstr>
      <vt:lpstr>Farm Raised Pacific White Shrimp in a New Hampshire Green House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Erich Berghahn</dc:creator>
  <cp:lastModifiedBy>Erich Berghahn</cp:lastModifiedBy>
  <cp:revision>7</cp:revision>
  <dcterms:created xsi:type="dcterms:W3CDTF">2018-10-08T20:03:06Z</dcterms:created>
  <dcterms:modified xsi:type="dcterms:W3CDTF">2018-10-08T21:11:51Z</dcterms:modified>
</cp:coreProperties>
</file>