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402336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864" userDrawn="1">
          <p15:clr>
            <a:srgbClr val="A4A3A4"/>
          </p15:clr>
        </p15:guide>
        <p15:guide id="2" pos="24480" userDrawn="1">
          <p15:clr>
            <a:srgbClr val="A4A3A4"/>
          </p15:clr>
        </p15:guide>
        <p15:guide id="3" orient="horz" pos="912" userDrawn="1">
          <p15:clr>
            <a:srgbClr val="A4A3A4"/>
          </p15:clr>
        </p15:guide>
        <p15:guide id="4" orient="horz" pos="19584" userDrawn="1">
          <p15:clr>
            <a:srgbClr val="A4A3A4"/>
          </p15:clr>
        </p15:guide>
        <p15:guide id="5" orient="horz" pos="2688" userDrawn="1">
          <p15:clr>
            <a:srgbClr val="A4A3A4"/>
          </p15:clr>
        </p15:guide>
        <p15:guide id="6" pos="8736" userDrawn="1">
          <p15:clr>
            <a:srgbClr val="A4A3A4"/>
          </p15:clr>
        </p15:guide>
        <p15:guide id="7" pos="16608" userDrawn="1">
          <p15:clr>
            <a:srgbClr val="A4A3A4"/>
          </p15:clr>
        </p15:guide>
        <p15:guide id="8" pos="8448" userDrawn="1">
          <p15:clr>
            <a:srgbClr val="A4A3A4"/>
          </p15:clr>
        </p15:guide>
        <p15:guide id="9" pos="16944" userDrawn="1">
          <p15:clr>
            <a:srgbClr val="A4A3A4"/>
          </p15:clr>
        </p15:guide>
        <p15:guide id="10" orient="horz" pos="240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17ED8"/>
    <a:srgbClr val="FFE0FF"/>
    <a:srgbClr val="D4C2D6"/>
    <a:srgbClr val="78547C"/>
    <a:srgbClr val="1F4E79"/>
    <a:srgbClr val="E3E4DF"/>
    <a:srgbClr val="B5E1F5"/>
    <a:srgbClr val="BFBFBF"/>
    <a:srgbClr val="8199CE"/>
    <a:srgbClr val="84817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21" d="100"/>
          <a:sy n="21" d="100"/>
        </p:scale>
        <p:origin x="492" y="-1452"/>
      </p:cViewPr>
      <p:guideLst>
        <p:guide pos="864"/>
        <p:guide pos="24480"/>
        <p:guide orient="horz" pos="912"/>
        <p:guide orient="horz" pos="19584"/>
        <p:guide orient="horz" pos="2688"/>
        <p:guide pos="8736"/>
        <p:guide pos="16608"/>
        <p:guide pos="8448"/>
        <p:guide pos="16944"/>
        <p:guide orient="horz" pos="240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Audrey%20Berenson\Documents\Career\URC%202018\Vibriosis%20Data.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2400" dirty="0">
                <a:latin typeface="Arial" panose="020B0604020202020204" pitchFamily="34" charset="0"/>
                <a:cs typeface="Arial" panose="020B0604020202020204" pitchFamily="34" charset="0"/>
              </a:rPr>
              <a:t>Emerging</a:t>
            </a:r>
            <a:r>
              <a:rPr lang="en-US" sz="2400" baseline="0" dirty="0">
                <a:latin typeface="Arial" panose="020B0604020202020204" pitchFamily="34" charset="0"/>
                <a:cs typeface="Arial" panose="020B0604020202020204" pitchFamily="34" charset="0"/>
              </a:rPr>
              <a:t> Significance of </a:t>
            </a:r>
            <a:r>
              <a:rPr lang="en-US" sz="2400" baseline="0" dirty="0" err="1">
                <a:latin typeface="Arial" panose="020B0604020202020204" pitchFamily="34" charset="0"/>
                <a:cs typeface="Arial" panose="020B0604020202020204" pitchFamily="34" charset="0"/>
              </a:rPr>
              <a:t>Vibriosis</a:t>
            </a:r>
            <a:r>
              <a:rPr lang="en-US" sz="2400" baseline="0" dirty="0">
                <a:latin typeface="Arial" panose="020B0604020202020204" pitchFamily="34" charset="0"/>
                <a:cs typeface="Arial" panose="020B0604020202020204" pitchFamily="34" charset="0"/>
              </a:rPr>
              <a:t>* in New England</a:t>
            </a:r>
          </a:p>
          <a:p>
            <a:pPr>
              <a:defRPr/>
            </a:pPr>
            <a:r>
              <a:rPr lang="en-US" sz="1600" baseline="0" dirty="0">
                <a:latin typeface="Arial" panose="020B0604020202020204" pitchFamily="34" charset="0"/>
                <a:cs typeface="Arial" panose="020B0604020202020204" pitchFamily="34" charset="0"/>
              </a:rPr>
              <a:t>*</a:t>
            </a:r>
            <a:r>
              <a:rPr lang="en-US" sz="1600" baseline="0" dirty="0" err="1">
                <a:latin typeface="Arial" panose="020B0604020202020204" pitchFamily="34" charset="0"/>
                <a:cs typeface="Arial" panose="020B0604020202020204" pitchFamily="34" charset="0"/>
              </a:rPr>
              <a:t>Vibriosis</a:t>
            </a:r>
            <a:r>
              <a:rPr lang="en-US" sz="1600" baseline="0" dirty="0">
                <a:latin typeface="Arial" panose="020B0604020202020204" pitchFamily="34" charset="0"/>
                <a:cs typeface="Arial" panose="020B0604020202020204" pitchFamily="34" charset="0"/>
              </a:rPr>
              <a:t> disease caused by </a:t>
            </a:r>
            <a:r>
              <a:rPr lang="en-US" sz="1600" i="1" baseline="0" dirty="0">
                <a:latin typeface="Arial" panose="020B0604020202020204" pitchFamily="34" charset="0"/>
                <a:cs typeface="Arial" panose="020B0604020202020204" pitchFamily="34" charset="0"/>
              </a:rPr>
              <a:t>Vibrio </a:t>
            </a:r>
            <a:r>
              <a:rPr lang="en-US" sz="1600" i="0" baseline="0" dirty="0">
                <a:latin typeface="Arial" panose="020B0604020202020204" pitchFamily="34" charset="0"/>
                <a:cs typeface="Arial" panose="020B0604020202020204" pitchFamily="34" charset="0"/>
              </a:rPr>
              <a:t>species: </a:t>
            </a:r>
            <a:r>
              <a:rPr lang="en-US" sz="1600" i="1" baseline="0" dirty="0">
                <a:latin typeface="Arial" panose="020B0604020202020204" pitchFamily="34" charset="0"/>
                <a:cs typeface="Arial" panose="020B0604020202020204" pitchFamily="34" charset="0"/>
              </a:rPr>
              <a:t>V. parahaemolyticus</a:t>
            </a:r>
            <a:r>
              <a:rPr lang="en-US" sz="1600" i="0" baseline="0" dirty="0">
                <a:latin typeface="Arial" panose="020B0604020202020204" pitchFamily="34" charset="0"/>
                <a:cs typeface="Arial" panose="020B0604020202020204" pitchFamily="34" charset="0"/>
              </a:rPr>
              <a:t>, </a:t>
            </a:r>
            <a:r>
              <a:rPr lang="en-US" sz="1600" i="1" baseline="0" dirty="0">
                <a:latin typeface="Arial" panose="020B0604020202020204" pitchFamily="34" charset="0"/>
                <a:cs typeface="Arial" panose="020B0604020202020204" pitchFamily="34" charset="0"/>
              </a:rPr>
              <a:t>V. </a:t>
            </a:r>
            <a:r>
              <a:rPr lang="en-US" sz="1600" i="1" baseline="0" dirty="0" err="1">
                <a:latin typeface="Arial" panose="020B0604020202020204" pitchFamily="34" charset="0"/>
                <a:cs typeface="Arial" panose="020B0604020202020204" pitchFamily="34" charset="0"/>
              </a:rPr>
              <a:t>alginolyticus</a:t>
            </a:r>
            <a:r>
              <a:rPr lang="en-US" sz="1600" i="0" baseline="0" dirty="0">
                <a:latin typeface="Arial" panose="020B0604020202020204" pitchFamily="34" charset="0"/>
                <a:cs typeface="Arial" panose="020B0604020202020204" pitchFamily="34" charset="0"/>
              </a:rPr>
              <a:t>, </a:t>
            </a:r>
            <a:r>
              <a:rPr lang="en-US" sz="1600" i="1" baseline="0" dirty="0">
                <a:latin typeface="Arial" panose="020B0604020202020204" pitchFamily="34" charset="0"/>
                <a:cs typeface="Arial" panose="020B0604020202020204" pitchFamily="34" charset="0"/>
              </a:rPr>
              <a:t>V. vulnificus</a:t>
            </a:r>
            <a:r>
              <a:rPr lang="en-US" sz="1600" i="0" baseline="0" dirty="0">
                <a:latin typeface="Arial" panose="020B0604020202020204" pitchFamily="34" charset="0"/>
                <a:cs typeface="Arial" panose="020B0604020202020204" pitchFamily="34" charset="0"/>
              </a:rPr>
              <a:t>, </a:t>
            </a:r>
            <a:r>
              <a:rPr lang="en-US" sz="1600" i="1" baseline="0" dirty="0">
                <a:latin typeface="Arial" panose="020B0604020202020204" pitchFamily="34" charset="0"/>
                <a:cs typeface="Arial" panose="020B0604020202020204" pitchFamily="34" charset="0"/>
              </a:rPr>
              <a:t>V. cholerae</a:t>
            </a:r>
            <a:endParaRPr lang="en-US" sz="1600" i="1" dirty="0">
              <a:latin typeface="Arial" panose="020B0604020202020204" pitchFamily="34" charset="0"/>
              <a:cs typeface="Arial" panose="020B0604020202020204" pitchFamily="34" charset="0"/>
            </a:endParaRP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Sheet1!$A$2</c:f>
              <c:strCache>
                <c:ptCount val="1"/>
                <c:pt idx="0">
                  <c:v>CT</c:v>
                </c:pt>
              </c:strCache>
            </c:strRef>
          </c:tx>
          <c:spPr>
            <a:ln w="28575" cap="rnd">
              <a:solidFill>
                <a:srgbClr val="FFE0FF"/>
              </a:solidFill>
              <a:round/>
            </a:ln>
            <a:effectLst/>
          </c:spPr>
          <c:marker>
            <c:symbol val="none"/>
          </c:marker>
          <c:cat>
            <c:numRef>
              <c:f>Sheet1!$B$1:$R$1</c:f>
              <c:numCache>
                <c:formatCode>General</c:formatCode>
                <c:ptCount val="17"/>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numCache>
            </c:numRef>
          </c:cat>
          <c:val>
            <c:numRef>
              <c:f>Sheet1!$B$2:$R$2</c:f>
              <c:numCache>
                <c:formatCode>General</c:formatCode>
                <c:ptCount val="17"/>
                <c:pt idx="0">
                  <c:v>6</c:v>
                </c:pt>
                <c:pt idx="1">
                  <c:v>9</c:v>
                </c:pt>
                <c:pt idx="2">
                  <c:v>14</c:v>
                </c:pt>
                <c:pt idx="3">
                  <c:v>10</c:v>
                </c:pt>
                <c:pt idx="4">
                  <c:v>10</c:v>
                </c:pt>
                <c:pt idx="5">
                  <c:v>12</c:v>
                </c:pt>
                <c:pt idx="6">
                  <c:v>19</c:v>
                </c:pt>
                <c:pt idx="7">
                  <c:v>16</c:v>
                </c:pt>
                <c:pt idx="8">
                  <c:v>14</c:v>
                </c:pt>
                <c:pt idx="9">
                  <c:v>27</c:v>
                </c:pt>
                <c:pt idx="10">
                  <c:v>32</c:v>
                </c:pt>
                <c:pt idx="11">
                  <c:v>27</c:v>
                </c:pt>
                <c:pt idx="12">
                  <c:v>24</c:v>
                </c:pt>
                <c:pt idx="13">
                  <c:v>43</c:v>
                </c:pt>
                <c:pt idx="14">
                  <c:v>15</c:v>
                </c:pt>
                <c:pt idx="15">
                  <c:v>0</c:v>
                </c:pt>
                <c:pt idx="16">
                  <c:v>0</c:v>
                </c:pt>
              </c:numCache>
            </c:numRef>
          </c:val>
          <c:smooth val="0"/>
          <c:extLst>
            <c:ext xmlns:c16="http://schemas.microsoft.com/office/drawing/2014/chart" uri="{C3380CC4-5D6E-409C-BE32-E72D297353CC}">
              <c16:uniqueId val="{00000000-0E66-4C40-9508-B46991B09E3D}"/>
            </c:ext>
          </c:extLst>
        </c:ser>
        <c:ser>
          <c:idx val="1"/>
          <c:order val="1"/>
          <c:tx>
            <c:strRef>
              <c:f>Sheet1!$A$3</c:f>
              <c:strCache>
                <c:ptCount val="1"/>
                <c:pt idx="0">
                  <c:v>RI</c:v>
                </c:pt>
              </c:strCache>
            </c:strRef>
          </c:tx>
          <c:spPr>
            <a:ln w="28575" cap="rnd">
              <a:solidFill>
                <a:schemeClr val="accent3"/>
              </a:solidFill>
              <a:round/>
            </a:ln>
            <a:effectLst/>
          </c:spPr>
          <c:marker>
            <c:symbol val="none"/>
          </c:marker>
          <c:cat>
            <c:numRef>
              <c:f>Sheet1!$B$1:$R$1</c:f>
              <c:numCache>
                <c:formatCode>General</c:formatCode>
                <c:ptCount val="17"/>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numCache>
            </c:numRef>
          </c:cat>
          <c:val>
            <c:numRef>
              <c:f>Sheet1!$B$3:$R$3</c:f>
              <c:numCache>
                <c:formatCode>General</c:formatCode>
                <c:ptCount val="17"/>
                <c:pt idx="0">
                  <c:v>0</c:v>
                </c:pt>
                <c:pt idx="1">
                  <c:v>0</c:v>
                </c:pt>
                <c:pt idx="2">
                  <c:v>3</c:v>
                </c:pt>
                <c:pt idx="3">
                  <c:v>0</c:v>
                </c:pt>
                <c:pt idx="4">
                  <c:v>0</c:v>
                </c:pt>
                <c:pt idx="5">
                  <c:v>5</c:v>
                </c:pt>
                <c:pt idx="6">
                  <c:v>0</c:v>
                </c:pt>
                <c:pt idx="7">
                  <c:v>0</c:v>
                </c:pt>
                <c:pt idx="8">
                  <c:v>0</c:v>
                </c:pt>
                <c:pt idx="9">
                  <c:v>2</c:v>
                </c:pt>
                <c:pt idx="10">
                  <c:v>4</c:v>
                </c:pt>
                <c:pt idx="11">
                  <c:v>2</c:v>
                </c:pt>
                <c:pt idx="12">
                  <c:v>11</c:v>
                </c:pt>
                <c:pt idx="13">
                  <c:v>19</c:v>
                </c:pt>
                <c:pt idx="14">
                  <c:v>6</c:v>
                </c:pt>
                <c:pt idx="15">
                  <c:v>3</c:v>
                </c:pt>
                <c:pt idx="16">
                  <c:v>11</c:v>
                </c:pt>
              </c:numCache>
            </c:numRef>
          </c:val>
          <c:smooth val="0"/>
          <c:extLst>
            <c:ext xmlns:c16="http://schemas.microsoft.com/office/drawing/2014/chart" uri="{C3380CC4-5D6E-409C-BE32-E72D297353CC}">
              <c16:uniqueId val="{00000001-0E66-4C40-9508-B46991B09E3D}"/>
            </c:ext>
          </c:extLst>
        </c:ser>
        <c:ser>
          <c:idx val="2"/>
          <c:order val="2"/>
          <c:tx>
            <c:strRef>
              <c:f>Sheet1!$A$4</c:f>
              <c:strCache>
                <c:ptCount val="1"/>
                <c:pt idx="0">
                  <c:v>MA</c:v>
                </c:pt>
              </c:strCache>
            </c:strRef>
          </c:tx>
          <c:spPr>
            <a:ln w="28575" cap="rnd">
              <a:solidFill>
                <a:schemeClr val="accent5"/>
              </a:solidFill>
              <a:round/>
            </a:ln>
            <a:effectLst/>
          </c:spPr>
          <c:marker>
            <c:symbol val="none"/>
          </c:marker>
          <c:cat>
            <c:numRef>
              <c:f>Sheet1!$B$1:$R$1</c:f>
              <c:numCache>
                <c:formatCode>General</c:formatCode>
                <c:ptCount val="17"/>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numCache>
            </c:numRef>
          </c:cat>
          <c:val>
            <c:numRef>
              <c:f>Sheet1!$B$4:$R$4</c:f>
              <c:numCache>
                <c:formatCode>General</c:formatCode>
                <c:ptCount val="17"/>
                <c:pt idx="0">
                  <c:v>1</c:v>
                </c:pt>
                <c:pt idx="1">
                  <c:v>0</c:v>
                </c:pt>
                <c:pt idx="2">
                  <c:v>7</c:v>
                </c:pt>
                <c:pt idx="3">
                  <c:v>7</c:v>
                </c:pt>
                <c:pt idx="4">
                  <c:v>4</c:v>
                </c:pt>
                <c:pt idx="5">
                  <c:v>11</c:v>
                </c:pt>
                <c:pt idx="6">
                  <c:v>8</c:v>
                </c:pt>
                <c:pt idx="7">
                  <c:v>20</c:v>
                </c:pt>
                <c:pt idx="8">
                  <c:v>29</c:v>
                </c:pt>
                <c:pt idx="9">
                  <c:v>60</c:v>
                </c:pt>
                <c:pt idx="10">
                  <c:v>53</c:v>
                </c:pt>
                <c:pt idx="11">
                  <c:v>52</c:v>
                </c:pt>
                <c:pt idx="12">
                  <c:v>71</c:v>
                </c:pt>
                <c:pt idx="13">
                  <c:v>105</c:v>
                </c:pt>
                <c:pt idx="14">
                  <c:v>44</c:v>
                </c:pt>
                <c:pt idx="15">
                  <c:v>64</c:v>
                </c:pt>
                <c:pt idx="16">
                  <c:v>55</c:v>
                </c:pt>
              </c:numCache>
            </c:numRef>
          </c:val>
          <c:smooth val="0"/>
          <c:extLst>
            <c:ext xmlns:c16="http://schemas.microsoft.com/office/drawing/2014/chart" uri="{C3380CC4-5D6E-409C-BE32-E72D297353CC}">
              <c16:uniqueId val="{00000002-0E66-4C40-9508-B46991B09E3D}"/>
            </c:ext>
          </c:extLst>
        </c:ser>
        <c:ser>
          <c:idx val="3"/>
          <c:order val="3"/>
          <c:tx>
            <c:strRef>
              <c:f>Sheet1!$A$5</c:f>
              <c:strCache>
                <c:ptCount val="1"/>
                <c:pt idx="0">
                  <c:v>NH</c:v>
                </c:pt>
              </c:strCache>
            </c:strRef>
          </c:tx>
          <c:spPr>
            <a:ln w="28575" cap="rnd">
              <a:solidFill>
                <a:srgbClr val="B17ED8"/>
              </a:solidFill>
              <a:round/>
            </a:ln>
            <a:effectLst/>
          </c:spPr>
          <c:marker>
            <c:symbol val="none"/>
          </c:marker>
          <c:cat>
            <c:numRef>
              <c:f>Sheet1!$B$1:$R$1</c:f>
              <c:numCache>
                <c:formatCode>General</c:formatCode>
                <c:ptCount val="17"/>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numCache>
            </c:numRef>
          </c:cat>
          <c:val>
            <c:numRef>
              <c:f>Sheet1!$B$5:$R$5</c:f>
              <c:numCache>
                <c:formatCode>General</c:formatCode>
                <c:ptCount val="17"/>
                <c:pt idx="0">
                  <c:v>0</c:v>
                </c:pt>
                <c:pt idx="1">
                  <c:v>1</c:v>
                </c:pt>
                <c:pt idx="2">
                  <c:v>4</c:v>
                </c:pt>
                <c:pt idx="3">
                  <c:v>2</c:v>
                </c:pt>
                <c:pt idx="4">
                  <c:v>2</c:v>
                </c:pt>
                <c:pt idx="5">
                  <c:v>2</c:v>
                </c:pt>
                <c:pt idx="6">
                  <c:v>1</c:v>
                </c:pt>
                <c:pt idx="7">
                  <c:v>1</c:v>
                </c:pt>
                <c:pt idx="8">
                  <c:v>2</c:v>
                </c:pt>
                <c:pt idx="9">
                  <c:v>6</c:v>
                </c:pt>
                <c:pt idx="10">
                  <c:v>3</c:v>
                </c:pt>
                <c:pt idx="11">
                  <c:v>2</c:v>
                </c:pt>
                <c:pt idx="12">
                  <c:v>3</c:v>
                </c:pt>
                <c:pt idx="13">
                  <c:v>4</c:v>
                </c:pt>
                <c:pt idx="14">
                  <c:v>5</c:v>
                </c:pt>
                <c:pt idx="15">
                  <c:v>6</c:v>
                </c:pt>
                <c:pt idx="16">
                  <c:v>5</c:v>
                </c:pt>
              </c:numCache>
            </c:numRef>
          </c:val>
          <c:smooth val="0"/>
          <c:extLst>
            <c:ext xmlns:c16="http://schemas.microsoft.com/office/drawing/2014/chart" uri="{C3380CC4-5D6E-409C-BE32-E72D297353CC}">
              <c16:uniqueId val="{00000003-0E66-4C40-9508-B46991B09E3D}"/>
            </c:ext>
          </c:extLst>
        </c:ser>
        <c:ser>
          <c:idx val="4"/>
          <c:order val="4"/>
          <c:tx>
            <c:strRef>
              <c:f>Sheet1!$A$6</c:f>
              <c:strCache>
                <c:ptCount val="1"/>
                <c:pt idx="0">
                  <c:v>ME</c:v>
                </c:pt>
              </c:strCache>
            </c:strRef>
          </c:tx>
          <c:spPr>
            <a:ln w="28575" cap="rnd">
              <a:solidFill>
                <a:schemeClr val="tx1"/>
              </a:solidFill>
              <a:round/>
            </a:ln>
            <a:effectLst/>
          </c:spPr>
          <c:marker>
            <c:symbol val="none"/>
          </c:marker>
          <c:cat>
            <c:numRef>
              <c:f>Sheet1!$B$1:$R$1</c:f>
              <c:numCache>
                <c:formatCode>General</c:formatCode>
                <c:ptCount val="17"/>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numCache>
            </c:numRef>
          </c:cat>
          <c:val>
            <c:numRef>
              <c:f>Sheet1!$B$6:$R$6</c:f>
              <c:numCache>
                <c:formatCode>General</c:formatCode>
                <c:ptCount val="17"/>
                <c:pt idx="0">
                  <c:v>0</c:v>
                </c:pt>
                <c:pt idx="1">
                  <c:v>1</c:v>
                </c:pt>
                <c:pt idx="2">
                  <c:v>1</c:v>
                </c:pt>
                <c:pt idx="3">
                  <c:v>2</c:v>
                </c:pt>
                <c:pt idx="4">
                  <c:v>4</c:v>
                </c:pt>
                <c:pt idx="5">
                  <c:v>2</c:v>
                </c:pt>
                <c:pt idx="6">
                  <c:v>5</c:v>
                </c:pt>
                <c:pt idx="7">
                  <c:v>0</c:v>
                </c:pt>
                <c:pt idx="8">
                  <c:v>3</c:v>
                </c:pt>
                <c:pt idx="9">
                  <c:v>4</c:v>
                </c:pt>
                <c:pt idx="10">
                  <c:v>5</c:v>
                </c:pt>
                <c:pt idx="11">
                  <c:v>4</c:v>
                </c:pt>
                <c:pt idx="12">
                  <c:v>10</c:v>
                </c:pt>
                <c:pt idx="13">
                  <c:v>12</c:v>
                </c:pt>
                <c:pt idx="14">
                  <c:v>13</c:v>
                </c:pt>
                <c:pt idx="15">
                  <c:v>6</c:v>
                </c:pt>
                <c:pt idx="16">
                  <c:v>7</c:v>
                </c:pt>
              </c:numCache>
            </c:numRef>
          </c:val>
          <c:smooth val="0"/>
          <c:extLst>
            <c:ext xmlns:c16="http://schemas.microsoft.com/office/drawing/2014/chart" uri="{C3380CC4-5D6E-409C-BE32-E72D297353CC}">
              <c16:uniqueId val="{00000004-0E66-4C40-9508-B46991B09E3D}"/>
            </c:ext>
          </c:extLst>
        </c:ser>
        <c:dLbls>
          <c:showLegendKey val="0"/>
          <c:showVal val="0"/>
          <c:showCatName val="0"/>
          <c:showSerName val="0"/>
          <c:showPercent val="0"/>
          <c:showBubbleSize val="0"/>
        </c:dLbls>
        <c:smooth val="0"/>
        <c:axId val="2134330008"/>
        <c:axId val="2134374424"/>
      </c:lineChart>
      <c:dateAx>
        <c:axId val="2134330008"/>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r>
                  <a:rPr lang="en-US" sz="1600" dirty="0">
                    <a:latin typeface="Arial" panose="020B0604020202020204" pitchFamily="34" charset="0"/>
                    <a:cs typeface="Arial" panose="020B0604020202020204" pitchFamily="34" charset="0"/>
                  </a:rPr>
                  <a:t>Year</a:t>
                </a:r>
              </a:p>
            </c:rich>
          </c:tx>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2134374424"/>
        <c:crosses val="autoZero"/>
        <c:auto val="0"/>
        <c:lblOffset val="100"/>
        <c:baseTimeUnit val="days"/>
      </c:dateAx>
      <c:valAx>
        <c:axId val="213437442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r>
                  <a:rPr lang="en-US" sz="1600" dirty="0">
                    <a:latin typeface="Arial" panose="020B0604020202020204" pitchFamily="34" charset="0"/>
                    <a:cs typeface="Arial" panose="020B0604020202020204" pitchFamily="34" charset="0"/>
                  </a:rPr>
                  <a:t>Number</a:t>
                </a:r>
                <a:r>
                  <a:rPr lang="en-US" sz="1600" baseline="0" dirty="0">
                    <a:latin typeface="Arial" panose="020B0604020202020204" pitchFamily="34" charset="0"/>
                    <a:cs typeface="Arial" panose="020B0604020202020204" pitchFamily="34" charset="0"/>
                  </a:rPr>
                  <a:t> of Cases</a:t>
                </a:r>
                <a:endParaRPr lang="en-US" sz="1600" dirty="0">
                  <a:latin typeface="Arial" panose="020B0604020202020204" pitchFamily="34" charset="0"/>
                  <a:cs typeface="Arial" panose="020B0604020202020204" pitchFamily="34" charset="0"/>
                </a:endParaRP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213433000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chart>
  <c:spPr>
    <a:solidFill>
      <a:schemeClr val="bg1"/>
    </a:solidFill>
    <a:ln w="38100">
      <a:solidFill>
        <a:schemeClr val="tx1"/>
      </a:solid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CE4D7D-4ACE-4859-AE84-77039DE15691}" type="doc">
      <dgm:prSet loTypeId="urn:microsoft.com/office/officeart/2005/8/layout/radial4" loCatId="relationship" qsTypeId="urn:microsoft.com/office/officeart/2005/8/quickstyle/simple1" qsCatId="simple" csTypeId="urn:microsoft.com/office/officeart/2005/8/colors/accent1_3" csCatId="accent1" phldr="1"/>
      <dgm:spPr/>
      <dgm:t>
        <a:bodyPr/>
        <a:lstStyle/>
        <a:p>
          <a:endParaRPr lang="en-US"/>
        </a:p>
      </dgm:t>
    </dgm:pt>
    <dgm:pt modelId="{69269A20-E432-4750-BA45-F144A3526F28}">
      <dgm:prSet phldrT="[Text]"/>
      <dgm:spPr/>
      <dgm:t>
        <a:bodyPr/>
        <a:lstStyle/>
        <a:p>
          <a:r>
            <a:rPr lang="en-US" dirty="0">
              <a:latin typeface="Arial" panose="020B0604020202020204" pitchFamily="34" charset="0"/>
              <a:cs typeface="Arial" panose="020B0604020202020204" pitchFamily="34" charset="0"/>
            </a:rPr>
            <a:t>Total Suspended Solids (TSS)</a:t>
          </a:r>
        </a:p>
      </dgm:t>
    </dgm:pt>
    <dgm:pt modelId="{45F83E55-E5F4-4884-A755-144596E04DDB}" type="parTrans" cxnId="{FFD893E4-CF9B-423C-962D-EF2323BA3768}">
      <dgm:prSet/>
      <dgm:spPr/>
      <dgm:t>
        <a:bodyPr/>
        <a:lstStyle/>
        <a:p>
          <a:endParaRPr lang="en-US"/>
        </a:p>
      </dgm:t>
    </dgm:pt>
    <dgm:pt modelId="{B4A30667-876E-4D65-A830-9FDF6432B955}" type="sibTrans" cxnId="{FFD893E4-CF9B-423C-962D-EF2323BA3768}">
      <dgm:prSet/>
      <dgm:spPr/>
      <dgm:t>
        <a:bodyPr/>
        <a:lstStyle/>
        <a:p>
          <a:endParaRPr lang="en-US"/>
        </a:p>
      </dgm:t>
    </dgm:pt>
    <dgm:pt modelId="{D6C10A48-7438-42A1-8189-F92604D42739}">
      <dgm:prSet phldrT="[Text]"/>
      <dgm:spPr>
        <a:solidFill>
          <a:srgbClr val="B17ED8"/>
        </a:solidFill>
      </dgm:spPr>
      <dgm:t>
        <a:bodyPr/>
        <a:lstStyle/>
        <a:p>
          <a:r>
            <a:rPr lang="en-US" dirty="0">
              <a:latin typeface="Arial" panose="020B0604020202020204" pitchFamily="34" charset="0"/>
              <a:cs typeface="Arial" panose="020B0604020202020204" pitchFamily="34" charset="0"/>
            </a:rPr>
            <a:t>Inorganic</a:t>
          </a:r>
          <a:r>
            <a:rPr lang="en-US" baseline="0" dirty="0">
              <a:latin typeface="Arial" panose="020B0604020202020204" pitchFamily="34" charset="0"/>
              <a:cs typeface="Arial" panose="020B0604020202020204" pitchFamily="34" charset="0"/>
            </a:rPr>
            <a:t> Suspended Particles</a:t>
          </a:r>
          <a:endParaRPr lang="en-US" dirty="0">
            <a:latin typeface="Arial" panose="020B0604020202020204" pitchFamily="34" charset="0"/>
            <a:cs typeface="Arial" panose="020B0604020202020204" pitchFamily="34" charset="0"/>
          </a:endParaRPr>
        </a:p>
      </dgm:t>
    </dgm:pt>
    <dgm:pt modelId="{3E7CA94D-D56D-4A98-952C-72750F11A980}" type="parTrans" cxnId="{77D33F35-AC93-4173-91ED-332EDAEA79A3}">
      <dgm:prSet/>
      <dgm:spPr>
        <a:solidFill>
          <a:srgbClr val="B17ED8"/>
        </a:solidFill>
      </dgm:spPr>
      <dgm:t>
        <a:bodyPr/>
        <a:lstStyle/>
        <a:p>
          <a:endParaRPr lang="en-US"/>
        </a:p>
      </dgm:t>
    </dgm:pt>
    <dgm:pt modelId="{574EA88F-11A9-449F-86E0-A0EB15510101}" type="sibTrans" cxnId="{77D33F35-AC93-4173-91ED-332EDAEA79A3}">
      <dgm:prSet/>
      <dgm:spPr/>
      <dgm:t>
        <a:bodyPr/>
        <a:lstStyle/>
        <a:p>
          <a:endParaRPr lang="en-US"/>
        </a:p>
      </dgm:t>
    </dgm:pt>
    <dgm:pt modelId="{11B71316-BA74-47DC-86D4-5C7FDE380021}">
      <dgm:prSet phldrT="[Text]"/>
      <dgm:spPr>
        <a:solidFill>
          <a:srgbClr val="8199CE"/>
        </a:solidFill>
      </dgm:spPr>
      <dgm:t>
        <a:bodyPr/>
        <a:lstStyle/>
        <a:p>
          <a:r>
            <a:rPr lang="en-US" dirty="0">
              <a:latin typeface="Arial" panose="020B0604020202020204" pitchFamily="34" charset="0"/>
              <a:cs typeface="Arial" panose="020B0604020202020204" pitchFamily="34" charset="0"/>
            </a:rPr>
            <a:t>Organic Suspended Particles</a:t>
          </a:r>
        </a:p>
      </dgm:t>
    </dgm:pt>
    <dgm:pt modelId="{12ECEA4C-B5E6-48CB-9B44-ACB9955ED08C}" type="parTrans" cxnId="{54E5A93B-C751-4ED3-B1E1-66CB72262488}">
      <dgm:prSet/>
      <dgm:spPr>
        <a:solidFill>
          <a:srgbClr val="8199CE"/>
        </a:solidFill>
      </dgm:spPr>
      <dgm:t>
        <a:bodyPr/>
        <a:lstStyle/>
        <a:p>
          <a:endParaRPr lang="en-US"/>
        </a:p>
      </dgm:t>
    </dgm:pt>
    <dgm:pt modelId="{D56A7E62-8656-470D-A0A1-6F3068A953B1}" type="sibTrans" cxnId="{54E5A93B-C751-4ED3-B1E1-66CB72262488}">
      <dgm:prSet/>
      <dgm:spPr/>
      <dgm:t>
        <a:bodyPr/>
        <a:lstStyle/>
        <a:p>
          <a:endParaRPr lang="en-US"/>
        </a:p>
      </dgm:t>
    </dgm:pt>
    <dgm:pt modelId="{27FFC4AA-5FAC-44ED-975A-8AF7F923262E}">
      <dgm:prSet phldrT="[Text]"/>
      <dgm:spPr>
        <a:solidFill>
          <a:schemeClr val="bg1">
            <a:lumMod val="75000"/>
          </a:schemeClr>
        </a:solidFill>
      </dgm:spPr>
      <dgm:t>
        <a:bodyPr/>
        <a:lstStyle/>
        <a:p>
          <a:r>
            <a:rPr lang="en-US" dirty="0">
              <a:latin typeface="Arial" panose="020B0604020202020204" pitchFamily="34" charset="0"/>
              <a:cs typeface="Arial" panose="020B0604020202020204" pitchFamily="34" charset="0"/>
            </a:rPr>
            <a:t>Plankton</a:t>
          </a:r>
        </a:p>
      </dgm:t>
    </dgm:pt>
    <dgm:pt modelId="{8396C9D6-9DC9-4AA0-9863-0F7CEC345F89}" type="parTrans" cxnId="{F3F8C51A-68D4-4FF7-A92D-5C21F8438BF8}">
      <dgm:prSet/>
      <dgm:spPr>
        <a:solidFill>
          <a:schemeClr val="bg1">
            <a:lumMod val="75000"/>
          </a:schemeClr>
        </a:solidFill>
      </dgm:spPr>
      <dgm:t>
        <a:bodyPr/>
        <a:lstStyle/>
        <a:p>
          <a:endParaRPr lang="en-US"/>
        </a:p>
      </dgm:t>
    </dgm:pt>
    <dgm:pt modelId="{75B2ACB2-2A11-44B9-8CBE-32D507A5A300}" type="sibTrans" cxnId="{F3F8C51A-68D4-4FF7-A92D-5C21F8438BF8}">
      <dgm:prSet/>
      <dgm:spPr/>
      <dgm:t>
        <a:bodyPr/>
        <a:lstStyle/>
        <a:p>
          <a:endParaRPr lang="en-US"/>
        </a:p>
      </dgm:t>
    </dgm:pt>
    <dgm:pt modelId="{D260D623-871A-4A93-BD8A-6832DB5F1E65}">
      <dgm:prSet/>
      <dgm:spPr>
        <a:solidFill>
          <a:schemeClr val="bg1">
            <a:lumMod val="75000"/>
          </a:schemeClr>
        </a:solidFill>
      </dgm:spPr>
      <dgm:t>
        <a:bodyPr/>
        <a:lstStyle/>
        <a:p>
          <a:r>
            <a:rPr lang="en-US" dirty="0"/>
            <a:t>Free Floating Bacteria</a:t>
          </a:r>
        </a:p>
      </dgm:t>
    </dgm:pt>
    <dgm:pt modelId="{24CC9E4B-DF67-4A0E-AF1A-BBF70B0BA8B7}" type="parTrans" cxnId="{76265B91-E6A5-45A5-9607-5D7E543E7D3E}">
      <dgm:prSet/>
      <dgm:spPr>
        <a:solidFill>
          <a:schemeClr val="bg1">
            <a:lumMod val="75000"/>
          </a:schemeClr>
        </a:solidFill>
      </dgm:spPr>
      <dgm:t>
        <a:bodyPr/>
        <a:lstStyle/>
        <a:p>
          <a:endParaRPr lang="en-US"/>
        </a:p>
      </dgm:t>
    </dgm:pt>
    <dgm:pt modelId="{42E734E7-1658-4028-B7DB-22644BAAB871}" type="sibTrans" cxnId="{76265B91-E6A5-45A5-9607-5D7E543E7D3E}">
      <dgm:prSet/>
      <dgm:spPr/>
      <dgm:t>
        <a:bodyPr/>
        <a:lstStyle/>
        <a:p>
          <a:endParaRPr lang="en-US"/>
        </a:p>
      </dgm:t>
    </dgm:pt>
    <dgm:pt modelId="{10F9FDF5-EF9D-4E5D-BE02-1ECCB9F99552}" type="pres">
      <dgm:prSet presAssocID="{86CE4D7D-4ACE-4859-AE84-77039DE15691}" presName="cycle" presStyleCnt="0">
        <dgm:presLayoutVars>
          <dgm:chMax val="1"/>
          <dgm:dir/>
          <dgm:animLvl val="ctr"/>
          <dgm:resizeHandles val="exact"/>
        </dgm:presLayoutVars>
      </dgm:prSet>
      <dgm:spPr/>
    </dgm:pt>
    <dgm:pt modelId="{7519EC85-E0ED-4EF8-9B39-37E2656F96FD}" type="pres">
      <dgm:prSet presAssocID="{69269A20-E432-4750-BA45-F144A3526F28}" presName="centerShape" presStyleLbl="node0" presStyleIdx="0" presStyleCnt="1"/>
      <dgm:spPr/>
    </dgm:pt>
    <dgm:pt modelId="{ADB8CC85-9BAD-4EC2-9142-66775F0CF5EE}" type="pres">
      <dgm:prSet presAssocID="{3E7CA94D-D56D-4A98-952C-72750F11A980}" presName="parTrans" presStyleLbl="bgSibTrans2D1" presStyleIdx="0" presStyleCnt="4"/>
      <dgm:spPr/>
    </dgm:pt>
    <dgm:pt modelId="{F1CB2116-A709-4FFB-B0B4-D0A1BC946543}" type="pres">
      <dgm:prSet presAssocID="{D6C10A48-7438-42A1-8189-F92604D42739}" presName="node" presStyleLbl="node1" presStyleIdx="0" presStyleCnt="4">
        <dgm:presLayoutVars>
          <dgm:bulletEnabled val="1"/>
        </dgm:presLayoutVars>
      </dgm:prSet>
      <dgm:spPr/>
    </dgm:pt>
    <dgm:pt modelId="{06676E41-1BDF-47A1-AED0-AECB2CAA052D}" type="pres">
      <dgm:prSet presAssocID="{12ECEA4C-B5E6-48CB-9B44-ACB9955ED08C}" presName="parTrans" presStyleLbl="bgSibTrans2D1" presStyleIdx="1" presStyleCnt="4"/>
      <dgm:spPr/>
    </dgm:pt>
    <dgm:pt modelId="{A6A5C069-082C-473D-8188-FE07A3211BB1}" type="pres">
      <dgm:prSet presAssocID="{11B71316-BA74-47DC-86D4-5C7FDE380021}" presName="node" presStyleLbl="node1" presStyleIdx="1" presStyleCnt="4">
        <dgm:presLayoutVars>
          <dgm:bulletEnabled val="1"/>
        </dgm:presLayoutVars>
      </dgm:prSet>
      <dgm:spPr/>
    </dgm:pt>
    <dgm:pt modelId="{C43C0746-8E7F-4BDB-A676-07B7089F266D}" type="pres">
      <dgm:prSet presAssocID="{8396C9D6-9DC9-4AA0-9863-0F7CEC345F89}" presName="parTrans" presStyleLbl="bgSibTrans2D1" presStyleIdx="2" presStyleCnt="4"/>
      <dgm:spPr/>
    </dgm:pt>
    <dgm:pt modelId="{B2713048-86DC-43D4-BD07-36B52FCF68A3}" type="pres">
      <dgm:prSet presAssocID="{27FFC4AA-5FAC-44ED-975A-8AF7F923262E}" presName="node" presStyleLbl="node1" presStyleIdx="2" presStyleCnt="4">
        <dgm:presLayoutVars>
          <dgm:bulletEnabled val="1"/>
        </dgm:presLayoutVars>
      </dgm:prSet>
      <dgm:spPr/>
    </dgm:pt>
    <dgm:pt modelId="{758ED60C-9221-484F-92B5-6CAF22533B3B}" type="pres">
      <dgm:prSet presAssocID="{24CC9E4B-DF67-4A0E-AF1A-BBF70B0BA8B7}" presName="parTrans" presStyleLbl="bgSibTrans2D1" presStyleIdx="3" presStyleCnt="4"/>
      <dgm:spPr/>
    </dgm:pt>
    <dgm:pt modelId="{F861622B-5679-4F89-BDA9-52AD6F1C7D15}" type="pres">
      <dgm:prSet presAssocID="{D260D623-871A-4A93-BD8A-6832DB5F1E65}" presName="node" presStyleLbl="node1" presStyleIdx="3" presStyleCnt="4">
        <dgm:presLayoutVars>
          <dgm:bulletEnabled val="1"/>
        </dgm:presLayoutVars>
      </dgm:prSet>
      <dgm:spPr/>
    </dgm:pt>
  </dgm:ptLst>
  <dgm:cxnLst>
    <dgm:cxn modelId="{5736EB00-B644-4E5B-8DDA-AD7EFD35D970}" type="presOf" srcId="{27FFC4AA-5FAC-44ED-975A-8AF7F923262E}" destId="{B2713048-86DC-43D4-BD07-36B52FCF68A3}" srcOrd="0" destOrd="0" presId="urn:microsoft.com/office/officeart/2005/8/layout/radial4"/>
    <dgm:cxn modelId="{F3F8C51A-68D4-4FF7-A92D-5C21F8438BF8}" srcId="{69269A20-E432-4750-BA45-F144A3526F28}" destId="{27FFC4AA-5FAC-44ED-975A-8AF7F923262E}" srcOrd="2" destOrd="0" parTransId="{8396C9D6-9DC9-4AA0-9863-0F7CEC345F89}" sibTransId="{75B2ACB2-2A11-44B9-8CBE-32D507A5A300}"/>
    <dgm:cxn modelId="{9B910D1D-AAA2-4805-BC3F-428EA51FCA47}" type="presOf" srcId="{69269A20-E432-4750-BA45-F144A3526F28}" destId="{7519EC85-E0ED-4EF8-9B39-37E2656F96FD}" srcOrd="0" destOrd="0" presId="urn:microsoft.com/office/officeart/2005/8/layout/radial4"/>
    <dgm:cxn modelId="{EED9CA34-C785-4745-BE68-305D8E2923F7}" type="presOf" srcId="{D260D623-871A-4A93-BD8A-6832DB5F1E65}" destId="{F861622B-5679-4F89-BDA9-52AD6F1C7D15}" srcOrd="0" destOrd="0" presId="urn:microsoft.com/office/officeart/2005/8/layout/radial4"/>
    <dgm:cxn modelId="{77D33F35-AC93-4173-91ED-332EDAEA79A3}" srcId="{69269A20-E432-4750-BA45-F144A3526F28}" destId="{D6C10A48-7438-42A1-8189-F92604D42739}" srcOrd="0" destOrd="0" parTransId="{3E7CA94D-D56D-4A98-952C-72750F11A980}" sibTransId="{574EA88F-11A9-449F-86E0-A0EB15510101}"/>
    <dgm:cxn modelId="{54E5A93B-C751-4ED3-B1E1-66CB72262488}" srcId="{69269A20-E432-4750-BA45-F144A3526F28}" destId="{11B71316-BA74-47DC-86D4-5C7FDE380021}" srcOrd="1" destOrd="0" parTransId="{12ECEA4C-B5E6-48CB-9B44-ACB9955ED08C}" sibTransId="{D56A7E62-8656-470D-A0A1-6F3068A953B1}"/>
    <dgm:cxn modelId="{6B3E8143-D353-4149-9D8D-5405AC0E905F}" type="presOf" srcId="{8396C9D6-9DC9-4AA0-9863-0F7CEC345F89}" destId="{C43C0746-8E7F-4BDB-A676-07B7089F266D}" srcOrd="0" destOrd="0" presId="urn:microsoft.com/office/officeart/2005/8/layout/radial4"/>
    <dgm:cxn modelId="{76265B91-E6A5-45A5-9607-5D7E543E7D3E}" srcId="{69269A20-E432-4750-BA45-F144A3526F28}" destId="{D260D623-871A-4A93-BD8A-6832DB5F1E65}" srcOrd="3" destOrd="0" parTransId="{24CC9E4B-DF67-4A0E-AF1A-BBF70B0BA8B7}" sibTransId="{42E734E7-1658-4028-B7DB-22644BAAB871}"/>
    <dgm:cxn modelId="{BCA3EA97-E87E-4221-B2E7-21780397F05B}" type="presOf" srcId="{12ECEA4C-B5E6-48CB-9B44-ACB9955ED08C}" destId="{06676E41-1BDF-47A1-AED0-AECB2CAA052D}" srcOrd="0" destOrd="0" presId="urn:microsoft.com/office/officeart/2005/8/layout/radial4"/>
    <dgm:cxn modelId="{9BF9649D-ECFC-4D6E-AFE8-A9CF830BF47D}" type="presOf" srcId="{24CC9E4B-DF67-4A0E-AF1A-BBF70B0BA8B7}" destId="{758ED60C-9221-484F-92B5-6CAF22533B3B}" srcOrd="0" destOrd="0" presId="urn:microsoft.com/office/officeart/2005/8/layout/radial4"/>
    <dgm:cxn modelId="{B7F59BA8-F96C-49A9-BDC7-991AF840CB16}" type="presOf" srcId="{3E7CA94D-D56D-4A98-952C-72750F11A980}" destId="{ADB8CC85-9BAD-4EC2-9142-66775F0CF5EE}" srcOrd="0" destOrd="0" presId="urn:microsoft.com/office/officeart/2005/8/layout/radial4"/>
    <dgm:cxn modelId="{52CA19B7-F0F5-4B77-B88B-CBD45F97533A}" type="presOf" srcId="{11B71316-BA74-47DC-86D4-5C7FDE380021}" destId="{A6A5C069-082C-473D-8188-FE07A3211BB1}" srcOrd="0" destOrd="0" presId="urn:microsoft.com/office/officeart/2005/8/layout/radial4"/>
    <dgm:cxn modelId="{D0AC9CE3-3C46-466F-A407-F37DB787146A}" type="presOf" srcId="{D6C10A48-7438-42A1-8189-F92604D42739}" destId="{F1CB2116-A709-4FFB-B0B4-D0A1BC946543}" srcOrd="0" destOrd="0" presId="urn:microsoft.com/office/officeart/2005/8/layout/radial4"/>
    <dgm:cxn modelId="{4D018BE4-7967-4D21-9878-F4E34E97C2D9}" type="presOf" srcId="{86CE4D7D-4ACE-4859-AE84-77039DE15691}" destId="{10F9FDF5-EF9D-4E5D-BE02-1ECCB9F99552}" srcOrd="0" destOrd="0" presId="urn:microsoft.com/office/officeart/2005/8/layout/radial4"/>
    <dgm:cxn modelId="{FFD893E4-CF9B-423C-962D-EF2323BA3768}" srcId="{86CE4D7D-4ACE-4859-AE84-77039DE15691}" destId="{69269A20-E432-4750-BA45-F144A3526F28}" srcOrd="0" destOrd="0" parTransId="{45F83E55-E5F4-4884-A755-144596E04DDB}" sibTransId="{B4A30667-876E-4D65-A830-9FDF6432B955}"/>
    <dgm:cxn modelId="{93A55767-3732-4E2E-A965-2A173E174E61}" type="presParOf" srcId="{10F9FDF5-EF9D-4E5D-BE02-1ECCB9F99552}" destId="{7519EC85-E0ED-4EF8-9B39-37E2656F96FD}" srcOrd="0" destOrd="0" presId="urn:microsoft.com/office/officeart/2005/8/layout/radial4"/>
    <dgm:cxn modelId="{0ABDBB71-BD7F-4437-9A5B-15F037D95EF0}" type="presParOf" srcId="{10F9FDF5-EF9D-4E5D-BE02-1ECCB9F99552}" destId="{ADB8CC85-9BAD-4EC2-9142-66775F0CF5EE}" srcOrd="1" destOrd="0" presId="urn:microsoft.com/office/officeart/2005/8/layout/radial4"/>
    <dgm:cxn modelId="{FB2578E2-0CA9-415A-B30A-CBD17551F172}" type="presParOf" srcId="{10F9FDF5-EF9D-4E5D-BE02-1ECCB9F99552}" destId="{F1CB2116-A709-4FFB-B0B4-D0A1BC946543}" srcOrd="2" destOrd="0" presId="urn:microsoft.com/office/officeart/2005/8/layout/radial4"/>
    <dgm:cxn modelId="{15B389C4-8831-4906-8612-706C9B4EC5B0}" type="presParOf" srcId="{10F9FDF5-EF9D-4E5D-BE02-1ECCB9F99552}" destId="{06676E41-1BDF-47A1-AED0-AECB2CAA052D}" srcOrd="3" destOrd="0" presId="urn:microsoft.com/office/officeart/2005/8/layout/radial4"/>
    <dgm:cxn modelId="{AAEA4756-8BDA-4255-80A0-DFD096E35785}" type="presParOf" srcId="{10F9FDF5-EF9D-4E5D-BE02-1ECCB9F99552}" destId="{A6A5C069-082C-473D-8188-FE07A3211BB1}" srcOrd="4" destOrd="0" presId="urn:microsoft.com/office/officeart/2005/8/layout/radial4"/>
    <dgm:cxn modelId="{241056B1-6CB8-434B-BB0E-859F3245957D}" type="presParOf" srcId="{10F9FDF5-EF9D-4E5D-BE02-1ECCB9F99552}" destId="{C43C0746-8E7F-4BDB-A676-07B7089F266D}" srcOrd="5" destOrd="0" presId="urn:microsoft.com/office/officeart/2005/8/layout/radial4"/>
    <dgm:cxn modelId="{42FB83BA-1ED1-48E4-8201-557287472EE8}" type="presParOf" srcId="{10F9FDF5-EF9D-4E5D-BE02-1ECCB9F99552}" destId="{B2713048-86DC-43D4-BD07-36B52FCF68A3}" srcOrd="6" destOrd="0" presId="urn:microsoft.com/office/officeart/2005/8/layout/radial4"/>
    <dgm:cxn modelId="{DE16BD3A-2CBA-43AE-B7C5-EB8800DBFBFC}" type="presParOf" srcId="{10F9FDF5-EF9D-4E5D-BE02-1ECCB9F99552}" destId="{758ED60C-9221-484F-92B5-6CAF22533B3B}" srcOrd="7" destOrd="0" presId="urn:microsoft.com/office/officeart/2005/8/layout/radial4"/>
    <dgm:cxn modelId="{6936954A-3F4B-48EA-AF3E-E5F6ACAE4A05}" type="presParOf" srcId="{10F9FDF5-EF9D-4E5D-BE02-1ECCB9F99552}" destId="{F861622B-5679-4F89-BDA9-52AD6F1C7D15}" srcOrd="8" destOrd="0" presId="urn:microsoft.com/office/officeart/2005/8/layout/radial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19EC85-E0ED-4EF8-9B39-37E2656F96FD}">
      <dsp:nvSpPr>
        <dsp:cNvPr id="0" name=""/>
        <dsp:cNvSpPr/>
      </dsp:nvSpPr>
      <dsp:spPr>
        <a:xfrm>
          <a:off x="1971293" y="1713335"/>
          <a:ext cx="1458217" cy="1458217"/>
        </a:xfrm>
        <a:prstGeom prst="ellipse">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Arial" panose="020B0604020202020204" pitchFamily="34" charset="0"/>
              <a:cs typeface="Arial" panose="020B0604020202020204" pitchFamily="34" charset="0"/>
            </a:rPr>
            <a:t>Total Suspended Solids (TSS)</a:t>
          </a:r>
        </a:p>
      </dsp:txBody>
      <dsp:txXfrm>
        <a:off x="2184844" y="1926886"/>
        <a:ext cx="1031115" cy="1031115"/>
      </dsp:txXfrm>
    </dsp:sp>
    <dsp:sp modelId="{ADB8CC85-9BAD-4EC2-9142-66775F0CF5EE}">
      <dsp:nvSpPr>
        <dsp:cNvPr id="0" name=""/>
        <dsp:cNvSpPr/>
      </dsp:nvSpPr>
      <dsp:spPr>
        <a:xfrm rot="11700000">
          <a:off x="671849" y="1861830"/>
          <a:ext cx="1274358" cy="415591"/>
        </a:xfrm>
        <a:prstGeom prst="leftArrow">
          <a:avLst>
            <a:gd name="adj1" fmla="val 60000"/>
            <a:gd name="adj2" fmla="val 50000"/>
          </a:avLst>
        </a:prstGeom>
        <a:solidFill>
          <a:srgbClr val="B17ED8"/>
        </a:solidFill>
        <a:ln>
          <a:noFill/>
        </a:ln>
        <a:effectLst/>
      </dsp:spPr>
      <dsp:style>
        <a:lnRef idx="0">
          <a:scrgbClr r="0" g="0" b="0"/>
        </a:lnRef>
        <a:fillRef idx="1">
          <a:scrgbClr r="0" g="0" b="0"/>
        </a:fillRef>
        <a:effectRef idx="0">
          <a:scrgbClr r="0" g="0" b="0"/>
        </a:effectRef>
        <a:fontRef idx="minor">
          <a:schemeClr val="lt1"/>
        </a:fontRef>
      </dsp:style>
    </dsp:sp>
    <dsp:sp modelId="{F1CB2116-A709-4FFB-B0B4-D0A1BC946543}">
      <dsp:nvSpPr>
        <dsp:cNvPr id="0" name=""/>
        <dsp:cNvSpPr/>
      </dsp:nvSpPr>
      <dsp:spPr>
        <a:xfrm>
          <a:off x="907" y="1350589"/>
          <a:ext cx="1385306" cy="1108245"/>
        </a:xfrm>
        <a:prstGeom prst="roundRect">
          <a:avLst>
            <a:gd name="adj" fmla="val 10000"/>
          </a:avLst>
        </a:prstGeom>
        <a:solidFill>
          <a:srgbClr val="B17ED8"/>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36195" rIns="36195" bIns="36195" numCol="1" spcCol="1270" anchor="ctr" anchorCtr="0">
          <a:noAutofit/>
        </a:bodyPr>
        <a:lstStyle/>
        <a:p>
          <a:pPr marL="0" lvl="0" indent="0" algn="ctr" defTabSz="844550">
            <a:lnSpc>
              <a:spcPct val="90000"/>
            </a:lnSpc>
            <a:spcBef>
              <a:spcPct val="0"/>
            </a:spcBef>
            <a:spcAft>
              <a:spcPct val="35000"/>
            </a:spcAft>
            <a:buNone/>
          </a:pPr>
          <a:r>
            <a:rPr lang="en-US" sz="1900" kern="1200" dirty="0">
              <a:latin typeface="Arial" panose="020B0604020202020204" pitchFamily="34" charset="0"/>
              <a:cs typeface="Arial" panose="020B0604020202020204" pitchFamily="34" charset="0"/>
            </a:rPr>
            <a:t>Inorganic</a:t>
          </a:r>
          <a:r>
            <a:rPr lang="en-US" sz="1900" kern="1200" baseline="0" dirty="0">
              <a:latin typeface="Arial" panose="020B0604020202020204" pitchFamily="34" charset="0"/>
              <a:cs typeface="Arial" panose="020B0604020202020204" pitchFamily="34" charset="0"/>
            </a:rPr>
            <a:t> Suspended Particles</a:t>
          </a:r>
          <a:endParaRPr lang="en-US" sz="1900" kern="1200" dirty="0">
            <a:latin typeface="Arial" panose="020B0604020202020204" pitchFamily="34" charset="0"/>
            <a:cs typeface="Arial" panose="020B0604020202020204" pitchFamily="34" charset="0"/>
          </a:endParaRPr>
        </a:p>
      </dsp:txBody>
      <dsp:txXfrm>
        <a:off x="33366" y="1383048"/>
        <a:ext cx="1320388" cy="1043327"/>
      </dsp:txXfrm>
    </dsp:sp>
    <dsp:sp modelId="{06676E41-1BDF-47A1-AED0-AECB2CAA052D}">
      <dsp:nvSpPr>
        <dsp:cNvPr id="0" name=""/>
        <dsp:cNvSpPr/>
      </dsp:nvSpPr>
      <dsp:spPr>
        <a:xfrm rot="14700000">
          <a:off x="1454460" y="929151"/>
          <a:ext cx="1274358" cy="415591"/>
        </a:xfrm>
        <a:prstGeom prst="leftArrow">
          <a:avLst>
            <a:gd name="adj1" fmla="val 60000"/>
            <a:gd name="adj2" fmla="val 50000"/>
          </a:avLst>
        </a:prstGeom>
        <a:solidFill>
          <a:srgbClr val="8199CE"/>
        </a:solidFill>
        <a:ln>
          <a:noFill/>
        </a:ln>
        <a:effectLst/>
      </dsp:spPr>
      <dsp:style>
        <a:lnRef idx="0">
          <a:scrgbClr r="0" g="0" b="0"/>
        </a:lnRef>
        <a:fillRef idx="1">
          <a:scrgbClr r="0" g="0" b="0"/>
        </a:fillRef>
        <a:effectRef idx="0">
          <a:scrgbClr r="0" g="0" b="0"/>
        </a:effectRef>
        <a:fontRef idx="minor">
          <a:schemeClr val="lt1"/>
        </a:fontRef>
      </dsp:style>
    </dsp:sp>
    <dsp:sp modelId="{A6A5C069-082C-473D-8188-FE07A3211BB1}">
      <dsp:nvSpPr>
        <dsp:cNvPr id="0" name=""/>
        <dsp:cNvSpPr/>
      </dsp:nvSpPr>
      <dsp:spPr>
        <a:xfrm>
          <a:off x="1129702" y="5344"/>
          <a:ext cx="1385306" cy="1108245"/>
        </a:xfrm>
        <a:prstGeom prst="roundRect">
          <a:avLst>
            <a:gd name="adj" fmla="val 10000"/>
          </a:avLst>
        </a:prstGeom>
        <a:solidFill>
          <a:srgbClr val="8199C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36195" rIns="36195" bIns="36195" numCol="1" spcCol="1270" anchor="ctr" anchorCtr="0">
          <a:noAutofit/>
        </a:bodyPr>
        <a:lstStyle/>
        <a:p>
          <a:pPr marL="0" lvl="0" indent="0" algn="ctr" defTabSz="844550">
            <a:lnSpc>
              <a:spcPct val="90000"/>
            </a:lnSpc>
            <a:spcBef>
              <a:spcPct val="0"/>
            </a:spcBef>
            <a:spcAft>
              <a:spcPct val="35000"/>
            </a:spcAft>
            <a:buNone/>
          </a:pPr>
          <a:r>
            <a:rPr lang="en-US" sz="1900" kern="1200" dirty="0">
              <a:latin typeface="Arial" panose="020B0604020202020204" pitchFamily="34" charset="0"/>
              <a:cs typeface="Arial" panose="020B0604020202020204" pitchFamily="34" charset="0"/>
            </a:rPr>
            <a:t>Organic Suspended Particles</a:t>
          </a:r>
        </a:p>
      </dsp:txBody>
      <dsp:txXfrm>
        <a:off x="1162161" y="37803"/>
        <a:ext cx="1320388" cy="1043327"/>
      </dsp:txXfrm>
    </dsp:sp>
    <dsp:sp modelId="{C43C0746-8E7F-4BDB-A676-07B7089F266D}">
      <dsp:nvSpPr>
        <dsp:cNvPr id="0" name=""/>
        <dsp:cNvSpPr/>
      </dsp:nvSpPr>
      <dsp:spPr>
        <a:xfrm rot="17700000">
          <a:off x="2671986" y="929151"/>
          <a:ext cx="1274358" cy="415591"/>
        </a:xfrm>
        <a:prstGeom prst="leftArrow">
          <a:avLst>
            <a:gd name="adj1" fmla="val 60000"/>
            <a:gd name="adj2" fmla="val 50000"/>
          </a:avLst>
        </a:prstGeom>
        <a:solidFill>
          <a:schemeClr val="bg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B2713048-86DC-43D4-BD07-36B52FCF68A3}">
      <dsp:nvSpPr>
        <dsp:cNvPr id="0" name=""/>
        <dsp:cNvSpPr/>
      </dsp:nvSpPr>
      <dsp:spPr>
        <a:xfrm>
          <a:off x="2885796" y="5344"/>
          <a:ext cx="1385306" cy="1108245"/>
        </a:xfrm>
        <a:prstGeom prst="roundRect">
          <a:avLst>
            <a:gd name="adj" fmla="val 10000"/>
          </a:avLst>
        </a:prstGeom>
        <a:solidFill>
          <a:schemeClr val="bg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36195" rIns="36195" bIns="36195" numCol="1" spcCol="1270" anchor="ctr" anchorCtr="0">
          <a:noAutofit/>
        </a:bodyPr>
        <a:lstStyle/>
        <a:p>
          <a:pPr marL="0" lvl="0" indent="0" algn="ctr" defTabSz="844550">
            <a:lnSpc>
              <a:spcPct val="90000"/>
            </a:lnSpc>
            <a:spcBef>
              <a:spcPct val="0"/>
            </a:spcBef>
            <a:spcAft>
              <a:spcPct val="35000"/>
            </a:spcAft>
            <a:buNone/>
          </a:pPr>
          <a:r>
            <a:rPr lang="en-US" sz="1900" kern="1200" dirty="0">
              <a:latin typeface="Arial" panose="020B0604020202020204" pitchFamily="34" charset="0"/>
              <a:cs typeface="Arial" panose="020B0604020202020204" pitchFamily="34" charset="0"/>
            </a:rPr>
            <a:t>Plankton</a:t>
          </a:r>
        </a:p>
      </dsp:txBody>
      <dsp:txXfrm>
        <a:off x="2918255" y="37803"/>
        <a:ext cx="1320388" cy="1043327"/>
      </dsp:txXfrm>
    </dsp:sp>
    <dsp:sp modelId="{758ED60C-9221-484F-92B5-6CAF22533B3B}">
      <dsp:nvSpPr>
        <dsp:cNvPr id="0" name=""/>
        <dsp:cNvSpPr/>
      </dsp:nvSpPr>
      <dsp:spPr>
        <a:xfrm rot="20700000">
          <a:off x="3454597" y="1861830"/>
          <a:ext cx="1274358" cy="415591"/>
        </a:xfrm>
        <a:prstGeom prst="leftArrow">
          <a:avLst>
            <a:gd name="adj1" fmla="val 60000"/>
            <a:gd name="adj2" fmla="val 50000"/>
          </a:avLst>
        </a:prstGeom>
        <a:solidFill>
          <a:schemeClr val="bg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F861622B-5679-4F89-BDA9-52AD6F1C7D15}">
      <dsp:nvSpPr>
        <dsp:cNvPr id="0" name=""/>
        <dsp:cNvSpPr/>
      </dsp:nvSpPr>
      <dsp:spPr>
        <a:xfrm>
          <a:off x="4014591" y="1350589"/>
          <a:ext cx="1385306" cy="1108245"/>
        </a:xfrm>
        <a:prstGeom prst="roundRect">
          <a:avLst>
            <a:gd name="adj" fmla="val 10000"/>
          </a:avLst>
        </a:prstGeom>
        <a:solidFill>
          <a:schemeClr val="bg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36195" rIns="36195" bIns="36195" numCol="1" spcCol="1270" anchor="ctr" anchorCtr="0">
          <a:noAutofit/>
        </a:bodyPr>
        <a:lstStyle/>
        <a:p>
          <a:pPr marL="0" lvl="0" indent="0" algn="ctr" defTabSz="844550">
            <a:lnSpc>
              <a:spcPct val="90000"/>
            </a:lnSpc>
            <a:spcBef>
              <a:spcPct val="0"/>
            </a:spcBef>
            <a:spcAft>
              <a:spcPct val="35000"/>
            </a:spcAft>
            <a:buNone/>
          </a:pPr>
          <a:r>
            <a:rPr lang="en-US" sz="1900" kern="1200" dirty="0"/>
            <a:t>Free Floating Bacteria</a:t>
          </a:r>
        </a:p>
      </dsp:txBody>
      <dsp:txXfrm>
        <a:off x="4047050" y="1383048"/>
        <a:ext cx="1320388" cy="1043327"/>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5387342"/>
            <a:ext cx="34198560" cy="11460480"/>
          </a:xfrm>
        </p:spPr>
        <p:txBody>
          <a:bodyPr anchor="b"/>
          <a:lstStyle>
            <a:lvl1pPr algn="ctr">
              <a:defRPr sz="26400"/>
            </a:lvl1pPr>
          </a:lstStyle>
          <a:p>
            <a:r>
              <a:rPr lang="en-US"/>
              <a:t>Click to edit Master title style</a:t>
            </a:r>
            <a:endParaRPr lang="en-US" dirty="0"/>
          </a:p>
        </p:txBody>
      </p:sp>
      <p:sp>
        <p:nvSpPr>
          <p:cNvPr id="3" name="Subtitle 2"/>
          <p:cNvSpPr>
            <a:spLocks noGrp="1"/>
          </p:cNvSpPr>
          <p:nvPr>
            <p:ph type="subTitle" idx="1"/>
          </p:nvPr>
        </p:nvSpPr>
        <p:spPr>
          <a:xfrm>
            <a:off x="5029200" y="17289782"/>
            <a:ext cx="30175200" cy="7947658"/>
          </a:xfrm>
        </p:spPr>
        <p:txBody>
          <a:bodyPr/>
          <a:lstStyle>
            <a:lvl1pPr marL="0" indent="0" algn="ctr">
              <a:buNone/>
              <a:defRPr sz="10560"/>
            </a:lvl1pPr>
            <a:lvl2pPr marL="2011680" indent="0" algn="ctr">
              <a:buNone/>
              <a:defRPr sz="8800"/>
            </a:lvl2pPr>
            <a:lvl3pPr marL="4023360" indent="0" algn="ctr">
              <a:buNone/>
              <a:defRPr sz="7920"/>
            </a:lvl3pPr>
            <a:lvl4pPr marL="6035040" indent="0" algn="ctr">
              <a:buNone/>
              <a:defRPr sz="7040"/>
            </a:lvl4pPr>
            <a:lvl5pPr marL="8046720" indent="0" algn="ctr">
              <a:buNone/>
              <a:defRPr sz="7040"/>
            </a:lvl5pPr>
            <a:lvl6pPr marL="10058400" indent="0" algn="ctr">
              <a:buNone/>
              <a:defRPr sz="7040"/>
            </a:lvl6pPr>
            <a:lvl7pPr marL="12070080" indent="0" algn="ctr">
              <a:buNone/>
              <a:defRPr sz="7040"/>
            </a:lvl7pPr>
            <a:lvl8pPr marL="14081760" indent="0" algn="ctr">
              <a:buNone/>
              <a:defRPr sz="7040"/>
            </a:lvl8pPr>
            <a:lvl9pPr marL="16093440" indent="0" algn="ctr">
              <a:buNone/>
              <a:defRPr sz="70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08A09EC-78E8-451A-8A08-34AB4670FAC3}" type="datetimeFigureOut">
              <a:rPr lang="en-US" smtClean="0"/>
              <a:t>10/10/2018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CE7801-72EE-4BFB-8C1E-FD0B96431006}" type="slidenum">
              <a:rPr lang="en-US" smtClean="0"/>
              <a:t>‹#›</a:t>
            </a:fld>
            <a:endParaRPr lang="en-US"/>
          </a:p>
        </p:txBody>
      </p:sp>
    </p:spTree>
    <p:extLst>
      <p:ext uri="{BB962C8B-B14F-4D97-AF65-F5344CB8AC3E}">
        <p14:creationId xmlns:p14="http://schemas.microsoft.com/office/powerpoint/2010/main" val="443748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8A09EC-78E8-451A-8A08-34AB4670FAC3}" type="datetimeFigureOut">
              <a:rPr lang="en-US" smtClean="0"/>
              <a:t>10/10/2018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CE7801-72EE-4BFB-8C1E-FD0B96431006}" type="slidenum">
              <a:rPr lang="en-US" smtClean="0"/>
              <a:t>‹#›</a:t>
            </a:fld>
            <a:endParaRPr lang="en-US"/>
          </a:p>
        </p:txBody>
      </p:sp>
    </p:spTree>
    <p:extLst>
      <p:ext uri="{BB962C8B-B14F-4D97-AF65-F5344CB8AC3E}">
        <p14:creationId xmlns:p14="http://schemas.microsoft.com/office/powerpoint/2010/main" val="33857866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745107" y="8206749"/>
            <a:ext cx="34701480" cy="13693138"/>
          </a:xfrm>
        </p:spPr>
        <p:txBody>
          <a:bodyPr anchor="b"/>
          <a:lstStyle>
            <a:lvl1pPr>
              <a:defRPr sz="26400"/>
            </a:lvl1pPr>
          </a:lstStyle>
          <a:p>
            <a:r>
              <a:rPr lang="en-US"/>
              <a:t>Click to edit Master title style</a:t>
            </a:r>
            <a:endParaRPr lang="en-US" dirty="0"/>
          </a:p>
        </p:txBody>
      </p:sp>
      <p:sp>
        <p:nvSpPr>
          <p:cNvPr id="3" name="Text Placeholder 2"/>
          <p:cNvSpPr>
            <a:spLocks noGrp="1"/>
          </p:cNvSpPr>
          <p:nvPr>
            <p:ph type="body" idx="1"/>
          </p:nvPr>
        </p:nvSpPr>
        <p:spPr>
          <a:xfrm>
            <a:off x="2745107" y="22029429"/>
            <a:ext cx="34701480" cy="7200898"/>
          </a:xfrm>
        </p:spPr>
        <p:txBody>
          <a:bodyPr/>
          <a:lstStyle>
            <a:lvl1pPr marL="0" indent="0">
              <a:buNone/>
              <a:defRPr sz="10560">
                <a:solidFill>
                  <a:schemeClr val="tx1"/>
                </a:solidFill>
              </a:defRPr>
            </a:lvl1pPr>
            <a:lvl2pPr marL="2011680" indent="0">
              <a:buNone/>
              <a:defRPr sz="8800">
                <a:solidFill>
                  <a:schemeClr val="tx1">
                    <a:tint val="75000"/>
                  </a:schemeClr>
                </a:solidFill>
              </a:defRPr>
            </a:lvl2pPr>
            <a:lvl3pPr marL="4023360" indent="0">
              <a:buNone/>
              <a:defRPr sz="7920">
                <a:solidFill>
                  <a:schemeClr val="tx1">
                    <a:tint val="75000"/>
                  </a:schemeClr>
                </a:solidFill>
              </a:defRPr>
            </a:lvl3pPr>
            <a:lvl4pPr marL="6035040" indent="0">
              <a:buNone/>
              <a:defRPr sz="7040">
                <a:solidFill>
                  <a:schemeClr val="tx1">
                    <a:tint val="75000"/>
                  </a:schemeClr>
                </a:solidFill>
              </a:defRPr>
            </a:lvl4pPr>
            <a:lvl5pPr marL="8046720" indent="0">
              <a:buNone/>
              <a:defRPr sz="7040">
                <a:solidFill>
                  <a:schemeClr val="tx1">
                    <a:tint val="75000"/>
                  </a:schemeClr>
                </a:solidFill>
              </a:defRPr>
            </a:lvl5pPr>
            <a:lvl6pPr marL="10058400" indent="0">
              <a:buNone/>
              <a:defRPr sz="7040">
                <a:solidFill>
                  <a:schemeClr val="tx1">
                    <a:tint val="75000"/>
                  </a:schemeClr>
                </a:solidFill>
              </a:defRPr>
            </a:lvl6pPr>
            <a:lvl7pPr marL="12070080" indent="0">
              <a:buNone/>
              <a:defRPr sz="7040">
                <a:solidFill>
                  <a:schemeClr val="tx1">
                    <a:tint val="75000"/>
                  </a:schemeClr>
                </a:solidFill>
              </a:defRPr>
            </a:lvl7pPr>
            <a:lvl8pPr marL="14081760" indent="0">
              <a:buNone/>
              <a:defRPr sz="7040">
                <a:solidFill>
                  <a:schemeClr val="tx1">
                    <a:tint val="75000"/>
                  </a:schemeClr>
                </a:solidFill>
              </a:defRPr>
            </a:lvl8pPr>
            <a:lvl9pPr marL="16093440" indent="0">
              <a:buNone/>
              <a:defRPr sz="70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08A09EC-78E8-451A-8A08-34AB4670FAC3}" type="datetimeFigureOut">
              <a:rPr lang="en-US" smtClean="0"/>
              <a:t>10/10/2018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CE7801-72EE-4BFB-8C1E-FD0B96431006}" type="slidenum">
              <a:rPr lang="en-US" smtClean="0"/>
              <a:t>‹#›</a:t>
            </a:fld>
            <a:endParaRPr lang="en-US"/>
          </a:p>
        </p:txBody>
      </p:sp>
    </p:spTree>
    <p:extLst>
      <p:ext uri="{BB962C8B-B14F-4D97-AF65-F5344CB8AC3E}">
        <p14:creationId xmlns:p14="http://schemas.microsoft.com/office/powerpoint/2010/main" val="1397095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766060" y="8763000"/>
            <a:ext cx="1709928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0368260" y="8763000"/>
            <a:ext cx="1709928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08A09EC-78E8-451A-8A08-34AB4670FAC3}" type="datetimeFigureOut">
              <a:rPr lang="en-US" smtClean="0"/>
              <a:t>10/10/2018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CE7801-72EE-4BFB-8C1E-FD0B96431006}" type="slidenum">
              <a:rPr lang="en-US" smtClean="0"/>
              <a:t>‹#›</a:t>
            </a:fld>
            <a:endParaRPr lang="en-US"/>
          </a:p>
        </p:txBody>
      </p:sp>
    </p:spTree>
    <p:extLst>
      <p:ext uri="{BB962C8B-B14F-4D97-AF65-F5344CB8AC3E}">
        <p14:creationId xmlns:p14="http://schemas.microsoft.com/office/powerpoint/2010/main" val="6131704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771300" y="1752607"/>
            <a:ext cx="3470148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2771305" y="8069582"/>
            <a:ext cx="17020696"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Edit Master text styles</a:t>
            </a:r>
          </a:p>
        </p:txBody>
      </p:sp>
      <p:sp>
        <p:nvSpPr>
          <p:cNvPr id="4" name="Content Placeholder 3"/>
          <p:cNvSpPr>
            <a:spLocks noGrp="1"/>
          </p:cNvSpPr>
          <p:nvPr>
            <p:ph sz="half" idx="2"/>
          </p:nvPr>
        </p:nvSpPr>
        <p:spPr>
          <a:xfrm>
            <a:off x="2771305" y="12024360"/>
            <a:ext cx="17020696"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0368262" y="8069582"/>
            <a:ext cx="17104520"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Edit Master text styles</a:t>
            </a:r>
          </a:p>
        </p:txBody>
      </p:sp>
      <p:sp>
        <p:nvSpPr>
          <p:cNvPr id="6" name="Content Placeholder 5"/>
          <p:cNvSpPr>
            <a:spLocks noGrp="1"/>
          </p:cNvSpPr>
          <p:nvPr>
            <p:ph sz="quarter" idx="4"/>
          </p:nvPr>
        </p:nvSpPr>
        <p:spPr>
          <a:xfrm>
            <a:off x="20368262" y="12024360"/>
            <a:ext cx="17104520"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08A09EC-78E8-451A-8A08-34AB4670FAC3}" type="datetimeFigureOut">
              <a:rPr lang="en-US" smtClean="0"/>
              <a:t>10/10/2018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FCE7801-72EE-4BFB-8C1E-FD0B96431006}" type="slidenum">
              <a:rPr lang="en-US" smtClean="0"/>
              <a:t>‹#›</a:t>
            </a:fld>
            <a:endParaRPr lang="en-US"/>
          </a:p>
        </p:txBody>
      </p:sp>
    </p:spTree>
    <p:extLst>
      <p:ext uri="{BB962C8B-B14F-4D97-AF65-F5344CB8AC3E}">
        <p14:creationId xmlns:p14="http://schemas.microsoft.com/office/powerpoint/2010/main" val="748596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08A09EC-78E8-451A-8A08-34AB4670FAC3}" type="datetimeFigureOut">
              <a:rPr lang="en-US" smtClean="0"/>
              <a:t>10/10/2018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FCE7801-72EE-4BFB-8C1E-FD0B96431006}" type="slidenum">
              <a:rPr lang="en-US" smtClean="0"/>
              <a:t>‹#›</a:t>
            </a:fld>
            <a:endParaRPr lang="en-US"/>
          </a:p>
        </p:txBody>
      </p:sp>
    </p:spTree>
    <p:extLst>
      <p:ext uri="{BB962C8B-B14F-4D97-AF65-F5344CB8AC3E}">
        <p14:creationId xmlns:p14="http://schemas.microsoft.com/office/powerpoint/2010/main" val="25400198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8A09EC-78E8-451A-8A08-34AB4670FAC3}" type="datetimeFigureOut">
              <a:rPr lang="en-US" smtClean="0"/>
              <a:t>10/10/2018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FCE7801-72EE-4BFB-8C1E-FD0B96431006}" type="slidenum">
              <a:rPr lang="en-US" smtClean="0"/>
              <a:t>‹#›</a:t>
            </a:fld>
            <a:endParaRPr lang="en-US"/>
          </a:p>
        </p:txBody>
      </p:sp>
    </p:spTree>
    <p:extLst>
      <p:ext uri="{BB962C8B-B14F-4D97-AF65-F5344CB8AC3E}">
        <p14:creationId xmlns:p14="http://schemas.microsoft.com/office/powerpoint/2010/main" val="3389000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endParaRPr lang="en-US" dirty="0"/>
          </a:p>
        </p:txBody>
      </p:sp>
      <p:sp>
        <p:nvSpPr>
          <p:cNvPr id="3" name="Content Placeholder 2"/>
          <p:cNvSpPr>
            <a:spLocks noGrp="1"/>
          </p:cNvSpPr>
          <p:nvPr>
            <p:ph idx="1"/>
          </p:nvPr>
        </p:nvSpPr>
        <p:spPr>
          <a:xfrm>
            <a:off x="17104520" y="4739647"/>
            <a:ext cx="20368260" cy="23393400"/>
          </a:xfrm>
        </p:spPr>
        <p:txBody>
          <a:bodyPr/>
          <a:lstStyle>
            <a:lvl1pPr>
              <a:defRPr sz="14080"/>
            </a:lvl1pPr>
            <a:lvl2pPr>
              <a:defRPr sz="12320"/>
            </a:lvl2pPr>
            <a:lvl3pPr>
              <a:defRPr sz="10560"/>
            </a:lvl3pPr>
            <a:lvl4pPr>
              <a:defRPr sz="8800"/>
            </a:lvl4pPr>
            <a:lvl5pPr>
              <a:defRPr sz="8800"/>
            </a:lvl5pPr>
            <a:lvl6pPr>
              <a:defRPr sz="8800"/>
            </a:lvl6pPr>
            <a:lvl7pPr>
              <a:defRPr sz="8800"/>
            </a:lvl7pPr>
            <a:lvl8pPr>
              <a:defRPr sz="8800"/>
            </a:lvl8pPr>
            <a:lvl9pPr>
              <a:defRPr sz="8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Edit Master text styles</a:t>
            </a:r>
          </a:p>
        </p:txBody>
      </p:sp>
      <p:sp>
        <p:nvSpPr>
          <p:cNvPr id="5" name="Date Placeholder 4"/>
          <p:cNvSpPr>
            <a:spLocks noGrp="1"/>
          </p:cNvSpPr>
          <p:nvPr>
            <p:ph type="dt" sz="half" idx="10"/>
          </p:nvPr>
        </p:nvSpPr>
        <p:spPr/>
        <p:txBody>
          <a:bodyPr/>
          <a:lstStyle/>
          <a:p>
            <a:fld id="{E08A09EC-78E8-451A-8A08-34AB4670FAC3}" type="datetimeFigureOut">
              <a:rPr lang="en-US" smtClean="0"/>
              <a:t>10/10/2018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CE7801-72EE-4BFB-8C1E-FD0B96431006}" type="slidenum">
              <a:rPr lang="en-US" smtClean="0"/>
              <a:t>‹#›</a:t>
            </a:fld>
            <a:endParaRPr lang="en-US"/>
          </a:p>
        </p:txBody>
      </p:sp>
    </p:spTree>
    <p:extLst>
      <p:ext uri="{BB962C8B-B14F-4D97-AF65-F5344CB8AC3E}">
        <p14:creationId xmlns:p14="http://schemas.microsoft.com/office/powerpoint/2010/main" val="3560312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endParaRPr lang="en-US" dirty="0"/>
          </a:p>
        </p:txBody>
      </p:sp>
      <p:sp>
        <p:nvSpPr>
          <p:cNvPr id="3" name="Picture Placeholder 2"/>
          <p:cNvSpPr>
            <a:spLocks noGrp="1" noChangeAspect="1"/>
          </p:cNvSpPr>
          <p:nvPr>
            <p:ph type="pic" idx="1"/>
          </p:nvPr>
        </p:nvSpPr>
        <p:spPr>
          <a:xfrm>
            <a:off x="17104520" y="4739647"/>
            <a:ext cx="20368260" cy="23393400"/>
          </a:xfrm>
        </p:spPr>
        <p:txBody>
          <a:bodyPr anchor="t"/>
          <a:lstStyle>
            <a:lvl1pPr marL="0" indent="0">
              <a:buNone/>
              <a:defRPr sz="14080"/>
            </a:lvl1pPr>
            <a:lvl2pPr marL="2011680" indent="0">
              <a:buNone/>
              <a:defRPr sz="12320"/>
            </a:lvl2pPr>
            <a:lvl3pPr marL="4023360" indent="0">
              <a:buNone/>
              <a:defRPr sz="10560"/>
            </a:lvl3pPr>
            <a:lvl4pPr marL="6035040" indent="0">
              <a:buNone/>
              <a:defRPr sz="8800"/>
            </a:lvl4pPr>
            <a:lvl5pPr marL="8046720" indent="0">
              <a:buNone/>
              <a:defRPr sz="8800"/>
            </a:lvl5pPr>
            <a:lvl6pPr marL="10058400" indent="0">
              <a:buNone/>
              <a:defRPr sz="8800"/>
            </a:lvl6pPr>
            <a:lvl7pPr marL="12070080" indent="0">
              <a:buNone/>
              <a:defRPr sz="8800"/>
            </a:lvl7pPr>
            <a:lvl8pPr marL="14081760" indent="0">
              <a:buNone/>
              <a:defRPr sz="8800"/>
            </a:lvl8pPr>
            <a:lvl9pPr marL="16093440" indent="0">
              <a:buNone/>
              <a:defRPr sz="8800"/>
            </a:lvl9pPr>
          </a:lstStyle>
          <a:p>
            <a:r>
              <a:rPr lang="en-US"/>
              <a:t>Click icon to add picture</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Edit Master text styles</a:t>
            </a:r>
          </a:p>
        </p:txBody>
      </p:sp>
      <p:sp>
        <p:nvSpPr>
          <p:cNvPr id="5" name="Date Placeholder 4"/>
          <p:cNvSpPr>
            <a:spLocks noGrp="1"/>
          </p:cNvSpPr>
          <p:nvPr>
            <p:ph type="dt" sz="half" idx="10"/>
          </p:nvPr>
        </p:nvSpPr>
        <p:spPr/>
        <p:txBody>
          <a:bodyPr/>
          <a:lstStyle/>
          <a:p>
            <a:fld id="{E08A09EC-78E8-451A-8A08-34AB4670FAC3}" type="datetimeFigureOut">
              <a:rPr lang="en-US" smtClean="0"/>
              <a:t>10/10/2018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CE7801-72EE-4BFB-8C1E-FD0B96431006}" type="slidenum">
              <a:rPr lang="en-US" smtClean="0"/>
              <a:t>‹#›</a:t>
            </a:fld>
            <a:endParaRPr lang="en-US"/>
          </a:p>
        </p:txBody>
      </p:sp>
    </p:spTree>
    <p:extLst>
      <p:ext uri="{BB962C8B-B14F-4D97-AF65-F5344CB8AC3E}">
        <p14:creationId xmlns:p14="http://schemas.microsoft.com/office/powerpoint/2010/main" val="691973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8A09EC-78E8-451A-8A08-34AB4670FAC3}" type="datetimeFigureOut">
              <a:rPr lang="en-US" smtClean="0"/>
              <a:t>10/10/2018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CE7801-72EE-4BFB-8C1E-FD0B96431006}" type="slidenum">
              <a:rPr lang="en-US" smtClean="0"/>
              <a:t>‹#›</a:t>
            </a:fld>
            <a:endParaRPr lang="en-US"/>
          </a:p>
        </p:txBody>
      </p:sp>
    </p:spTree>
    <p:extLst>
      <p:ext uri="{BB962C8B-B14F-4D97-AF65-F5344CB8AC3E}">
        <p14:creationId xmlns:p14="http://schemas.microsoft.com/office/powerpoint/2010/main" val="7489729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792172" y="1752600"/>
            <a:ext cx="867537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766062" y="1752600"/>
            <a:ext cx="2552319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8A09EC-78E8-451A-8A08-34AB4670FAC3}" type="datetimeFigureOut">
              <a:rPr lang="en-US" smtClean="0"/>
              <a:t>10/10/2018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CE7801-72EE-4BFB-8C1E-FD0B96431006}" type="slidenum">
              <a:rPr lang="en-US" smtClean="0"/>
              <a:t>‹#›</a:t>
            </a:fld>
            <a:endParaRPr lang="en-US"/>
          </a:p>
        </p:txBody>
      </p:sp>
    </p:spTree>
    <p:extLst>
      <p:ext uri="{BB962C8B-B14F-4D97-AF65-F5344CB8AC3E}">
        <p14:creationId xmlns:p14="http://schemas.microsoft.com/office/powerpoint/2010/main" val="2835706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66060" y="1752607"/>
            <a:ext cx="3470148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766060" y="8763000"/>
            <a:ext cx="3470148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66060" y="30510487"/>
            <a:ext cx="9052560" cy="1752600"/>
          </a:xfrm>
          <a:prstGeom prst="rect">
            <a:avLst/>
          </a:prstGeom>
        </p:spPr>
        <p:txBody>
          <a:bodyPr vert="horz" lIns="91440" tIns="45720" rIns="91440" bIns="45720" rtlCol="0" anchor="ctr"/>
          <a:lstStyle>
            <a:lvl1pPr algn="l">
              <a:defRPr sz="5280">
                <a:solidFill>
                  <a:schemeClr val="tx1">
                    <a:tint val="75000"/>
                  </a:schemeClr>
                </a:solidFill>
              </a:defRPr>
            </a:lvl1pPr>
          </a:lstStyle>
          <a:p>
            <a:fld id="{E08A09EC-78E8-451A-8A08-34AB4670FAC3}" type="datetimeFigureOut">
              <a:rPr lang="en-US" smtClean="0"/>
              <a:t>10/10/2018</a:t>
            </a:fld>
            <a:endParaRPr lang="en-US"/>
          </a:p>
        </p:txBody>
      </p:sp>
      <p:sp>
        <p:nvSpPr>
          <p:cNvPr id="5" name="Footer Placeholder 4"/>
          <p:cNvSpPr>
            <a:spLocks noGrp="1"/>
          </p:cNvSpPr>
          <p:nvPr>
            <p:ph type="ftr" sz="quarter" idx="3"/>
          </p:nvPr>
        </p:nvSpPr>
        <p:spPr>
          <a:xfrm>
            <a:off x="13327380" y="30510487"/>
            <a:ext cx="13578840" cy="1752600"/>
          </a:xfrm>
          <a:prstGeom prst="rect">
            <a:avLst/>
          </a:prstGeom>
        </p:spPr>
        <p:txBody>
          <a:bodyPr vert="horz" lIns="91440" tIns="45720" rIns="91440" bIns="45720" rtlCol="0" anchor="ctr"/>
          <a:lstStyle>
            <a:lvl1pPr algn="ctr">
              <a:defRPr sz="528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8414980" y="30510487"/>
            <a:ext cx="9052560" cy="1752600"/>
          </a:xfrm>
          <a:prstGeom prst="rect">
            <a:avLst/>
          </a:prstGeom>
        </p:spPr>
        <p:txBody>
          <a:bodyPr vert="horz" lIns="91440" tIns="45720" rIns="91440" bIns="45720" rtlCol="0" anchor="ctr"/>
          <a:lstStyle>
            <a:lvl1pPr algn="r">
              <a:defRPr sz="5280">
                <a:solidFill>
                  <a:schemeClr val="tx1">
                    <a:tint val="75000"/>
                  </a:schemeClr>
                </a:solidFill>
              </a:defRPr>
            </a:lvl1pPr>
          </a:lstStyle>
          <a:p>
            <a:fld id="{8FCE7801-72EE-4BFB-8C1E-FD0B96431006}" type="slidenum">
              <a:rPr lang="en-US" smtClean="0"/>
              <a:t>‹#›</a:t>
            </a:fld>
            <a:endParaRPr lang="en-US"/>
          </a:p>
        </p:txBody>
      </p:sp>
    </p:spTree>
    <p:extLst>
      <p:ext uri="{BB962C8B-B14F-4D97-AF65-F5344CB8AC3E}">
        <p14:creationId xmlns:p14="http://schemas.microsoft.com/office/powerpoint/2010/main" val="26992414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023360" rtl="0" eaLnBrk="1" latinLnBrk="0" hangingPunct="1">
        <a:lnSpc>
          <a:spcPct val="90000"/>
        </a:lnSpc>
        <a:spcBef>
          <a:spcPct val="0"/>
        </a:spcBef>
        <a:buNone/>
        <a:defRPr sz="19360" kern="1200">
          <a:solidFill>
            <a:schemeClr val="tx1"/>
          </a:solidFill>
          <a:latin typeface="+mj-lt"/>
          <a:ea typeface="+mj-ea"/>
          <a:cs typeface="+mj-cs"/>
        </a:defRPr>
      </a:lvl1pPr>
    </p:titleStyle>
    <p:bodyStyle>
      <a:lvl1pPr marL="1005840" indent="-1005840" algn="l" defTabSz="4023360" rtl="0" eaLnBrk="1" latinLnBrk="0" hangingPunct="1">
        <a:lnSpc>
          <a:spcPct val="90000"/>
        </a:lnSpc>
        <a:spcBef>
          <a:spcPts val="4400"/>
        </a:spcBef>
        <a:buFont typeface="Arial" panose="020B0604020202020204" pitchFamily="34" charset="0"/>
        <a:buChar char="•"/>
        <a:defRPr sz="12320" kern="1200">
          <a:solidFill>
            <a:schemeClr val="tx1"/>
          </a:solidFill>
          <a:latin typeface="+mn-lt"/>
          <a:ea typeface="+mn-ea"/>
          <a:cs typeface="+mn-cs"/>
        </a:defRPr>
      </a:lvl1pPr>
      <a:lvl2pPr marL="3017520" indent="-1005840" algn="l" defTabSz="4023360" rtl="0" eaLnBrk="1" latinLnBrk="0" hangingPunct="1">
        <a:lnSpc>
          <a:spcPct val="90000"/>
        </a:lnSpc>
        <a:spcBef>
          <a:spcPts val="2200"/>
        </a:spcBef>
        <a:buFont typeface="Arial" panose="020B0604020202020204" pitchFamily="34" charset="0"/>
        <a:buChar char="•"/>
        <a:defRPr sz="10560" kern="1200">
          <a:solidFill>
            <a:schemeClr val="tx1"/>
          </a:solidFill>
          <a:latin typeface="+mn-lt"/>
          <a:ea typeface="+mn-ea"/>
          <a:cs typeface="+mn-cs"/>
        </a:defRPr>
      </a:lvl2pPr>
      <a:lvl3pPr marL="5029200" indent="-1005840" algn="l" defTabSz="4023360" rtl="0" eaLnBrk="1" latinLnBrk="0" hangingPunct="1">
        <a:lnSpc>
          <a:spcPct val="90000"/>
        </a:lnSpc>
        <a:spcBef>
          <a:spcPts val="2200"/>
        </a:spcBef>
        <a:buFont typeface="Arial" panose="020B0604020202020204" pitchFamily="34" charset="0"/>
        <a:buChar char="•"/>
        <a:defRPr sz="8800" kern="1200">
          <a:solidFill>
            <a:schemeClr val="tx1"/>
          </a:solidFill>
          <a:latin typeface="+mn-lt"/>
          <a:ea typeface="+mn-ea"/>
          <a:cs typeface="+mn-cs"/>
        </a:defRPr>
      </a:lvl3pPr>
      <a:lvl4pPr marL="70408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4pPr>
      <a:lvl5pPr marL="905256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5pPr>
      <a:lvl6pPr marL="1106424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6pPr>
      <a:lvl7pPr marL="1307592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7pPr>
      <a:lvl8pPr marL="1508760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8pPr>
      <a:lvl9pPr marL="170992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9pPr>
    </p:bodyStyle>
    <p:otherStyle>
      <a:defPPr>
        <a:defRPr lang="en-US"/>
      </a:defPPr>
      <a:lvl1pPr marL="0" algn="l" defTabSz="4023360" rtl="0" eaLnBrk="1" latinLnBrk="0" hangingPunct="1">
        <a:defRPr sz="7920" kern="1200">
          <a:solidFill>
            <a:schemeClr val="tx1"/>
          </a:solidFill>
          <a:latin typeface="+mn-lt"/>
          <a:ea typeface="+mn-ea"/>
          <a:cs typeface="+mn-cs"/>
        </a:defRPr>
      </a:lvl1pPr>
      <a:lvl2pPr marL="2011680" algn="l" defTabSz="4023360" rtl="0" eaLnBrk="1" latinLnBrk="0" hangingPunct="1">
        <a:defRPr sz="7920" kern="1200">
          <a:solidFill>
            <a:schemeClr val="tx1"/>
          </a:solidFill>
          <a:latin typeface="+mn-lt"/>
          <a:ea typeface="+mn-ea"/>
          <a:cs typeface="+mn-cs"/>
        </a:defRPr>
      </a:lvl2pPr>
      <a:lvl3pPr marL="4023360" algn="l" defTabSz="4023360" rtl="0" eaLnBrk="1" latinLnBrk="0" hangingPunct="1">
        <a:defRPr sz="7920" kern="1200">
          <a:solidFill>
            <a:schemeClr val="tx1"/>
          </a:solidFill>
          <a:latin typeface="+mn-lt"/>
          <a:ea typeface="+mn-ea"/>
          <a:cs typeface="+mn-cs"/>
        </a:defRPr>
      </a:lvl3pPr>
      <a:lvl4pPr marL="6035040" algn="l" defTabSz="4023360" rtl="0" eaLnBrk="1" latinLnBrk="0" hangingPunct="1">
        <a:defRPr sz="7920" kern="1200">
          <a:solidFill>
            <a:schemeClr val="tx1"/>
          </a:solidFill>
          <a:latin typeface="+mn-lt"/>
          <a:ea typeface="+mn-ea"/>
          <a:cs typeface="+mn-cs"/>
        </a:defRPr>
      </a:lvl4pPr>
      <a:lvl5pPr marL="8046720" algn="l" defTabSz="4023360" rtl="0" eaLnBrk="1" latinLnBrk="0" hangingPunct="1">
        <a:defRPr sz="7920" kern="1200">
          <a:solidFill>
            <a:schemeClr val="tx1"/>
          </a:solidFill>
          <a:latin typeface="+mn-lt"/>
          <a:ea typeface="+mn-ea"/>
          <a:cs typeface="+mn-cs"/>
        </a:defRPr>
      </a:lvl5pPr>
      <a:lvl6pPr marL="10058400" algn="l" defTabSz="4023360" rtl="0" eaLnBrk="1" latinLnBrk="0" hangingPunct="1">
        <a:defRPr sz="7920" kern="1200">
          <a:solidFill>
            <a:schemeClr val="tx1"/>
          </a:solidFill>
          <a:latin typeface="+mn-lt"/>
          <a:ea typeface="+mn-ea"/>
          <a:cs typeface="+mn-cs"/>
        </a:defRPr>
      </a:lvl6pPr>
      <a:lvl7pPr marL="12070080" algn="l" defTabSz="4023360" rtl="0" eaLnBrk="1" latinLnBrk="0" hangingPunct="1">
        <a:defRPr sz="7920" kern="1200">
          <a:solidFill>
            <a:schemeClr val="tx1"/>
          </a:solidFill>
          <a:latin typeface="+mn-lt"/>
          <a:ea typeface="+mn-ea"/>
          <a:cs typeface="+mn-cs"/>
        </a:defRPr>
      </a:lvl7pPr>
      <a:lvl8pPr marL="14081760" algn="l" defTabSz="4023360" rtl="0" eaLnBrk="1" latinLnBrk="0" hangingPunct="1">
        <a:defRPr sz="7920" kern="1200">
          <a:solidFill>
            <a:schemeClr val="tx1"/>
          </a:solidFill>
          <a:latin typeface="+mn-lt"/>
          <a:ea typeface="+mn-ea"/>
          <a:cs typeface="+mn-cs"/>
        </a:defRPr>
      </a:lvl8pPr>
      <a:lvl9pPr marL="16093440" algn="l" defTabSz="4023360" rtl="0" eaLnBrk="1" latinLnBrk="0" hangingPunct="1">
        <a:defRPr sz="79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diagramDrawing" Target="../diagrams/drawing1.xml"/><Relationship Id="rId13" Type="http://schemas.openxmlformats.org/officeDocument/2006/relationships/image" Target="../media/image7.jpeg"/><Relationship Id="rId18" Type="http://schemas.microsoft.com/office/2007/relationships/hdphoto" Target="../media/hdphoto1.wdp"/><Relationship Id="rId3" Type="http://schemas.openxmlformats.org/officeDocument/2006/relationships/image" Target="../media/image2.jpg"/><Relationship Id="rId7" Type="http://schemas.openxmlformats.org/officeDocument/2006/relationships/diagramColors" Target="../diagrams/colors1.xml"/><Relationship Id="rId12" Type="http://schemas.openxmlformats.org/officeDocument/2006/relationships/image" Target="../media/image6.jpeg"/><Relationship Id="rId17" Type="http://schemas.openxmlformats.org/officeDocument/2006/relationships/image" Target="../media/image10.png"/><Relationship Id="rId2" Type="http://schemas.openxmlformats.org/officeDocument/2006/relationships/image" Target="../media/image1.jpg"/><Relationship Id="rId16" Type="http://schemas.openxmlformats.org/officeDocument/2006/relationships/chart" Target="../charts/chart1.xml"/><Relationship Id="rId1" Type="http://schemas.openxmlformats.org/officeDocument/2006/relationships/slideLayout" Target="../slideLayouts/slideLayout1.xml"/><Relationship Id="rId6" Type="http://schemas.openxmlformats.org/officeDocument/2006/relationships/diagramQuickStyle" Target="../diagrams/quickStyle1.xml"/><Relationship Id="rId11" Type="http://schemas.openxmlformats.org/officeDocument/2006/relationships/image" Target="../media/image5.jpeg"/><Relationship Id="rId5" Type="http://schemas.openxmlformats.org/officeDocument/2006/relationships/diagramLayout" Target="../diagrams/layout1.xml"/><Relationship Id="rId15" Type="http://schemas.openxmlformats.org/officeDocument/2006/relationships/image" Target="../media/image9.jpeg"/><Relationship Id="rId10" Type="http://schemas.openxmlformats.org/officeDocument/2006/relationships/image" Target="../media/image4.jpeg"/><Relationship Id="rId4" Type="http://schemas.openxmlformats.org/officeDocument/2006/relationships/diagramData" Target="../diagrams/data1.xml"/><Relationship Id="rId9" Type="http://schemas.openxmlformats.org/officeDocument/2006/relationships/image" Target="../media/image3.jpeg"/><Relationship Id="rId1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B0B0C67-FA88-4476-A26C-519C10D58A91}"/>
              </a:ext>
            </a:extLst>
          </p:cNvPr>
          <p:cNvSpPr/>
          <p:nvPr/>
        </p:nvSpPr>
        <p:spPr>
          <a:xfrm>
            <a:off x="13869325" y="15678808"/>
            <a:ext cx="12485812" cy="2167003"/>
          </a:xfrm>
          <a:prstGeom prst="rect">
            <a:avLst/>
          </a:prstGeom>
          <a:solidFill>
            <a:schemeClr val="bg1">
              <a:lumMod val="85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509299A9-9932-4A7D-B9A1-CEB892CC5AED}"/>
              </a:ext>
            </a:extLst>
          </p:cNvPr>
          <p:cNvSpPr txBox="1"/>
          <p:nvPr/>
        </p:nvSpPr>
        <p:spPr>
          <a:xfrm>
            <a:off x="1380426" y="15740048"/>
            <a:ext cx="12039600" cy="707886"/>
          </a:xfrm>
          <a:prstGeom prst="rect">
            <a:avLst/>
          </a:prstGeom>
          <a:solidFill>
            <a:schemeClr val="accent5">
              <a:lumMod val="50000"/>
            </a:schemeClr>
          </a:solidFill>
        </p:spPr>
        <p:txBody>
          <a:bodyPr wrap="square" rtlCol="0">
            <a:spAutoFit/>
          </a:bodyPr>
          <a:lstStyle/>
          <a:p>
            <a:pPr algn="ctr"/>
            <a:r>
              <a:rPr lang="en-US" sz="4000" dirty="0">
                <a:solidFill>
                  <a:schemeClr val="bg1"/>
                </a:solidFill>
                <a:latin typeface="Arial" panose="020B0604020202020204" pitchFamily="34" charset="0"/>
                <a:cs typeface="Arial" panose="020B0604020202020204" pitchFamily="34" charset="0"/>
              </a:rPr>
              <a:t>Previous UNH Research</a:t>
            </a:r>
          </a:p>
        </p:txBody>
      </p:sp>
      <p:sp>
        <p:nvSpPr>
          <p:cNvPr id="4" name="TextBox 3">
            <a:extLst>
              <a:ext uri="{FF2B5EF4-FFF2-40B4-BE49-F238E27FC236}">
                <a16:creationId xmlns:a16="http://schemas.microsoft.com/office/drawing/2014/main" id="{15177EB8-D7F4-464B-9713-D1148874863C}"/>
              </a:ext>
            </a:extLst>
          </p:cNvPr>
          <p:cNvSpPr txBox="1"/>
          <p:nvPr/>
        </p:nvSpPr>
        <p:spPr>
          <a:xfrm>
            <a:off x="1371600" y="1371600"/>
            <a:ext cx="37490400" cy="2369880"/>
          </a:xfrm>
          <a:prstGeom prst="rect">
            <a:avLst/>
          </a:prstGeom>
          <a:noFill/>
        </p:spPr>
        <p:txBody>
          <a:bodyPr wrap="square" rtlCol="0">
            <a:spAutoFit/>
          </a:bodyPr>
          <a:lstStyle/>
          <a:p>
            <a:pPr algn="ctr"/>
            <a:r>
              <a:rPr lang="en-US" sz="6000" dirty="0">
                <a:latin typeface="Arial" panose="020B0604020202020204" pitchFamily="34" charset="0"/>
                <a:cs typeface="Arial" panose="020B0604020202020204" pitchFamily="34" charset="0"/>
              </a:rPr>
              <a:t>Impact of Suspended Particles on </a:t>
            </a:r>
            <a:r>
              <a:rPr lang="en-US" sz="6000" i="1" dirty="0">
                <a:latin typeface="Arial" panose="020B0604020202020204" pitchFamily="34" charset="0"/>
                <a:cs typeface="Arial" panose="020B0604020202020204" pitchFamily="34" charset="0"/>
              </a:rPr>
              <a:t>Vibrio parahaemolyticus </a:t>
            </a:r>
            <a:r>
              <a:rPr lang="en-US" sz="6000" dirty="0">
                <a:latin typeface="Arial" panose="020B0604020202020204" pitchFamily="34" charset="0"/>
                <a:cs typeface="Arial" panose="020B0604020202020204" pitchFamily="34" charset="0"/>
              </a:rPr>
              <a:t>Contamination in Great Bay Oysters</a:t>
            </a:r>
          </a:p>
          <a:p>
            <a:pPr algn="ctr"/>
            <a:r>
              <a:rPr lang="en-US" sz="4000" dirty="0">
                <a:latin typeface="Arial" panose="020B0604020202020204" pitchFamily="34" charset="0"/>
                <a:cs typeface="Arial" panose="020B0604020202020204" pitchFamily="34" charset="0"/>
              </a:rPr>
              <a:t>Audrey K. Berenson</a:t>
            </a:r>
            <a:r>
              <a:rPr lang="en-US" sz="4000" baseline="30000" dirty="0">
                <a:latin typeface="Arial" panose="020B0604020202020204" pitchFamily="34" charset="0"/>
                <a:cs typeface="Arial" panose="020B0604020202020204" pitchFamily="34" charset="0"/>
              </a:rPr>
              <a:t>1 </a:t>
            </a:r>
            <a:r>
              <a:rPr lang="en-US" sz="4000" dirty="0">
                <a:latin typeface="Arial" panose="020B0604020202020204" pitchFamily="34" charset="0"/>
                <a:cs typeface="Arial" panose="020B0604020202020204" pitchFamily="34" charset="0"/>
              </a:rPr>
              <a:t>and Dr. Stephen Jones, Faculty Advisor</a:t>
            </a:r>
            <a:r>
              <a:rPr lang="en-US" sz="4000" baseline="30000" dirty="0">
                <a:latin typeface="Arial" panose="020B0604020202020204" pitchFamily="34" charset="0"/>
                <a:cs typeface="Arial" panose="020B0604020202020204" pitchFamily="34" charset="0"/>
              </a:rPr>
              <a:t>2</a:t>
            </a:r>
            <a:endParaRPr lang="en-US" sz="4000" dirty="0">
              <a:latin typeface="Arial" panose="020B0604020202020204" pitchFamily="34" charset="0"/>
              <a:cs typeface="Arial" panose="020B0604020202020204" pitchFamily="34" charset="0"/>
            </a:endParaRPr>
          </a:p>
          <a:p>
            <a:pPr algn="ctr"/>
            <a:r>
              <a:rPr lang="en-US" sz="2400" baseline="30000" dirty="0">
                <a:latin typeface="Arial" panose="020B0604020202020204" pitchFamily="34" charset="0"/>
                <a:cs typeface="Arial" panose="020B0604020202020204" pitchFamily="34" charset="0"/>
              </a:rPr>
              <a:t>1</a:t>
            </a:r>
            <a:r>
              <a:rPr lang="en-US" sz="2400" dirty="0">
                <a:latin typeface="Arial" panose="020B0604020202020204" pitchFamily="34" charset="0"/>
                <a:cs typeface="Arial" panose="020B0604020202020204" pitchFamily="34" charset="0"/>
              </a:rPr>
              <a:t>Department of Molecular, Cellular, and Biomedical Science, University of New Hampshire</a:t>
            </a:r>
          </a:p>
          <a:p>
            <a:pPr algn="ctr"/>
            <a:r>
              <a:rPr lang="en-US" sz="2400" baseline="30000" dirty="0">
                <a:latin typeface="Arial" panose="020B0604020202020204" pitchFamily="34" charset="0"/>
                <a:cs typeface="Arial" panose="020B0604020202020204" pitchFamily="34" charset="0"/>
              </a:rPr>
              <a:t>2</a:t>
            </a:r>
            <a:r>
              <a:rPr lang="en-US" sz="2400" dirty="0">
                <a:latin typeface="Arial" panose="020B0604020202020204" pitchFamily="34" charset="0"/>
                <a:cs typeface="Arial" panose="020B0604020202020204" pitchFamily="34" charset="0"/>
              </a:rPr>
              <a:t>Department of Natural Resources and Environmental Science, University of New Hampshire</a:t>
            </a:r>
            <a:endParaRPr lang="en-US" sz="2400" baseline="30000"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E0AA7030-9801-41AF-9F58-FABAAC79BE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64722" y="2472252"/>
            <a:ext cx="3473355" cy="1257354"/>
          </a:xfrm>
          <a:prstGeom prst="rect">
            <a:avLst/>
          </a:prstGeom>
          <a:solidFill>
            <a:schemeClr val="accent5">
              <a:lumMod val="20000"/>
              <a:lumOff val="80000"/>
            </a:schemeClr>
          </a:solidFill>
        </p:spPr>
      </p:pic>
      <p:sp>
        <p:nvSpPr>
          <p:cNvPr id="5" name="TextBox 4">
            <a:extLst>
              <a:ext uri="{FF2B5EF4-FFF2-40B4-BE49-F238E27FC236}">
                <a16:creationId xmlns:a16="http://schemas.microsoft.com/office/drawing/2014/main" id="{FE190BA9-27F6-4DBB-A9D3-8C1F119114A0}"/>
              </a:ext>
            </a:extLst>
          </p:cNvPr>
          <p:cNvSpPr txBox="1"/>
          <p:nvPr/>
        </p:nvSpPr>
        <p:spPr>
          <a:xfrm>
            <a:off x="1371600" y="4267200"/>
            <a:ext cx="12039600" cy="707886"/>
          </a:xfrm>
          <a:prstGeom prst="rect">
            <a:avLst/>
          </a:prstGeom>
          <a:solidFill>
            <a:schemeClr val="accent5">
              <a:lumMod val="50000"/>
            </a:schemeClr>
          </a:solidFill>
        </p:spPr>
        <p:txBody>
          <a:bodyPr wrap="square" rtlCol="0">
            <a:spAutoFit/>
          </a:bodyPr>
          <a:lstStyle/>
          <a:p>
            <a:pPr algn="ctr"/>
            <a:r>
              <a:rPr lang="en-US" sz="4000" dirty="0">
                <a:solidFill>
                  <a:schemeClr val="bg1"/>
                </a:solidFill>
                <a:latin typeface="Arial" panose="020B0604020202020204" pitchFamily="34" charset="0"/>
                <a:cs typeface="Arial" panose="020B0604020202020204" pitchFamily="34" charset="0"/>
              </a:rPr>
              <a:t>Background</a:t>
            </a:r>
          </a:p>
        </p:txBody>
      </p:sp>
      <p:sp>
        <p:nvSpPr>
          <p:cNvPr id="7" name="TextBox 6">
            <a:extLst>
              <a:ext uri="{FF2B5EF4-FFF2-40B4-BE49-F238E27FC236}">
                <a16:creationId xmlns:a16="http://schemas.microsoft.com/office/drawing/2014/main" id="{428458F9-5BC7-444A-AD1B-05C83867B552}"/>
              </a:ext>
            </a:extLst>
          </p:cNvPr>
          <p:cNvSpPr txBox="1"/>
          <p:nvPr/>
        </p:nvSpPr>
        <p:spPr>
          <a:xfrm>
            <a:off x="1371600" y="4975086"/>
            <a:ext cx="12039600" cy="2862322"/>
          </a:xfrm>
          <a:prstGeom prst="rect">
            <a:avLst/>
          </a:prstGeom>
          <a:noFill/>
        </p:spPr>
        <p:txBody>
          <a:bodyPr wrap="square" rtlCol="0">
            <a:spAutoFit/>
          </a:bodyPr>
          <a:lstStyle/>
          <a:p>
            <a:r>
              <a:rPr lang="en-US" sz="2000" i="1" dirty="0">
                <a:latin typeface="Arial" panose="020B0604020202020204" pitchFamily="34" charset="0"/>
                <a:cs typeface="Arial" panose="020B0604020202020204" pitchFamily="34" charset="0"/>
              </a:rPr>
              <a:t>Vibrio parahaemolyticus </a:t>
            </a:r>
            <a:r>
              <a:rPr lang="en-US" sz="2000" dirty="0">
                <a:latin typeface="Arial" panose="020B0604020202020204" pitchFamily="34" charset="0"/>
                <a:cs typeface="Arial" panose="020B0604020202020204" pitchFamily="34" charset="0"/>
              </a:rPr>
              <a:t>disease has recently become more common during summer in the Northeastern region of the United States.</a:t>
            </a:r>
            <a:r>
              <a:rPr lang="en-US" sz="2000" baseline="30000" dirty="0">
                <a:latin typeface="Arial" panose="020B0604020202020204" pitchFamily="34" charset="0"/>
                <a:cs typeface="Arial" panose="020B0604020202020204" pitchFamily="34" charset="0"/>
              </a:rPr>
              <a:t>1,2</a:t>
            </a:r>
            <a:r>
              <a:rPr lang="en-US" sz="2000" dirty="0">
                <a:latin typeface="Arial" panose="020B0604020202020204" pitchFamily="34" charset="0"/>
                <a:cs typeface="Arial" panose="020B0604020202020204" pitchFamily="34" charset="0"/>
              </a:rPr>
              <a:t> </a:t>
            </a:r>
            <a:r>
              <a:rPr lang="en-US" sz="2000" i="1" dirty="0">
                <a:latin typeface="Arial" panose="020B0604020202020204" pitchFamily="34" charset="0"/>
                <a:cs typeface="Arial" panose="020B0604020202020204" pitchFamily="34" charset="0"/>
              </a:rPr>
              <a:t>Vibrio parahaemolyticus </a:t>
            </a:r>
            <a:r>
              <a:rPr lang="en-US" sz="2000" dirty="0">
                <a:latin typeface="Arial" panose="020B0604020202020204" pitchFamily="34" charset="0"/>
                <a:cs typeface="Arial" panose="020B0604020202020204" pitchFamily="34" charset="0"/>
              </a:rPr>
              <a:t>is a bacterial species that is found globally as a natural member of coastal ecosystems, such as Great Bay Estuary in New Hampshire. It</a:t>
            </a:r>
            <a:r>
              <a:rPr lang="en-US" sz="2000" i="1"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can cause infection by entering the body through open wounds or by consumption of raw or undercooked seafood, particularly shellfish such as oysters. Infection via consumption has not yet occurred in New Hampshire, but it has become a critical issue and concern for shellfish growers and consumers in the Northeast, in part due to changing environmental conditions in regional coastal areas.</a:t>
            </a:r>
            <a:r>
              <a:rPr lang="en-US" sz="2000" baseline="30000" dirty="0">
                <a:latin typeface="Arial" panose="020B0604020202020204" pitchFamily="34" charset="0"/>
                <a:cs typeface="Arial" panose="020B0604020202020204" pitchFamily="34" charset="0"/>
              </a:rPr>
              <a:t>3</a:t>
            </a:r>
            <a:r>
              <a:rPr lang="en-US" sz="2000" dirty="0">
                <a:latin typeface="Arial" panose="020B0604020202020204" pitchFamily="34" charset="0"/>
                <a:cs typeface="Arial" panose="020B0604020202020204" pitchFamily="34" charset="0"/>
              </a:rPr>
              <a:t> Understanding more about the bacteria and the mechanism of contamination of oysters could provide insight into the disease and preventative measures.</a:t>
            </a:r>
          </a:p>
        </p:txBody>
      </p:sp>
      <p:pic>
        <p:nvPicPr>
          <p:cNvPr id="18" name="Picture 17">
            <a:extLst>
              <a:ext uri="{FF2B5EF4-FFF2-40B4-BE49-F238E27FC236}">
                <a16:creationId xmlns:a16="http://schemas.microsoft.com/office/drawing/2014/main" id="{97A42529-3CE1-4A44-8705-F9E794C0D2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99478" y="7817099"/>
            <a:ext cx="12053444" cy="6780062"/>
          </a:xfrm>
          <a:prstGeom prst="rect">
            <a:avLst/>
          </a:prstGeom>
        </p:spPr>
      </p:pic>
      <p:sp>
        <p:nvSpPr>
          <p:cNvPr id="19" name="TextBox 18">
            <a:extLst>
              <a:ext uri="{FF2B5EF4-FFF2-40B4-BE49-F238E27FC236}">
                <a16:creationId xmlns:a16="http://schemas.microsoft.com/office/drawing/2014/main" id="{B44F7776-F666-4810-9949-6E6996B46BF1}"/>
              </a:ext>
            </a:extLst>
          </p:cNvPr>
          <p:cNvSpPr txBox="1"/>
          <p:nvPr/>
        </p:nvSpPr>
        <p:spPr>
          <a:xfrm>
            <a:off x="1382120" y="19411028"/>
            <a:ext cx="12088159" cy="707886"/>
          </a:xfrm>
          <a:prstGeom prst="rect">
            <a:avLst/>
          </a:prstGeom>
          <a:solidFill>
            <a:schemeClr val="accent5">
              <a:lumMod val="50000"/>
            </a:schemeClr>
          </a:solidFill>
        </p:spPr>
        <p:txBody>
          <a:bodyPr wrap="square" rtlCol="0">
            <a:spAutoFit/>
          </a:bodyPr>
          <a:lstStyle/>
          <a:p>
            <a:pPr algn="ctr"/>
            <a:r>
              <a:rPr lang="en-US" sz="4000" dirty="0">
                <a:solidFill>
                  <a:schemeClr val="bg1"/>
                </a:solidFill>
                <a:latin typeface="Arial" panose="020B0604020202020204" pitchFamily="34" charset="0"/>
                <a:cs typeface="Arial" panose="020B0604020202020204" pitchFamily="34" charset="0"/>
              </a:rPr>
              <a:t>Methods</a:t>
            </a:r>
          </a:p>
        </p:txBody>
      </p:sp>
      <p:sp>
        <p:nvSpPr>
          <p:cNvPr id="20" name="TextBox 19">
            <a:extLst>
              <a:ext uri="{FF2B5EF4-FFF2-40B4-BE49-F238E27FC236}">
                <a16:creationId xmlns:a16="http://schemas.microsoft.com/office/drawing/2014/main" id="{7A72574D-D0BC-4AF0-BEA8-3692C2F938F4}"/>
              </a:ext>
            </a:extLst>
          </p:cNvPr>
          <p:cNvSpPr txBox="1"/>
          <p:nvPr/>
        </p:nvSpPr>
        <p:spPr>
          <a:xfrm>
            <a:off x="1399478" y="14525748"/>
            <a:ext cx="12053444" cy="707886"/>
          </a:xfrm>
          <a:prstGeom prst="rect">
            <a:avLst/>
          </a:prstGeom>
          <a:noFill/>
          <a:ln w="38100">
            <a:noFill/>
          </a:ln>
        </p:spPr>
        <p:txBody>
          <a:bodyPr wrap="square" rtlCol="0">
            <a:spAutoFit/>
          </a:bodyPr>
          <a:lstStyle/>
          <a:p>
            <a:r>
              <a:rPr lang="en-US" sz="2000" b="1" dirty="0">
                <a:latin typeface="Arial" panose="020B0604020202020204" pitchFamily="34" charset="0"/>
                <a:cs typeface="Arial" panose="020B0604020202020204" pitchFamily="34" charset="0"/>
              </a:rPr>
              <a:t>Figure 1. Locations of Jackson Estuarine Laboratory and Sampling Sites. </a:t>
            </a:r>
            <a:r>
              <a:rPr lang="en-US" sz="2000" dirty="0">
                <a:latin typeface="Arial" panose="020B0604020202020204" pitchFamily="34" charset="0"/>
                <a:cs typeface="Arial" panose="020B0604020202020204" pitchFamily="34" charset="0"/>
              </a:rPr>
              <a:t>Samples are processed at Jackson Estuarine Laboratory after collection during low tide at Oyster River and Nannie Island</a:t>
            </a:r>
            <a:r>
              <a:rPr lang="en-US" sz="2000" dirty="0"/>
              <a:t>.</a:t>
            </a:r>
            <a:endParaRPr lang="en-US" sz="2000" b="1" dirty="0"/>
          </a:p>
        </p:txBody>
      </p:sp>
      <p:sp>
        <p:nvSpPr>
          <p:cNvPr id="24" name="TextBox 23">
            <a:extLst>
              <a:ext uri="{FF2B5EF4-FFF2-40B4-BE49-F238E27FC236}">
                <a16:creationId xmlns:a16="http://schemas.microsoft.com/office/drawing/2014/main" id="{4405CD6B-F57E-4E35-9A11-E5F35C878EC8}"/>
              </a:ext>
            </a:extLst>
          </p:cNvPr>
          <p:cNvSpPr txBox="1"/>
          <p:nvPr/>
        </p:nvSpPr>
        <p:spPr>
          <a:xfrm>
            <a:off x="1411166" y="20215333"/>
            <a:ext cx="12065434" cy="6002728"/>
          </a:xfrm>
          <a:prstGeom prst="rect">
            <a:avLst/>
          </a:prstGeom>
          <a:noFill/>
        </p:spPr>
        <p:txBody>
          <a:bodyPr wrap="square" rtlCol="0">
            <a:spAutoFit/>
          </a:bodyPr>
          <a:lstStyle/>
          <a:p>
            <a:pPr marL="342900" indent="-342900">
              <a:buAutoNum type="arabicPeriod"/>
            </a:pPr>
            <a:r>
              <a:rPr lang="en-US" sz="2000" b="1" dirty="0">
                <a:latin typeface="Arial" panose="020B0604020202020204" pitchFamily="34" charset="0"/>
                <a:cs typeface="Arial" panose="020B0604020202020204" pitchFamily="34" charset="0"/>
              </a:rPr>
              <a:t>Sample Collection</a:t>
            </a:r>
            <a:r>
              <a:rPr lang="en-US" sz="2000" dirty="0">
                <a:latin typeface="Arial" panose="020B0604020202020204" pitchFamily="34" charset="0"/>
                <a:cs typeface="Arial" panose="020B0604020202020204" pitchFamily="34" charset="0"/>
              </a:rPr>
              <a:t> – Biweekly (June-August, 2017), samples were collected at Nannie Island and Oyster River, during low tide. Twelve medium/large viable oysters and one liter of water collected from one foot under the surface were collected at each site and stored on ice until processing.</a:t>
            </a:r>
          </a:p>
          <a:p>
            <a:pPr marL="342900" indent="-342900">
              <a:buAutoNum type="arabicPeriod"/>
            </a:pPr>
            <a:r>
              <a:rPr lang="en-US" sz="2000" b="1" dirty="0">
                <a:latin typeface="Arial" panose="020B0604020202020204" pitchFamily="34" charset="0"/>
                <a:cs typeface="Arial" panose="020B0604020202020204" pitchFamily="34" charset="0"/>
              </a:rPr>
              <a:t>Oyster Processing</a:t>
            </a:r>
            <a:r>
              <a:rPr lang="en-US" sz="2000" dirty="0">
                <a:latin typeface="Arial" panose="020B0604020202020204" pitchFamily="34" charset="0"/>
                <a:cs typeface="Arial" panose="020B0604020202020204" pitchFamily="34" charset="0"/>
              </a:rPr>
              <a:t> – After sampling, collected specimens were processed the same day at Jackson Estuarine Laboratory. Oysters were shucked and the meat and liquor was blended. The blended oysters were enriched for </a:t>
            </a:r>
            <a:r>
              <a:rPr lang="en-US" sz="2000" i="1" dirty="0">
                <a:latin typeface="Arial" panose="020B0604020202020204" pitchFamily="34" charset="0"/>
                <a:cs typeface="Arial" panose="020B0604020202020204" pitchFamily="34" charset="0"/>
              </a:rPr>
              <a:t>Vibrio spp. </a:t>
            </a:r>
            <a:r>
              <a:rPr lang="en-US" sz="2000" dirty="0">
                <a:latin typeface="Arial" panose="020B0604020202020204" pitchFamily="34" charset="0"/>
                <a:cs typeface="Arial" panose="020B0604020202020204" pitchFamily="34" charset="0"/>
              </a:rPr>
              <a:t>with Alkaline Peptone water (APW) in a triplicate serial dilution. The dilution tubes were incubated overnight at 37°C. Turbid tubes were streaked on </a:t>
            </a:r>
            <a:r>
              <a:rPr lang="en-US" sz="2000" dirty="0" err="1">
                <a:latin typeface="Arial" panose="020B0604020202020204" pitchFamily="34" charset="0"/>
                <a:cs typeface="Arial" panose="020B0604020202020204" pitchFamily="34" charset="0"/>
              </a:rPr>
              <a:t>ChromAgar</a:t>
            </a:r>
            <a:r>
              <a:rPr lang="en-US" sz="2000" dirty="0">
                <a:latin typeface="Arial" panose="020B0604020202020204" pitchFamily="34" charset="0"/>
                <a:cs typeface="Arial" panose="020B0604020202020204" pitchFamily="34" charset="0"/>
              </a:rPr>
              <a:t> Vibrio, which were then incubated overnight at 37°C. Selected colonies were streaked on Tryptic Soy Agar and incubated at room temperature overnight. Selected colonies were grown in Heart Infusion broth, which was then used for Polymerase Chain Reaction (PCR) testing for the presence of the Thermolabile Hemolysin (</a:t>
            </a:r>
            <a:r>
              <a:rPr lang="en-US" sz="2000" i="1" dirty="0" err="1">
                <a:latin typeface="Arial" panose="020B0604020202020204" pitchFamily="34" charset="0"/>
                <a:cs typeface="Arial" panose="020B0604020202020204" pitchFamily="34" charset="0"/>
              </a:rPr>
              <a:t>tlh</a:t>
            </a:r>
            <a:r>
              <a:rPr lang="en-US" sz="2000" dirty="0">
                <a:latin typeface="Arial" panose="020B0604020202020204" pitchFamily="34" charset="0"/>
                <a:cs typeface="Arial" panose="020B0604020202020204" pitchFamily="34" charset="0"/>
              </a:rPr>
              <a:t>). PCR results were viewed by electrophoresis using a 1.2% TBE gel. The bacterial concentrations of </a:t>
            </a:r>
            <a:r>
              <a:rPr lang="en-US" sz="2000" i="1" dirty="0">
                <a:latin typeface="Arial" panose="020B0604020202020204" pitchFamily="34" charset="0"/>
                <a:cs typeface="Arial" panose="020B0604020202020204" pitchFamily="34" charset="0"/>
              </a:rPr>
              <a:t>V. parahaemolyticus </a:t>
            </a:r>
            <a:r>
              <a:rPr lang="en-US" sz="2000" dirty="0">
                <a:latin typeface="Arial" panose="020B0604020202020204" pitchFamily="34" charset="0"/>
                <a:cs typeface="Arial" panose="020B0604020202020204" pitchFamily="34" charset="0"/>
              </a:rPr>
              <a:t>were estimated using a Most Probable Number (MPN) table from the Food and Drug Administration.</a:t>
            </a:r>
          </a:p>
          <a:p>
            <a:pPr marL="342900" indent="-342900">
              <a:buAutoNum type="arabicPeriod"/>
            </a:pPr>
            <a:r>
              <a:rPr lang="en-US" sz="2000" b="1" dirty="0">
                <a:latin typeface="Arial" panose="020B0604020202020204" pitchFamily="34" charset="0"/>
                <a:cs typeface="Arial" panose="020B0604020202020204" pitchFamily="34" charset="0"/>
              </a:rPr>
              <a:t>Water (Suspended Solids) Processing</a:t>
            </a:r>
            <a:r>
              <a:rPr lang="en-US" sz="2000" dirty="0">
                <a:latin typeface="Arial" panose="020B0604020202020204" pitchFamily="34" charset="0"/>
                <a:cs typeface="Arial" panose="020B0604020202020204" pitchFamily="34" charset="0"/>
              </a:rPr>
              <a:t> – 280 mL of shaken water were filtered through 1.5 </a:t>
            </a:r>
            <a:r>
              <a:rPr lang="el-GR" sz="2000" dirty="0">
                <a:latin typeface="Arial" panose="020B0604020202020204" pitchFamily="34" charset="0"/>
                <a:cs typeface="Arial" panose="020B0604020202020204" pitchFamily="34" charset="0"/>
              </a:rPr>
              <a:t>μ</a:t>
            </a:r>
            <a:r>
              <a:rPr lang="en-US" sz="2000" dirty="0">
                <a:latin typeface="Arial" panose="020B0604020202020204" pitchFamily="34" charset="0"/>
                <a:cs typeface="Arial" panose="020B0604020202020204" pitchFamily="34" charset="0"/>
              </a:rPr>
              <a:t>m pore Microfiber filters. The filters were dried in a drying oven at 100°C overnight before being heated in a muffler furnace at 550°C for 30 minutes. Masses were measured initially as well as after both the drying process and the incinerating process.</a:t>
            </a:r>
          </a:p>
          <a:p>
            <a:pPr marL="342900" indent="-342900">
              <a:buAutoNum type="arabicPeriod"/>
            </a:pPr>
            <a:r>
              <a:rPr lang="en-US" sz="2000" b="1" dirty="0">
                <a:latin typeface="Arial" panose="020B0604020202020204" pitchFamily="34" charset="0"/>
                <a:cs typeface="Arial" panose="020B0604020202020204" pitchFamily="34" charset="0"/>
              </a:rPr>
              <a:t>Data </a:t>
            </a:r>
            <a:r>
              <a:rPr lang="en-US" sz="2000" dirty="0">
                <a:latin typeface="Arial" panose="020B0604020202020204" pitchFamily="34" charset="0"/>
                <a:cs typeface="Arial" panose="020B0604020202020204" pitchFamily="34" charset="0"/>
              </a:rPr>
              <a:t>– Data was analyzed using the program </a:t>
            </a:r>
            <a:r>
              <a:rPr lang="en-US" sz="2000" i="1" dirty="0">
                <a:latin typeface="Arial" panose="020B0604020202020204" pitchFamily="34" charset="0"/>
                <a:cs typeface="Arial" panose="020B0604020202020204" pitchFamily="34" charset="0"/>
              </a:rPr>
              <a:t>R Studio</a:t>
            </a:r>
            <a:r>
              <a:rPr lang="en-US" sz="2000" dirty="0">
                <a:latin typeface="Arial" panose="020B0604020202020204" pitchFamily="34" charset="0"/>
                <a:cs typeface="Arial" panose="020B0604020202020204" pitchFamily="34" charset="0"/>
              </a:rPr>
              <a:t>. All data was logarithmically transformed and two outliers were rejected.</a:t>
            </a:r>
            <a:endParaRPr lang="en-US" sz="2000" b="1" dirty="0">
              <a:latin typeface="Arial" panose="020B0604020202020204" pitchFamily="34" charset="0"/>
              <a:cs typeface="Arial" panose="020B0604020202020204" pitchFamily="34" charset="0"/>
            </a:endParaRPr>
          </a:p>
        </p:txBody>
      </p:sp>
      <p:graphicFrame>
        <p:nvGraphicFramePr>
          <p:cNvPr id="2" name="Diagram 1">
            <a:extLst>
              <a:ext uri="{FF2B5EF4-FFF2-40B4-BE49-F238E27FC236}">
                <a16:creationId xmlns:a16="http://schemas.microsoft.com/office/drawing/2014/main" id="{640119D0-938F-4F27-847C-11992377538E}"/>
              </a:ext>
            </a:extLst>
          </p:cNvPr>
          <p:cNvGraphicFramePr/>
          <p:nvPr>
            <p:extLst>
              <p:ext uri="{D42A27DB-BD31-4B8C-83A1-F6EECF244321}">
                <p14:modId xmlns:p14="http://schemas.microsoft.com/office/powerpoint/2010/main" val="1440860389"/>
              </p:ext>
            </p:extLst>
          </p:nvPr>
        </p:nvGraphicFramePr>
        <p:xfrm>
          <a:off x="19791350" y="19121188"/>
          <a:ext cx="5400805" cy="317689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TextBox 7">
            <a:extLst>
              <a:ext uri="{FF2B5EF4-FFF2-40B4-BE49-F238E27FC236}">
                <a16:creationId xmlns:a16="http://schemas.microsoft.com/office/drawing/2014/main" id="{F58CF58E-1406-472A-8B90-576BA65C36B2}"/>
              </a:ext>
            </a:extLst>
          </p:cNvPr>
          <p:cNvSpPr txBox="1"/>
          <p:nvPr/>
        </p:nvSpPr>
        <p:spPr>
          <a:xfrm>
            <a:off x="1357756" y="16481814"/>
            <a:ext cx="12053444" cy="2246769"/>
          </a:xfrm>
          <a:prstGeom prst="rect">
            <a:avLst/>
          </a:prstGeom>
          <a:noFill/>
          <a:ln w="38100">
            <a:noFill/>
          </a:ln>
        </p:spPr>
        <p:txBody>
          <a:bodyPr wrap="square" rtlCol="0">
            <a:spAutoFit/>
          </a:bodyPr>
          <a:lstStyle/>
          <a:p>
            <a:r>
              <a:rPr lang="en-US" sz="2000" dirty="0">
                <a:latin typeface="Arial" panose="020B0604020202020204" pitchFamily="34" charset="0"/>
                <a:cs typeface="Arial" panose="020B0604020202020204" pitchFamily="34" charset="0"/>
              </a:rPr>
              <a:t>Previous research has identified an array of environmental and climatic conditions that correlate with </a:t>
            </a:r>
            <a:r>
              <a:rPr lang="en-US" sz="2000" i="1" dirty="0">
                <a:latin typeface="Arial" panose="020B0604020202020204" pitchFamily="34" charset="0"/>
                <a:cs typeface="Arial" panose="020B0604020202020204" pitchFamily="34" charset="0"/>
              </a:rPr>
              <a:t>V. parahaemolyticus</a:t>
            </a:r>
            <a:r>
              <a:rPr lang="en-US" sz="2000" dirty="0">
                <a:latin typeface="Arial" panose="020B0604020202020204" pitchFamily="34" charset="0"/>
                <a:cs typeface="Arial" panose="020B0604020202020204" pitchFamily="34" charset="0"/>
              </a:rPr>
              <a:t> concentrations in oysters, including water temperature, salinity, chlorophyll </a:t>
            </a:r>
            <a:r>
              <a:rPr lang="en-US" sz="2000" i="1" dirty="0">
                <a:latin typeface="Arial" panose="020B0604020202020204" pitchFamily="34" charset="0"/>
                <a:cs typeface="Arial" panose="020B0604020202020204" pitchFamily="34" charset="0"/>
              </a:rPr>
              <a:t>a</a:t>
            </a:r>
            <a:r>
              <a:rPr lang="en-US" sz="2000" dirty="0">
                <a:latin typeface="Arial" panose="020B0604020202020204" pitchFamily="34" charset="0"/>
                <a:cs typeface="Arial" panose="020B0604020202020204" pitchFamily="34" charset="0"/>
              </a:rPr>
              <a:t>, dissolved organic carbon and pH.</a:t>
            </a:r>
            <a:r>
              <a:rPr lang="en-US" sz="2000" baseline="30000" dirty="0">
                <a:latin typeface="Arial" panose="020B0604020202020204" pitchFamily="34" charset="0"/>
                <a:cs typeface="Arial" panose="020B0604020202020204" pitchFamily="34" charset="0"/>
              </a:rPr>
              <a:t>2,3,4</a:t>
            </a:r>
            <a:r>
              <a:rPr lang="en-US" sz="2000" dirty="0">
                <a:latin typeface="Arial" panose="020B0604020202020204" pitchFamily="34" charset="0"/>
                <a:cs typeface="Arial" panose="020B0604020202020204" pitchFamily="34" charset="0"/>
              </a:rPr>
              <a:t> Various studies report that </a:t>
            </a:r>
            <a:r>
              <a:rPr lang="en-US" sz="2000" i="1" dirty="0">
                <a:latin typeface="Arial" panose="020B0604020202020204" pitchFamily="34" charset="0"/>
                <a:cs typeface="Arial" panose="020B0604020202020204" pitchFamily="34" charset="0"/>
              </a:rPr>
              <a:t>V. parahaemolyticus </a:t>
            </a:r>
            <a:r>
              <a:rPr lang="en-US" sz="2000" dirty="0">
                <a:latin typeface="Arial" panose="020B0604020202020204" pitchFamily="34" charset="0"/>
                <a:cs typeface="Arial" panose="020B0604020202020204" pitchFamily="34" charset="0"/>
              </a:rPr>
              <a:t>concentrations can be higher in the sediment than in the surrounding water column and oysters.</a:t>
            </a:r>
            <a:r>
              <a:rPr lang="en-US" sz="2000" baseline="30000" dirty="0">
                <a:latin typeface="Arial" panose="020B0604020202020204" pitchFamily="34" charset="0"/>
                <a:cs typeface="Arial" panose="020B0604020202020204" pitchFamily="34" charset="0"/>
              </a:rPr>
              <a:t>5</a:t>
            </a:r>
            <a:r>
              <a:rPr lang="en-US" sz="2000" dirty="0">
                <a:latin typeface="Arial" panose="020B0604020202020204" pitchFamily="34" charset="0"/>
                <a:cs typeface="Arial" panose="020B0604020202020204" pitchFamily="34" charset="0"/>
              </a:rPr>
              <a:t> The sediment can be suspended by recreational activities in the Bay, strong tides, and weather events. The sources and causes of variation in </a:t>
            </a:r>
            <a:r>
              <a:rPr lang="en-US" sz="2000" i="1" dirty="0">
                <a:latin typeface="Arial" panose="020B0604020202020204" pitchFamily="34" charset="0"/>
                <a:cs typeface="Arial" panose="020B0604020202020204" pitchFamily="34" charset="0"/>
              </a:rPr>
              <a:t>V. parahaemolyticus </a:t>
            </a:r>
            <a:r>
              <a:rPr lang="en-US" sz="2000" dirty="0">
                <a:latin typeface="Arial" panose="020B0604020202020204" pitchFamily="34" charset="0"/>
                <a:cs typeface="Arial" panose="020B0604020202020204" pitchFamily="34" charset="0"/>
              </a:rPr>
              <a:t>concentrations in oysters are still being characterized, however it is likely that bacteria accumulate in oysters via filtration of suspended sediment particles.</a:t>
            </a:r>
            <a:r>
              <a:rPr lang="en-US" sz="2000" baseline="30000" dirty="0">
                <a:latin typeface="Arial" panose="020B0604020202020204" pitchFamily="34" charset="0"/>
                <a:cs typeface="Arial" panose="020B0604020202020204" pitchFamily="34" charset="0"/>
              </a:rPr>
              <a:t>6</a:t>
            </a:r>
          </a:p>
        </p:txBody>
      </p:sp>
      <p:sp>
        <p:nvSpPr>
          <p:cNvPr id="23" name="TextBox 22">
            <a:extLst>
              <a:ext uri="{FF2B5EF4-FFF2-40B4-BE49-F238E27FC236}">
                <a16:creationId xmlns:a16="http://schemas.microsoft.com/office/drawing/2014/main" id="{0764778D-6265-45F0-9212-03C045025614}"/>
              </a:ext>
            </a:extLst>
          </p:cNvPr>
          <p:cNvSpPr txBox="1"/>
          <p:nvPr/>
        </p:nvSpPr>
        <p:spPr>
          <a:xfrm>
            <a:off x="26925638" y="9997216"/>
            <a:ext cx="12001513" cy="707886"/>
          </a:xfrm>
          <a:prstGeom prst="rect">
            <a:avLst/>
          </a:prstGeom>
          <a:noFill/>
        </p:spPr>
        <p:txBody>
          <a:bodyPr wrap="square" rtlCol="0">
            <a:spAutoFit/>
          </a:bodyPr>
          <a:lstStyle/>
          <a:p>
            <a:r>
              <a:rPr lang="en-US" sz="2000" b="1" dirty="0">
                <a:latin typeface="Arial" panose="020B0604020202020204" pitchFamily="34" charset="0"/>
                <a:cs typeface="Arial" panose="020B0604020202020204" pitchFamily="34" charset="0"/>
              </a:rPr>
              <a:t>Figure 2. </a:t>
            </a:r>
            <a:r>
              <a:rPr lang="en-US" sz="2000" dirty="0">
                <a:latin typeface="Arial" panose="020B0604020202020204" pitchFamily="34" charset="0"/>
                <a:cs typeface="Arial" panose="020B0604020202020204" pitchFamily="34" charset="0"/>
              </a:rPr>
              <a:t>There is a somewhat strong relationship (R</a:t>
            </a:r>
            <a:r>
              <a:rPr lang="en-US" sz="2000" baseline="30000" dirty="0">
                <a:latin typeface="Arial" panose="020B0604020202020204" pitchFamily="34" charset="0"/>
                <a:cs typeface="Arial" panose="020B0604020202020204" pitchFamily="34" charset="0"/>
              </a:rPr>
              <a:t>2</a:t>
            </a:r>
            <a:r>
              <a:rPr lang="en-US" sz="2000" dirty="0">
                <a:latin typeface="Arial" panose="020B0604020202020204" pitchFamily="34" charset="0"/>
                <a:cs typeface="Arial" panose="020B0604020202020204" pitchFamily="34" charset="0"/>
              </a:rPr>
              <a:t> = 0.834) between the mass per volume of the total suspended solids and the </a:t>
            </a:r>
            <a:r>
              <a:rPr lang="en-US" sz="2000" i="1" dirty="0">
                <a:latin typeface="Arial" panose="020B0604020202020204" pitchFamily="34" charset="0"/>
                <a:cs typeface="Arial" panose="020B0604020202020204" pitchFamily="34" charset="0"/>
              </a:rPr>
              <a:t>V. parahaemolyticus </a:t>
            </a:r>
            <a:r>
              <a:rPr lang="en-US" sz="2000" dirty="0">
                <a:latin typeface="Arial" panose="020B0604020202020204" pitchFamily="34" charset="0"/>
                <a:cs typeface="Arial" panose="020B0604020202020204" pitchFamily="34" charset="0"/>
              </a:rPr>
              <a:t>concentration in the oysters.</a:t>
            </a:r>
            <a:endParaRPr lang="en-US" sz="2000" b="1" dirty="0">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id="{68668EBE-F09D-4F2E-8C5B-E965874E1AD0}"/>
              </a:ext>
            </a:extLst>
          </p:cNvPr>
          <p:cNvSpPr txBox="1"/>
          <p:nvPr/>
        </p:nvSpPr>
        <p:spPr>
          <a:xfrm>
            <a:off x="26829128" y="16030564"/>
            <a:ext cx="11960731" cy="707886"/>
          </a:xfrm>
          <a:prstGeom prst="rect">
            <a:avLst/>
          </a:prstGeom>
          <a:noFill/>
        </p:spPr>
        <p:txBody>
          <a:bodyPr wrap="square" rtlCol="0">
            <a:spAutoFit/>
          </a:bodyPr>
          <a:lstStyle/>
          <a:p>
            <a:r>
              <a:rPr lang="en-US" sz="2000" b="1" dirty="0">
                <a:latin typeface="Arial" panose="020B0604020202020204" pitchFamily="34" charset="0"/>
                <a:cs typeface="Arial" panose="020B0604020202020204" pitchFamily="34" charset="0"/>
              </a:rPr>
              <a:t>Figure 3. </a:t>
            </a:r>
            <a:r>
              <a:rPr lang="en-US" sz="2000" dirty="0">
                <a:latin typeface="Arial" panose="020B0604020202020204" pitchFamily="34" charset="0"/>
                <a:cs typeface="Arial" panose="020B0604020202020204" pitchFamily="34" charset="0"/>
              </a:rPr>
              <a:t>The strongest relationship (R</a:t>
            </a:r>
            <a:r>
              <a:rPr lang="en-US" sz="2000" baseline="30000" dirty="0">
                <a:latin typeface="Arial" panose="020B0604020202020204" pitchFamily="34" charset="0"/>
                <a:cs typeface="Arial" panose="020B0604020202020204" pitchFamily="34" charset="0"/>
              </a:rPr>
              <a:t>2</a:t>
            </a:r>
            <a:r>
              <a:rPr lang="en-US" sz="2000" dirty="0">
                <a:latin typeface="Arial" panose="020B0604020202020204" pitchFamily="34" charset="0"/>
                <a:cs typeface="Arial" panose="020B0604020202020204" pitchFamily="34" charset="0"/>
              </a:rPr>
              <a:t> = 0.904) can be seen between the inorganic portion of the suspended solids and the </a:t>
            </a:r>
            <a:r>
              <a:rPr lang="en-US" sz="2000" i="1" dirty="0">
                <a:latin typeface="Arial" panose="020B0604020202020204" pitchFamily="34" charset="0"/>
                <a:cs typeface="Arial" panose="020B0604020202020204" pitchFamily="34" charset="0"/>
              </a:rPr>
              <a:t>V. parahaemolyticus </a:t>
            </a:r>
            <a:r>
              <a:rPr lang="en-US" sz="2000" dirty="0">
                <a:latin typeface="Arial" panose="020B0604020202020204" pitchFamily="34" charset="0"/>
                <a:cs typeface="Arial" panose="020B0604020202020204" pitchFamily="34" charset="0"/>
              </a:rPr>
              <a:t>concentration in oysters.</a:t>
            </a:r>
            <a:endParaRPr lang="en-US" sz="2000" b="1" dirty="0">
              <a:latin typeface="Arial" panose="020B060402020202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B0D17E57-8973-4986-B08D-23CF34004E97}"/>
              </a:ext>
            </a:extLst>
          </p:cNvPr>
          <p:cNvSpPr txBox="1"/>
          <p:nvPr/>
        </p:nvSpPr>
        <p:spPr>
          <a:xfrm>
            <a:off x="26939647" y="21993946"/>
            <a:ext cx="12001500" cy="707886"/>
          </a:xfrm>
          <a:prstGeom prst="rect">
            <a:avLst/>
          </a:prstGeom>
          <a:noFill/>
        </p:spPr>
        <p:txBody>
          <a:bodyPr wrap="square" rtlCol="0">
            <a:spAutoFit/>
          </a:bodyPr>
          <a:lstStyle/>
          <a:p>
            <a:r>
              <a:rPr lang="en-US" sz="2000" b="1" dirty="0">
                <a:latin typeface="Arial" panose="020B0604020202020204" pitchFamily="34" charset="0"/>
                <a:cs typeface="Arial" panose="020B0604020202020204" pitchFamily="34" charset="0"/>
              </a:rPr>
              <a:t>Figure 4. </a:t>
            </a:r>
            <a:r>
              <a:rPr lang="en-US" sz="2000" dirty="0">
                <a:latin typeface="Arial" panose="020B0604020202020204" pitchFamily="34" charset="0"/>
                <a:cs typeface="Arial" panose="020B0604020202020204" pitchFamily="34" charset="0"/>
              </a:rPr>
              <a:t>There is no relationship (R</a:t>
            </a:r>
            <a:r>
              <a:rPr lang="en-US" sz="2000" baseline="30000" dirty="0">
                <a:latin typeface="Arial" panose="020B0604020202020204" pitchFamily="34" charset="0"/>
                <a:cs typeface="Arial" panose="020B0604020202020204" pitchFamily="34" charset="0"/>
              </a:rPr>
              <a:t>2</a:t>
            </a:r>
            <a:r>
              <a:rPr lang="en-US" sz="2000" dirty="0">
                <a:latin typeface="Arial" panose="020B0604020202020204" pitchFamily="34" charset="0"/>
                <a:cs typeface="Arial" panose="020B0604020202020204" pitchFamily="34" charset="0"/>
              </a:rPr>
              <a:t> = 0.008) between the organic suspended solids and the </a:t>
            </a:r>
            <a:r>
              <a:rPr lang="en-US" sz="2000" i="1" dirty="0">
                <a:latin typeface="Arial" panose="020B0604020202020204" pitchFamily="34" charset="0"/>
                <a:cs typeface="Arial" panose="020B0604020202020204" pitchFamily="34" charset="0"/>
              </a:rPr>
              <a:t>V. parahaemolyticus </a:t>
            </a:r>
            <a:r>
              <a:rPr lang="en-US" sz="2000" dirty="0">
                <a:latin typeface="Arial" panose="020B0604020202020204" pitchFamily="34" charset="0"/>
                <a:cs typeface="Arial" panose="020B0604020202020204" pitchFamily="34" charset="0"/>
              </a:rPr>
              <a:t>concentration in oysters.</a:t>
            </a:r>
            <a:endParaRPr lang="en-US" sz="2000" b="1" dirty="0">
              <a:latin typeface="Arial" panose="020B0604020202020204" pitchFamily="34" charset="0"/>
              <a:cs typeface="Arial" panose="020B0604020202020204" pitchFamily="34" charset="0"/>
            </a:endParaRPr>
          </a:p>
        </p:txBody>
      </p:sp>
      <p:pic>
        <p:nvPicPr>
          <p:cNvPr id="28" name="Picture 27">
            <a:extLst>
              <a:ext uri="{FF2B5EF4-FFF2-40B4-BE49-F238E27FC236}">
                <a16:creationId xmlns:a16="http://schemas.microsoft.com/office/drawing/2014/main" id="{F367E25D-F8C1-4D7F-9844-C7CAA1DD0CE7}"/>
              </a:ext>
            </a:extLst>
          </p:cNvPr>
          <p:cNvPicPr>
            <a:picLocks noChangeAspect="1"/>
          </p:cNvPicPr>
          <p:nvPr/>
        </p:nvPicPr>
        <p:blipFill rotWithShape="1">
          <a:blip r:embed="rId9">
            <a:extLst>
              <a:ext uri="{28A0092B-C50C-407E-A947-70E740481C1C}">
                <a14:useLocalDpi xmlns:a14="http://schemas.microsoft.com/office/drawing/2010/main" val="0"/>
              </a:ext>
            </a:extLst>
          </a:blip>
          <a:srcRect l="24925" t="8408" r="10641"/>
          <a:stretch/>
        </p:blipFill>
        <p:spPr>
          <a:xfrm rot="5400000">
            <a:off x="7826112" y="26004276"/>
            <a:ext cx="4885628" cy="5208714"/>
          </a:xfrm>
          <a:prstGeom prst="rect">
            <a:avLst/>
          </a:prstGeom>
        </p:spPr>
      </p:pic>
      <p:pic>
        <p:nvPicPr>
          <p:cNvPr id="30" name="Picture 29">
            <a:extLst>
              <a:ext uri="{FF2B5EF4-FFF2-40B4-BE49-F238E27FC236}">
                <a16:creationId xmlns:a16="http://schemas.microsoft.com/office/drawing/2014/main" id="{9CA472A2-A5BD-4EE9-8834-6285D155C098}"/>
              </a:ext>
            </a:extLst>
          </p:cNvPr>
          <p:cNvPicPr>
            <a:picLocks noChangeAspect="1"/>
          </p:cNvPicPr>
          <p:nvPr/>
        </p:nvPicPr>
        <p:blipFill rotWithShape="1">
          <a:blip r:embed="rId10">
            <a:extLst>
              <a:ext uri="{28A0092B-C50C-407E-A947-70E740481C1C}">
                <a14:useLocalDpi xmlns:a14="http://schemas.microsoft.com/office/drawing/2010/main" val="0"/>
              </a:ext>
            </a:extLst>
          </a:blip>
          <a:srcRect l="15831" r="11690"/>
          <a:stretch/>
        </p:blipFill>
        <p:spPr>
          <a:xfrm rot="5400000">
            <a:off x="2270039" y="26077120"/>
            <a:ext cx="4906366" cy="5077117"/>
          </a:xfrm>
          <a:prstGeom prst="rect">
            <a:avLst/>
          </a:prstGeom>
        </p:spPr>
      </p:pic>
      <p:sp>
        <p:nvSpPr>
          <p:cNvPr id="31" name="TextBox 30">
            <a:extLst>
              <a:ext uri="{FF2B5EF4-FFF2-40B4-BE49-F238E27FC236}">
                <a16:creationId xmlns:a16="http://schemas.microsoft.com/office/drawing/2014/main" id="{1FF0CF76-F352-400F-B92A-25DD42234A93}"/>
              </a:ext>
            </a:extLst>
          </p:cNvPr>
          <p:cNvSpPr txBox="1"/>
          <p:nvPr/>
        </p:nvSpPr>
        <p:spPr>
          <a:xfrm>
            <a:off x="26870850" y="4267200"/>
            <a:ext cx="12004994" cy="707886"/>
          </a:xfrm>
          <a:prstGeom prst="rect">
            <a:avLst/>
          </a:prstGeom>
          <a:solidFill>
            <a:schemeClr val="accent5">
              <a:lumMod val="50000"/>
            </a:schemeClr>
          </a:solidFill>
        </p:spPr>
        <p:txBody>
          <a:bodyPr wrap="square" rtlCol="0">
            <a:spAutoFit/>
          </a:bodyPr>
          <a:lstStyle/>
          <a:p>
            <a:pPr algn="ctr"/>
            <a:r>
              <a:rPr lang="en-US" sz="4000" dirty="0">
                <a:solidFill>
                  <a:schemeClr val="bg1"/>
                </a:solidFill>
                <a:latin typeface="Arial" panose="020B0604020202020204" pitchFamily="34" charset="0"/>
                <a:cs typeface="Arial" panose="020B0604020202020204" pitchFamily="34" charset="0"/>
              </a:rPr>
              <a:t>Results</a:t>
            </a:r>
          </a:p>
        </p:txBody>
      </p:sp>
      <p:sp>
        <p:nvSpPr>
          <p:cNvPr id="35" name="TextBox 34">
            <a:extLst>
              <a:ext uri="{FF2B5EF4-FFF2-40B4-BE49-F238E27FC236}">
                <a16:creationId xmlns:a16="http://schemas.microsoft.com/office/drawing/2014/main" id="{96F4BB6B-024A-4AB4-8477-F2B2937C3E12}"/>
              </a:ext>
            </a:extLst>
          </p:cNvPr>
          <p:cNvSpPr txBox="1"/>
          <p:nvPr/>
        </p:nvSpPr>
        <p:spPr>
          <a:xfrm>
            <a:off x="26885978" y="23400957"/>
            <a:ext cx="11981909" cy="707886"/>
          </a:xfrm>
          <a:prstGeom prst="rect">
            <a:avLst/>
          </a:prstGeom>
          <a:solidFill>
            <a:schemeClr val="accent5">
              <a:lumMod val="50000"/>
            </a:schemeClr>
          </a:solidFill>
        </p:spPr>
        <p:txBody>
          <a:bodyPr wrap="square" rtlCol="0">
            <a:spAutoFit/>
          </a:bodyPr>
          <a:lstStyle/>
          <a:p>
            <a:pPr algn="ctr"/>
            <a:r>
              <a:rPr lang="en-US" sz="4000" dirty="0">
                <a:solidFill>
                  <a:schemeClr val="bg1"/>
                </a:solidFill>
                <a:latin typeface="Arial" panose="020B0604020202020204" pitchFamily="34" charset="0"/>
                <a:cs typeface="Arial" panose="020B0604020202020204" pitchFamily="34" charset="0"/>
              </a:rPr>
              <a:t>Conclusions</a:t>
            </a:r>
          </a:p>
        </p:txBody>
      </p:sp>
      <p:sp>
        <p:nvSpPr>
          <p:cNvPr id="37" name="TextBox 36">
            <a:extLst>
              <a:ext uri="{FF2B5EF4-FFF2-40B4-BE49-F238E27FC236}">
                <a16:creationId xmlns:a16="http://schemas.microsoft.com/office/drawing/2014/main" id="{EA0D53BB-C4F4-4ECC-AB2D-3B1B7A72C80A}"/>
              </a:ext>
            </a:extLst>
          </p:cNvPr>
          <p:cNvSpPr txBox="1"/>
          <p:nvPr/>
        </p:nvSpPr>
        <p:spPr>
          <a:xfrm>
            <a:off x="13896086" y="27467875"/>
            <a:ext cx="12498231" cy="707886"/>
          </a:xfrm>
          <a:prstGeom prst="rect">
            <a:avLst/>
          </a:prstGeom>
          <a:solidFill>
            <a:schemeClr val="accent5">
              <a:lumMod val="50000"/>
            </a:schemeClr>
          </a:solidFill>
        </p:spPr>
        <p:txBody>
          <a:bodyPr wrap="square" rtlCol="0">
            <a:spAutoFit/>
          </a:bodyPr>
          <a:lstStyle/>
          <a:p>
            <a:pPr algn="ctr"/>
            <a:r>
              <a:rPr lang="en-US" sz="4000" dirty="0">
                <a:solidFill>
                  <a:schemeClr val="bg1"/>
                </a:solidFill>
                <a:latin typeface="Arial" panose="020B0604020202020204" pitchFamily="34" charset="0"/>
                <a:cs typeface="Arial" panose="020B0604020202020204" pitchFamily="34" charset="0"/>
              </a:rPr>
              <a:t>References</a:t>
            </a:r>
          </a:p>
        </p:txBody>
      </p:sp>
      <p:sp>
        <p:nvSpPr>
          <p:cNvPr id="39" name="TextBox 38">
            <a:extLst>
              <a:ext uri="{FF2B5EF4-FFF2-40B4-BE49-F238E27FC236}">
                <a16:creationId xmlns:a16="http://schemas.microsoft.com/office/drawing/2014/main" id="{FA4D576D-BC0E-48F4-BC13-9CBBF4BF3A38}"/>
              </a:ext>
            </a:extLst>
          </p:cNvPr>
          <p:cNvSpPr txBox="1"/>
          <p:nvPr/>
        </p:nvSpPr>
        <p:spPr>
          <a:xfrm>
            <a:off x="13889491" y="23375983"/>
            <a:ext cx="12461769" cy="707886"/>
          </a:xfrm>
          <a:prstGeom prst="rect">
            <a:avLst/>
          </a:prstGeom>
          <a:solidFill>
            <a:schemeClr val="accent5">
              <a:lumMod val="50000"/>
            </a:schemeClr>
          </a:solidFill>
        </p:spPr>
        <p:txBody>
          <a:bodyPr wrap="square" rtlCol="0">
            <a:spAutoFit/>
          </a:bodyPr>
          <a:lstStyle/>
          <a:p>
            <a:pPr algn="ctr"/>
            <a:r>
              <a:rPr lang="en-US" sz="4000" dirty="0">
                <a:solidFill>
                  <a:schemeClr val="bg1"/>
                </a:solidFill>
                <a:latin typeface="Arial" panose="020B0604020202020204" pitchFamily="34" charset="0"/>
                <a:cs typeface="Arial" panose="020B0604020202020204" pitchFamily="34" charset="0"/>
              </a:rPr>
              <a:t>Acknowledgements</a:t>
            </a:r>
          </a:p>
        </p:txBody>
      </p:sp>
      <p:sp>
        <p:nvSpPr>
          <p:cNvPr id="9" name="TextBox 8">
            <a:extLst>
              <a:ext uri="{FF2B5EF4-FFF2-40B4-BE49-F238E27FC236}">
                <a16:creationId xmlns:a16="http://schemas.microsoft.com/office/drawing/2014/main" id="{8637388B-F9B5-4FCD-9F7C-BB7C0904FD83}"/>
              </a:ext>
            </a:extLst>
          </p:cNvPr>
          <p:cNvSpPr txBox="1"/>
          <p:nvPr/>
        </p:nvSpPr>
        <p:spPr>
          <a:xfrm>
            <a:off x="26889440" y="24107039"/>
            <a:ext cx="11995196" cy="3477875"/>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There is a somewhat strong, positive relationship between the total suspended solids and the </a:t>
            </a:r>
            <a:r>
              <a:rPr lang="en-US" sz="2000" i="1" dirty="0">
                <a:latin typeface="Arial" panose="020B0604020202020204" pitchFamily="34" charset="0"/>
                <a:cs typeface="Arial" panose="020B0604020202020204" pitchFamily="34" charset="0"/>
              </a:rPr>
              <a:t>V. parahaemolyticus </a:t>
            </a:r>
            <a:r>
              <a:rPr lang="en-US" sz="2000" dirty="0">
                <a:latin typeface="Arial" panose="020B0604020202020204" pitchFamily="34" charset="0"/>
                <a:cs typeface="Arial" panose="020B0604020202020204" pitchFamily="34" charset="0"/>
              </a:rPr>
              <a:t>concentration in Great Bay Estuary oysters. However, the positive relationship between the inorganic suspended solids and the </a:t>
            </a:r>
            <a:r>
              <a:rPr lang="en-US" sz="2000" i="1" dirty="0">
                <a:latin typeface="Arial" panose="020B0604020202020204" pitchFamily="34" charset="0"/>
                <a:cs typeface="Arial" panose="020B0604020202020204" pitchFamily="34" charset="0"/>
              </a:rPr>
              <a:t>V. parahaemolyticus </a:t>
            </a:r>
            <a:r>
              <a:rPr lang="en-US" sz="2000" dirty="0">
                <a:latin typeface="Arial" panose="020B0604020202020204" pitchFamily="34" charset="0"/>
                <a:cs typeface="Arial" panose="020B0604020202020204" pitchFamily="34" charset="0"/>
              </a:rPr>
              <a:t>concentration in the oysters was stronger. Inorganic suspended solids appears to be the better indicator of the </a:t>
            </a:r>
            <a:r>
              <a:rPr lang="en-US" sz="2000" i="1" dirty="0">
                <a:latin typeface="Arial" panose="020B0604020202020204" pitchFamily="34" charset="0"/>
                <a:cs typeface="Arial" panose="020B0604020202020204" pitchFamily="34" charset="0"/>
              </a:rPr>
              <a:t>V. parahaemolyticus </a:t>
            </a:r>
            <a:r>
              <a:rPr lang="en-US" sz="2000" dirty="0">
                <a:latin typeface="Arial" panose="020B0604020202020204" pitchFamily="34" charset="0"/>
                <a:cs typeface="Arial" panose="020B0604020202020204" pitchFamily="34" charset="0"/>
              </a:rPr>
              <a:t>concentration in oysters than the total suspended solids. There is no visible correlation between the organic suspended solids and the </a:t>
            </a:r>
            <a:r>
              <a:rPr lang="en-US" sz="2000" i="1" dirty="0">
                <a:latin typeface="Arial" panose="020B0604020202020204" pitchFamily="34" charset="0"/>
                <a:cs typeface="Arial" panose="020B0604020202020204" pitchFamily="34" charset="0"/>
              </a:rPr>
              <a:t>V. parahaemolyticus </a:t>
            </a:r>
            <a:r>
              <a:rPr lang="en-US" sz="2000" dirty="0">
                <a:latin typeface="Arial" panose="020B0604020202020204" pitchFamily="34" charset="0"/>
                <a:cs typeface="Arial" panose="020B0604020202020204" pitchFamily="34" charset="0"/>
              </a:rPr>
              <a:t>concentration in Great Bay Estuary oysters. </a:t>
            </a:r>
            <a:r>
              <a:rPr lang="en-US" sz="2000" i="1" dirty="0">
                <a:latin typeface="Arial" panose="020B0604020202020204" pitchFamily="34" charset="0"/>
                <a:cs typeface="Arial" panose="020B0604020202020204" pitchFamily="34" charset="0"/>
              </a:rPr>
              <a:t>V. parahaemolyticus </a:t>
            </a:r>
            <a:r>
              <a:rPr lang="en-US" sz="2000" dirty="0">
                <a:latin typeface="Arial" panose="020B0604020202020204" pitchFamily="34" charset="0"/>
                <a:cs typeface="Arial" panose="020B0604020202020204" pitchFamily="34" charset="0"/>
              </a:rPr>
              <a:t>might be adhering itself to inorganic solids in the sediment before it is suspended. Once the solids are suspended, they are susceptible to filtration by oysters at the bottom of the bay. There are many factors that contribute to oyster contamination that must be explored further. Based on this study, it would appear that inorganic solids is a likely contributor to oyster contamination and it should be a focus of further research.</a:t>
            </a:r>
          </a:p>
        </p:txBody>
      </p:sp>
      <p:sp>
        <p:nvSpPr>
          <p:cNvPr id="32" name="TextBox 31">
            <a:extLst>
              <a:ext uri="{FF2B5EF4-FFF2-40B4-BE49-F238E27FC236}">
                <a16:creationId xmlns:a16="http://schemas.microsoft.com/office/drawing/2014/main" id="{F4BB5DDB-D422-411E-B896-E2F3347AB71D}"/>
              </a:ext>
            </a:extLst>
          </p:cNvPr>
          <p:cNvSpPr txBox="1"/>
          <p:nvPr/>
        </p:nvSpPr>
        <p:spPr>
          <a:xfrm>
            <a:off x="26901084" y="28155278"/>
            <a:ext cx="11962841" cy="707886"/>
          </a:xfrm>
          <a:prstGeom prst="rect">
            <a:avLst/>
          </a:prstGeom>
          <a:solidFill>
            <a:schemeClr val="accent5">
              <a:lumMod val="50000"/>
            </a:schemeClr>
          </a:solidFill>
        </p:spPr>
        <p:txBody>
          <a:bodyPr wrap="square" rtlCol="0">
            <a:spAutoFit/>
          </a:bodyPr>
          <a:lstStyle/>
          <a:p>
            <a:pPr algn="ctr"/>
            <a:r>
              <a:rPr lang="en-US" sz="4000" dirty="0">
                <a:solidFill>
                  <a:schemeClr val="bg1"/>
                </a:solidFill>
                <a:latin typeface="Arial" panose="020B0604020202020204" pitchFamily="34" charset="0"/>
                <a:cs typeface="Arial" panose="020B0604020202020204" pitchFamily="34" charset="0"/>
              </a:rPr>
              <a:t>Future Directions</a:t>
            </a:r>
          </a:p>
        </p:txBody>
      </p:sp>
      <p:sp>
        <p:nvSpPr>
          <p:cNvPr id="11" name="TextBox 10">
            <a:extLst>
              <a:ext uri="{FF2B5EF4-FFF2-40B4-BE49-F238E27FC236}">
                <a16:creationId xmlns:a16="http://schemas.microsoft.com/office/drawing/2014/main" id="{34958B40-E5D7-4187-AC32-E31716BE647C}"/>
              </a:ext>
            </a:extLst>
          </p:cNvPr>
          <p:cNvSpPr txBox="1"/>
          <p:nvPr/>
        </p:nvSpPr>
        <p:spPr>
          <a:xfrm>
            <a:off x="26925638" y="28863164"/>
            <a:ext cx="11996571" cy="2246769"/>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Further exploration of the potential impacts of suspended particles by comparing the mass of the total suspended solids and the inorganic fraction with the concentration of </a:t>
            </a:r>
            <a:r>
              <a:rPr lang="en-US" sz="2000" i="1" dirty="0">
                <a:latin typeface="Arial" panose="020B0604020202020204" pitchFamily="34" charset="0"/>
                <a:cs typeface="Arial" panose="020B0604020202020204" pitchFamily="34" charset="0"/>
              </a:rPr>
              <a:t>V. parahaemolyticus </a:t>
            </a:r>
            <a:r>
              <a:rPr lang="en-US" sz="2000" dirty="0">
                <a:latin typeface="Arial" panose="020B0604020202020204" pitchFamily="34" charset="0"/>
                <a:cs typeface="Arial" panose="020B0604020202020204" pitchFamily="34" charset="0"/>
              </a:rPr>
              <a:t>in the water should be the goal of future analysis. Determining sanitation practices that could minimize contamination due to suspended solids (such as depurination) could be of benefit as well. This project could be extended by repeating </a:t>
            </a:r>
            <a:r>
              <a:rPr lang="en-US" sz="2000">
                <a:latin typeface="Arial" panose="020B0604020202020204" pitchFamily="34" charset="0"/>
                <a:cs typeface="Arial" panose="020B0604020202020204" pitchFamily="34" charset="0"/>
              </a:rPr>
              <a:t>this experiment, </a:t>
            </a:r>
            <a:r>
              <a:rPr lang="en-US" sz="2000" dirty="0">
                <a:latin typeface="Arial" panose="020B0604020202020204" pitchFamily="34" charset="0"/>
                <a:cs typeface="Arial" panose="020B0604020202020204" pitchFamily="34" charset="0"/>
              </a:rPr>
              <a:t>but filtering a portion of each water sample through a filter with a pore size of 0.45 </a:t>
            </a:r>
            <a:r>
              <a:rPr lang="el-GR" sz="2000" dirty="0">
                <a:latin typeface="Arial" panose="020B0604020202020204" pitchFamily="34" charset="0"/>
                <a:cs typeface="Arial" panose="020B0604020202020204" pitchFamily="34" charset="0"/>
              </a:rPr>
              <a:t>μ</a:t>
            </a:r>
            <a:r>
              <a:rPr lang="en-US" sz="2000" dirty="0">
                <a:latin typeface="Arial" panose="020B0604020202020204" pitchFamily="34" charset="0"/>
                <a:cs typeface="Arial" panose="020B0604020202020204" pitchFamily="34" charset="0"/>
              </a:rPr>
              <a:t>m as well as a filter with a larger pore size, so that free floating bacteria could be distinguished from bacteria that are adhered to suspended particles.</a:t>
            </a:r>
          </a:p>
        </p:txBody>
      </p:sp>
      <p:sp>
        <p:nvSpPr>
          <p:cNvPr id="13" name="TextBox 12">
            <a:extLst>
              <a:ext uri="{FF2B5EF4-FFF2-40B4-BE49-F238E27FC236}">
                <a16:creationId xmlns:a16="http://schemas.microsoft.com/office/drawing/2014/main" id="{2D1E97F0-A875-4053-80F1-7378C1BD9F1F}"/>
              </a:ext>
            </a:extLst>
          </p:cNvPr>
          <p:cNvSpPr txBox="1"/>
          <p:nvPr/>
        </p:nvSpPr>
        <p:spPr>
          <a:xfrm>
            <a:off x="13899285" y="24089382"/>
            <a:ext cx="12538234" cy="3447098"/>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Thank you to the Hamel Center for Undergraduate Research and the contributors to my Summer Undergraduate Research Fellowship that made all of this possible: Mr. Dana Hamel, the J. Raymond Hepler Endowed Fund, and Ms. Renee </a:t>
            </a:r>
            <a:r>
              <a:rPr lang="en-US" sz="2000" dirty="0" err="1">
                <a:latin typeface="Arial" panose="020B0604020202020204" pitchFamily="34" charset="0"/>
                <a:cs typeface="Arial" panose="020B0604020202020204" pitchFamily="34" charset="0"/>
              </a:rPr>
              <a:t>Gilberti</a:t>
            </a:r>
            <a:r>
              <a:rPr lang="en-US" sz="2000" dirty="0">
                <a:latin typeface="Arial" panose="020B0604020202020204" pitchFamily="34" charset="0"/>
                <a:cs typeface="Arial" panose="020B0604020202020204" pitchFamily="34" charset="0"/>
              </a:rPr>
              <a:t>. Thank you to the New Hampshire Agricultural Experiment Station as well as New Hampshire Sea Grant for your support. Thank you to my incredible mentor, Dr. Stephen Jones, for all of the guidance, advice, and assistance you’ve provided throughout my research career. Thank you to Meghan Hartwick for all of your assistance with data analysis and other aspects of the project. Thank you to my friends and family for your support throughout all of my endeavors. Thank you to Kari Hartman, Derek </a:t>
            </a:r>
            <a:r>
              <a:rPr lang="en-US" sz="2000" dirty="0" err="1">
                <a:latin typeface="Arial" panose="020B0604020202020204" pitchFamily="34" charset="0"/>
                <a:cs typeface="Arial" panose="020B0604020202020204" pitchFamily="34" charset="0"/>
              </a:rPr>
              <a:t>Rothenheber</a:t>
            </a:r>
            <a:r>
              <a:rPr lang="en-US" sz="2000" dirty="0">
                <a:latin typeface="Arial" panose="020B0604020202020204" pitchFamily="34" charset="0"/>
                <a:cs typeface="Arial" panose="020B0604020202020204" pitchFamily="34" charset="0"/>
              </a:rPr>
              <a:t>, Jackie Lemaire, Lexi </a:t>
            </a:r>
            <a:r>
              <a:rPr lang="en-US" sz="2000" dirty="0" err="1">
                <a:latin typeface="Arial" panose="020B0604020202020204" pitchFamily="34" charset="0"/>
                <a:cs typeface="Arial" panose="020B0604020202020204" pitchFamily="34" charset="0"/>
              </a:rPr>
              <a:t>Bunda</a:t>
            </a:r>
            <a:r>
              <a:rPr lang="en-US" sz="2000" dirty="0">
                <a:latin typeface="Arial" panose="020B0604020202020204" pitchFamily="34" charset="0"/>
                <a:cs typeface="Arial" panose="020B0604020202020204" pitchFamily="34" charset="0"/>
              </a:rPr>
              <a:t>, Randi </a:t>
            </a:r>
            <a:r>
              <a:rPr lang="en-US" sz="2000" dirty="0" err="1">
                <a:latin typeface="Arial" panose="020B0604020202020204" pitchFamily="34" charset="0"/>
                <a:cs typeface="Arial" panose="020B0604020202020204" pitchFamily="34" charset="0"/>
              </a:rPr>
              <a:t>Foxall</a:t>
            </a:r>
            <a:r>
              <a:rPr lang="en-US" sz="2000" dirty="0">
                <a:latin typeface="Arial" panose="020B0604020202020204" pitchFamily="34" charset="0"/>
                <a:cs typeface="Arial" panose="020B0604020202020204" pitchFamily="34" charset="0"/>
              </a:rPr>
              <a:t>, Jen Halstead, Chris Peter, and Heather Gilbert for your assistance throughout this project.</a:t>
            </a:r>
          </a:p>
          <a:p>
            <a:r>
              <a:rPr lang="en-US" sz="2000" dirty="0">
                <a:latin typeface="Arial" panose="020B0604020202020204" pitchFamily="34" charset="0"/>
                <a:cs typeface="Arial" panose="020B0604020202020204" pitchFamily="34" charset="0"/>
              </a:rPr>
              <a:t> </a:t>
            </a:r>
          </a:p>
          <a:p>
            <a:endParaRPr lang="en-US" dirty="0"/>
          </a:p>
        </p:txBody>
      </p:sp>
      <p:pic>
        <p:nvPicPr>
          <p:cNvPr id="17" name="Picture 16">
            <a:extLst>
              <a:ext uri="{FF2B5EF4-FFF2-40B4-BE49-F238E27FC236}">
                <a16:creationId xmlns:a16="http://schemas.microsoft.com/office/drawing/2014/main" id="{72B59781-1D0B-4BCF-9AC9-9A9665EA1E49}"/>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831432" y="10930952"/>
            <a:ext cx="8083829" cy="4904039"/>
          </a:xfrm>
          <a:prstGeom prst="rect">
            <a:avLst/>
          </a:prstGeom>
        </p:spPr>
      </p:pic>
      <p:pic>
        <p:nvPicPr>
          <p:cNvPr id="29" name="Picture 28">
            <a:extLst>
              <a:ext uri="{FF2B5EF4-FFF2-40B4-BE49-F238E27FC236}">
                <a16:creationId xmlns:a16="http://schemas.microsoft.com/office/drawing/2014/main" id="{AAF722CF-1BD3-4793-AD50-5A59A4CA9928}"/>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754948" y="4969115"/>
            <a:ext cx="8083829" cy="4904041"/>
          </a:xfrm>
          <a:prstGeom prst="rect">
            <a:avLst/>
          </a:prstGeom>
        </p:spPr>
      </p:pic>
      <p:pic>
        <p:nvPicPr>
          <p:cNvPr id="42" name="Picture 41">
            <a:extLst>
              <a:ext uri="{FF2B5EF4-FFF2-40B4-BE49-F238E27FC236}">
                <a16:creationId xmlns:a16="http://schemas.microsoft.com/office/drawing/2014/main" id="{07B81568-0047-4734-B947-CA05913508A1}"/>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831433" y="17048455"/>
            <a:ext cx="8007344" cy="4857641"/>
          </a:xfrm>
          <a:prstGeom prst="rect">
            <a:avLst/>
          </a:prstGeom>
        </p:spPr>
      </p:pic>
      <p:pic>
        <p:nvPicPr>
          <p:cNvPr id="41" name="Shape 245">
            <a:extLst>
              <a:ext uri="{FF2B5EF4-FFF2-40B4-BE49-F238E27FC236}">
                <a16:creationId xmlns:a16="http://schemas.microsoft.com/office/drawing/2014/main" id="{8D43D517-7CF3-46B4-B334-260383C1DEBB}"/>
              </a:ext>
            </a:extLst>
          </p:cNvPr>
          <p:cNvPicPr preferRelativeResize="0">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0115698" y="2447713"/>
            <a:ext cx="1372854" cy="1317625"/>
          </a:xfrm>
          <a:prstGeom prst="rect">
            <a:avLst/>
          </a:prstGeom>
          <a:noFill/>
          <a:ln>
            <a:noFill/>
          </a:ln>
          <a:extLst>
            <a:ext uri="{909E8E84-426E-40dd-AFC4-6F175D3DCCD1}">
              <a14:hiddenFill xmlns="" xmlns:a14="http://schemas.microsoft.com/office/drawing/2010/main" xmlns:lc="http://schemas.openxmlformats.org/drawingml/2006/lockedCanvas">
                <a:solidFill>
                  <a:srgbClr val="FFFFFF"/>
                </a:solidFill>
              </a14:hiddenFill>
            </a:ext>
            <a:ext uri="{91240B29-F687-4f45-9708-019B960494DF}">
              <a14:hiddenLine xmlns="" xmlns:a14="http://schemas.microsoft.com/office/drawing/2010/main" xmlns:lc="http://schemas.openxmlformats.org/drawingml/2006/lockedCanvas" w="9525">
                <a:solidFill>
                  <a:srgbClr val="000000"/>
                </a:solidFill>
                <a:miter lim="800000"/>
                <a:headEnd/>
                <a:tailEnd/>
              </a14:hiddenLine>
            </a:ext>
          </a:extLst>
        </p:spPr>
      </p:pic>
      <p:pic>
        <p:nvPicPr>
          <p:cNvPr id="43" name="Shape 243">
            <a:extLst>
              <a:ext uri="{FF2B5EF4-FFF2-40B4-BE49-F238E27FC236}">
                <a16:creationId xmlns:a16="http://schemas.microsoft.com/office/drawing/2014/main" id="{9D70715B-C086-485D-BD34-476D10F4FE6C}"/>
              </a:ext>
            </a:extLst>
          </p:cNvPr>
          <p:cNvPicPr preferRelativeResize="0">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27507450" y="2447713"/>
            <a:ext cx="2209800" cy="1317625"/>
          </a:xfrm>
          <a:prstGeom prst="rect">
            <a:avLst/>
          </a:prstGeom>
          <a:noFill/>
          <a:ln>
            <a:noFill/>
          </a:ln>
          <a:extLst>
            <a:ext uri="{909E8E84-426E-40dd-AFC4-6F175D3DCCD1}">
              <a14:hiddenFill xmlns="" xmlns:a14="http://schemas.microsoft.com/office/drawing/2010/main" xmlns:lc="http://schemas.openxmlformats.org/drawingml/2006/lockedCanvas">
                <a:solidFill>
                  <a:srgbClr val="FFFFFF"/>
                </a:solidFill>
              </a14:hiddenFill>
            </a:ext>
            <a:ext uri="{91240B29-F687-4f45-9708-019B960494DF}">
              <a14:hiddenLine xmlns="" xmlns:a14="http://schemas.microsoft.com/office/drawing/2010/main" xmlns:lc="http://schemas.openxmlformats.org/drawingml/2006/lockedCanvas" w="9525">
                <a:solidFill>
                  <a:srgbClr val="000000"/>
                </a:solidFill>
                <a:miter lim="800000"/>
                <a:headEnd/>
                <a:tailEnd/>
              </a14:hiddenLine>
            </a:ext>
          </a:extLst>
        </p:spPr>
      </p:pic>
      <p:sp>
        <p:nvSpPr>
          <p:cNvPr id="27" name="TextBox 26">
            <a:extLst>
              <a:ext uri="{FF2B5EF4-FFF2-40B4-BE49-F238E27FC236}">
                <a16:creationId xmlns:a16="http://schemas.microsoft.com/office/drawing/2014/main" id="{54B34756-577C-40D8-84E0-AE3E2D1CB146}"/>
              </a:ext>
            </a:extLst>
          </p:cNvPr>
          <p:cNvSpPr txBox="1"/>
          <p:nvPr/>
        </p:nvSpPr>
        <p:spPr>
          <a:xfrm>
            <a:off x="13978841" y="28175761"/>
            <a:ext cx="12458678" cy="2893100"/>
          </a:xfrm>
          <a:prstGeom prst="rect">
            <a:avLst/>
          </a:prstGeom>
          <a:noFill/>
        </p:spPr>
        <p:txBody>
          <a:bodyPr wrap="square" rtlCol="0">
            <a:spAutoFit/>
          </a:bodyPr>
          <a:lstStyle/>
          <a:p>
            <a:r>
              <a:rPr lang="en-US" sz="1300" dirty="0">
                <a:latin typeface="Arial" panose="020B0604020202020204" pitchFamily="34" charset="0"/>
                <a:cs typeface="Arial" panose="020B0604020202020204" pitchFamily="34" charset="0"/>
              </a:rPr>
              <a:t>1. Jones, SH. (2011). Microbial Pathogens and Biotoxins. </a:t>
            </a:r>
            <a:r>
              <a:rPr lang="en-US" sz="1300" i="1" dirty="0">
                <a:latin typeface="Arial" panose="020B0604020202020204" pitchFamily="34" charset="0"/>
                <a:cs typeface="Arial" panose="020B0604020202020204" pitchFamily="34" charset="0"/>
              </a:rPr>
              <a:t>State of the Gulf of Maine. </a:t>
            </a:r>
            <a:r>
              <a:rPr lang="en-US" sz="1300" dirty="0">
                <a:latin typeface="Arial" panose="020B0604020202020204" pitchFamily="34" charset="0"/>
                <a:cs typeface="Arial" panose="020B0604020202020204" pitchFamily="34" charset="0"/>
              </a:rPr>
              <a:t>Gulf of Maine Council on the Marine Environment. http://www.gulfofmaine.org/state-of-the-gulf/docs/microbial-pathogens-and-toxins.pdf</a:t>
            </a:r>
          </a:p>
          <a:p>
            <a:r>
              <a:rPr lang="en-US" sz="1300" dirty="0">
                <a:latin typeface="Arial" panose="020B0604020202020204" pitchFamily="34" charset="0"/>
                <a:cs typeface="Arial" panose="020B0604020202020204" pitchFamily="34" charset="0"/>
              </a:rPr>
              <a:t>2. Urquhart, E.A., Jones, S. H., Yu, J. W., Schuster, B. M., </a:t>
            </a:r>
            <a:r>
              <a:rPr lang="en-US" sz="1300" dirty="0" err="1">
                <a:latin typeface="Arial" panose="020B0604020202020204" pitchFamily="34" charset="0"/>
                <a:cs typeface="Arial" panose="020B0604020202020204" pitchFamily="34" charset="0"/>
              </a:rPr>
              <a:t>Marcinkiewicz</a:t>
            </a:r>
            <a:r>
              <a:rPr lang="en-US" sz="1300" dirty="0">
                <a:latin typeface="Arial" panose="020B0604020202020204" pitchFamily="34" charset="0"/>
                <a:cs typeface="Arial" panose="020B0604020202020204" pitchFamily="34" charset="0"/>
              </a:rPr>
              <a:t>, A. L., Whistler, C. A., et al. (2016) Environmental conditions associated with elevated </a:t>
            </a:r>
            <a:r>
              <a:rPr lang="en-US" sz="1300" i="1" dirty="0">
                <a:latin typeface="Arial" panose="020B0604020202020204" pitchFamily="34" charset="0"/>
                <a:cs typeface="Arial" panose="020B0604020202020204" pitchFamily="34" charset="0"/>
              </a:rPr>
              <a:t>Vibrio parahaemolyticus</a:t>
            </a:r>
            <a:r>
              <a:rPr lang="en-US" sz="1300" dirty="0">
                <a:latin typeface="Arial" panose="020B0604020202020204" pitchFamily="34" charset="0"/>
                <a:cs typeface="Arial" panose="020B0604020202020204" pitchFamily="34" charset="0"/>
              </a:rPr>
              <a:t> concentrations in Great Bay Estuary, New Hampshire. </a:t>
            </a:r>
            <a:r>
              <a:rPr lang="en-US" sz="1300" dirty="0" err="1">
                <a:latin typeface="Arial" panose="020B0604020202020204" pitchFamily="34" charset="0"/>
                <a:cs typeface="Arial" panose="020B0604020202020204" pitchFamily="34" charset="0"/>
              </a:rPr>
              <a:t>PLoS</a:t>
            </a:r>
            <a:r>
              <a:rPr lang="en-US" sz="1300" dirty="0">
                <a:latin typeface="Arial" panose="020B0604020202020204" pitchFamily="34" charset="0"/>
                <a:cs typeface="Arial" panose="020B0604020202020204" pitchFamily="34" charset="0"/>
              </a:rPr>
              <a:t> ONE 11(5): e0155018. doi:10.1371/journal.pone.0155018</a:t>
            </a:r>
          </a:p>
          <a:p>
            <a:r>
              <a:rPr lang="en-US" sz="1300" dirty="0">
                <a:latin typeface="Arial" panose="020B0604020202020204" pitchFamily="34" charset="0"/>
                <a:cs typeface="Arial" panose="020B0604020202020204" pitchFamily="34" charset="0"/>
              </a:rPr>
              <a:t>3. Baker-Austin, C., </a:t>
            </a:r>
            <a:r>
              <a:rPr lang="en-US" sz="1300" dirty="0" err="1">
                <a:latin typeface="Arial" panose="020B0604020202020204" pitchFamily="34" charset="0"/>
                <a:cs typeface="Arial" panose="020B0604020202020204" pitchFamily="34" charset="0"/>
              </a:rPr>
              <a:t>Trinanes</a:t>
            </a:r>
            <a:r>
              <a:rPr lang="en-US" sz="1300" dirty="0">
                <a:latin typeface="Arial" panose="020B0604020202020204" pitchFamily="34" charset="0"/>
                <a:cs typeface="Arial" panose="020B0604020202020204" pitchFamily="34" charset="0"/>
              </a:rPr>
              <a:t>, J. A., Gonzalez-</a:t>
            </a:r>
            <a:r>
              <a:rPr lang="en-US" sz="1300" dirty="0" err="1">
                <a:latin typeface="Arial" panose="020B0604020202020204" pitchFamily="34" charset="0"/>
                <a:cs typeface="Arial" panose="020B0604020202020204" pitchFamily="34" charset="0"/>
              </a:rPr>
              <a:t>Escalona</a:t>
            </a:r>
            <a:r>
              <a:rPr lang="en-US" sz="1300" dirty="0">
                <a:latin typeface="Arial" panose="020B0604020202020204" pitchFamily="34" charset="0"/>
                <a:cs typeface="Arial" panose="020B0604020202020204" pitchFamily="34" charset="0"/>
              </a:rPr>
              <a:t>, N., &amp; Martinez-</a:t>
            </a:r>
            <a:r>
              <a:rPr lang="en-US" sz="1300" dirty="0" err="1">
                <a:latin typeface="Arial" panose="020B0604020202020204" pitchFamily="34" charset="0"/>
                <a:cs typeface="Arial" panose="020B0604020202020204" pitchFamily="34" charset="0"/>
              </a:rPr>
              <a:t>Urtaza</a:t>
            </a:r>
            <a:r>
              <a:rPr lang="en-US" sz="1300" dirty="0">
                <a:latin typeface="Arial" panose="020B0604020202020204" pitchFamily="34" charset="0"/>
                <a:cs typeface="Arial" panose="020B0604020202020204" pitchFamily="34" charset="0"/>
              </a:rPr>
              <a:t>, J. (2017). Non-Cholera </a:t>
            </a:r>
            <a:r>
              <a:rPr lang="en-US" sz="1300" dirty="0" err="1">
                <a:latin typeface="Arial" panose="020B0604020202020204" pitchFamily="34" charset="0"/>
                <a:cs typeface="Arial" panose="020B0604020202020204" pitchFamily="34" charset="0"/>
              </a:rPr>
              <a:t>Vibrios</a:t>
            </a:r>
            <a:r>
              <a:rPr lang="en-US" sz="1300" dirty="0">
                <a:latin typeface="Arial" panose="020B0604020202020204" pitchFamily="34" charset="0"/>
                <a:cs typeface="Arial" panose="020B0604020202020204" pitchFamily="34" charset="0"/>
              </a:rPr>
              <a:t>: the microbial barometer of climate change. </a:t>
            </a:r>
            <a:r>
              <a:rPr lang="en-US" sz="1300" i="1" dirty="0">
                <a:latin typeface="Arial" panose="020B0604020202020204" pitchFamily="34" charset="0"/>
                <a:cs typeface="Arial" panose="020B0604020202020204" pitchFamily="34" charset="0"/>
              </a:rPr>
              <a:t>Trends in Microbiology, 25</a:t>
            </a:r>
            <a:r>
              <a:rPr lang="en-US" sz="1300" dirty="0">
                <a:latin typeface="Arial" panose="020B0604020202020204" pitchFamily="34" charset="0"/>
                <a:cs typeface="Arial" panose="020B0604020202020204" pitchFamily="34" charset="0"/>
              </a:rPr>
              <a:t>, 76-84. </a:t>
            </a:r>
            <a:r>
              <a:rPr lang="en-US" sz="1300" dirty="0" err="1">
                <a:latin typeface="Arial" panose="020B0604020202020204" pitchFamily="34" charset="0"/>
                <a:cs typeface="Arial" panose="020B0604020202020204" pitchFamily="34" charset="0"/>
              </a:rPr>
              <a:t>doi</a:t>
            </a:r>
            <a:r>
              <a:rPr lang="en-US" sz="1300" dirty="0">
                <a:latin typeface="Arial" panose="020B0604020202020204" pitchFamily="34" charset="0"/>
                <a:cs typeface="Arial" panose="020B0604020202020204" pitchFamily="34" charset="0"/>
              </a:rPr>
              <a:t>: 10.1016/j.tim.2016.09.008</a:t>
            </a:r>
          </a:p>
          <a:p>
            <a:r>
              <a:rPr lang="en-US" sz="1300" dirty="0">
                <a:latin typeface="Arial" panose="020B0604020202020204" pitchFamily="34" charset="0"/>
                <a:cs typeface="Arial" panose="020B0604020202020204" pitchFamily="34" charset="0"/>
              </a:rPr>
              <a:t>4. López-Hernández, K. M., </a:t>
            </a:r>
            <a:r>
              <a:rPr lang="en-US" sz="1300" dirty="0" err="1">
                <a:latin typeface="Arial" panose="020B0604020202020204" pitchFamily="34" charset="0"/>
                <a:cs typeface="Arial" panose="020B0604020202020204" pitchFamily="34" charset="0"/>
              </a:rPr>
              <a:t>Pardío-Sedas</a:t>
            </a:r>
            <a:r>
              <a:rPr lang="en-US" sz="1300" dirty="0">
                <a:latin typeface="Arial" panose="020B0604020202020204" pitchFamily="34" charset="0"/>
                <a:cs typeface="Arial" panose="020B0604020202020204" pitchFamily="34" charset="0"/>
              </a:rPr>
              <a:t>, V. T., </a:t>
            </a:r>
            <a:r>
              <a:rPr lang="en-US" sz="1300" dirty="0" err="1">
                <a:latin typeface="Arial" panose="020B0604020202020204" pitchFamily="34" charset="0"/>
                <a:cs typeface="Arial" panose="020B0604020202020204" pitchFamily="34" charset="0"/>
              </a:rPr>
              <a:t>Lizárraga-Partida</a:t>
            </a:r>
            <a:r>
              <a:rPr lang="en-US" sz="1300" dirty="0">
                <a:latin typeface="Arial" panose="020B0604020202020204" pitchFamily="34" charset="0"/>
                <a:cs typeface="Arial" panose="020B0604020202020204" pitchFamily="34" charset="0"/>
              </a:rPr>
              <a:t>, L., Williams, J. de J., Martínez-Herrera, D., Flores-Primo, A., … </a:t>
            </a:r>
            <a:r>
              <a:rPr lang="en-US" sz="1300" dirty="0" err="1">
                <a:latin typeface="Arial" panose="020B0604020202020204" pitchFamily="34" charset="0"/>
                <a:cs typeface="Arial" panose="020B0604020202020204" pitchFamily="34" charset="0"/>
              </a:rPr>
              <a:t>Rendón</a:t>
            </a:r>
            <a:r>
              <a:rPr lang="en-US" sz="1300" dirty="0">
                <a:latin typeface="Arial" panose="020B0604020202020204" pitchFamily="34" charset="0"/>
                <a:cs typeface="Arial" panose="020B0604020202020204" pitchFamily="34" charset="0"/>
              </a:rPr>
              <a:t>-Castro, K. (2015). Environmental parameters influence on the dynamics of total and pathogenic Vibrio parahaemolyticus densities in </a:t>
            </a:r>
            <a:r>
              <a:rPr lang="en-US" sz="1300" dirty="0" err="1">
                <a:latin typeface="Arial" panose="020B0604020202020204" pitchFamily="34" charset="0"/>
                <a:cs typeface="Arial" panose="020B0604020202020204" pitchFamily="34" charset="0"/>
              </a:rPr>
              <a:t>Crassostrea</a:t>
            </a:r>
            <a:r>
              <a:rPr lang="en-US" sz="1300" dirty="0">
                <a:latin typeface="Arial" panose="020B0604020202020204" pitchFamily="34" charset="0"/>
                <a:cs typeface="Arial" panose="020B0604020202020204" pitchFamily="34" charset="0"/>
              </a:rPr>
              <a:t> virginica harvested from Mexico’s Gulf coast. </a:t>
            </a:r>
            <a:r>
              <a:rPr lang="en-US" sz="1300" i="1" dirty="0">
                <a:latin typeface="Arial" panose="020B0604020202020204" pitchFamily="34" charset="0"/>
                <a:cs typeface="Arial" panose="020B0604020202020204" pitchFamily="34" charset="0"/>
              </a:rPr>
              <a:t>Marine Pollution Bulletin</a:t>
            </a:r>
            <a:r>
              <a:rPr lang="en-US" sz="1300" dirty="0">
                <a:latin typeface="Arial" panose="020B0604020202020204" pitchFamily="34" charset="0"/>
                <a:cs typeface="Arial" panose="020B0604020202020204" pitchFamily="34" charset="0"/>
              </a:rPr>
              <a:t>, </a:t>
            </a:r>
            <a:r>
              <a:rPr lang="en-US" sz="1300" i="1" dirty="0">
                <a:latin typeface="Arial" panose="020B0604020202020204" pitchFamily="34" charset="0"/>
                <a:cs typeface="Arial" panose="020B0604020202020204" pitchFamily="34" charset="0"/>
              </a:rPr>
              <a:t>91</a:t>
            </a:r>
            <a:r>
              <a:rPr lang="en-US" sz="1300" dirty="0">
                <a:latin typeface="Arial" panose="020B0604020202020204" pitchFamily="34" charset="0"/>
                <a:cs typeface="Arial" panose="020B0604020202020204" pitchFamily="34" charset="0"/>
              </a:rPr>
              <a:t>(1), 317–329. https://doi.org/10.1016/j.marpolbul.2014.11.015</a:t>
            </a:r>
          </a:p>
          <a:p>
            <a:r>
              <a:rPr lang="en-US" sz="1300" dirty="0">
                <a:latin typeface="Arial" panose="020B0604020202020204" pitchFamily="34" charset="0"/>
                <a:cs typeface="Arial" panose="020B0604020202020204" pitchFamily="34" charset="0"/>
              </a:rPr>
              <a:t>5. Jones, S., </a:t>
            </a:r>
            <a:r>
              <a:rPr lang="en-US" sz="1300" dirty="0" err="1">
                <a:latin typeface="Arial" panose="020B0604020202020204" pitchFamily="34" charset="0"/>
                <a:cs typeface="Arial" panose="020B0604020202020204" pitchFamily="34" charset="0"/>
              </a:rPr>
              <a:t>Striplin</a:t>
            </a:r>
            <a:r>
              <a:rPr lang="en-US" sz="1300" dirty="0">
                <a:latin typeface="Arial" panose="020B0604020202020204" pitchFamily="34" charset="0"/>
                <a:cs typeface="Arial" panose="020B0604020202020204" pitchFamily="34" charset="0"/>
              </a:rPr>
              <a:t>, M., Mahoney, J., Cooper, V., &amp; Whistler, C. (2010). Incidence and abundance of pathogenic Vibrio species in the Great Bay Estuary, New Hampshire. </a:t>
            </a:r>
            <a:r>
              <a:rPr lang="en-US" sz="1300" i="1" dirty="0">
                <a:latin typeface="Arial" panose="020B0604020202020204" pitchFamily="34" charset="0"/>
                <a:cs typeface="Arial" panose="020B0604020202020204" pitchFamily="34" charset="0"/>
              </a:rPr>
              <a:t>Proceedings of the Seventh International Conference on Molluscan Shellfish Safety</a:t>
            </a:r>
            <a:r>
              <a:rPr lang="en-US" sz="1300" dirty="0">
                <a:latin typeface="Arial" panose="020B0604020202020204" pitchFamily="34" charset="0"/>
                <a:cs typeface="Arial" panose="020B0604020202020204" pitchFamily="34" charset="0"/>
              </a:rPr>
              <a:t>, </a:t>
            </a:r>
            <a:r>
              <a:rPr lang="en-US" sz="1300" i="1" dirty="0">
                <a:latin typeface="Arial" panose="020B0604020202020204" pitchFamily="34" charset="0"/>
                <a:cs typeface="Arial" panose="020B0604020202020204" pitchFamily="34" charset="0"/>
              </a:rPr>
              <a:t>2</a:t>
            </a:r>
            <a:r>
              <a:rPr lang="en-US" sz="1300" dirty="0">
                <a:latin typeface="Arial" panose="020B0604020202020204" pitchFamily="34" charset="0"/>
                <a:cs typeface="Arial" panose="020B0604020202020204" pitchFamily="34" charset="0"/>
              </a:rPr>
              <a:t>(June), 127–134. </a:t>
            </a:r>
          </a:p>
          <a:p>
            <a:r>
              <a:rPr lang="en-US" sz="1300" dirty="0">
                <a:latin typeface="Arial" panose="020B0604020202020204" pitchFamily="34" charset="0"/>
                <a:cs typeface="Arial" panose="020B0604020202020204" pitchFamily="34" charset="0"/>
              </a:rPr>
              <a:t>6. Lovell, C. R. (2017). Ecological fitness and virulence features of </a:t>
            </a:r>
            <a:r>
              <a:rPr lang="en-US" sz="1300" i="1" dirty="0">
                <a:latin typeface="Arial" panose="020B0604020202020204" pitchFamily="34" charset="0"/>
                <a:cs typeface="Arial" panose="020B0604020202020204" pitchFamily="34" charset="0"/>
              </a:rPr>
              <a:t>Vibrio parahaemolyticus </a:t>
            </a:r>
            <a:r>
              <a:rPr lang="en-US" sz="1300" dirty="0">
                <a:latin typeface="Arial" panose="020B0604020202020204" pitchFamily="34" charset="0"/>
                <a:cs typeface="Arial" panose="020B0604020202020204" pitchFamily="34" charset="0"/>
              </a:rPr>
              <a:t>in estuarine environments. </a:t>
            </a:r>
            <a:r>
              <a:rPr lang="en-US" sz="1300" i="1" dirty="0">
                <a:latin typeface="Arial" panose="020B0604020202020204" pitchFamily="34" charset="0"/>
                <a:cs typeface="Arial" panose="020B0604020202020204" pitchFamily="34" charset="0"/>
              </a:rPr>
              <a:t>Applied Microbiology and Biotechnology, 101</a:t>
            </a:r>
            <a:r>
              <a:rPr lang="en-US" sz="1300" dirty="0">
                <a:latin typeface="Arial" panose="020B0604020202020204" pitchFamily="34" charset="0"/>
                <a:cs typeface="Arial" panose="020B0604020202020204" pitchFamily="34" charset="0"/>
              </a:rPr>
              <a:t>, 1781-1794. </a:t>
            </a:r>
            <a:r>
              <a:rPr lang="en-US" sz="1300" dirty="0" err="1">
                <a:latin typeface="Arial" panose="020B0604020202020204" pitchFamily="34" charset="0"/>
                <a:cs typeface="Arial" panose="020B0604020202020204" pitchFamily="34" charset="0"/>
              </a:rPr>
              <a:t>doi</a:t>
            </a:r>
            <a:r>
              <a:rPr lang="en-US" sz="1300" dirty="0">
                <a:latin typeface="Arial" panose="020B0604020202020204" pitchFamily="34" charset="0"/>
                <a:cs typeface="Arial" panose="020B0604020202020204" pitchFamily="34" charset="0"/>
              </a:rPr>
              <a:t>: 10.1007/s00253-017-8096-9</a:t>
            </a:r>
          </a:p>
          <a:p>
            <a:r>
              <a:rPr lang="en-US" sz="1300" dirty="0">
                <a:latin typeface="Arial" panose="020B0604020202020204" pitchFamily="34" charset="0"/>
                <a:cs typeface="Arial" panose="020B0604020202020204" pitchFamily="34" charset="0"/>
              </a:rPr>
              <a:t>Bivalve Image from: Nadeau, E. &amp; Finlayson. (2003). </a:t>
            </a:r>
            <a:r>
              <a:rPr lang="en-US" sz="1300" dirty="0" err="1">
                <a:latin typeface="Arial" panose="020B0604020202020204" pitchFamily="34" charset="0"/>
                <a:cs typeface="Arial" panose="020B0604020202020204" pitchFamily="34" charset="0"/>
              </a:rPr>
              <a:t>Gulfwatch:Monitoring</a:t>
            </a:r>
            <a:r>
              <a:rPr lang="en-US" sz="1300" dirty="0">
                <a:latin typeface="Arial" panose="020B0604020202020204" pitchFamily="34" charset="0"/>
                <a:cs typeface="Arial" panose="020B0604020202020204" pitchFamily="34" charset="0"/>
              </a:rPr>
              <a:t> Chemical Contaminants in Gulf of Maine coastal waters.</a:t>
            </a:r>
          </a:p>
        </p:txBody>
      </p:sp>
      <p:graphicFrame>
        <p:nvGraphicFramePr>
          <p:cNvPr id="46" name="Chart 45">
            <a:extLst>
              <a:ext uri="{FF2B5EF4-FFF2-40B4-BE49-F238E27FC236}">
                <a16:creationId xmlns:a16="http://schemas.microsoft.com/office/drawing/2014/main" id="{00000000-0008-0000-0000-000002000000}"/>
              </a:ext>
            </a:extLst>
          </p:cNvPr>
          <p:cNvGraphicFramePr>
            <a:graphicFrameLocks/>
          </p:cNvGraphicFramePr>
          <p:nvPr>
            <p:extLst>
              <p:ext uri="{D42A27DB-BD31-4B8C-83A1-F6EECF244321}">
                <p14:modId xmlns:p14="http://schemas.microsoft.com/office/powerpoint/2010/main" val="615667010"/>
              </p:ext>
            </p:extLst>
          </p:nvPr>
        </p:nvGraphicFramePr>
        <p:xfrm>
          <a:off x="13879388" y="4267200"/>
          <a:ext cx="12471872" cy="6042212"/>
        </p:xfrm>
        <a:graphic>
          <a:graphicData uri="http://schemas.openxmlformats.org/drawingml/2006/chart">
            <c:chart xmlns:c="http://schemas.openxmlformats.org/drawingml/2006/chart" xmlns:r="http://schemas.openxmlformats.org/officeDocument/2006/relationships" r:id="rId16"/>
          </a:graphicData>
        </a:graphic>
      </p:graphicFrame>
      <p:pic>
        <p:nvPicPr>
          <p:cNvPr id="44" name="Picture 43">
            <a:extLst>
              <a:ext uri="{FF2B5EF4-FFF2-40B4-BE49-F238E27FC236}">
                <a16:creationId xmlns:a16="http://schemas.microsoft.com/office/drawing/2014/main" id="{95A68764-919B-4889-8A8F-E092F7E10FFD}"/>
              </a:ext>
            </a:extLst>
          </p:cNvPr>
          <p:cNvPicPr>
            <a:picLocks noChangeAspect="1" noChangeArrowheads="1"/>
          </p:cNvPicPr>
          <p:nvPr/>
        </p:nvPicPr>
        <p:blipFill>
          <a:blip r:embed="rId17">
            <a:grayscl/>
            <a:extLst>
              <a:ext uri="{BEBA8EAE-BF5A-486C-A8C5-ECC9F3942E4B}">
                <a14:imgProps xmlns:a14="http://schemas.microsoft.com/office/drawing/2010/main">
                  <a14:imgLayer r:embed="rId18">
                    <a14:imgEffect>
                      <a14:colorTemperature colorTemp="6413"/>
                    </a14:imgEffect>
                    <a14:imgEffect>
                      <a14:saturation sat="105000"/>
                    </a14:imgEffect>
                  </a14:imgLayer>
                </a14:imgProps>
              </a:ext>
              <a:ext uri="{28A0092B-C50C-407E-A947-70E740481C1C}">
                <a14:useLocalDpi xmlns:a14="http://schemas.microsoft.com/office/drawing/2010/main" val="0"/>
              </a:ext>
            </a:extLst>
          </a:blip>
          <a:srcRect/>
          <a:stretch>
            <a:fillRect/>
          </a:stretch>
        </p:blipFill>
        <p:spPr bwMode="auto">
          <a:xfrm>
            <a:off x="15069593" y="18478289"/>
            <a:ext cx="3797514" cy="4238000"/>
          </a:xfrm>
          <a:prstGeom prst="rect">
            <a:avLst/>
          </a:prstGeom>
          <a:noFill/>
          <a:ln w="38100">
            <a:solidFill>
              <a:schemeClr val="tx1"/>
            </a:solidFill>
          </a:ln>
          <a:effectLst/>
          <a:extLst>
            <a:ext uri="{909E8E84-426E-40dd-AFC4-6F175D3DCCD1}">
              <a14:hiddenFill xmlns="" xmlns:a14="http://schemas.microsoft.com/office/drawing/2010/main" xmlns:lc="http://schemas.openxmlformats.org/drawingml/2006/lockedCanvas">
                <a:solidFill>
                  <a:schemeClr val="accent1"/>
                </a:solidFill>
              </a14:hiddenFill>
            </a:ext>
            <a:ext uri="{91240B29-F687-4f45-9708-019B960494DF}">
              <a14:hiddenLine xmlns="" xmlns:a14="http://schemas.microsoft.com/office/drawing/2010/main" xmlns:lc="http://schemas.openxmlformats.org/drawingml/2006/lockedCanvas" w="9525">
                <a:solidFill>
                  <a:schemeClr val="tx1"/>
                </a:solidFill>
                <a:miter lim="800000"/>
                <a:headEnd/>
                <a:tailEnd/>
              </a14:hiddenLine>
            </a:ext>
            <a:ext uri="{AF507438-7753-43e0-B8FC-AC1667EBCBE1}">
              <a14:hiddenEffects xmlns="" xmlns:a14="http://schemas.microsoft.com/office/drawing/2010/main" xmlns:lc="http://schemas.openxmlformats.org/drawingml/2006/lockedCanvas">
                <a:effectLst>
                  <a:outerShdw blurRad="63500" dist="38099" dir="2700000" algn="ctr" rotWithShape="0">
                    <a:srgbClr val="000000">
                      <a:alpha val="74998"/>
                    </a:srgbClr>
                  </a:outerShdw>
                </a:effectLst>
              </a14:hiddenEffects>
            </a:ext>
          </a:extLst>
        </p:spPr>
      </p:pic>
      <p:sp>
        <p:nvSpPr>
          <p:cNvPr id="10" name="Oval 9">
            <a:extLst>
              <a:ext uri="{FF2B5EF4-FFF2-40B4-BE49-F238E27FC236}">
                <a16:creationId xmlns:a16="http://schemas.microsoft.com/office/drawing/2014/main" id="{CAFC6DAD-576B-4539-AACC-6322FAD3C1C1}"/>
              </a:ext>
            </a:extLst>
          </p:cNvPr>
          <p:cNvSpPr/>
          <p:nvPr/>
        </p:nvSpPr>
        <p:spPr>
          <a:xfrm>
            <a:off x="19460134" y="11350364"/>
            <a:ext cx="2421925" cy="1580373"/>
          </a:xfrm>
          <a:prstGeom prst="ellipse">
            <a:avLst/>
          </a:prstGeom>
          <a:solidFill>
            <a:srgbClr val="B17ED8"/>
          </a:solidFill>
          <a:ln>
            <a:solidFill>
              <a:srgbClr val="B17E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F0FB3B9-F717-468B-9146-9B81742537CC}"/>
              </a:ext>
            </a:extLst>
          </p:cNvPr>
          <p:cNvSpPr txBox="1"/>
          <p:nvPr/>
        </p:nvSpPr>
        <p:spPr>
          <a:xfrm>
            <a:off x="19465217" y="11962732"/>
            <a:ext cx="2556578" cy="400110"/>
          </a:xfrm>
          <a:prstGeom prst="rect">
            <a:avLst/>
          </a:prstGeom>
          <a:noFill/>
        </p:spPr>
        <p:txBody>
          <a:bodyPr wrap="square" rtlCol="0">
            <a:spAutoFit/>
          </a:bodyPr>
          <a:lstStyle/>
          <a:p>
            <a:r>
              <a:rPr lang="en-US" sz="2000" i="1" dirty="0">
                <a:latin typeface="Arial" panose="020B0604020202020204" pitchFamily="34" charset="0"/>
                <a:cs typeface="Arial" panose="020B0604020202020204" pitchFamily="34" charset="0"/>
              </a:rPr>
              <a:t>V. parahaemolyticus</a:t>
            </a:r>
          </a:p>
        </p:txBody>
      </p:sp>
      <p:sp>
        <p:nvSpPr>
          <p:cNvPr id="47" name="Oval 46">
            <a:extLst>
              <a:ext uri="{FF2B5EF4-FFF2-40B4-BE49-F238E27FC236}">
                <a16:creationId xmlns:a16="http://schemas.microsoft.com/office/drawing/2014/main" id="{A010E791-58A4-415B-84E3-039153B02A56}"/>
              </a:ext>
            </a:extLst>
          </p:cNvPr>
          <p:cNvSpPr/>
          <p:nvPr/>
        </p:nvSpPr>
        <p:spPr>
          <a:xfrm>
            <a:off x="16228133" y="16031452"/>
            <a:ext cx="2421925" cy="1580373"/>
          </a:xfrm>
          <a:prstGeom prst="ellipse">
            <a:avLst/>
          </a:prstGeom>
          <a:solidFill>
            <a:srgbClr val="8199CE"/>
          </a:solidFill>
          <a:ln>
            <a:solidFill>
              <a:srgbClr val="8199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TextBox 44">
            <a:extLst>
              <a:ext uri="{FF2B5EF4-FFF2-40B4-BE49-F238E27FC236}">
                <a16:creationId xmlns:a16="http://schemas.microsoft.com/office/drawing/2014/main" id="{CAC6EC29-08BC-448D-877D-248761316825}"/>
              </a:ext>
            </a:extLst>
          </p:cNvPr>
          <p:cNvSpPr txBox="1"/>
          <p:nvPr/>
        </p:nvSpPr>
        <p:spPr>
          <a:xfrm>
            <a:off x="16932354" y="16684527"/>
            <a:ext cx="1600200" cy="400110"/>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Oysters</a:t>
            </a:r>
          </a:p>
        </p:txBody>
      </p:sp>
      <p:sp>
        <p:nvSpPr>
          <p:cNvPr id="49" name="TextBox 48">
            <a:extLst>
              <a:ext uri="{FF2B5EF4-FFF2-40B4-BE49-F238E27FC236}">
                <a16:creationId xmlns:a16="http://schemas.microsoft.com/office/drawing/2014/main" id="{449BD180-CDB7-4A2F-AD83-364B837CBDDB}"/>
              </a:ext>
            </a:extLst>
          </p:cNvPr>
          <p:cNvSpPr txBox="1"/>
          <p:nvPr/>
        </p:nvSpPr>
        <p:spPr>
          <a:xfrm>
            <a:off x="18867107" y="17295819"/>
            <a:ext cx="2586790" cy="400110"/>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Sediment</a:t>
            </a:r>
          </a:p>
        </p:txBody>
      </p:sp>
      <p:cxnSp>
        <p:nvCxnSpPr>
          <p:cNvPr id="51" name="Straight Arrow Connector 50">
            <a:extLst>
              <a:ext uri="{FF2B5EF4-FFF2-40B4-BE49-F238E27FC236}">
                <a16:creationId xmlns:a16="http://schemas.microsoft.com/office/drawing/2014/main" id="{C895C5B3-90AD-4605-8750-9D704F47E455}"/>
              </a:ext>
            </a:extLst>
          </p:cNvPr>
          <p:cNvCxnSpPr>
            <a:cxnSpLocks/>
          </p:cNvCxnSpPr>
          <p:nvPr/>
        </p:nvCxnSpPr>
        <p:spPr>
          <a:xfrm flipH="1">
            <a:off x="18157383" y="12596857"/>
            <a:ext cx="2032745" cy="4114599"/>
          </a:xfrm>
          <a:prstGeom prst="straightConnector1">
            <a:avLst/>
          </a:prstGeom>
          <a:ln w="952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52" name="Straight Arrow Connector 51">
            <a:extLst>
              <a:ext uri="{FF2B5EF4-FFF2-40B4-BE49-F238E27FC236}">
                <a16:creationId xmlns:a16="http://schemas.microsoft.com/office/drawing/2014/main" id="{C7BE0786-E31E-42A7-B542-1FD4C56ED6EE}"/>
              </a:ext>
            </a:extLst>
          </p:cNvPr>
          <p:cNvCxnSpPr>
            <a:cxnSpLocks/>
          </p:cNvCxnSpPr>
          <p:nvPr/>
        </p:nvCxnSpPr>
        <p:spPr>
          <a:xfrm flipH="1">
            <a:off x="20335048" y="12622200"/>
            <a:ext cx="38563" cy="4119327"/>
          </a:xfrm>
          <a:prstGeom prst="straightConnector1">
            <a:avLst/>
          </a:prstGeom>
          <a:ln w="952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56" name="TextBox 55">
            <a:extLst>
              <a:ext uri="{FF2B5EF4-FFF2-40B4-BE49-F238E27FC236}">
                <a16:creationId xmlns:a16="http://schemas.microsoft.com/office/drawing/2014/main" id="{37CE80CE-0381-41C0-A2B2-87A9A001F520}"/>
              </a:ext>
            </a:extLst>
          </p:cNvPr>
          <p:cNvSpPr txBox="1"/>
          <p:nvPr/>
        </p:nvSpPr>
        <p:spPr>
          <a:xfrm>
            <a:off x="23343790" y="14708910"/>
            <a:ext cx="2093494" cy="1015663"/>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Re-Suspension (tides, storms, water activity)</a:t>
            </a:r>
          </a:p>
        </p:txBody>
      </p:sp>
      <p:sp>
        <p:nvSpPr>
          <p:cNvPr id="57" name="Oval 56">
            <a:extLst>
              <a:ext uri="{FF2B5EF4-FFF2-40B4-BE49-F238E27FC236}">
                <a16:creationId xmlns:a16="http://schemas.microsoft.com/office/drawing/2014/main" id="{ACCE81F2-A28A-4010-91BB-AEAD357DD2E1}"/>
              </a:ext>
            </a:extLst>
          </p:cNvPr>
          <p:cNvSpPr/>
          <p:nvPr/>
        </p:nvSpPr>
        <p:spPr>
          <a:xfrm>
            <a:off x="14922519" y="11835843"/>
            <a:ext cx="2421925" cy="1580373"/>
          </a:xfrm>
          <a:prstGeom prst="ellipse">
            <a:avLst/>
          </a:prstGeom>
          <a:solidFill>
            <a:srgbClr val="BFBFBF"/>
          </a:solidFill>
          <a:ln>
            <a:solidFill>
              <a:srgbClr val="BFBF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TextBox 57">
            <a:extLst>
              <a:ext uri="{FF2B5EF4-FFF2-40B4-BE49-F238E27FC236}">
                <a16:creationId xmlns:a16="http://schemas.microsoft.com/office/drawing/2014/main" id="{4AB94AF0-751F-4C4F-B591-4CE9E803CC71}"/>
              </a:ext>
            </a:extLst>
          </p:cNvPr>
          <p:cNvSpPr txBox="1"/>
          <p:nvPr/>
        </p:nvSpPr>
        <p:spPr>
          <a:xfrm>
            <a:off x="15566728" y="12434678"/>
            <a:ext cx="1956391" cy="400110"/>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Plankton</a:t>
            </a:r>
          </a:p>
        </p:txBody>
      </p:sp>
      <p:cxnSp>
        <p:nvCxnSpPr>
          <p:cNvPr id="59" name="Straight Arrow Connector 58">
            <a:extLst>
              <a:ext uri="{FF2B5EF4-FFF2-40B4-BE49-F238E27FC236}">
                <a16:creationId xmlns:a16="http://schemas.microsoft.com/office/drawing/2014/main" id="{7CFFDD90-03B1-4974-BADA-9156174C20F3}"/>
              </a:ext>
            </a:extLst>
          </p:cNvPr>
          <p:cNvCxnSpPr>
            <a:cxnSpLocks/>
          </p:cNvCxnSpPr>
          <p:nvPr/>
        </p:nvCxnSpPr>
        <p:spPr>
          <a:xfrm flipH="1">
            <a:off x="17088149" y="11752198"/>
            <a:ext cx="2693140" cy="1106592"/>
          </a:xfrm>
          <a:prstGeom prst="straightConnector1">
            <a:avLst/>
          </a:prstGeom>
          <a:ln w="952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62" name="Straight Arrow Connector 61">
            <a:extLst>
              <a:ext uri="{FF2B5EF4-FFF2-40B4-BE49-F238E27FC236}">
                <a16:creationId xmlns:a16="http://schemas.microsoft.com/office/drawing/2014/main" id="{DC99716B-F5AD-4985-8D72-AF24F4AD5DAC}"/>
              </a:ext>
            </a:extLst>
          </p:cNvPr>
          <p:cNvCxnSpPr>
            <a:cxnSpLocks/>
          </p:cNvCxnSpPr>
          <p:nvPr/>
        </p:nvCxnSpPr>
        <p:spPr>
          <a:xfrm>
            <a:off x="16133482" y="13207357"/>
            <a:ext cx="873868" cy="3212334"/>
          </a:xfrm>
          <a:prstGeom prst="straightConnector1">
            <a:avLst/>
          </a:prstGeom>
          <a:ln w="952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70" name="Oval 69">
            <a:extLst>
              <a:ext uri="{FF2B5EF4-FFF2-40B4-BE49-F238E27FC236}">
                <a16:creationId xmlns:a16="http://schemas.microsoft.com/office/drawing/2014/main" id="{9AE20155-8C01-4306-B6CF-525A13BA67D0}"/>
              </a:ext>
            </a:extLst>
          </p:cNvPr>
          <p:cNvSpPr/>
          <p:nvPr/>
        </p:nvSpPr>
        <p:spPr>
          <a:xfrm>
            <a:off x="21650410" y="13104535"/>
            <a:ext cx="2421925" cy="1580373"/>
          </a:xfrm>
          <a:prstGeom prst="ellipse">
            <a:avLst/>
          </a:prstGeom>
          <a:solidFill>
            <a:srgbClr val="B17ED8"/>
          </a:solidFill>
          <a:ln>
            <a:solidFill>
              <a:srgbClr val="B17E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4" name="Straight Arrow Connector 53">
            <a:extLst>
              <a:ext uri="{FF2B5EF4-FFF2-40B4-BE49-F238E27FC236}">
                <a16:creationId xmlns:a16="http://schemas.microsoft.com/office/drawing/2014/main" id="{4CCFF1D8-7706-4A96-BCD1-D57D039AB57A}"/>
              </a:ext>
            </a:extLst>
          </p:cNvPr>
          <p:cNvCxnSpPr>
            <a:cxnSpLocks/>
          </p:cNvCxnSpPr>
          <p:nvPr/>
        </p:nvCxnSpPr>
        <p:spPr>
          <a:xfrm flipV="1">
            <a:off x="22792094" y="14463684"/>
            <a:ext cx="0" cy="2329020"/>
          </a:xfrm>
          <a:prstGeom prst="straightConnector1">
            <a:avLst/>
          </a:prstGeom>
          <a:ln>
            <a:headEnd type="none" w="med" len="med"/>
            <a:tailEnd type="arrow" w="med" len="med"/>
          </a:ln>
        </p:spPr>
        <p:style>
          <a:lnRef idx="1">
            <a:schemeClr val="dk1"/>
          </a:lnRef>
          <a:fillRef idx="0">
            <a:schemeClr val="dk1"/>
          </a:fillRef>
          <a:effectRef idx="0">
            <a:schemeClr val="dk1"/>
          </a:effectRef>
          <a:fontRef idx="minor">
            <a:schemeClr val="tx1"/>
          </a:fontRef>
        </p:style>
      </p:cxnSp>
      <p:sp>
        <p:nvSpPr>
          <p:cNvPr id="71" name="TextBox 70">
            <a:extLst>
              <a:ext uri="{FF2B5EF4-FFF2-40B4-BE49-F238E27FC236}">
                <a16:creationId xmlns:a16="http://schemas.microsoft.com/office/drawing/2014/main" id="{3F52B844-E8D3-443F-B7D1-56D0E13B4C84}"/>
              </a:ext>
            </a:extLst>
          </p:cNvPr>
          <p:cNvSpPr txBox="1"/>
          <p:nvPr/>
        </p:nvSpPr>
        <p:spPr>
          <a:xfrm>
            <a:off x="21769279" y="13676308"/>
            <a:ext cx="2303056" cy="400110"/>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Inorganic Particles</a:t>
            </a:r>
          </a:p>
        </p:txBody>
      </p:sp>
      <p:cxnSp>
        <p:nvCxnSpPr>
          <p:cNvPr id="75" name="Straight Arrow Connector 74">
            <a:extLst>
              <a:ext uri="{FF2B5EF4-FFF2-40B4-BE49-F238E27FC236}">
                <a16:creationId xmlns:a16="http://schemas.microsoft.com/office/drawing/2014/main" id="{34443BE0-E8F3-4418-A8C3-103D3ACC6BBF}"/>
              </a:ext>
            </a:extLst>
          </p:cNvPr>
          <p:cNvCxnSpPr>
            <a:cxnSpLocks/>
          </p:cNvCxnSpPr>
          <p:nvPr/>
        </p:nvCxnSpPr>
        <p:spPr>
          <a:xfrm flipH="1">
            <a:off x="18284149" y="14187812"/>
            <a:ext cx="3616145" cy="2768538"/>
          </a:xfrm>
          <a:prstGeom prst="straightConnector1">
            <a:avLst/>
          </a:prstGeom>
          <a:ln>
            <a:headEnd type="none" w="med" len="med"/>
            <a:tailEnd type="arrow" w="med" len="med"/>
          </a:ln>
        </p:spPr>
        <p:style>
          <a:lnRef idx="1">
            <a:schemeClr val="dk1"/>
          </a:lnRef>
          <a:fillRef idx="0">
            <a:schemeClr val="dk1"/>
          </a:fillRef>
          <a:effectRef idx="0">
            <a:schemeClr val="dk1"/>
          </a:effectRef>
          <a:fontRef idx="minor">
            <a:schemeClr val="tx1"/>
          </a:fontRef>
        </p:style>
      </p:cxnSp>
      <p:sp>
        <p:nvSpPr>
          <p:cNvPr id="34" name="Rectangle 33">
            <a:extLst>
              <a:ext uri="{FF2B5EF4-FFF2-40B4-BE49-F238E27FC236}">
                <a16:creationId xmlns:a16="http://schemas.microsoft.com/office/drawing/2014/main" id="{9A943978-A875-4192-AE34-AA8B0033F70C}"/>
              </a:ext>
            </a:extLst>
          </p:cNvPr>
          <p:cNvSpPr/>
          <p:nvPr/>
        </p:nvSpPr>
        <p:spPr>
          <a:xfrm>
            <a:off x="26870850" y="4243341"/>
            <a:ext cx="12004994" cy="18532474"/>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D915D1C1-E7A3-4DDD-84D8-588C7403CB45}"/>
              </a:ext>
            </a:extLst>
          </p:cNvPr>
          <p:cNvSpPr/>
          <p:nvPr/>
        </p:nvSpPr>
        <p:spPr>
          <a:xfrm>
            <a:off x="13896087" y="27467875"/>
            <a:ext cx="12498230" cy="3640904"/>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BF2B5341-1F65-4EBC-9C3E-38B1D5F03FE4}"/>
              </a:ext>
            </a:extLst>
          </p:cNvPr>
          <p:cNvSpPr/>
          <p:nvPr/>
        </p:nvSpPr>
        <p:spPr>
          <a:xfrm>
            <a:off x="13889862" y="23375983"/>
            <a:ext cx="12461398" cy="352219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BB414D3D-FA68-4C06-B194-577627F9ACD0}"/>
              </a:ext>
            </a:extLst>
          </p:cNvPr>
          <p:cNvSpPr/>
          <p:nvPr/>
        </p:nvSpPr>
        <p:spPr>
          <a:xfrm>
            <a:off x="26890085" y="28155278"/>
            <a:ext cx="11984840" cy="2936577"/>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523FE7B0-8125-40E9-ACE2-6BC7EC298826}"/>
              </a:ext>
            </a:extLst>
          </p:cNvPr>
          <p:cNvSpPr/>
          <p:nvPr/>
        </p:nvSpPr>
        <p:spPr>
          <a:xfrm>
            <a:off x="26883123" y="23400956"/>
            <a:ext cx="11963400" cy="4183957"/>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189350AC-303A-41E0-B6A3-C3E9CB528B05}"/>
              </a:ext>
            </a:extLst>
          </p:cNvPr>
          <p:cNvSpPr/>
          <p:nvPr/>
        </p:nvSpPr>
        <p:spPr>
          <a:xfrm>
            <a:off x="1371600" y="4255327"/>
            <a:ext cx="12039600" cy="10965178"/>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AA644F7A-AE94-4605-B13D-A6D390CE1752}"/>
              </a:ext>
            </a:extLst>
          </p:cNvPr>
          <p:cNvSpPr/>
          <p:nvPr/>
        </p:nvSpPr>
        <p:spPr>
          <a:xfrm>
            <a:off x="1357756" y="15753177"/>
            <a:ext cx="12039600" cy="2991808"/>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52188766-4C59-4EBA-9EC5-7A7797E2DA6B}"/>
              </a:ext>
            </a:extLst>
          </p:cNvPr>
          <p:cNvSpPr txBox="1"/>
          <p:nvPr/>
        </p:nvSpPr>
        <p:spPr>
          <a:xfrm>
            <a:off x="14196981" y="22775815"/>
            <a:ext cx="5989320" cy="1015663"/>
          </a:xfrm>
          <a:prstGeom prst="rect">
            <a:avLst/>
          </a:prstGeom>
          <a:noFill/>
        </p:spPr>
        <p:txBody>
          <a:bodyPr wrap="square" rtlCol="0">
            <a:spAutoFit/>
          </a:bodyPr>
          <a:lstStyle/>
          <a:p>
            <a:r>
              <a:rPr lang="en-US" sz="2400" dirty="0">
                <a:latin typeface="Arial" panose="020B0604020202020204" pitchFamily="34" charset="0"/>
                <a:cs typeface="Arial" panose="020B0604020202020204" pitchFamily="34" charset="0"/>
              </a:rPr>
              <a:t>Bivalve Shellfish Contaminant Filtration</a:t>
            </a:r>
          </a:p>
          <a:p>
            <a:r>
              <a:rPr lang="en-US" sz="1600" dirty="0">
                <a:latin typeface="Arial" panose="020B0604020202020204" pitchFamily="34" charset="0"/>
                <a:cs typeface="Arial" panose="020B0604020202020204" pitchFamily="34" charset="0"/>
              </a:rPr>
              <a:t>​</a:t>
            </a:r>
          </a:p>
          <a:p>
            <a:endParaRPr lang="en-US" dirty="0"/>
          </a:p>
        </p:txBody>
      </p:sp>
      <p:sp>
        <p:nvSpPr>
          <p:cNvPr id="6" name="Rectangle 5">
            <a:extLst>
              <a:ext uri="{FF2B5EF4-FFF2-40B4-BE49-F238E27FC236}">
                <a16:creationId xmlns:a16="http://schemas.microsoft.com/office/drawing/2014/main" id="{7939570D-3C5A-4B8B-B0C0-B0E191B16AED}"/>
              </a:ext>
            </a:extLst>
          </p:cNvPr>
          <p:cNvSpPr/>
          <p:nvPr/>
        </p:nvSpPr>
        <p:spPr>
          <a:xfrm>
            <a:off x="1405109" y="19411029"/>
            <a:ext cx="12048572" cy="11657832"/>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a:extLst>
              <a:ext uri="{FF2B5EF4-FFF2-40B4-BE49-F238E27FC236}">
                <a16:creationId xmlns:a16="http://schemas.microsoft.com/office/drawing/2014/main" id="{9C15E9D5-0C23-4E1A-AA41-D080E5EA1422}"/>
              </a:ext>
            </a:extLst>
          </p:cNvPr>
          <p:cNvSpPr/>
          <p:nvPr/>
        </p:nvSpPr>
        <p:spPr>
          <a:xfrm>
            <a:off x="13841440" y="10805962"/>
            <a:ext cx="12521632" cy="7039849"/>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TextBox 52">
            <a:extLst>
              <a:ext uri="{FF2B5EF4-FFF2-40B4-BE49-F238E27FC236}">
                <a16:creationId xmlns:a16="http://schemas.microsoft.com/office/drawing/2014/main" id="{19838EE2-6BD8-4665-84DF-D32243759AC8}"/>
              </a:ext>
            </a:extLst>
          </p:cNvPr>
          <p:cNvSpPr txBox="1"/>
          <p:nvPr/>
        </p:nvSpPr>
        <p:spPr>
          <a:xfrm>
            <a:off x="13896086" y="10805962"/>
            <a:ext cx="12469114" cy="461665"/>
          </a:xfrm>
          <a:prstGeom prst="rect">
            <a:avLst/>
          </a:prstGeom>
          <a:noFill/>
        </p:spPr>
        <p:txBody>
          <a:bodyPr wrap="square" rtlCol="0">
            <a:spAutoFit/>
          </a:bodyPr>
          <a:lstStyle/>
          <a:p>
            <a:pPr algn="ctr"/>
            <a:r>
              <a:rPr lang="en-US" sz="2400" i="1" dirty="0">
                <a:latin typeface="Arial" panose="020B0604020202020204" pitchFamily="34" charset="0"/>
                <a:cs typeface="Arial" panose="020B0604020202020204" pitchFamily="34" charset="0"/>
              </a:rPr>
              <a:t>V. parahaemolyticus </a:t>
            </a:r>
            <a:r>
              <a:rPr lang="en-US" sz="2400" dirty="0">
                <a:latin typeface="Arial" panose="020B0604020202020204" pitchFamily="34" charset="0"/>
                <a:cs typeface="Arial" panose="020B0604020202020204" pitchFamily="34" charset="0"/>
              </a:rPr>
              <a:t>Contamination of Oysters via Suspended Solids</a:t>
            </a:r>
          </a:p>
        </p:txBody>
      </p:sp>
    </p:spTree>
    <p:extLst>
      <p:ext uri="{BB962C8B-B14F-4D97-AF65-F5344CB8AC3E}">
        <p14:creationId xmlns:p14="http://schemas.microsoft.com/office/powerpoint/2010/main" val="173012610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1391</TotalTime>
  <Words>1656</Words>
  <Application>Microsoft Office PowerPoint</Application>
  <PresentationFormat>Custom</PresentationFormat>
  <Paragraphs>51</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Berenson, Audrey K</dc:creator>
  <cp:lastModifiedBy>Berenson, Audrey K</cp:lastModifiedBy>
  <cp:revision>135</cp:revision>
  <dcterms:created xsi:type="dcterms:W3CDTF">2018-03-09T19:01:49Z</dcterms:created>
  <dcterms:modified xsi:type="dcterms:W3CDTF">2018-10-10T17:14:34Z</dcterms:modified>
</cp:coreProperties>
</file>