
<file path=[Content_Types].xml><?xml version="1.0" encoding="utf-8"?>
<Types xmlns="http://schemas.openxmlformats.org/package/2006/content-types">
  <Default Extension="xml" ContentType="application/xml"/>
  <Default Extension="jpeg" ContentType="image/jpeg"/>
  <Default Extension="png" ContentType="image/png"/>
  <Default Extension="wdp" ContentType="image/vnd.ms-photo"/>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8" r:id="rId2"/>
  </p:sldIdLst>
  <p:sldSz cx="43891200" cy="32918400"/>
  <p:notesSz cx="6858000" cy="9144000"/>
  <p:defaultTextStyle>
    <a:defPPr>
      <a:defRPr lang="en-US"/>
    </a:defPPr>
    <a:lvl1pPr marL="0" algn="l" defTabSz="3493094" rtl="0" eaLnBrk="1" latinLnBrk="0" hangingPunct="1">
      <a:defRPr sz="6800" kern="1200">
        <a:solidFill>
          <a:schemeClr val="tx1"/>
        </a:solidFill>
        <a:latin typeface="+mn-lt"/>
        <a:ea typeface="+mn-ea"/>
        <a:cs typeface="+mn-cs"/>
      </a:defRPr>
    </a:lvl1pPr>
    <a:lvl2pPr marL="1746546" algn="l" defTabSz="3493094" rtl="0" eaLnBrk="1" latinLnBrk="0" hangingPunct="1">
      <a:defRPr sz="6800" kern="1200">
        <a:solidFill>
          <a:schemeClr val="tx1"/>
        </a:solidFill>
        <a:latin typeface="+mn-lt"/>
        <a:ea typeface="+mn-ea"/>
        <a:cs typeface="+mn-cs"/>
      </a:defRPr>
    </a:lvl2pPr>
    <a:lvl3pPr marL="3493094" algn="l" defTabSz="3493094" rtl="0" eaLnBrk="1" latinLnBrk="0" hangingPunct="1">
      <a:defRPr sz="6800" kern="1200">
        <a:solidFill>
          <a:schemeClr val="tx1"/>
        </a:solidFill>
        <a:latin typeface="+mn-lt"/>
        <a:ea typeface="+mn-ea"/>
        <a:cs typeface="+mn-cs"/>
      </a:defRPr>
    </a:lvl3pPr>
    <a:lvl4pPr marL="5239642" algn="l" defTabSz="3493094" rtl="0" eaLnBrk="1" latinLnBrk="0" hangingPunct="1">
      <a:defRPr sz="6800" kern="1200">
        <a:solidFill>
          <a:schemeClr val="tx1"/>
        </a:solidFill>
        <a:latin typeface="+mn-lt"/>
        <a:ea typeface="+mn-ea"/>
        <a:cs typeface="+mn-cs"/>
      </a:defRPr>
    </a:lvl4pPr>
    <a:lvl5pPr marL="6986190" algn="l" defTabSz="3493094" rtl="0" eaLnBrk="1" latinLnBrk="0" hangingPunct="1">
      <a:defRPr sz="6800" kern="1200">
        <a:solidFill>
          <a:schemeClr val="tx1"/>
        </a:solidFill>
        <a:latin typeface="+mn-lt"/>
        <a:ea typeface="+mn-ea"/>
        <a:cs typeface="+mn-cs"/>
      </a:defRPr>
    </a:lvl5pPr>
    <a:lvl6pPr marL="8732736" algn="l" defTabSz="3493094" rtl="0" eaLnBrk="1" latinLnBrk="0" hangingPunct="1">
      <a:defRPr sz="6800" kern="1200">
        <a:solidFill>
          <a:schemeClr val="tx1"/>
        </a:solidFill>
        <a:latin typeface="+mn-lt"/>
        <a:ea typeface="+mn-ea"/>
        <a:cs typeface="+mn-cs"/>
      </a:defRPr>
    </a:lvl6pPr>
    <a:lvl7pPr marL="10479284" algn="l" defTabSz="3493094" rtl="0" eaLnBrk="1" latinLnBrk="0" hangingPunct="1">
      <a:defRPr sz="6800" kern="1200">
        <a:solidFill>
          <a:schemeClr val="tx1"/>
        </a:solidFill>
        <a:latin typeface="+mn-lt"/>
        <a:ea typeface="+mn-ea"/>
        <a:cs typeface="+mn-cs"/>
      </a:defRPr>
    </a:lvl7pPr>
    <a:lvl8pPr marL="12225830" algn="l" defTabSz="3493094" rtl="0" eaLnBrk="1" latinLnBrk="0" hangingPunct="1">
      <a:defRPr sz="6800" kern="1200">
        <a:solidFill>
          <a:schemeClr val="tx1"/>
        </a:solidFill>
        <a:latin typeface="+mn-lt"/>
        <a:ea typeface="+mn-ea"/>
        <a:cs typeface="+mn-cs"/>
      </a:defRPr>
    </a:lvl8pPr>
    <a:lvl9pPr marL="13972380" algn="l" defTabSz="3493094" rtl="0" eaLnBrk="1" latinLnBrk="0" hangingPunct="1">
      <a:defRPr sz="6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800" userDrawn="1">
          <p15:clr>
            <a:srgbClr val="A4A3A4"/>
          </p15:clr>
        </p15:guide>
        <p15:guide id="2" pos="1207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ext uri="{19B8F6BF-5375-455C-9EA6-DF929625EA0E}">
        <p15:presenceInfo xmlns:p15="http://schemas.microsoft.com/office/powerpoint/2012/main" userId="" providerId=""/>
      </p:ext>
    </p:extLst>
  </p:cmAuthor>
  <p:cmAuthor id="2" name="Microsoft Office User" initials="Office [2]" lastIdx="1" clrIdx="1">
    <p:extLst>
      <p:ext uri="{19B8F6BF-5375-455C-9EA6-DF929625EA0E}">
        <p15:presenceInfo xmlns:p15="http://schemas.microsoft.com/office/powerpoint/2012/main" userId="" providerId=""/>
      </p:ext>
    </p:extLst>
  </p:cmAuthor>
  <p:cmAuthor id="3" name="Microsoft Office User" initials="Office [3]" lastIdx="1" clrIdx="2">
    <p:extLst>
      <p:ext uri="{19B8F6BF-5375-455C-9EA6-DF929625EA0E}">
        <p15:presenceInfo xmlns:p15="http://schemas.microsoft.com/office/powerpoint/2012/main" userId="" providerId=""/>
      </p:ext>
    </p:extLst>
  </p:cmAuthor>
  <p:cmAuthor id="4" name="Microsoft Office User" initials="Office [4]" lastIdx="1" clrIdx="3">
    <p:extLst>
      <p:ext uri="{19B8F6BF-5375-455C-9EA6-DF929625EA0E}">
        <p15:presenceInfo xmlns:p15="http://schemas.microsoft.com/office/powerpoint/2012/main" userId="" providerI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F69AF"/>
    <a:srgbClr val="1A4BA9"/>
    <a:srgbClr val="09306B"/>
    <a:srgbClr val="C4172F"/>
    <a:srgbClr val="D83248"/>
    <a:srgbClr val="0101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5606"/>
    <p:restoredTop sz="96005"/>
  </p:normalViewPr>
  <p:slideViewPr>
    <p:cSldViewPr>
      <p:cViewPr>
        <p:scale>
          <a:sx n="69" d="100"/>
          <a:sy n="69" d="100"/>
        </p:scale>
        <p:origin x="-688" y="144"/>
      </p:cViewPr>
      <p:guideLst>
        <p:guide orient="horz" pos="16800"/>
        <p:guide pos="1207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commentAuthors" Target="commentAuthors.xml"/><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03-31T07:54:32.254" idx="1">
    <p:pos x="4961" y="14952"/>
    <p:text>I made all the font the same size in this box, thus it doesn't quite fit the box anymore.</p:text>
    <p:extLst>
      <p:ext uri="{C676402C-5697-4E1C-873F-D02D1690AC5C}">
        <p15:threadingInfo xmlns:p15="http://schemas.microsoft.com/office/powerpoint/2012/main" timeZoneBias="240"/>
      </p:ext>
    </p:extLst>
  </p:cm>
  <p:cm authorId="2" dt="2017-03-31T08:05:26.851" idx="1">
    <p:pos x="22981" y="14036"/>
    <p:text>Be careful with your use of "heat alone". It appears as if heat alone has no impact, but heat with bleeding does.</p:text>
    <p:extLst>
      <p:ext uri="{C676402C-5697-4E1C-873F-D02D1690AC5C}">
        <p15:threadingInfo xmlns:p15="http://schemas.microsoft.com/office/powerpoint/2012/main" timeZoneBias="240"/>
      </p:ext>
    </p:extLst>
  </p:cm>
  <p:cm authorId="3" dt="2017-03-31T08:06:36.647" idx="1">
    <p:pos x="26425" y="14282"/>
    <p:text>Again, "more than any stressor alone" or more than bleeding combined with any single stressor?</p:text>
    <p:extLst>
      <p:ext uri="{C676402C-5697-4E1C-873F-D02D1690AC5C}">
        <p15:threadingInfo xmlns:p15="http://schemas.microsoft.com/office/powerpoint/2012/main" timeZoneBias="240"/>
      </p:ext>
    </p:extLst>
  </p:cm>
  <p:cm authorId="4" dt="2017-03-31T08:10:27.880" idx="1">
    <p:pos x="23428" y="19772"/>
    <p:text>Probably need to acknowledge the author of the APP.</p:text>
    <p:extLst>
      <p:ext uri="{C676402C-5697-4E1C-873F-D02D1690AC5C}">
        <p15:threadingInfo xmlns:p15="http://schemas.microsoft.com/office/powerpoint/2012/main" timeZoneBias="24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A27B708-2555-834C-97B8-35CDF758D659}" type="datetimeFigureOut">
              <a:rPr lang="en-US" smtClean="0"/>
              <a:t>3/31/17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2314C12-B17B-E54E-8510-11A7CCA69E63}" type="slidenum">
              <a:rPr lang="en-US" smtClean="0"/>
              <a:t>‹#›</a:t>
            </a:fld>
            <a:endParaRPr lang="en-US"/>
          </a:p>
        </p:txBody>
      </p:sp>
    </p:spTree>
    <p:extLst>
      <p:ext uri="{BB962C8B-B14F-4D97-AF65-F5344CB8AC3E}">
        <p14:creationId xmlns:p14="http://schemas.microsoft.com/office/powerpoint/2010/main" val="34233551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E56E33-EB56-9F46-87C0-961821B1B699}" type="datetimeFigureOut">
              <a:rPr lang="en-US" smtClean="0"/>
              <a:t>3/31/17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B1C411-17F9-9F49-92E0-D0B5FC21F886}" type="slidenum">
              <a:rPr lang="en-US" smtClean="0"/>
              <a:t>‹#›</a:t>
            </a:fld>
            <a:endParaRPr lang="en-US"/>
          </a:p>
        </p:txBody>
      </p:sp>
    </p:spTree>
    <p:extLst>
      <p:ext uri="{BB962C8B-B14F-4D97-AF65-F5344CB8AC3E}">
        <p14:creationId xmlns:p14="http://schemas.microsoft.com/office/powerpoint/2010/main" val="1726979838"/>
      </p:ext>
    </p:extLst>
  </p:cSld>
  <p:clrMap bg1="lt1" tx1="dk1" bg2="lt2" tx2="dk2" accent1="accent1" accent2="accent2" accent3="accent3" accent4="accent4" accent5="accent5" accent6="accent6" hlink="hlink" folHlink="folHlink"/>
  <p:notesStyle>
    <a:lvl1pPr marL="0" algn="l" defTabSz="1828800" rtl="0" eaLnBrk="1" latinLnBrk="0" hangingPunct="1">
      <a:defRPr sz="2400" kern="1200">
        <a:solidFill>
          <a:schemeClr val="tx1"/>
        </a:solidFill>
        <a:latin typeface="+mn-lt"/>
        <a:ea typeface="+mn-ea"/>
        <a:cs typeface="+mn-cs"/>
      </a:defRPr>
    </a:lvl1pPr>
    <a:lvl2pPr marL="914400" algn="l" defTabSz="1828800" rtl="0" eaLnBrk="1" latinLnBrk="0" hangingPunct="1">
      <a:defRPr sz="2400" kern="1200">
        <a:solidFill>
          <a:schemeClr val="tx1"/>
        </a:solidFill>
        <a:latin typeface="+mn-lt"/>
        <a:ea typeface="+mn-ea"/>
        <a:cs typeface="+mn-cs"/>
      </a:defRPr>
    </a:lvl2pPr>
    <a:lvl3pPr marL="1828800" algn="l" defTabSz="1828800" rtl="0" eaLnBrk="1" latinLnBrk="0" hangingPunct="1">
      <a:defRPr sz="2400" kern="1200">
        <a:solidFill>
          <a:schemeClr val="tx1"/>
        </a:solidFill>
        <a:latin typeface="+mn-lt"/>
        <a:ea typeface="+mn-ea"/>
        <a:cs typeface="+mn-cs"/>
      </a:defRPr>
    </a:lvl3pPr>
    <a:lvl4pPr marL="2743200" algn="l" defTabSz="1828800" rtl="0" eaLnBrk="1" latinLnBrk="0" hangingPunct="1">
      <a:defRPr sz="2400" kern="1200">
        <a:solidFill>
          <a:schemeClr val="tx1"/>
        </a:solidFill>
        <a:latin typeface="+mn-lt"/>
        <a:ea typeface="+mn-ea"/>
        <a:cs typeface="+mn-cs"/>
      </a:defRPr>
    </a:lvl4pPr>
    <a:lvl5pPr marL="3657600" algn="l" defTabSz="1828800" rtl="0" eaLnBrk="1" latinLnBrk="0" hangingPunct="1">
      <a:defRPr sz="2400" kern="1200">
        <a:solidFill>
          <a:schemeClr val="tx1"/>
        </a:solidFill>
        <a:latin typeface="+mn-lt"/>
        <a:ea typeface="+mn-ea"/>
        <a:cs typeface="+mn-cs"/>
      </a:defRPr>
    </a:lvl5pPr>
    <a:lvl6pPr marL="4572000" algn="l" defTabSz="1828800" rtl="0" eaLnBrk="1" latinLnBrk="0" hangingPunct="1">
      <a:defRPr sz="2400" kern="1200">
        <a:solidFill>
          <a:schemeClr val="tx1"/>
        </a:solidFill>
        <a:latin typeface="+mn-lt"/>
        <a:ea typeface="+mn-ea"/>
        <a:cs typeface="+mn-cs"/>
      </a:defRPr>
    </a:lvl6pPr>
    <a:lvl7pPr marL="5486400" algn="l" defTabSz="1828800" rtl="0" eaLnBrk="1" latinLnBrk="0" hangingPunct="1">
      <a:defRPr sz="2400" kern="1200">
        <a:solidFill>
          <a:schemeClr val="tx1"/>
        </a:solidFill>
        <a:latin typeface="+mn-lt"/>
        <a:ea typeface="+mn-ea"/>
        <a:cs typeface="+mn-cs"/>
      </a:defRPr>
    </a:lvl7pPr>
    <a:lvl8pPr marL="6400800" algn="l" defTabSz="1828800" rtl="0" eaLnBrk="1" latinLnBrk="0" hangingPunct="1">
      <a:defRPr sz="2400" kern="1200">
        <a:solidFill>
          <a:schemeClr val="tx1"/>
        </a:solidFill>
        <a:latin typeface="+mn-lt"/>
        <a:ea typeface="+mn-ea"/>
        <a:cs typeface="+mn-cs"/>
      </a:defRPr>
    </a:lvl8pPr>
    <a:lvl9pPr marL="7315200" algn="l" defTabSz="1828800"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58B1C411-17F9-9F49-92E0-D0B5FC21F886}" type="slidenum">
              <a:rPr lang="en-US" smtClean="0"/>
              <a:t>1</a:t>
            </a:fld>
            <a:endParaRPr lang="en-US"/>
          </a:p>
        </p:txBody>
      </p:sp>
    </p:spTree>
    <p:extLst>
      <p:ext uri="{BB962C8B-B14F-4D97-AF65-F5344CB8AC3E}">
        <p14:creationId xmlns:p14="http://schemas.microsoft.com/office/powerpoint/2010/main" val="2108648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NUL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6&quot; x 48&quot; Poster">
    <p:spTree>
      <p:nvGrpSpPr>
        <p:cNvPr id="1" name=""/>
        <p:cNvGrpSpPr/>
        <p:nvPr/>
      </p:nvGrpSpPr>
      <p:grpSpPr>
        <a:xfrm>
          <a:off x="0" y="0"/>
          <a:ext cx="0" cy="0"/>
          <a:chOff x="0" y="0"/>
          <a:chExt cx="0" cy="0"/>
        </a:xfrm>
      </p:grpSpPr>
      <p:sp>
        <p:nvSpPr>
          <p:cNvPr id="20" name="Title 19"/>
          <p:cNvSpPr>
            <a:spLocks noGrp="1"/>
          </p:cNvSpPr>
          <p:nvPr>
            <p:ph type="title" hasCustomPrompt="1"/>
          </p:nvPr>
        </p:nvSpPr>
        <p:spPr>
          <a:xfrm>
            <a:off x="696687" y="609600"/>
            <a:ext cx="42497830" cy="3352800"/>
          </a:xfrm>
          <a:prstGeom prst="rect">
            <a:avLst/>
          </a:prstGeom>
          <a:solidFill>
            <a:srgbClr val="C4172F"/>
          </a:solidFill>
          <a:ln>
            <a:solidFill>
              <a:srgbClr val="C4172F"/>
            </a:solidFill>
          </a:ln>
        </p:spPr>
        <p:txBody>
          <a:bodyPr vert="horz" lIns="78373" tIns="39187" rIns="78373" bIns="39187" anchor="ctr" anchorCtr="1"/>
          <a:lstStyle>
            <a:lvl1pPr>
              <a:defRPr sz="6200" b="1">
                <a:solidFill>
                  <a:schemeClr val="bg1"/>
                </a:solidFill>
                <a:latin typeface="Arial"/>
                <a:cs typeface="Arial"/>
              </a:defRPr>
            </a:lvl1pPr>
          </a:lstStyle>
          <a:p>
            <a:r>
              <a:rPr lang="en-US" dirty="0" smtClean="0"/>
              <a:t>Poster Presentation Title</a:t>
            </a:r>
            <a:br>
              <a:rPr lang="en-US" dirty="0" smtClean="0"/>
            </a:br>
            <a:r>
              <a:rPr lang="en-US" sz="4200" b="1" dirty="0" smtClean="0">
                <a:solidFill>
                  <a:schemeClr val="bg1"/>
                </a:solidFill>
                <a:latin typeface="Arial" pitchFamily="34" charset="0"/>
                <a:cs typeface="Arial" pitchFamily="34" charset="0"/>
              </a:rPr>
              <a:t>List Author Name(s)</a:t>
            </a:r>
            <a:br>
              <a:rPr lang="en-US" sz="4200" b="1" dirty="0" smtClean="0">
                <a:solidFill>
                  <a:schemeClr val="bg1"/>
                </a:solidFill>
                <a:latin typeface="Arial" pitchFamily="34" charset="0"/>
                <a:cs typeface="Arial" pitchFamily="34" charset="0"/>
              </a:rPr>
            </a:br>
            <a:r>
              <a:rPr lang="en-US" sz="4200" b="1" dirty="0" smtClean="0">
                <a:solidFill>
                  <a:schemeClr val="bg1"/>
                </a:solidFill>
                <a:latin typeface="Arial" pitchFamily="34" charset="0"/>
                <a:cs typeface="Arial" pitchFamily="34" charset="0"/>
              </a:rPr>
              <a:t>List Affiliated Institutions</a:t>
            </a:r>
            <a:endParaRPr lang="en-US" dirty="0"/>
          </a:p>
        </p:txBody>
      </p:sp>
      <p:sp>
        <p:nvSpPr>
          <p:cNvPr id="22" name="Text Placeholder 21"/>
          <p:cNvSpPr>
            <a:spLocks noGrp="1"/>
          </p:cNvSpPr>
          <p:nvPr>
            <p:ph type="body" sz="quarter" idx="10" hasCustomPrompt="1"/>
          </p:nvPr>
        </p:nvSpPr>
        <p:spPr>
          <a:xfrm>
            <a:off x="696687" y="4267200"/>
            <a:ext cx="13585370" cy="1066800"/>
          </a:xfrm>
          <a:prstGeom prst="rect">
            <a:avLst/>
          </a:prstGeom>
          <a:solidFill>
            <a:srgbClr val="C4172F"/>
          </a:solidFill>
          <a:ln>
            <a:solidFill>
              <a:srgbClr val="C4172F"/>
            </a:solidFill>
          </a:ln>
        </p:spPr>
        <p:txBody>
          <a:bodyPr vert="horz" lIns="78373" tIns="39187" rIns="78373" bIns="39187"/>
          <a:lstStyle>
            <a:lvl1pPr marL="0" indent="0">
              <a:buNone/>
              <a:defRPr sz="4200" b="1" baseline="0">
                <a:solidFill>
                  <a:schemeClr val="bg1"/>
                </a:solidFill>
                <a:latin typeface="Arial"/>
                <a:cs typeface="Arial"/>
              </a:defRPr>
            </a:lvl1pPr>
          </a:lstStyle>
          <a:p>
            <a:pPr lvl="0"/>
            <a:r>
              <a:rPr lang="en-US" sz="4200" dirty="0" smtClean="0"/>
              <a:t>Abstract or Introduction</a:t>
            </a:r>
            <a:endParaRPr lang="en-US" dirty="0"/>
          </a:p>
        </p:txBody>
      </p:sp>
      <p:sp>
        <p:nvSpPr>
          <p:cNvPr id="24" name="Text Placeholder 23"/>
          <p:cNvSpPr>
            <a:spLocks noGrp="1"/>
          </p:cNvSpPr>
          <p:nvPr>
            <p:ph type="body" sz="quarter" idx="11" hasCustomPrompt="1"/>
          </p:nvPr>
        </p:nvSpPr>
        <p:spPr>
          <a:xfrm>
            <a:off x="696687" y="5638800"/>
            <a:ext cx="13585370" cy="8686800"/>
          </a:xfrm>
          <a:prstGeom prst="rect">
            <a:avLst/>
          </a:prstGeom>
        </p:spPr>
        <p:txBody>
          <a:bodyPr vert="horz" lIns="78373" tIns="39187" rIns="78373" bIns="39187"/>
          <a:lstStyle>
            <a:lvl1pPr marL="0" indent="0">
              <a:buNone/>
              <a:defRPr sz="2800" baseline="0"/>
            </a:lvl1pPr>
            <a:lvl2pPr marL="397308" indent="0">
              <a:buNone/>
              <a:defRPr sz="2800" baseline="0"/>
            </a:lvl2pPr>
            <a:lvl3pPr marL="772848" indent="0">
              <a:buNone/>
              <a:defRPr sz="2800" baseline="0"/>
            </a:lvl3pPr>
            <a:lvl4pPr>
              <a:defRPr sz="2800"/>
            </a:lvl4pPr>
            <a:lvl5pPr>
              <a:defRPr sz="2800"/>
            </a:lvl5pPr>
          </a:lstStyle>
          <a:p>
            <a:pPr lvl="0"/>
            <a:r>
              <a:rPr lang="en-US" dirty="0" smtClean="0"/>
              <a:t>Any element of this template (colors, fonts, layouts, etc.) can be edited to suit your needs. To change the color of a title bar: right click the text box, select format shape, edit the “Fill” and “Line” your desired specifications.</a:t>
            </a:r>
          </a:p>
        </p:txBody>
      </p:sp>
      <p:sp>
        <p:nvSpPr>
          <p:cNvPr id="25" name="Text Placeholder 21"/>
          <p:cNvSpPr>
            <a:spLocks noGrp="1"/>
          </p:cNvSpPr>
          <p:nvPr>
            <p:ph type="body" sz="quarter" idx="12" hasCustomPrompt="1"/>
          </p:nvPr>
        </p:nvSpPr>
        <p:spPr>
          <a:xfrm>
            <a:off x="696687" y="14630400"/>
            <a:ext cx="13585370" cy="1066800"/>
          </a:xfrm>
          <a:prstGeom prst="rect">
            <a:avLst/>
          </a:prstGeom>
          <a:solidFill>
            <a:srgbClr val="C4172F"/>
          </a:solidFill>
          <a:ln>
            <a:solidFill>
              <a:srgbClr val="C4172F"/>
            </a:solidFill>
          </a:ln>
        </p:spPr>
        <p:txBody>
          <a:bodyPr vert="horz" lIns="78373" tIns="39187" rIns="78373" bIns="39187"/>
          <a:lstStyle>
            <a:lvl1pPr marL="0" indent="0">
              <a:buNone/>
              <a:defRPr sz="4200" b="1" baseline="0">
                <a:solidFill>
                  <a:schemeClr val="bg1"/>
                </a:solidFill>
                <a:latin typeface="Arial"/>
                <a:cs typeface="Arial"/>
              </a:defRPr>
            </a:lvl1pPr>
          </a:lstStyle>
          <a:p>
            <a:pPr lvl="0"/>
            <a:r>
              <a:rPr lang="en-US" sz="4200" dirty="0" smtClean="0"/>
              <a:t>Objectives</a:t>
            </a:r>
            <a:endParaRPr lang="en-US" dirty="0"/>
          </a:p>
        </p:txBody>
      </p:sp>
      <p:sp>
        <p:nvSpPr>
          <p:cNvPr id="26" name="Text Placeholder 23"/>
          <p:cNvSpPr>
            <a:spLocks noGrp="1"/>
          </p:cNvSpPr>
          <p:nvPr>
            <p:ph type="body" sz="quarter" idx="13" hasCustomPrompt="1"/>
          </p:nvPr>
        </p:nvSpPr>
        <p:spPr>
          <a:xfrm>
            <a:off x="696687" y="16002000"/>
            <a:ext cx="13585370" cy="7315200"/>
          </a:xfrm>
          <a:prstGeom prst="rect">
            <a:avLst/>
          </a:prstGeom>
        </p:spPr>
        <p:txBody>
          <a:bodyPr vert="horz" lIns="78373" tIns="39187" rIns="78373" bIns="39187"/>
          <a:lstStyle>
            <a:lvl1pPr marL="0" marR="0" indent="0" algn="l" defTabSz="3493094" rtl="0" eaLnBrk="1" fontAlgn="auto" latinLnBrk="0" hangingPunct="1">
              <a:lnSpc>
                <a:spcPct val="100000"/>
              </a:lnSpc>
              <a:spcBef>
                <a:spcPct val="20000"/>
              </a:spcBef>
              <a:spcAft>
                <a:spcPts val="0"/>
              </a:spcAft>
              <a:buClrTx/>
              <a:buSzTx/>
              <a:buFont typeface="Arial" pitchFamily="34" charset="0"/>
              <a:buNone/>
              <a:tabLst/>
              <a:defRPr sz="2800"/>
            </a:lvl1pPr>
            <a:lvl2pPr>
              <a:defRPr sz="2800"/>
            </a:lvl2pPr>
            <a:lvl3pPr>
              <a:defRPr sz="2800"/>
            </a:lvl3pPr>
            <a:lvl4pPr>
              <a:defRPr sz="2800"/>
            </a:lvl4pPr>
            <a:lvl5pPr>
              <a:defRPr sz="2800"/>
            </a:lvl5pPr>
          </a:lstStyle>
          <a:p>
            <a:pPr marL="0" marR="0" lvl="0" indent="0" algn="l" defTabSz="3493094" rtl="0" eaLnBrk="1" fontAlgn="auto" latinLnBrk="0" hangingPunct="1">
              <a:lnSpc>
                <a:spcPct val="100000"/>
              </a:lnSpc>
              <a:spcBef>
                <a:spcPct val="20000"/>
              </a:spcBef>
              <a:spcAft>
                <a:spcPts val="0"/>
              </a:spcAft>
              <a:buClrTx/>
              <a:buSzTx/>
              <a:buFont typeface="Arial" pitchFamily="34" charset="0"/>
              <a:buNone/>
              <a:tabLst/>
              <a:defRPr/>
            </a:pPr>
            <a:r>
              <a:rPr lang="en-US" dirty="0" smtClean="0"/>
              <a:t>To change the color of a title bar: right click the text box, select format shape, edit the “Fill” and “Line” your desired specifications.</a:t>
            </a:r>
          </a:p>
        </p:txBody>
      </p:sp>
      <p:sp>
        <p:nvSpPr>
          <p:cNvPr id="27" name="Text Placeholder 21"/>
          <p:cNvSpPr>
            <a:spLocks noGrp="1"/>
          </p:cNvSpPr>
          <p:nvPr>
            <p:ph type="body" sz="quarter" idx="14" hasCustomPrompt="1"/>
          </p:nvPr>
        </p:nvSpPr>
        <p:spPr>
          <a:xfrm>
            <a:off x="696687" y="23622000"/>
            <a:ext cx="13585370" cy="1066800"/>
          </a:xfrm>
          <a:prstGeom prst="rect">
            <a:avLst/>
          </a:prstGeom>
          <a:solidFill>
            <a:srgbClr val="C4172F"/>
          </a:solidFill>
          <a:ln>
            <a:solidFill>
              <a:srgbClr val="C4172F"/>
            </a:solidFill>
          </a:ln>
        </p:spPr>
        <p:txBody>
          <a:bodyPr vert="horz" lIns="78373" tIns="39187" rIns="78373" bIns="39187"/>
          <a:lstStyle>
            <a:lvl1pPr marL="0" indent="0">
              <a:buNone/>
              <a:defRPr sz="4200" b="1" baseline="0">
                <a:solidFill>
                  <a:schemeClr val="bg1"/>
                </a:solidFill>
                <a:latin typeface="Arial"/>
                <a:cs typeface="Arial"/>
              </a:defRPr>
            </a:lvl1pPr>
          </a:lstStyle>
          <a:p>
            <a:pPr lvl="0"/>
            <a:r>
              <a:rPr lang="en-US" sz="4200" dirty="0" smtClean="0"/>
              <a:t>Methods</a:t>
            </a:r>
            <a:endParaRPr lang="en-US" dirty="0"/>
          </a:p>
        </p:txBody>
      </p:sp>
      <p:sp>
        <p:nvSpPr>
          <p:cNvPr id="28" name="Text Placeholder 23"/>
          <p:cNvSpPr>
            <a:spLocks noGrp="1"/>
          </p:cNvSpPr>
          <p:nvPr>
            <p:ph type="body" sz="quarter" idx="15" hasCustomPrompt="1"/>
          </p:nvPr>
        </p:nvSpPr>
        <p:spPr>
          <a:xfrm>
            <a:off x="696687" y="24993600"/>
            <a:ext cx="13585370" cy="7315200"/>
          </a:xfrm>
          <a:prstGeom prst="rect">
            <a:avLst/>
          </a:prstGeom>
        </p:spPr>
        <p:txBody>
          <a:bodyPr vert="horz" lIns="78373" tIns="39187" rIns="78373" bIns="39187"/>
          <a:lstStyle>
            <a:lvl1pPr marL="0" marR="0" indent="0" algn="l" defTabSz="3493094" rtl="0" eaLnBrk="1" fontAlgn="auto" latinLnBrk="0" hangingPunct="1">
              <a:lnSpc>
                <a:spcPct val="100000"/>
              </a:lnSpc>
              <a:spcBef>
                <a:spcPct val="20000"/>
              </a:spcBef>
              <a:spcAft>
                <a:spcPts val="0"/>
              </a:spcAft>
              <a:buClrTx/>
              <a:buSzTx/>
              <a:buFont typeface="Arial" pitchFamily="34" charset="0"/>
              <a:buNone/>
              <a:tabLst/>
              <a:defRPr sz="2800"/>
            </a:lvl1pPr>
            <a:lvl2pPr>
              <a:defRPr sz="2800"/>
            </a:lvl2pPr>
            <a:lvl3pPr>
              <a:defRPr sz="2800"/>
            </a:lvl3pPr>
            <a:lvl4pPr>
              <a:defRPr sz="2800"/>
            </a:lvl4pPr>
            <a:lvl5pPr>
              <a:defRPr sz="2800"/>
            </a:lvl5pPr>
          </a:lstStyle>
          <a:p>
            <a:pPr marL="0" marR="0" lvl="0" indent="0" algn="l" defTabSz="3493094" rtl="0" eaLnBrk="1" fontAlgn="auto" latinLnBrk="0" hangingPunct="1">
              <a:lnSpc>
                <a:spcPct val="100000"/>
              </a:lnSpc>
              <a:spcBef>
                <a:spcPct val="20000"/>
              </a:spcBef>
              <a:spcAft>
                <a:spcPts val="0"/>
              </a:spcAft>
              <a:buClrTx/>
              <a:buSzTx/>
              <a:buFont typeface="Arial" pitchFamily="34" charset="0"/>
              <a:buNone/>
              <a:tabLst/>
              <a:defRPr/>
            </a:pPr>
            <a:r>
              <a:rPr lang="en-US" dirty="0" smtClean="0"/>
              <a:t>Copy and paste title bars and text boxes to create additional sections.</a:t>
            </a:r>
          </a:p>
        </p:txBody>
      </p:sp>
      <p:sp>
        <p:nvSpPr>
          <p:cNvPr id="29" name="Text Placeholder 21"/>
          <p:cNvSpPr>
            <a:spLocks noGrp="1"/>
          </p:cNvSpPr>
          <p:nvPr>
            <p:ph type="body" sz="quarter" idx="16" hasCustomPrompt="1"/>
          </p:nvPr>
        </p:nvSpPr>
        <p:spPr>
          <a:xfrm>
            <a:off x="15152917" y="4267200"/>
            <a:ext cx="13585370" cy="1066800"/>
          </a:xfrm>
          <a:prstGeom prst="rect">
            <a:avLst/>
          </a:prstGeom>
          <a:solidFill>
            <a:srgbClr val="C4172F"/>
          </a:solidFill>
          <a:ln>
            <a:solidFill>
              <a:srgbClr val="C4172F"/>
            </a:solidFill>
          </a:ln>
        </p:spPr>
        <p:txBody>
          <a:bodyPr vert="horz" lIns="78373" tIns="39187" rIns="78373" bIns="39187"/>
          <a:lstStyle>
            <a:lvl1pPr marL="0" indent="0">
              <a:buNone/>
              <a:defRPr sz="4200" b="1" baseline="0">
                <a:solidFill>
                  <a:schemeClr val="bg1"/>
                </a:solidFill>
                <a:latin typeface="Arial"/>
                <a:cs typeface="Arial"/>
              </a:defRPr>
            </a:lvl1pPr>
          </a:lstStyle>
          <a:p>
            <a:pPr lvl="0"/>
            <a:r>
              <a:rPr lang="en-US" sz="4200" dirty="0" smtClean="0"/>
              <a:t>Results</a:t>
            </a:r>
            <a:endParaRPr lang="en-US" dirty="0"/>
          </a:p>
        </p:txBody>
      </p:sp>
      <p:sp>
        <p:nvSpPr>
          <p:cNvPr id="30" name="Text Placeholder 23"/>
          <p:cNvSpPr>
            <a:spLocks noGrp="1"/>
          </p:cNvSpPr>
          <p:nvPr>
            <p:ph type="body" sz="quarter" idx="17"/>
          </p:nvPr>
        </p:nvSpPr>
        <p:spPr>
          <a:xfrm>
            <a:off x="29609145" y="24993600"/>
            <a:ext cx="13585370" cy="7315200"/>
          </a:xfrm>
          <a:prstGeom prst="rect">
            <a:avLst/>
          </a:prstGeom>
        </p:spPr>
        <p:txBody>
          <a:bodyPr vert="horz" lIns="78373" tIns="39187" rIns="78373" bIns="39187"/>
          <a:lstStyle>
            <a:lvl1pPr>
              <a:defRPr sz="2800"/>
            </a:lvl1pPr>
            <a:lvl2pPr>
              <a:defRPr sz="2800"/>
            </a:lvl2pPr>
            <a:lvl3pPr>
              <a:defRPr sz="2800"/>
            </a:lvl3pPr>
            <a:lvl4pPr>
              <a:defRPr sz="2800"/>
            </a:lvl4pPr>
            <a:lvl5pPr>
              <a:defRPr sz="2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1" name="Text Placeholder 21"/>
          <p:cNvSpPr>
            <a:spLocks noGrp="1"/>
          </p:cNvSpPr>
          <p:nvPr>
            <p:ph type="body" sz="quarter" idx="18" hasCustomPrompt="1"/>
          </p:nvPr>
        </p:nvSpPr>
        <p:spPr>
          <a:xfrm>
            <a:off x="29609145" y="4267200"/>
            <a:ext cx="13585370" cy="1066800"/>
          </a:xfrm>
          <a:prstGeom prst="rect">
            <a:avLst/>
          </a:prstGeom>
          <a:solidFill>
            <a:srgbClr val="C4172F"/>
          </a:solidFill>
          <a:ln>
            <a:solidFill>
              <a:srgbClr val="C4172F"/>
            </a:solidFill>
          </a:ln>
        </p:spPr>
        <p:txBody>
          <a:bodyPr vert="horz" lIns="78373" tIns="39187" rIns="78373" bIns="39187"/>
          <a:lstStyle>
            <a:lvl1pPr marL="0" indent="0">
              <a:buNone/>
              <a:defRPr sz="4200" b="1" baseline="0">
                <a:solidFill>
                  <a:schemeClr val="bg1"/>
                </a:solidFill>
                <a:latin typeface="Arial"/>
                <a:cs typeface="Arial"/>
              </a:defRPr>
            </a:lvl1pPr>
          </a:lstStyle>
          <a:p>
            <a:pPr lvl="0"/>
            <a:r>
              <a:rPr lang="en-US" sz="4200" dirty="0" smtClean="0"/>
              <a:t>Conclusion</a:t>
            </a:r>
            <a:endParaRPr lang="en-US" dirty="0"/>
          </a:p>
        </p:txBody>
      </p:sp>
      <p:sp>
        <p:nvSpPr>
          <p:cNvPr id="32" name="Text Placeholder 23"/>
          <p:cNvSpPr>
            <a:spLocks noGrp="1"/>
          </p:cNvSpPr>
          <p:nvPr>
            <p:ph type="body" sz="quarter" idx="19"/>
          </p:nvPr>
        </p:nvSpPr>
        <p:spPr>
          <a:xfrm>
            <a:off x="29609145" y="5638800"/>
            <a:ext cx="13585370" cy="17678400"/>
          </a:xfrm>
          <a:prstGeom prst="rect">
            <a:avLst/>
          </a:prstGeom>
        </p:spPr>
        <p:txBody>
          <a:bodyPr vert="horz" lIns="78373" tIns="39187" rIns="78373" bIns="39187"/>
          <a:lstStyle>
            <a:lvl1pPr>
              <a:defRPr sz="2800"/>
            </a:lvl1pPr>
            <a:lvl2pPr>
              <a:defRPr sz="2800"/>
            </a:lvl2pPr>
            <a:lvl3pPr>
              <a:defRPr sz="2800"/>
            </a:lvl3pPr>
            <a:lvl4pPr>
              <a:defRPr sz="2800"/>
            </a:lvl4pPr>
            <a:lvl5pPr>
              <a:defRPr sz="2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3" name="Text Placeholder 21"/>
          <p:cNvSpPr>
            <a:spLocks noGrp="1"/>
          </p:cNvSpPr>
          <p:nvPr>
            <p:ph type="body" sz="quarter" idx="20" hasCustomPrompt="1"/>
          </p:nvPr>
        </p:nvSpPr>
        <p:spPr>
          <a:xfrm>
            <a:off x="29609145" y="23622000"/>
            <a:ext cx="13585370" cy="1066800"/>
          </a:xfrm>
          <a:prstGeom prst="rect">
            <a:avLst/>
          </a:prstGeom>
          <a:solidFill>
            <a:srgbClr val="C4172F"/>
          </a:solidFill>
          <a:ln>
            <a:solidFill>
              <a:srgbClr val="C4172F"/>
            </a:solidFill>
          </a:ln>
        </p:spPr>
        <p:txBody>
          <a:bodyPr vert="horz" lIns="78373" tIns="39187" rIns="78373" bIns="39187"/>
          <a:lstStyle>
            <a:lvl1pPr marL="0" indent="0">
              <a:buNone/>
              <a:defRPr sz="4200" b="1" baseline="0">
                <a:solidFill>
                  <a:schemeClr val="bg1"/>
                </a:solidFill>
                <a:latin typeface="Arial"/>
                <a:cs typeface="Arial"/>
              </a:defRPr>
            </a:lvl1pPr>
          </a:lstStyle>
          <a:p>
            <a:pPr lvl="0"/>
            <a:r>
              <a:rPr lang="en-US" sz="4200" dirty="0" smtClean="0"/>
              <a:t>References</a:t>
            </a:r>
            <a:endParaRPr lang="en-US" dirty="0"/>
          </a:p>
        </p:txBody>
      </p:sp>
      <p:sp>
        <p:nvSpPr>
          <p:cNvPr id="34" name="Text Placeholder 23"/>
          <p:cNvSpPr>
            <a:spLocks noGrp="1"/>
          </p:cNvSpPr>
          <p:nvPr>
            <p:ph type="body" sz="quarter" idx="21" hasCustomPrompt="1"/>
          </p:nvPr>
        </p:nvSpPr>
        <p:spPr>
          <a:xfrm>
            <a:off x="15152917" y="5638800"/>
            <a:ext cx="13585370" cy="26670000"/>
          </a:xfrm>
          <a:prstGeom prst="rect">
            <a:avLst/>
          </a:prstGeom>
        </p:spPr>
        <p:txBody>
          <a:bodyPr vert="horz" lIns="78373" tIns="39187" rIns="78373" bIns="39187"/>
          <a:lstStyle>
            <a:lvl1pPr marL="0" indent="0">
              <a:buNone/>
              <a:defRPr sz="2800" baseline="0"/>
            </a:lvl1pPr>
            <a:lvl2pPr marL="397308" indent="0">
              <a:buNone/>
              <a:defRPr sz="2800"/>
            </a:lvl2pPr>
            <a:lvl3pPr>
              <a:defRPr sz="2800"/>
            </a:lvl3pPr>
            <a:lvl4pPr>
              <a:defRPr sz="2800"/>
            </a:lvl4pPr>
            <a:lvl5pPr>
              <a:defRPr sz="2800"/>
            </a:lvl5pPr>
          </a:lstStyle>
          <a:p>
            <a:pPr lvl="0"/>
            <a:r>
              <a:rPr lang="en-US" dirty="0" smtClean="0"/>
              <a:t>Remember to save all charts, graphs, and tables as 300DPI images prior to inserting them into your posters. Doing so will ensure the best results when printing your posters.</a:t>
            </a:r>
          </a:p>
        </p:txBody>
      </p:sp>
      <p:sp>
        <p:nvSpPr>
          <p:cNvPr id="36" name="Picture Placeholder 35"/>
          <p:cNvSpPr>
            <a:spLocks noGrp="1"/>
          </p:cNvSpPr>
          <p:nvPr>
            <p:ph type="pic" sz="quarter" idx="22" hasCustomPrompt="1"/>
          </p:nvPr>
        </p:nvSpPr>
        <p:spPr>
          <a:xfrm>
            <a:off x="1219205" y="914400"/>
            <a:ext cx="3135086" cy="2743200"/>
          </a:xfrm>
          <a:prstGeom prst="rect">
            <a:avLst/>
          </a:prstGeom>
          <a:solidFill>
            <a:schemeClr val="bg1"/>
          </a:solidFill>
        </p:spPr>
        <p:txBody>
          <a:bodyPr vert="horz" lIns="78373" tIns="39187" rIns="78373" bIns="39187"/>
          <a:lstStyle>
            <a:lvl1pPr marL="0" indent="0">
              <a:buNone/>
              <a:defRPr sz="2000"/>
            </a:lvl1pPr>
          </a:lstStyle>
          <a:p>
            <a:r>
              <a:rPr lang="en-US" dirty="0" smtClean="0"/>
              <a:t>LOGO</a:t>
            </a:r>
            <a:endParaRPr lang="en-US" dirty="0"/>
          </a:p>
        </p:txBody>
      </p:sp>
      <p:sp>
        <p:nvSpPr>
          <p:cNvPr id="37" name="Picture Placeholder 35"/>
          <p:cNvSpPr>
            <a:spLocks noGrp="1"/>
          </p:cNvSpPr>
          <p:nvPr>
            <p:ph type="pic" sz="quarter" idx="23" hasCustomPrompt="1"/>
          </p:nvPr>
        </p:nvSpPr>
        <p:spPr>
          <a:xfrm>
            <a:off x="39711091" y="914400"/>
            <a:ext cx="3135086" cy="2743200"/>
          </a:xfrm>
          <a:prstGeom prst="rect">
            <a:avLst/>
          </a:prstGeom>
          <a:solidFill>
            <a:schemeClr val="bg1"/>
          </a:solidFill>
        </p:spPr>
        <p:txBody>
          <a:bodyPr vert="horz" lIns="78373" tIns="39187" rIns="78373" bIns="39187"/>
          <a:lstStyle>
            <a:lvl1pPr marL="0" indent="0">
              <a:buNone/>
              <a:defRPr sz="2000"/>
            </a:lvl1pPr>
          </a:lstStyle>
          <a:p>
            <a:r>
              <a:rPr lang="en-US" dirty="0" smtClean="0"/>
              <a:t>LOGO</a:t>
            </a:r>
            <a:endParaRPr lang="en-US" dirty="0"/>
          </a:p>
        </p:txBody>
      </p:sp>
      <p:sp>
        <p:nvSpPr>
          <p:cNvPr id="39" name="Chart Placeholder 38"/>
          <p:cNvSpPr>
            <a:spLocks noGrp="1"/>
          </p:cNvSpPr>
          <p:nvPr>
            <p:ph type="chart" sz="quarter" idx="24"/>
          </p:nvPr>
        </p:nvSpPr>
        <p:spPr>
          <a:xfrm>
            <a:off x="16197949" y="16154400"/>
            <a:ext cx="11495314" cy="6705600"/>
          </a:xfrm>
          <a:prstGeom prst="rect">
            <a:avLst/>
          </a:prstGeom>
        </p:spPr>
        <p:txBody>
          <a:bodyPr vert="horz" lIns="78373" tIns="39187" rIns="78373" bIns="39187"/>
          <a:lstStyle>
            <a:lvl1pPr marL="0" indent="0">
              <a:buNone/>
              <a:defRPr sz="2800"/>
            </a:lvl1pPr>
          </a:lstStyle>
          <a:p>
            <a:endParaRPr lang="en-US" dirty="0"/>
          </a:p>
        </p:txBody>
      </p:sp>
      <p:sp>
        <p:nvSpPr>
          <p:cNvPr id="40" name="Chart Placeholder 38"/>
          <p:cNvSpPr>
            <a:spLocks noGrp="1"/>
          </p:cNvSpPr>
          <p:nvPr>
            <p:ph type="chart" sz="quarter" idx="25"/>
          </p:nvPr>
        </p:nvSpPr>
        <p:spPr>
          <a:xfrm>
            <a:off x="16197949" y="24536400"/>
            <a:ext cx="11495314" cy="6705600"/>
          </a:xfrm>
          <a:prstGeom prst="rect">
            <a:avLst/>
          </a:prstGeom>
        </p:spPr>
        <p:txBody>
          <a:bodyPr vert="horz" lIns="78373" tIns="39187" rIns="78373" bIns="39187"/>
          <a:lstStyle>
            <a:lvl1pPr marL="0" indent="0">
              <a:buNone/>
              <a:defRPr sz="2800"/>
            </a:lvl1pPr>
          </a:lstStyle>
          <a:p>
            <a:endParaRPr lang="en-US" dirty="0"/>
          </a:p>
        </p:txBody>
      </p:sp>
      <p:pic>
        <p:nvPicPr>
          <p:cNvPr id="4" name="Picture 3" descr="Logo.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0538400" y="32416772"/>
            <a:ext cx="2743200" cy="438912"/>
          </a:xfrm>
          <a:prstGeom prst="rect">
            <a:avLst/>
          </a:prstGeom>
        </p:spPr>
      </p:pic>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3493094" rtl="0" eaLnBrk="1" latinLnBrk="0" hangingPunct="1">
        <a:spcBef>
          <a:spcPct val="0"/>
        </a:spcBef>
        <a:buNone/>
        <a:defRPr sz="16800" kern="1200">
          <a:solidFill>
            <a:schemeClr val="tx1"/>
          </a:solidFill>
          <a:latin typeface="+mj-lt"/>
          <a:ea typeface="+mj-ea"/>
          <a:cs typeface="+mj-cs"/>
        </a:defRPr>
      </a:lvl1pPr>
    </p:titleStyle>
    <p:bodyStyle>
      <a:lvl1pPr marL="1309912" indent="-1309912" algn="l" defTabSz="3493094" rtl="0" eaLnBrk="1" latinLnBrk="0" hangingPunct="1">
        <a:spcBef>
          <a:spcPct val="20000"/>
        </a:spcBef>
        <a:buFont typeface="Arial" pitchFamily="34" charset="0"/>
        <a:buChar char="•"/>
        <a:defRPr sz="12200" kern="1200">
          <a:solidFill>
            <a:schemeClr val="tx1"/>
          </a:solidFill>
          <a:latin typeface="+mn-lt"/>
          <a:ea typeface="+mn-ea"/>
          <a:cs typeface="+mn-cs"/>
        </a:defRPr>
      </a:lvl1pPr>
      <a:lvl2pPr marL="2838140" indent="-1091592" algn="l" defTabSz="3493094" rtl="0" eaLnBrk="1" latinLnBrk="0" hangingPunct="1">
        <a:spcBef>
          <a:spcPct val="20000"/>
        </a:spcBef>
        <a:buFont typeface="Arial" pitchFamily="34" charset="0"/>
        <a:buChar char="–"/>
        <a:defRPr sz="10600" kern="1200">
          <a:solidFill>
            <a:schemeClr val="tx1"/>
          </a:solidFill>
          <a:latin typeface="+mn-lt"/>
          <a:ea typeface="+mn-ea"/>
          <a:cs typeface="+mn-cs"/>
        </a:defRPr>
      </a:lvl2pPr>
      <a:lvl3pPr marL="4366370" indent="-873274" algn="l" defTabSz="3493094" rtl="0" eaLnBrk="1" latinLnBrk="0" hangingPunct="1">
        <a:spcBef>
          <a:spcPct val="20000"/>
        </a:spcBef>
        <a:buFont typeface="Arial" pitchFamily="34" charset="0"/>
        <a:buChar char="•"/>
        <a:defRPr sz="9000" kern="1200">
          <a:solidFill>
            <a:schemeClr val="tx1"/>
          </a:solidFill>
          <a:latin typeface="+mn-lt"/>
          <a:ea typeface="+mn-ea"/>
          <a:cs typeface="+mn-cs"/>
        </a:defRPr>
      </a:lvl3pPr>
      <a:lvl4pPr marL="611291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4pPr>
      <a:lvl5pPr marL="7859464"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5pPr>
      <a:lvl6pPr marL="9606010"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6pPr>
      <a:lvl7pPr marL="1135255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7pPr>
      <a:lvl8pPr marL="1309910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8pPr>
      <a:lvl9pPr marL="14845652"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9pPr>
    </p:bodyStyle>
    <p:otherStyle>
      <a:defPPr>
        <a:defRPr lang="en-US"/>
      </a:defPPr>
      <a:lvl1pPr marL="0" algn="l" defTabSz="3493094" rtl="0" eaLnBrk="1" latinLnBrk="0" hangingPunct="1">
        <a:defRPr sz="6800" kern="1200">
          <a:solidFill>
            <a:schemeClr val="tx1"/>
          </a:solidFill>
          <a:latin typeface="+mn-lt"/>
          <a:ea typeface="+mn-ea"/>
          <a:cs typeface="+mn-cs"/>
        </a:defRPr>
      </a:lvl1pPr>
      <a:lvl2pPr marL="1746546" algn="l" defTabSz="3493094" rtl="0" eaLnBrk="1" latinLnBrk="0" hangingPunct="1">
        <a:defRPr sz="6800" kern="1200">
          <a:solidFill>
            <a:schemeClr val="tx1"/>
          </a:solidFill>
          <a:latin typeface="+mn-lt"/>
          <a:ea typeface="+mn-ea"/>
          <a:cs typeface="+mn-cs"/>
        </a:defRPr>
      </a:lvl2pPr>
      <a:lvl3pPr marL="3493094" algn="l" defTabSz="3493094" rtl="0" eaLnBrk="1" latinLnBrk="0" hangingPunct="1">
        <a:defRPr sz="6800" kern="1200">
          <a:solidFill>
            <a:schemeClr val="tx1"/>
          </a:solidFill>
          <a:latin typeface="+mn-lt"/>
          <a:ea typeface="+mn-ea"/>
          <a:cs typeface="+mn-cs"/>
        </a:defRPr>
      </a:lvl3pPr>
      <a:lvl4pPr marL="5239642" algn="l" defTabSz="3493094" rtl="0" eaLnBrk="1" latinLnBrk="0" hangingPunct="1">
        <a:defRPr sz="6800" kern="1200">
          <a:solidFill>
            <a:schemeClr val="tx1"/>
          </a:solidFill>
          <a:latin typeface="+mn-lt"/>
          <a:ea typeface="+mn-ea"/>
          <a:cs typeface="+mn-cs"/>
        </a:defRPr>
      </a:lvl4pPr>
      <a:lvl5pPr marL="6986190" algn="l" defTabSz="3493094" rtl="0" eaLnBrk="1" latinLnBrk="0" hangingPunct="1">
        <a:defRPr sz="6800" kern="1200">
          <a:solidFill>
            <a:schemeClr val="tx1"/>
          </a:solidFill>
          <a:latin typeface="+mn-lt"/>
          <a:ea typeface="+mn-ea"/>
          <a:cs typeface="+mn-cs"/>
        </a:defRPr>
      </a:lvl5pPr>
      <a:lvl6pPr marL="8732736" algn="l" defTabSz="3493094" rtl="0" eaLnBrk="1" latinLnBrk="0" hangingPunct="1">
        <a:defRPr sz="6800" kern="1200">
          <a:solidFill>
            <a:schemeClr val="tx1"/>
          </a:solidFill>
          <a:latin typeface="+mn-lt"/>
          <a:ea typeface="+mn-ea"/>
          <a:cs typeface="+mn-cs"/>
        </a:defRPr>
      </a:lvl6pPr>
      <a:lvl7pPr marL="10479284" algn="l" defTabSz="3493094" rtl="0" eaLnBrk="1" latinLnBrk="0" hangingPunct="1">
        <a:defRPr sz="6800" kern="1200">
          <a:solidFill>
            <a:schemeClr val="tx1"/>
          </a:solidFill>
          <a:latin typeface="+mn-lt"/>
          <a:ea typeface="+mn-ea"/>
          <a:cs typeface="+mn-cs"/>
        </a:defRPr>
      </a:lvl7pPr>
      <a:lvl8pPr marL="12225830" algn="l" defTabSz="3493094" rtl="0" eaLnBrk="1" latinLnBrk="0" hangingPunct="1">
        <a:defRPr sz="6800" kern="1200">
          <a:solidFill>
            <a:schemeClr val="tx1"/>
          </a:solidFill>
          <a:latin typeface="+mn-lt"/>
          <a:ea typeface="+mn-ea"/>
          <a:cs typeface="+mn-cs"/>
        </a:defRPr>
      </a:lvl8pPr>
      <a:lvl9pPr marL="13972380" algn="l" defTabSz="3493094" rtl="0" eaLnBrk="1" latinLnBrk="0" hangingPunct="1">
        <a:defRPr sz="6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7.jpeg"/><Relationship Id="rId20" Type="http://schemas.openxmlformats.org/officeDocument/2006/relationships/image" Target="../media/image18.tiff"/><Relationship Id="rId21" Type="http://schemas.openxmlformats.org/officeDocument/2006/relationships/image" Target="../media/image19.png"/><Relationship Id="rId22" Type="http://schemas.openxmlformats.org/officeDocument/2006/relationships/image" Target="../media/image20.png"/><Relationship Id="rId23" Type="http://schemas.microsoft.com/office/2007/relationships/hdphoto" Target="../media/hdphoto1.wdp"/><Relationship Id="rId24" Type="http://schemas.openxmlformats.org/officeDocument/2006/relationships/image" Target="../media/image21.tiff"/><Relationship Id="rId25" Type="http://schemas.openxmlformats.org/officeDocument/2006/relationships/comments" Target="../comments/comment1.xml"/><Relationship Id="rId10" Type="http://schemas.openxmlformats.org/officeDocument/2006/relationships/image" Target="../media/image8.png"/><Relationship Id="rId11" Type="http://schemas.openxmlformats.org/officeDocument/2006/relationships/image" Target="../media/image9.jpeg"/><Relationship Id="rId12" Type="http://schemas.openxmlformats.org/officeDocument/2006/relationships/image" Target="../media/image10.png"/><Relationship Id="rId13" Type="http://schemas.openxmlformats.org/officeDocument/2006/relationships/image" Target="../media/image11.png"/><Relationship Id="rId14" Type="http://schemas.openxmlformats.org/officeDocument/2006/relationships/image" Target="../media/image12.png"/><Relationship Id="rId15" Type="http://schemas.openxmlformats.org/officeDocument/2006/relationships/image" Target="../media/image13.png"/><Relationship Id="rId16" Type="http://schemas.openxmlformats.org/officeDocument/2006/relationships/image" Target="../media/image14.png"/><Relationship Id="rId17" Type="http://schemas.openxmlformats.org/officeDocument/2006/relationships/image" Target="../media/image15.png"/><Relationship Id="rId18" Type="http://schemas.openxmlformats.org/officeDocument/2006/relationships/image" Target="../media/image16.png"/><Relationship Id="rId19" Type="http://schemas.openxmlformats.org/officeDocument/2006/relationships/image" Target="../media/image17.tiff"/><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jpeg"/><Relationship Id="rId8"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accent1">
            <a:lumMod val="75000"/>
          </a:schemeClr>
        </a:solidFill>
        <a:effectLst/>
      </p:bgPr>
    </p:bg>
    <p:spTree>
      <p:nvGrpSpPr>
        <p:cNvPr id="1" name=""/>
        <p:cNvGrpSpPr/>
        <p:nvPr/>
      </p:nvGrpSpPr>
      <p:grpSpPr>
        <a:xfrm>
          <a:off x="0" y="0"/>
          <a:ext cx="0" cy="0"/>
          <a:chOff x="0" y="0"/>
          <a:chExt cx="0" cy="0"/>
        </a:xfrm>
      </p:grpSpPr>
      <p:sp>
        <p:nvSpPr>
          <p:cNvPr id="136" name="TextBox 135"/>
          <p:cNvSpPr txBox="1"/>
          <p:nvPr/>
        </p:nvSpPr>
        <p:spPr>
          <a:xfrm>
            <a:off x="34283508" y="26374757"/>
            <a:ext cx="4347821" cy="6478697"/>
          </a:xfrm>
          <a:prstGeom prst="rect">
            <a:avLst/>
          </a:prstGeom>
          <a:solidFill>
            <a:schemeClr val="bg1"/>
          </a:solidFill>
          <a:ln>
            <a:solidFill>
              <a:schemeClr val="tx1">
                <a:lumMod val="50000"/>
                <a:lumOff val="50000"/>
              </a:schemeClr>
            </a:solidFill>
          </a:ln>
        </p:spPr>
        <p:txBody>
          <a:bodyPr wrap="square" rtlCol="0">
            <a:spAutoFit/>
          </a:bodyPr>
          <a:lstStyle/>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1500" dirty="0" smtClean="0"/>
          </a:p>
        </p:txBody>
      </p:sp>
      <p:sp>
        <p:nvSpPr>
          <p:cNvPr id="137" name="TextBox 136"/>
          <p:cNvSpPr txBox="1"/>
          <p:nvPr/>
        </p:nvSpPr>
        <p:spPr>
          <a:xfrm>
            <a:off x="38923356" y="26363252"/>
            <a:ext cx="4347821" cy="6478697"/>
          </a:xfrm>
          <a:prstGeom prst="rect">
            <a:avLst/>
          </a:prstGeom>
          <a:solidFill>
            <a:schemeClr val="bg1"/>
          </a:solidFill>
          <a:ln>
            <a:solidFill>
              <a:schemeClr val="tx1">
                <a:lumMod val="50000"/>
                <a:lumOff val="50000"/>
              </a:schemeClr>
            </a:solidFill>
          </a:ln>
        </p:spPr>
        <p:txBody>
          <a:bodyPr wrap="square" rtlCol="0">
            <a:spAutoFit/>
          </a:bodyPr>
          <a:lstStyle/>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1500" dirty="0" smtClean="0"/>
          </a:p>
        </p:txBody>
      </p:sp>
      <p:sp>
        <p:nvSpPr>
          <p:cNvPr id="110" name="TextBox 109"/>
          <p:cNvSpPr txBox="1"/>
          <p:nvPr/>
        </p:nvSpPr>
        <p:spPr>
          <a:xfrm>
            <a:off x="29693613" y="26363252"/>
            <a:ext cx="4347821" cy="6478697"/>
          </a:xfrm>
          <a:prstGeom prst="rect">
            <a:avLst/>
          </a:prstGeom>
          <a:solidFill>
            <a:schemeClr val="bg1"/>
          </a:solidFill>
          <a:ln>
            <a:solidFill>
              <a:schemeClr val="tx1">
                <a:lumMod val="50000"/>
                <a:lumOff val="50000"/>
              </a:schemeClr>
            </a:solidFill>
          </a:ln>
        </p:spPr>
        <p:txBody>
          <a:bodyPr wrap="square" rtlCol="0">
            <a:spAutoFit/>
          </a:bodyPr>
          <a:lstStyle/>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2000" dirty="0" smtClean="0"/>
          </a:p>
          <a:p>
            <a:pPr>
              <a:spcBef>
                <a:spcPts val="600"/>
              </a:spcBef>
              <a:tabLst>
                <a:tab pos="914400" algn="l"/>
              </a:tabLst>
            </a:pPr>
            <a:endParaRPr lang="en-US" sz="2000" dirty="0"/>
          </a:p>
          <a:p>
            <a:pPr>
              <a:spcBef>
                <a:spcPts val="600"/>
              </a:spcBef>
              <a:tabLst>
                <a:tab pos="914400" algn="l"/>
              </a:tabLst>
            </a:pPr>
            <a:endParaRPr lang="en-US" sz="1500" dirty="0" smtClean="0"/>
          </a:p>
        </p:txBody>
      </p:sp>
      <p:sp>
        <p:nvSpPr>
          <p:cNvPr id="102" name="Text Box 4"/>
          <p:cNvSpPr txBox="1"/>
          <p:nvPr/>
        </p:nvSpPr>
        <p:spPr>
          <a:xfrm>
            <a:off x="29682733" y="10671051"/>
            <a:ext cx="13596251" cy="8802410"/>
          </a:xfrm>
          <a:prstGeom prst="rect">
            <a:avLst/>
          </a:prstGeom>
          <a:ln w="9525">
            <a:solidFill>
              <a:schemeClr val="tx1">
                <a:lumMod val="50000"/>
                <a:lumOff val="50000"/>
              </a:schemeClr>
            </a:solid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p>
            <a:pPr marR="0" lvl="0">
              <a:spcBef>
                <a:spcPts val="0"/>
              </a:spcBef>
              <a:spcAft>
                <a:spcPts val="0"/>
              </a:spcAft>
            </a:pPr>
            <a:endParaRPr lang="en-US" sz="2000" dirty="0" smtClean="0">
              <a:effectLst/>
              <a:ea typeface="Calibri" charset="0"/>
              <a:cs typeface="Times New Roman" charset="0"/>
            </a:endParaRPr>
          </a:p>
          <a:p>
            <a:pPr marR="0" lvl="0">
              <a:spcBef>
                <a:spcPts val="0"/>
              </a:spcBef>
              <a:spcAft>
                <a:spcPts val="0"/>
              </a:spcAft>
            </a:pPr>
            <a:endParaRPr lang="en-US" sz="2000" dirty="0" smtClean="0">
              <a:ea typeface="Calibri" charset="0"/>
              <a:cs typeface="Times New Roman" charset="0"/>
            </a:endParaRPr>
          </a:p>
          <a:p>
            <a:pPr marR="0" lvl="0">
              <a:spcBef>
                <a:spcPts val="0"/>
              </a:spcBef>
              <a:spcAft>
                <a:spcPts val="0"/>
              </a:spcAft>
            </a:pPr>
            <a:endParaRPr lang="en-US" sz="2000" dirty="0" smtClean="0">
              <a:effectLst/>
              <a:ea typeface="Calibri" charset="0"/>
              <a:cs typeface="Times New Roman" charset="0"/>
            </a:endParaRPr>
          </a:p>
          <a:p>
            <a:pPr marR="0" lvl="0">
              <a:spcBef>
                <a:spcPts val="0"/>
              </a:spcBef>
              <a:spcAft>
                <a:spcPts val="0"/>
              </a:spcAft>
            </a:pPr>
            <a:endParaRPr lang="en-US" sz="2000" dirty="0" smtClean="0">
              <a:ea typeface="Calibri" charset="0"/>
              <a:cs typeface="Times New Roman" charset="0"/>
            </a:endParaRPr>
          </a:p>
          <a:p>
            <a:pPr marR="0" lvl="0">
              <a:spcBef>
                <a:spcPts val="0"/>
              </a:spcBef>
              <a:spcAft>
                <a:spcPts val="0"/>
              </a:spcAft>
            </a:pPr>
            <a:endParaRPr lang="en-US" sz="2000" dirty="0" smtClean="0">
              <a:effectLst/>
              <a:ea typeface="Calibri" charset="0"/>
              <a:cs typeface="Times New Roman" charset="0"/>
            </a:endParaRPr>
          </a:p>
          <a:p>
            <a:pPr marR="0" lvl="0">
              <a:spcBef>
                <a:spcPts val="0"/>
              </a:spcBef>
              <a:spcAft>
                <a:spcPts val="0"/>
              </a:spcAft>
            </a:pPr>
            <a:endParaRPr lang="en-US" sz="2000" dirty="0" smtClean="0">
              <a:ea typeface="Calibri" charset="0"/>
              <a:cs typeface="Times New Roman" charset="0"/>
            </a:endParaRPr>
          </a:p>
          <a:p>
            <a:pPr marR="0" lvl="0">
              <a:spcBef>
                <a:spcPts val="0"/>
              </a:spcBef>
              <a:spcAft>
                <a:spcPts val="0"/>
              </a:spcAft>
            </a:pPr>
            <a:endParaRPr lang="en-US" sz="2000" dirty="0" smtClean="0">
              <a:effectLst/>
              <a:ea typeface="Calibri" charset="0"/>
              <a:cs typeface="Times New Roman" charset="0"/>
            </a:endParaRPr>
          </a:p>
          <a:p>
            <a:pPr marR="0" lvl="0">
              <a:spcBef>
                <a:spcPts val="0"/>
              </a:spcBef>
              <a:spcAft>
                <a:spcPts val="0"/>
              </a:spcAft>
            </a:pPr>
            <a:endParaRPr lang="en-US" sz="2000" dirty="0" smtClean="0">
              <a:ea typeface="Calibri" charset="0"/>
              <a:cs typeface="Times New Roman" charset="0"/>
            </a:endParaRPr>
          </a:p>
          <a:p>
            <a:pPr marR="0" lvl="0">
              <a:spcBef>
                <a:spcPts val="0"/>
              </a:spcBef>
              <a:spcAft>
                <a:spcPts val="0"/>
              </a:spcAft>
            </a:pPr>
            <a:endParaRPr lang="en-US" sz="2000" dirty="0" smtClean="0">
              <a:effectLst/>
              <a:ea typeface="Calibri" charset="0"/>
              <a:cs typeface="Times New Roman" charset="0"/>
            </a:endParaRPr>
          </a:p>
          <a:p>
            <a:pPr marR="0" lvl="0">
              <a:spcBef>
                <a:spcPts val="0"/>
              </a:spcBef>
              <a:spcAft>
                <a:spcPts val="0"/>
              </a:spcAft>
            </a:pPr>
            <a:endParaRPr lang="en-US" sz="2000" dirty="0" smtClean="0">
              <a:ea typeface="Calibri" charset="0"/>
              <a:cs typeface="Times New Roman" charset="0"/>
            </a:endParaRPr>
          </a:p>
          <a:p>
            <a:pPr marR="0" lvl="0">
              <a:spcBef>
                <a:spcPts val="0"/>
              </a:spcBef>
              <a:spcAft>
                <a:spcPts val="0"/>
              </a:spcAft>
            </a:pPr>
            <a:endParaRPr lang="en-US" sz="2000" dirty="0" smtClean="0">
              <a:effectLst/>
              <a:ea typeface="Calibri" charset="0"/>
              <a:cs typeface="Times New Roman" charset="0"/>
            </a:endParaRPr>
          </a:p>
          <a:p>
            <a:pPr marR="0" lvl="0">
              <a:spcBef>
                <a:spcPts val="0"/>
              </a:spcBef>
              <a:spcAft>
                <a:spcPts val="0"/>
              </a:spcAft>
            </a:pPr>
            <a:endParaRPr lang="en-US" sz="2000" dirty="0" smtClean="0">
              <a:ea typeface="Calibri" charset="0"/>
              <a:cs typeface="Times New Roman" charset="0"/>
            </a:endParaRPr>
          </a:p>
          <a:p>
            <a:pPr marR="0" lvl="0">
              <a:spcBef>
                <a:spcPts val="0"/>
              </a:spcBef>
              <a:spcAft>
                <a:spcPts val="0"/>
              </a:spcAft>
            </a:pPr>
            <a:endParaRPr lang="en-US" sz="2000" dirty="0" smtClean="0">
              <a:effectLst/>
              <a:ea typeface="Calibri" charset="0"/>
              <a:cs typeface="Times New Roman" charset="0"/>
            </a:endParaRPr>
          </a:p>
          <a:p>
            <a:pPr marR="0" lvl="0">
              <a:spcBef>
                <a:spcPts val="0"/>
              </a:spcBef>
              <a:spcAft>
                <a:spcPts val="0"/>
              </a:spcAft>
            </a:pPr>
            <a:endParaRPr lang="en-US" sz="2000" dirty="0" smtClean="0">
              <a:ea typeface="Calibri" charset="0"/>
              <a:cs typeface="Times New Roman" charset="0"/>
            </a:endParaRPr>
          </a:p>
          <a:p>
            <a:pPr marR="0" lvl="0">
              <a:spcBef>
                <a:spcPts val="0"/>
              </a:spcBef>
              <a:spcAft>
                <a:spcPts val="0"/>
              </a:spcAft>
            </a:pPr>
            <a:endParaRPr lang="en-US" sz="2000" dirty="0" smtClean="0">
              <a:effectLst/>
              <a:ea typeface="Calibri" charset="0"/>
              <a:cs typeface="Times New Roman" charset="0"/>
            </a:endParaRPr>
          </a:p>
          <a:p>
            <a:pPr marR="0" lvl="0">
              <a:spcBef>
                <a:spcPts val="0"/>
              </a:spcBef>
              <a:spcAft>
                <a:spcPts val="0"/>
              </a:spcAft>
            </a:pPr>
            <a:endParaRPr lang="en-US" sz="2000" dirty="0" smtClean="0">
              <a:ea typeface="Calibri" charset="0"/>
              <a:cs typeface="Times New Roman" charset="0"/>
            </a:endParaRPr>
          </a:p>
          <a:p>
            <a:pPr marR="0" lvl="0">
              <a:spcBef>
                <a:spcPts val="0"/>
              </a:spcBef>
              <a:spcAft>
                <a:spcPts val="0"/>
              </a:spcAft>
            </a:pPr>
            <a:endParaRPr lang="en-US" sz="2000" dirty="0" smtClean="0">
              <a:effectLst/>
              <a:ea typeface="Calibri" charset="0"/>
              <a:cs typeface="Times New Roman" charset="0"/>
            </a:endParaRPr>
          </a:p>
          <a:p>
            <a:pPr marR="0" lvl="0">
              <a:spcBef>
                <a:spcPts val="0"/>
              </a:spcBef>
              <a:spcAft>
                <a:spcPts val="0"/>
              </a:spcAft>
            </a:pPr>
            <a:endParaRPr lang="en-US" sz="2000" dirty="0" smtClean="0">
              <a:ea typeface="Calibri" charset="0"/>
              <a:cs typeface="Times New Roman" charset="0"/>
            </a:endParaRPr>
          </a:p>
          <a:p>
            <a:pPr marR="0" lvl="0">
              <a:spcBef>
                <a:spcPts val="0"/>
              </a:spcBef>
              <a:spcAft>
                <a:spcPts val="0"/>
              </a:spcAft>
            </a:pPr>
            <a:endParaRPr lang="en-US" sz="2000" dirty="0" smtClean="0">
              <a:effectLst/>
              <a:ea typeface="Calibri" charset="0"/>
              <a:cs typeface="Times New Roman" charset="0"/>
            </a:endParaRPr>
          </a:p>
          <a:p>
            <a:pPr marR="0" lvl="0">
              <a:spcBef>
                <a:spcPts val="0"/>
              </a:spcBef>
              <a:spcAft>
                <a:spcPts val="0"/>
              </a:spcAft>
            </a:pPr>
            <a:endParaRPr lang="en-US" sz="2000" dirty="0" smtClean="0">
              <a:ea typeface="Calibri" charset="0"/>
              <a:cs typeface="Times New Roman" charset="0"/>
            </a:endParaRPr>
          </a:p>
          <a:p>
            <a:pPr marR="0" lvl="0">
              <a:spcBef>
                <a:spcPts val="0"/>
              </a:spcBef>
              <a:spcAft>
                <a:spcPts val="0"/>
              </a:spcAft>
            </a:pPr>
            <a:endParaRPr lang="en-US" sz="2000" dirty="0" smtClean="0">
              <a:effectLst/>
              <a:ea typeface="Calibri" charset="0"/>
              <a:cs typeface="Times New Roman" charset="0"/>
            </a:endParaRPr>
          </a:p>
          <a:p>
            <a:pPr marR="0" lvl="0">
              <a:spcBef>
                <a:spcPts val="0"/>
              </a:spcBef>
              <a:spcAft>
                <a:spcPts val="0"/>
              </a:spcAft>
            </a:pPr>
            <a:endParaRPr lang="en-US" sz="2000" dirty="0" smtClean="0">
              <a:ea typeface="Calibri" charset="0"/>
              <a:cs typeface="Times New Roman" charset="0"/>
            </a:endParaRPr>
          </a:p>
          <a:p>
            <a:pPr marR="0" lvl="0">
              <a:spcBef>
                <a:spcPts val="0"/>
              </a:spcBef>
              <a:spcAft>
                <a:spcPts val="0"/>
              </a:spcAft>
            </a:pPr>
            <a:endParaRPr lang="en-US" sz="2000" dirty="0" smtClean="0">
              <a:effectLst/>
              <a:ea typeface="Calibri" charset="0"/>
              <a:cs typeface="Times New Roman" charset="0"/>
            </a:endParaRPr>
          </a:p>
          <a:p>
            <a:pPr marR="0" lvl="0">
              <a:spcBef>
                <a:spcPts val="0"/>
              </a:spcBef>
              <a:spcAft>
                <a:spcPts val="0"/>
              </a:spcAft>
            </a:pPr>
            <a:endParaRPr lang="en-US" sz="2000" dirty="0" smtClean="0">
              <a:ea typeface="Calibri" charset="0"/>
              <a:cs typeface="Times New Roman" charset="0"/>
            </a:endParaRPr>
          </a:p>
          <a:p>
            <a:pPr marR="0" lvl="0">
              <a:spcBef>
                <a:spcPts val="0"/>
              </a:spcBef>
              <a:spcAft>
                <a:spcPts val="0"/>
              </a:spcAft>
            </a:pPr>
            <a:endParaRPr lang="en-US" sz="2000" dirty="0">
              <a:ea typeface="Calibri" charset="0"/>
              <a:cs typeface="Times New Roman" charset="0"/>
            </a:endParaRPr>
          </a:p>
          <a:p>
            <a:pPr marR="0" lvl="0">
              <a:spcBef>
                <a:spcPts val="0"/>
              </a:spcBef>
              <a:spcAft>
                <a:spcPts val="0"/>
              </a:spcAft>
            </a:pPr>
            <a:endParaRPr lang="en-US" sz="2000" dirty="0" smtClean="0">
              <a:ea typeface="Calibri" charset="0"/>
              <a:cs typeface="Times New Roman" charset="0"/>
            </a:endParaRPr>
          </a:p>
          <a:p>
            <a:pPr marR="0" lvl="0">
              <a:spcBef>
                <a:spcPts val="0"/>
              </a:spcBef>
              <a:spcAft>
                <a:spcPts val="0"/>
              </a:spcAft>
            </a:pPr>
            <a:endParaRPr lang="en-US" sz="2300" dirty="0" smtClean="0">
              <a:ea typeface="Calibri" charset="0"/>
              <a:cs typeface="Times New Roman" charset="0"/>
            </a:endParaRPr>
          </a:p>
          <a:p>
            <a:pPr marR="0" lvl="0">
              <a:spcBef>
                <a:spcPts val="0"/>
              </a:spcBef>
              <a:spcAft>
                <a:spcPts val="0"/>
              </a:spcAft>
            </a:pPr>
            <a:r>
              <a:rPr lang="en-US" sz="2300" dirty="0" smtClean="0">
                <a:solidFill>
                  <a:schemeClr val="bg1"/>
                </a:solidFill>
                <a:effectLst/>
                <a:ea typeface="Calibri" charset="0"/>
                <a:cs typeface="Times New Roman" charset="0"/>
              </a:rPr>
              <a:t>test</a:t>
            </a:r>
            <a:endParaRPr lang="en-US" sz="2300" dirty="0">
              <a:solidFill>
                <a:schemeClr val="bg1"/>
              </a:solidFill>
              <a:effectLst/>
              <a:ea typeface="Calibri" charset="0"/>
              <a:cs typeface="Times New Roman" charset="0"/>
            </a:endParaRPr>
          </a:p>
        </p:txBody>
      </p:sp>
      <p:sp>
        <p:nvSpPr>
          <p:cNvPr id="19" name="Title 18"/>
          <p:cNvSpPr>
            <a:spLocks noGrp="1"/>
          </p:cNvSpPr>
          <p:nvPr>
            <p:ph type="title"/>
          </p:nvPr>
        </p:nvSpPr>
        <p:spPr>
          <a:xfrm>
            <a:off x="696687" y="609600"/>
            <a:ext cx="42497830" cy="3657600"/>
          </a:xfrm>
          <a:solidFill>
            <a:schemeClr val="tx2">
              <a:lumMod val="75000"/>
            </a:schemeClr>
          </a:solidFill>
          <a:ln>
            <a:solidFill>
              <a:srgbClr val="09306B"/>
            </a:solidFill>
          </a:ln>
        </p:spPr>
        <p:txBody>
          <a:bodyPr/>
          <a:lstStyle/>
          <a:p>
            <a:r>
              <a:rPr lang="en-US" sz="6000" dirty="0" smtClean="0"/>
              <a:t>Effects of the Biomedical Bleeding Process on the Physiology and </a:t>
            </a:r>
            <a:br>
              <a:rPr lang="en-US" sz="6000" dirty="0" smtClean="0"/>
            </a:br>
            <a:r>
              <a:rPr lang="en-US" sz="6000" dirty="0" smtClean="0"/>
              <a:t>Behavior of the American Horseshoe Crab, </a:t>
            </a:r>
            <a:r>
              <a:rPr lang="en-US" sz="6000" i="1" dirty="0" smtClean="0"/>
              <a:t>Limulus Polyphemus</a:t>
            </a:r>
            <a:r>
              <a:rPr lang="en-US" dirty="0" smtClean="0"/>
              <a:t/>
            </a:r>
            <a:br>
              <a:rPr lang="en-US" dirty="0" smtClean="0"/>
            </a:br>
            <a:r>
              <a:rPr lang="en-US" sz="4800" dirty="0" smtClean="0"/>
              <a:t>Meghan Owings</a:t>
            </a:r>
            <a:r>
              <a:rPr lang="en-US" sz="4800" baseline="30000" dirty="0" smtClean="0"/>
              <a:t>1</a:t>
            </a:r>
            <a:r>
              <a:rPr lang="en-US" sz="4800" dirty="0" smtClean="0"/>
              <a:t>, Winsor H. Watson III</a:t>
            </a:r>
            <a:r>
              <a:rPr lang="en-US" sz="4800" baseline="30000" dirty="0" smtClean="0"/>
              <a:t>1</a:t>
            </a:r>
            <a:r>
              <a:rPr lang="en-US" sz="4800" dirty="0" smtClean="0"/>
              <a:t>, Chris Chabot</a:t>
            </a:r>
            <a:r>
              <a:rPr lang="en-US" sz="4800" baseline="30000" dirty="0" smtClean="0"/>
              <a:t>2</a:t>
            </a:r>
            <a:r>
              <a:rPr lang="en-US" sz="4800" dirty="0" smtClean="0"/>
              <a:t/>
            </a:r>
            <a:br>
              <a:rPr lang="en-US" sz="4800" dirty="0" smtClean="0"/>
            </a:br>
            <a:r>
              <a:rPr lang="en-US" sz="3800" dirty="0" smtClean="0"/>
              <a:t>University of New Hampshire, Durham, New Hampshire, 03824</a:t>
            </a:r>
            <a:br>
              <a:rPr lang="en-US" sz="3800" dirty="0" smtClean="0"/>
            </a:br>
            <a:r>
              <a:rPr lang="en-US" sz="3800" dirty="0" smtClean="0"/>
              <a:t>Plymouth State University, Plymouth, NH, 03264 </a:t>
            </a:r>
            <a:endParaRPr lang="en-US" sz="3800" dirty="0"/>
          </a:p>
        </p:txBody>
      </p:sp>
      <p:sp>
        <p:nvSpPr>
          <p:cNvPr id="20" name="Text Placeholder 19"/>
          <p:cNvSpPr>
            <a:spLocks noGrp="1"/>
          </p:cNvSpPr>
          <p:nvPr>
            <p:ph type="body" sz="quarter" idx="10"/>
          </p:nvPr>
        </p:nvSpPr>
        <p:spPr>
          <a:xfrm>
            <a:off x="696686" y="4483696"/>
            <a:ext cx="13585370" cy="1066800"/>
          </a:xfrm>
          <a:solidFill>
            <a:schemeClr val="tx2">
              <a:lumMod val="75000"/>
            </a:schemeClr>
          </a:solidFill>
          <a:ln>
            <a:solidFill>
              <a:srgbClr val="09306B"/>
            </a:solidFill>
          </a:ln>
        </p:spPr>
        <p:txBody>
          <a:bodyPr/>
          <a:lstStyle/>
          <a:p>
            <a:r>
              <a:rPr lang="en-US" dirty="0" smtClean="0"/>
              <a:t>Introduction</a:t>
            </a:r>
            <a:endParaRPr lang="en-US" dirty="0"/>
          </a:p>
        </p:txBody>
      </p:sp>
      <p:sp>
        <p:nvSpPr>
          <p:cNvPr id="21" name="Text Placeholder 20"/>
          <p:cNvSpPr>
            <a:spLocks noGrp="1"/>
          </p:cNvSpPr>
          <p:nvPr>
            <p:ph type="body" sz="quarter" idx="11"/>
          </p:nvPr>
        </p:nvSpPr>
        <p:spPr>
          <a:xfrm>
            <a:off x="696686" y="5563970"/>
            <a:ext cx="13585370" cy="5991617"/>
          </a:xfrm>
          <a:solidFill>
            <a:schemeClr val="bg1"/>
          </a:solidFill>
          <a:ln>
            <a:solidFill>
              <a:schemeClr val="tx1">
                <a:lumMod val="50000"/>
                <a:lumOff val="50000"/>
              </a:schemeClr>
            </a:solidFill>
          </a:ln>
        </p:spPr>
        <p:style>
          <a:lnRef idx="2">
            <a:schemeClr val="dk1"/>
          </a:lnRef>
          <a:fillRef idx="1">
            <a:schemeClr val="lt1"/>
          </a:fillRef>
          <a:effectRef idx="0">
            <a:schemeClr val="dk1"/>
          </a:effectRef>
          <a:fontRef idx="minor">
            <a:schemeClr val="dk1"/>
          </a:fontRef>
        </p:style>
        <p:txBody>
          <a:bodyPr/>
          <a:lstStyle/>
          <a:p>
            <a:pPr marL="457200" indent="-457200">
              <a:buFont typeface="Arial" charset="0"/>
              <a:buChar char="•"/>
            </a:pPr>
            <a:r>
              <a:rPr lang="en-US" sz="3000" dirty="0"/>
              <a:t>The American horseshoe crab, </a:t>
            </a:r>
            <a:r>
              <a:rPr lang="en-US" sz="3000" i="1" dirty="0"/>
              <a:t>Limulus </a:t>
            </a:r>
            <a:r>
              <a:rPr lang="en-US" sz="3000" i="1" dirty="0" err="1"/>
              <a:t>polyphemus</a:t>
            </a:r>
            <a:r>
              <a:rPr lang="en-US" sz="3000" dirty="0"/>
              <a:t>, is </a:t>
            </a:r>
            <a:r>
              <a:rPr lang="en-US" sz="3000" dirty="0" smtClean="0"/>
              <a:t>found </a:t>
            </a:r>
            <a:r>
              <a:rPr lang="en-US" sz="3000" dirty="0"/>
              <a:t>in </a:t>
            </a:r>
            <a:r>
              <a:rPr lang="en-US" sz="3000" dirty="0" smtClean="0"/>
              <a:t>bays and estuaries </a:t>
            </a:r>
            <a:r>
              <a:rPr lang="en-US" sz="3000" dirty="0"/>
              <a:t>along the Atlantic coastline of North </a:t>
            </a:r>
            <a:r>
              <a:rPr lang="en-US" sz="3000" dirty="0" smtClean="0"/>
              <a:t>America, </a:t>
            </a:r>
            <a:r>
              <a:rPr lang="en-US" sz="3000" dirty="0"/>
              <a:t>including Great </a:t>
            </a:r>
            <a:r>
              <a:rPr lang="en-US" sz="3000" dirty="0" smtClean="0"/>
              <a:t>Bay, </a:t>
            </a:r>
            <a:r>
              <a:rPr lang="en-US" sz="3000" dirty="0"/>
              <a:t>NH. </a:t>
            </a:r>
            <a:endParaRPr lang="en-US" sz="3000" dirty="0" smtClean="0"/>
          </a:p>
          <a:p>
            <a:pPr marL="457200" indent="-457200">
              <a:buFont typeface="Arial" charset="0"/>
              <a:buChar char="•"/>
            </a:pPr>
            <a:r>
              <a:rPr lang="en-US" sz="3000" dirty="0" smtClean="0"/>
              <a:t>Commercially</a:t>
            </a:r>
            <a:r>
              <a:rPr lang="en-US" sz="3000" dirty="0"/>
              <a:t>, </a:t>
            </a:r>
            <a:r>
              <a:rPr lang="en-US" sz="3000" i="1" dirty="0"/>
              <a:t>L. </a:t>
            </a:r>
            <a:r>
              <a:rPr lang="en-US" sz="3000" i="1" dirty="0" err="1"/>
              <a:t>polyphemus</a:t>
            </a:r>
            <a:r>
              <a:rPr lang="en-US" sz="3000" dirty="0"/>
              <a:t> is used as bait in the eel and whelk fisheries, and its hemolymph is used to produce </a:t>
            </a:r>
            <a:r>
              <a:rPr lang="en-US" sz="3000" i="1" dirty="0"/>
              <a:t>Limulus </a:t>
            </a:r>
            <a:r>
              <a:rPr lang="en-US" sz="3000" dirty="0" err="1"/>
              <a:t>Amebocyte</a:t>
            </a:r>
            <a:r>
              <a:rPr lang="en-US" sz="3000" dirty="0"/>
              <a:t> Lysate (LAL). </a:t>
            </a:r>
            <a:endParaRPr lang="en-US" sz="3000" dirty="0" smtClean="0"/>
          </a:p>
          <a:p>
            <a:pPr marL="457200" indent="-457200">
              <a:buFont typeface="Arial" charset="0"/>
              <a:buChar char="•"/>
            </a:pPr>
            <a:r>
              <a:rPr lang="en-US" sz="3000" dirty="0" smtClean="0"/>
              <a:t>LAL </a:t>
            </a:r>
            <a:r>
              <a:rPr lang="en-US" sz="3000" dirty="0"/>
              <a:t>is used in the biomedical industry to test medical devices, vaccines, and pharmaceutical drugs for pathogenic Gram-negative bacteria. </a:t>
            </a:r>
            <a:endParaRPr lang="en-US" sz="3000" dirty="0" smtClean="0"/>
          </a:p>
          <a:p>
            <a:pPr marL="457200" indent="-457200">
              <a:buFont typeface="Arial" charset="0"/>
              <a:buChar char="•"/>
            </a:pPr>
            <a:r>
              <a:rPr lang="en-US" sz="3000" dirty="0"/>
              <a:t>L</a:t>
            </a:r>
            <a:r>
              <a:rPr lang="en-US" sz="3000" dirty="0" smtClean="0"/>
              <a:t>andings </a:t>
            </a:r>
            <a:r>
              <a:rPr lang="en-US" sz="3000" dirty="0"/>
              <a:t>for biomedical bleeding have increased </a:t>
            </a:r>
            <a:r>
              <a:rPr lang="en-US" sz="3000" dirty="0" smtClean="0"/>
              <a:t>to </a:t>
            </a:r>
            <a:r>
              <a:rPr lang="en-US" sz="3000" dirty="0"/>
              <a:t>~</a:t>
            </a:r>
            <a:r>
              <a:rPr lang="en-US" sz="3000" dirty="0" smtClean="0"/>
              <a:t>600-750,000 </a:t>
            </a:r>
            <a:r>
              <a:rPr lang="en-US" sz="3000" dirty="0"/>
              <a:t>crabs/year. </a:t>
            </a:r>
            <a:endParaRPr lang="en-US" sz="3000" dirty="0" smtClean="0"/>
          </a:p>
          <a:p>
            <a:pPr marL="457200" indent="-457200">
              <a:buFont typeface="Arial" charset="0"/>
              <a:buChar char="•"/>
            </a:pPr>
            <a:r>
              <a:rPr lang="en-US" sz="3000" dirty="0" smtClean="0"/>
              <a:t>Estimates </a:t>
            </a:r>
            <a:r>
              <a:rPr lang="en-US" sz="3000" dirty="0"/>
              <a:t>of post-release, post-bleeding mortality of animals from the biomedical bleeding procedure range from 5-30%, while </a:t>
            </a:r>
            <a:r>
              <a:rPr lang="en-US" sz="3000" dirty="0" err="1"/>
              <a:t>sublethal</a:t>
            </a:r>
            <a:r>
              <a:rPr lang="en-US" sz="3000" dirty="0"/>
              <a:t> effects include reduced </a:t>
            </a:r>
            <a:r>
              <a:rPr lang="en-US" sz="3000" dirty="0" err="1"/>
              <a:t>hemocyanin</a:t>
            </a:r>
            <a:r>
              <a:rPr lang="en-US" sz="3000" dirty="0"/>
              <a:t> concentrations and decreased overall activity.  </a:t>
            </a:r>
            <a:endParaRPr lang="en-US" sz="3000" dirty="0" smtClean="0"/>
          </a:p>
          <a:p>
            <a:pPr marL="457200" indent="-457200">
              <a:buFont typeface="Arial" charset="0"/>
              <a:buChar char="•"/>
            </a:pPr>
            <a:r>
              <a:rPr lang="en-US" sz="3000" dirty="0" smtClean="0"/>
              <a:t>Our major goal is to determine which of three major stressors from the “industry-standard” bleeding process causes the most deleterious effects on the animals. </a:t>
            </a:r>
          </a:p>
          <a:p>
            <a:endParaRPr lang="en-US" dirty="0"/>
          </a:p>
        </p:txBody>
      </p:sp>
      <p:sp>
        <p:nvSpPr>
          <p:cNvPr id="22" name="Text Placeholder 21"/>
          <p:cNvSpPr>
            <a:spLocks noGrp="1"/>
          </p:cNvSpPr>
          <p:nvPr>
            <p:ph type="body" sz="quarter" idx="12"/>
          </p:nvPr>
        </p:nvSpPr>
        <p:spPr>
          <a:xfrm>
            <a:off x="696686" y="11746457"/>
            <a:ext cx="13585370" cy="1066800"/>
          </a:xfrm>
          <a:solidFill>
            <a:schemeClr val="tx2">
              <a:lumMod val="75000"/>
            </a:schemeClr>
          </a:solidFill>
          <a:ln>
            <a:solidFill>
              <a:srgbClr val="09306B"/>
            </a:solidFill>
          </a:ln>
        </p:spPr>
        <p:txBody>
          <a:bodyPr/>
          <a:lstStyle/>
          <a:p>
            <a:endParaRPr lang="en-US" dirty="0"/>
          </a:p>
        </p:txBody>
      </p:sp>
      <p:sp>
        <p:nvSpPr>
          <p:cNvPr id="23" name="Text Placeholder 22"/>
          <p:cNvSpPr>
            <a:spLocks noGrp="1"/>
          </p:cNvSpPr>
          <p:nvPr>
            <p:ph type="body" sz="quarter" idx="13"/>
          </p:nvPr>
        </p:nvSpPr>
        <p:spPr>
          <a:xfrm>
            <a:off x="696686" y="12772325"/>
            <a:ext cx="13585370" cy="1747217"/>
          </a:xfrm>
          <a:solidFill>
            <a:schemeClr val="bg1"/>
          </a:solidFill>
          <a:ln>
            <a:solidFill>
              <a:schemeClr val="tx1">
                <a:lumMod val="50000"/>
                <a:lumOff val="50000"/>
              </a:schemeClr>
            </a:solidFill>
          </a:ln>
        </p:spPr>
        <p:txBody>
          <a:bodyPr/>
          <a:lstStyle/>
          <a:p>
            <a:pPr marL="514350" lvl="0" indent="-514350">
              <a:buFont typeface="+mj-lt"/>
              <a:buAutoNum type="arabicPeriod"/>
            </a:pPr>
            <a:r>
              <a:rPr lang="en-US" sz="3000" dirty="0"/>
              <a:t>Measure the impacts of blood loss, high temperatures, and air exposure on the behavior of horseshoe crabs in the laboratory. </a:t>
            </a:r>
          </a:p>
          <a:p>
            <a:pPr marL="514350" lvl="0" indent="-514350">
              <a:buFont typeface="+mj-lt"/>
              <a:buAutoNum type="arabicPeriod"/>
            </a:pPr>
            <a:r>
              <a:rPr lang="en-US" sz="3000" dirty="0" smtClean="0"/>
              <a:t>Examine </a:t>
            </a:r>
            <a:r>
              <a:rPr lang="en-US" sz="3000" dirty="0"/>
              <a:t>the effects of the same three stressors on </a:t>
            </a:r>
            <a:r>
              <a:rPr lang="en-US" sz="3000" dirty="0" err="1"/>
              <a:t>hemocyanin</a:t>
            </a:r>
            <a:r>
              <a:rPr lang="en-US" sz="3000" dirty="0"/>
              <a:t> </a:t>
            </a:r>
            <a:r>
              <a:rPr lang="en-US" sz="3000" dirty="0" smtClean="0"/>
              <a:t>concentrations.</a:t>
            </a:r>
          </a:p>
          <a:p>
            <a:endParaRPr lang="en-US" dirty="0"/>
          </a:p>
        </p:txBody>
      </p:sp>
      <p:sp>
        <p:nvSpPr>
          <p:cNvPr id="24" name="Text Placeholder 23"/>
          <p:cNvSpPr>
            <a:spLocks noGrp="1"/>
          </p:cNvSpPr>
          <p:nvPr>
            <p:ph type="body" sz="quarter" idx="14"/>
          </p:nvPr>
        </p:nvSpPr>
        <p:spPr>
          <a:xfrm>
            <a:off x="696686" y="14681894"/>
            <a:ext cx="13585370" cy="1066800"/>
          </a:xfrm>
          <a:solidFill>
            <a:schemeClr val="tx2">
              <a:lumMod val="75000"/>
            </a:schemeClr>
          </a:solidFill>
          <a:ln>
            <a:solidFill>
              <a:srgbClr val="09306B"/>
            </a:solidFill>
          </a:ln>
        </p:spPr>
        <p:txBody>
          <a:bodyPr/>
          <a:lstStyle/>
          <a:p>
            <a:r>
              <a:rPr lang="en-US" dirty="0" smtClean="0"/>
              <a:t>Methods</a:t>
            </a:r>
            <a:endParaRPr lang="en-US" dirty="0"/>
          </a:p>
        </p:txBody>
      </p:sp>
      <p:sp>
        <p:nvSpPr>
          <p:cNvPr id="25" name="Text Placeholder 24"/>
          <p:cNvSpPr>
            <a:spLocks noGrp="1"/>
          </p:cNvSpPr>
          <p:nvPr>
            <p:ph type="body" sz="quarter" idx="15"/>
          </p:nvPr>
        </p:nvSpPr>
        <p:spPr>
          <a:xfrm>
            <a:off x="696686" y="15745929"/>
            <a:ext cx="13585370" cy="9667250"/>
          </a:xfrm>
          <a:solidFill>
            <a:schemeClr val="bg1"/>
          </a:solidFill>
          <a:ln>
            <a:solidFill>
              <a:schemeClr val="tx1">
                <a:lumMod val="50000"/>
                <a:lumOff val="50000"/>
              </a:schemeClr>
            </a:solidFill>
          </a:ln>
        </p:spPr>
        <p:txBody>
          <a:bodyPr wrap="square" lIns="91440" rIns="91440" numCol="1">
            <a:noAutofit/>
          </a:bodyPr>
          <a:lstStyle/>
          <a:p>
            <a:pPr marL="457200" indent="-457200">
              <a:spcBef>
                <a:spcPts val="100"/>
              </a:spcBef>
              <a:buFont typeface="Arial" charset="0"/>
              <a:buChar char="•"/>
            </a:pPr>
            <a:r>
              <a:rPr lang="en-US" sz="3000" dirty="0"/>
              <a:t>Horseshoe crabs were collected by divers at Fox Point</a:t>
            </a:r>
            <a:r>
              <a:rPr lang="en-US" sz="3000" dirty="0" smtClean="0"/>
              <a:t>, </a:t>
            </a:r>
          </a:p>
          <a:p>
            <a:pPr marL="457200">
              <a:spcBef>
                <a:spcPts val="100"/>
              </a:spcBef>
            </a:pPr>
            <a:r>
              <a:rPr lang="en-US" sz="3000" dirty="0" smtClean="0"/>
              <a:t>Great </a:t>
            </a:r>
            <a:r>
              <a:rPr lang="en-US" sz="3000" dirty="0"/>
              <a:t>Bay Estuary, </a:t>
            </a:r>
            <a:r>
              <a:rPr lang="en-US" sz="3000" dirty="0" smtClean="0"/>
              <a:t>NH (Fig. 1).  </a:t>
            </a:r>
            <a:endParaRPr lang="en-US" sz="3000" dirty="0" smtClean="0"/>
          </a:p>
          <a:p>
            <a:pPr marL="457200" indent="-457200">
              <a:spcBef>
                <a:spcPts val="100"/>
              </a:spcBef>
              <a:buFont typeface="Arial" charset="0"/>
              <a:buChar char="•"/>
            </a:pPr>
            <a:r>
              <a:rPr lang="en-US" sz="3000" dirty="0" smtClean="0"/>
              <a:t>For </a:t>
            </a:r>
            <a:r>
              <a:rPr lang="en-US" sz="3000" dirty="0"/>
              <a:t>each </a:t>
            </a:r>
            <a:r>
              <a:rPr lang="en-US" sz="3000" dirty="0" smtClean="0"/>
              <a:t>trial: </a:t>
            </a:r>
            <a:r>
              <a:rPr lang="en-US" sz="3000" dirty="0"/>
              <a:t>16 males (8 control:8 experimental) </a:t>
            </a:r>
            <a:endParaRPr lang="en-US" sz="3000" dirty="0" smtClean="0"/>
          </a:p>
          <a:p>
            <a:pPr marL="457200">
              <a:spcBef>
                <a:spcPts val="100"/>
              </a:spcBef>
            </a:pPr>
            <a:r>
              <a:rPr lang="en-US" sz="3000" dirty="0" smtClean="0"/>
              <a:t>were </a:t>
            </a:r>
            <a:r>
              <a:rPr lang="en-US" sz="3000" dirty="0"/>
              <a:t>randomly selected and fitted with HOBO </a:t>
            </a:r>
            <a:r>
              <a:rPr lang="en-US" sz="3000" dirty="0" err="1" smtClean="0"/>
              <a:t>acceler</a:t>
            </a:r>
            <a:r>
              <a:rPr lang="en-US" sz="3000" dirty="0" smtClean="0"/>
              <a:t>-</a:t>
            </a:r>
          </a:p>
          <a:p>
            <a:pPr marL="457200">
              <a:spcBef>
                <a:spcPts val="100"/>
              </a:spcBef>
            </a:pPr>
            <a:r>
              <a:rPr lang="en-US" sz="3000" dirty="0" err="1" smtClean="0"/>
              <a:t>ometers</a:t>
            </a:r>
            <a:r>
              <a:rPr lang="en-US" sz="3000" dirty="0" smtClean="0"/>
              <a:t> </a:t>
            </a:r>
            <a:r>
              <a:rPr lang="en-US" sz="3000" dirty="0"/>
              <a:t>secured to the carapace (</a:t>
            </a:r>
            <a:r>
              <a:rPr lang="en-US" sz="3000" dirty="0" smtClean="0"/>
              <a:t>Fig. 2) </a:t>
            </a:r>
            <a:r>
              <a:rPr lang="en-US" sz="3000" dirty="0"/>
              <a:t>so that </a:t>
            </a:r>
            <a:endParaRPr lang="en-US" sz="3000" dirty="0" smtClean="0"/>
          </a:p>
          <a:p>
            <a:pPr marL="457200">
              <a:spcBef>
                <a:spcPts val="100"/>
              </a:spcBef>
            </a:pPr>
            <a:r>
              <a:rPr lang="en-US" sz="3000" dirty="0" smtClean="0"/>
              <a:t>we </a:t>
            </a:r>
            <a:r>
              <a:rPr lang="en-US" sz="3000" dirty="0"/>
              <a:t>could record their overall activity and the expression </a:t>
            </a:r>
            <a:endParaRPr lang="en-US" sz="3000" dirty="0" smtClean="0"/>
          </a:p>
          <a:p>
            <a:pPr marL="457200">
              <a:spcBef>
                <a:spcPts val="100"/>
              </a:spcBef>
            </a:pPr>
            <a:r>
              <a:rPr lang="en-US" sz="3000" dirty="0" smtClean="0"/>
              <a:t>of </a:t>
            </a:r>
            <a:r>
              <a:rPr lang="en-US" sz="3000" dirty="0"/>
              <a:t>daily and tidal </a:t>
            </a:r>
            <a:r>
              <a:rPr lang="en-US" sz="3000" dirty="0" smtClean="0"/>
              <a:t>rhythms.</a:t>
            </a:r>
          </a:p>
          <a:p>
            <a:pPr marL="457200" indent="-457200">
              <a:spcBef>
                <a:spcPts val="100"/>
              </a:spcBef>
              <a:buFont typeface="Arial" charset="0"/>
              <a:buChar char="•"/>
            </a:pPr>
            <a:r>
              <a:rPr lang="en-US" sz="3000" dirty="0" smtClean="0"/>
              <a:t>Behavioral data were collected for 1 </a:t>
            </a:r>
          </a:p>
          <a:p>
            <a:pPr marL="457200">
              <a:spcBef>
                <a:spcPts val="100"/>
              </a:spcBef>
            </a:pPr>
            <a:r>
              <a:rPr lang="en-US" sz="3000" dirty="0" smtClean="0"/>
              <a:t>week prior to the treatment (baseline) and 2 weeks </a:t>
            </a:r>
          </a:p>
          <a:p>
            <a:pPr marL="457200">
              <a:spcBef>
                <a:spcPts val="100"/>
              </a:spcBef>
            </a:pPr>
            <a:r>
              <a:rPr lang="en-US" sz="3000" dirty="0" smtClean="0"/>
              <a:t>post-treatment.</a:t>
            </a:r>
          </a:p>
          <a:p>
            <a:pPr marL="457200" lvl="0" indent="-457200">
              <a:spcBef>
                <a:spcPts val="100"/>
              </a:spcBef>
              <a:buFont typeface="Arial" charset="0"/>
              <a:buChar char="•"/>
            </a:pPr>
            <a:r>
              <a:rPr lang="en-US" sz="3000" dirty="0" smtClean="0"/>
              <a:t>In some cases, 30</a:t>
            </a:r>
            <a:r>
              <a:rPr lang="en-US" sz="3000" dirty="0"/>
              <a:t>% of their total hemolymph </a:t>
            </a:r>
            <a:r>
              <a:rPr lang="en-US" sz="3000" dirty="0" smtClean="0"/>
              <a:t>volume </a:t>
            </a:r>
            <a:endParaRPr lang="en-US" sz="3000" dirty="0"/>
          </a:p>
          <a:p>
            <a:pPr lvl="0">
              <a:spcBef>
                <a:spcPts val="100"/>
              </a:spcBef>
            </a:pPr>
            <a:r>
              <a:rPr lang="en-US" sz="3000" dirty="0" smtClean="0"/>
              <a:t>    was removed, following the </a:t>
            </a:r>
            <a:r>
              <a:rPr lang="en-US" sz="3000" dirty="0"/>
              <a:t>procedure of Armstrong and </a:t>
            </a:r>
            <a:endParaRPr lang="en-US" sz="3000" dirty="0" smtClean="0"/>
          </a:p>
          <a:p>
            <a:pPr lvl="0">
              <a:spcBef>
                <a:spcPts val="100"/>
              </a:spcBef>
            </a:pPr>
            <a:r>
              <a:rPr lang="en-US" sz="3000" dirty="0" smtClean="0"/>
              <a:t>    Conrad </a:t>
            </a:r>
            <a:r>
              <a:rPr lang="en-US" sz="3000" dirty="0"/>
              <a:t>(</a:t>
            </a:r>
            <a:r>
              <a:rPr lang="en-US" sz="3000" dirty="0" smtClean="0"/>
              <a:t>2008) and Anderson </a:t>
            </a:r>
            <a:r>
              <a:rPr lang="en-US" sz="3000" i="1" dirty="0"/>
              <a:t>et al.</a:t>
            </a:r>
            <a:r>
              <a:rPr lang="en-US" sz="3000" dirty="0"/>
              <a:t> (</a:t>
            </a:r>
            <a:r>
              <a:rPr lang="en-US" sz="3000" dirty="0" smtClean="0"/>
              <a:t>2013).</a:t>
            </a:r>
          </a:p>
          <a:p>
            <a:pPr marL="457200" lvl="0" indent="-457200">
              <a:spcBef>
                <a:spcPts val="100"/>
              </a:spcBef>
              <a:buFont typeface="Arial" charset="0"/>
              <a:buChar char="•"/>
            </a:pPr>
            <a:r>
              <a:rPr lang="en-US" sz="3000" dirty="0"/>
              <a:t>Hemolymph samples (1 mL) were collected from each animal every 8 days for analysis of </a:t>
            </a:r>
            <a:r>
              <a:rPr lang="en-US" sz="3000" dirty="0" err="1"/>
              <a:t>hemocyanin</a:t>
            </a:r>
            <a:r>
              <a:rPr lang="en-US" sz="3000" dirty="0"/>
              <a:t> concentrations using the procedure of Coates </a:t>
            </a:r>
            <a:r>
              <a:rPr lang="en-US" sz="3000" i="1" dirty="0"/>
              <a:t>et al.</a:t>
            </a:r>
            <a:r>
              <a:rPr lang="en-US" sz="3000" dirty="0"/>
              <a:t> (2012).</a:t>
            </a:r>
          </a:p>
          <a:p>
            <a:pPr marL="457200" lvl="0" indent="-457200">
              <a:spcBef>
                <a:spcPts val="100"/>
              </a:spcBef>
              <a:buFont typeface="Arial" charset="0"/>
              <a:buChar char="•"/>
            </a:pPr>
            <a:r>
              <a:rPr lang="en-US" sz="3000" dirty="0"/>
              <a:t>Actograms and </a:t>
            </a:r>
            <a:r>
              <a:rPr lang="en-US" sz="3000" dirty="0" err="1"/>
              <a:t>periodograms</a:t>
            </a:r>
            <a:r>
              <a:rPr lang="en-US" sz="3000" dirty="0"/>
              <a:t> were created using </a:t>
            </a:r>
            <a:r>
              <a:rPr lang="en-US" sz="3000" dirty="0" err="1"/>
              <a:t>ActoJ</a:t>
            </a:r>
            <a:r>
              <a:rPr lang="en-US" sz="3000" dirty="0"/>
              <a:t> to determine the types of rhythms expressed. Repeated measures ANOVA’s, Tukey’s tests, and Students T-tests (</a:t>
            </a:r>
            <a:r>
              <a:rPr lang="en-US" sz="3000" dirty="0">
                <a:sym typeface="Symbol" charset="2"/>
              </a:rPr>
              <a:t></a:t>
            </a:r>
            <a:r>
              <a:rPr lang="en-US" sz="3000" dirty="0"/>
              <a:t>&lt;0.05) were used to determine effects on overall activity levels</a:t>
            </a:r>
            <a:r>
              <a:rPr lang="en-US" sz="3000" dirty="0" smtClean="0"/>
              <a:t>.</a:t>
            </a:r>
            <a:endParaRPr lang="en-US" sz="3000" dirty="0"/>
          </a:p>
        </p:txBody>
      </p:sp>
      <p:sp>
        <p:nvSpPr>
          <p:cNvPr id="26" name="Text Placeholder 25"/>
          <p:cNvSpPr>
            <a:spLocks noGrp="1"/>
          </p:cNvSpPr>
          <p:nvPr>
            <p:ph type="body" sz="quarter" idx="16"/>
          </p:nvPr>
        </p:nvSpPr>
        <p:spPr>
          <a:xfrm>
            <a:off x="15038673" y="10064639"/>
            <a:ext cx="13561198" cy="1066800"/>
          </a:xfrm>
          <a:solidFill>
            <a:schemeClr val="tx2">
              <a:lumMod val="75000"/>
            </a:schemeClr>
          </a:solidFill>
          <a:ln>
            <a:solidFill>
              <a:srgbClr val="09306B"/>
            </a:solidFill>
          </a:ln>
        </p:spPr>
        <p:txBody>
          <a:bodyPr/>
          <a:lstStyle/>
          <a:p>
            <a:r>
              <a:rPr lang="en-US" dirty="0" smtClean="0"/>
              <a:t>Results: </a:t>
            </a:r>
            <a:r>
              <a:rPr lang="en-US" dirty="0" err="1" smtClean="0"/>
              <a:t>Sublethal</a:t>
            </a:r>
            <a:r>
              <a:rPr lang="en-US" dirty="0" smtClean="0"/>
              <a:t> Behavioral Impacts </a:t>
            </a:r>
            <a:endParaRPr lang="en-US" dirty="0"/>
          </a:p>
        </p:txBody>
      </p:sp>
      <p:sp>
        <p:nvSpPr>
          <p:cNvPr id="28" name="Text Placeholder 27"/>
          <p:cNvSpPr>
            <a:spLocks noGrp="1"/>
          </p:cNvSpPr>
          <p:nvPr>
            <p:ph type="body" sz="quarter" idx="18"/>
          </p:nvPr>
        </p:nvSpPr>
        <p:spPr>
          <a:xfrm>
            <a:off x="29682733" y="9606983"/>
            <a:ext cx="13585370" cy="1066800"/>
          </a:xfrm>
          <a:solidFill>
            <a:schemeClr val="tx2">
              <a:lumMod val="75000"/>
            </a:schemeClr>
          </a:solidFill>
          <a:ln>
            <a:solidFill>
              <a:srgbClr val="09306B"/>
            </a:solidFill>
          </a:ln>
        </p:spPr>
        <p:txBody>
          <a:bodyPr/>
          <a:lstStyle/>
          <a:p>
            <a:r>
              <a:rPr lang="en-US" dirty="0" smtClean="0"/>
              <a:t>Results: </a:t>
            </a:r>
            <a:r>
              <a:rPr lang="en-US" dirty="0" err="1" smtClean="0"/>
              <a:t>Hemocyanin</a:t>
            </a:r>
            <a:r>
              <a:rPr lang="en-US" dirty="0" smtClean="0"/>
              <a:t> Concentrations </a:t>
            </a:r>
            <a:endParaRPr lang="en-US" dirty="0"/>
          </a:p>
        </p:txBody>
      </p:sp>
      <p:sp>
        <p:nvSpPr>
          <p:cNvPr id="31" name="Text Placeholder 30"/>
          <p:cNvSpPr>
            <a:spLocks noGrp="1"/>
          </p:cNvSpPr>
          <p:nvPr>
            <p:ph type="body" sz="quarter" idx="21"/>
          </p:nvPr>
        </p:nvSpPr>
        <p:spPr>
          <a:xfrm>
            <a:off x="15038673" y="11180186"/>
            <a:ext cx="13561198" cy="18014119"/>
          </a:xfrm>
          <a:solidFill>
            <a:schemeClr val="bg1"/>
          </a:solidFill>
          <a:ln>
            <a:solidFill>
              <a:schemeClr val="tx1">
                <a:lumMod val="50000"/>
                <a:lumOff val="50000"/>
              </a:schemeClr>
            </a:solidFill>
          </a:ln>
        </p:spPr>
        <p:txBody>
          <a:bodyPr/>
          <a:lstStyle/>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smtClean="0"/>
          </a:p>
          <a:p>
            <a:endParaRPr lang="en-US" dirty="0" smtClean="0"/>
          </a:p>
          <a:p>
            <a:endParaRPr lang="en-US" dirty="0"/>
          </a:p>
          <a:p>
            <a:endParaRPr lang="en-US" sz="2400" b="1" dirty="0" smtClean="0"/>
          </a:p>
          <a:p>
            <a:endParaRPr lang="en-US" sz="2400" b="1" dirty="0" smtClean="0"/>
          </a:p>
          <a:p>
            <a:endParaRPr lang="en-US" sz="2400" b="1" dirty="0"/>
          </a:p>
          <a:p>
            <a:endParaRPr lang="en-US" sz="2400" b="1" dirty="0"/>
          </a:p>
          <a:p>
            <a:r>
              <a:rPr lang="en-US" sz="2600" b="1" dirty="0" smtClean="0"/>
              <a:t>Fig 3. </a:t>
            </a:r>
            <a:r>
              <a:rPr lang="en-US" sz="2600" dirty="0" smtClean="0"/>
              <a:t>Actograms showing ~3 weeks of activity for each animal. There was no significant difference in overall activity of animals only exposed to heat (left panel), but there was a significant (week 1: p=0.002; week 2: p=0.0001) decrease in the activity of the animals exposed to heat and bleeding (right panel). Red arrows indicate when animals were exposed to heat, and the blue star indicates when bleeding occurred. The LD cycle is indicated by the yellow and black bars on top. Numbers on x-axis represent number of days. Note: both of these animals were nocturnal. </a:t>
            </a:r>
          </a:p>
          <a:p>
            <a:endParaRPr lang="en-US" sz="2600" dirty="0" smtClean="0"/>
          </a:p>
          <a:p>
            <a:r>
              <a:rPr lang="en-US" sz="2600" dirty="0" smtClean="0"/>
              <a:t> </a:t>
            </a:r>
          </a:p>
          <a:p>
            <a:endParaRPr lang="en-US" sz="2600" dirty="0">
              <a:solidFill>
                <a:srgbClr val="FF0000"/>
              </a:solidFill>
            </a:endParaRPr>
          </a:p>
          <a:p>
            <a:endParaRPr lang="en-US" sz="2600" dirty="0" smtClean="0">
              <a:solidFill>
                <a:srgbClr val="FF0000"/>
              </a:solidFill>
            </a:endParaRPr>
          </a:p>
          <a:p>
            <a:endParaRPr lang="en-US" sz="2600" dirty="0">
              <a:solidFill>
                <a:srgbClr val="FF0000"/>
              </a:solidFill>
            </a:endParaRPr>
          </a:p>
          <a:p>
            <a:endParaRPr lang="en-US" sz="2600" dirty="0" smtClean="0">
              <a:solidFill>
                <a:srgbClr val="FF0000"/>
              </a:solidFill>
            </a:endParaRPr>
          </a:p>
          <a:p>
            <a:endParaRPr lang="en-US" sz="2600" dirty="0">
              <a:solidFill>
                <a:srgbClr val="FF0000"/>
              </a:solidFill>
            </a:endParaRPr>
          </a:p>
          <a:p>
            <a:endParaRPr lang="en-US" sz="2600" dirty="0" smtClean="0">
              <a:solidFill>
                <a:srgbClr val="FF0000"/>
              </a:solidFill>
            </a:endParaRPr>
          </a:p>
          <a:p>
            <a:endParaRPr lang="en-US" sz="2600" dirty="0">
              <a:solidFill>
                <a:srgbClr val="FF0000"/>
              </a:solidFill>
            </a:endParaRPr>
          </a:p>
          <a:p>
            <a:endParaRPr lang="en-US" sz="2600" dirty="0" smtClean="0">
              <a:solidFill>
                <a:srgbClr val="FF0000"/>
              </a:solidFill>
            </a:endParaRPr>
          </a:p>
          <a:p>
            <a:endParaRPr lang="en-US" sz="2600" dirty="0" smtClean="0">
              <a:solidFill>
                <a:srgbClr val="FF0000"/>
              </a:solidFill>
            </a:endParaRPr>
          </a:p>
          <a:p>
            <a:endParaRPr lang="en-US" sz="2600" dirty="0" smtClean="0"/>
          </a:p>
          <a:p>
            <a:r>
              <a:rPr lang="en-US" sz="2600" b="1" dirty="0" smtClean="0"/>
              <a:t>Fig 4. </a:t>
            </a:r>
            <a:r>
              <a:rPr lang="en-US" sz="2600" dirty="0" smtClean="0"/>
              <a:t>Impact of the full bleeding procedure on locomotion. </a:t>
            </a:r>
            <a:r>
              <a:rPr lang="en-US" sz="2600" b="1" dirty="0" smtClean="0"/>
              <a:t>A.</a:t>
            </a:r>
            <a:r>
              <a:rPr lang="en-US" sz="2600" dirty="0" smtClean="0"/>
              <a:t> Actogram showing a significant (p=0.07) decrease in activity 2 weeks after treatment. </a:t>
            </a:r>
            <a:r>
              <a:rPr lang="en-US" sz="2600" b="1" dirty="0" smtClean="0"/>
              <a:t>B. </a:t>
            </a:r>
            <a:r>
              <a:rPr lang="en-US" sz="2600" dirty="0" smtClean="0"/>
              <a:t>Weekly activity </a:t>
            </a:r>
            <a:r>
              <a:rPr lang="en-US" sz="2600" dirty="0" smtClean="0"/>
              <a:t>of</a:t>
            </a:r>
            <a:r>
              <a:rPr lang="en-US" sz="2600" dirty="0" smtClean="0"/>
              <a:t> </a:t>
            </a:r>
            <a:r>
              <a:rPr lang="en-US" sz="2600" dirty="0" smtClean="0"/>
              <a:t>animals exposed to the full bleeding procedure. There was no significant </a:t>
            </a:r>
            <a:r>
              <a:rPr lang="en-US" sz="2600" dirty="0" smtClean="0"/>
              <a:t>decrease in activity 1 </a:t>
            </a:r>
            <a:r>
              <a:rPr lang="en-US" sz="2600" dirty="0" smtClean="0"/>
              <a:t>week post-treatment, but there was a significant (p=0.01) </a:t>
            </a:r>
            <a:r>
              <a:rPr lang="en-US" sz="2600" dirty="0" smtClean="0"/>
              <a:t>difference 2 </a:t>
            </a:r>
            <a:r>
              <a:rPr lang="en-US" sz="2600" dirty="0" smtClean="0"/>
              <a:t>weeks post-treatment. This suggests a delayed effect of the biomedical bleeding process on the animals. Asterisk represents significant differences. Error bars represent standard error </a:t>
            </a:r>
            <a:r>
              <a:rPr lang="en-US" sz="2600" dirty="0" smtClean="0"/>
              <a:t>of the mean</a:t>
            </a:r>
            <a:r>
              <a:rPr lang="en-US" sz="2600" dirty="0" smtClean="0"/>
              <a:t>. </a:t>
            </a:r>
            <a:endParaRPr lang="en-US" sz="2600" dirty="0"/>
          </a:p>
        </p:txBody>
      </p:sp>
      <p:sp>
        <p:nvSpPr>
          <p:cNvPr id="36" name="Text Placeholder 29"/>
          <p:cNvSpPr>
            <a:spLocks noGrp="1"/>
          </p:cNvSpPr>
          <p:nvPr/>
        </p:nvSpPr>
        <p:spPr>
          <a:xfrm>
            <a:off x="696684" y="30399238"/>
            <a:ext cx="13585370" cy="1030491"/>
          </a:xfrm>
          <a:prstGeom prst="rect">
            <a:avLst/>
          </a:prstGeom>
          <a:solidFill>
            <a:schemeClr val="tx2">
              <a:lumMod val="75000"/>
            </a:schemeClr>
          </a:solidFill>
          <a:ln>
            <a:solidFill>
              <a:srgbClr val="09306B"/>
            </a:solidFill>
          </a:ln>
        </p:spPr>
        <p:txBody>
          <a:bodyPr vert="horz" lIns="78373" tIns="39187" rIns="78373" bIns="39187"/>
          <a:lstStyle>
            <a:lvl1pPr marL="0" indent="0" algn="l" defTabSz="3493094" rtl="0" eaLnBrk="1" latinLnBrk="0" hangingPunct="1">
              <a:spcBef>
                <a:spcPct val="20000"/>
              </a:spcBef>
              <a:buFont typeface="Arial" pitchFamily="34" charset="0"/>
              <a:buNone/>
              <a:defRPr sz="4200" b="1" kern="1200" baseline="0">
                <a:solidFill>
                  <a:schemeClr val="bg1"/>
                </a:solidFill>
                <a:latin typeface="Arial"/>
                <a:ea typeface="+mn-ea"/>
                <a:cs typeface="Arial"/>
              </a:defRPr>
            </a:lvl1pPr>
            <a:lvl2pPr marL="2838140" indent="-1091592" algn="l" defTabSz="3493094" rtl="0" eaLnBrk="1" latinLnBrk="0" hangingPunct="1">
              <a:spcBef>
                <a:spcPct val="20000"/>
              </a:spcBef>
              <a:buFont typeface="Arial" pitchFamily="34" charset="0"/>
              <a:buChar char="–"/>
              <a:defRPr sz="10600" kern="1200">
                <a:solidFill>
                  <a:schemeClr val="tx1"/>
                </a:solidFill>
                <a:latin typeface="+mn-lt"/>
                <a:ea typeface="+mn-ea"/>
                <a:cs typeface="+mn-cs"/>
              </a:defRPr>
            </a:lvl2pPr>
            <a:lvl3pPr marL="4366370" indent="-873274" algn="l" defTabSz="3493094" rtl="0" eaLnBrk="1" latinLnBrk="0" hangingPunct="1">
              <a:spcBef>
                <a:spcPct val="20000"/>
              </a:spcBef>
              <a:buFont typeface="Arial" pitchFamily="34" charset="0"/>
              <a:buChar char="•"/>
              <a:defRPr sz="9000" kern="1200">
                <a:solidFill>
                  <a:schemeClr val="tx1"/>
                </a:solidFill>
                <a:latin typeface="+mn-lt"/>
                <a:ea typeface="+mn-ea"/>
                <a:cs typeface="+mn-cs"/>
              </a:defRPr>
            </a:lvl3pPr>
            <a:lvl4pPr marL="611291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4pPr>
            <a:lvl5pPr marL="7859464"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5pPr>
            <a:lvl6pPr marL="9606010"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6pPr>
            <a:lvl7pPr marL="1135255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7pPr>
            <a:lvl8pPr marL="1309910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8pPr>
            <a:lvl9pPr marL="14845652"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9pPr>
          </a:lstStyle>
          <a:p>
            <a:r>
              <a:rPr lang="en-US" dirty="0" smtClean="0"/>
              <a:t>Acknowledgements</a:t>
            </a:r>
            <a:endParaRPr lang="en-US" dirty="0"/>
          </a:p>
        </p:txBody>
      </p:sp>
      <p:sp>
        <p:nvSpPr>
          <p:cNvPr id="14" name="TextBox 13"/>
          <p:cNvSpPr txBox="1"/>
          <p:nvPr/>
        </p:nvSpPr>
        <p:spPr>
          <a:xfrm>
            <a:off x="696684" y="31393019"/>
            <a:ext cx="13585370" cy="1446550"/>
          </a:xfrm>
          <a:prstGeom prst="rect">
            <a:avLst/>
          </a:prstGeom>
          <a:solidFill>
            <a:schemeClr val="bg1"/>
          </a:solidFill>
          <a:ln>
            <a:solidFill>
              <a:schemeClr val="tx1">
                <a:lumMod val="50000"/>
                <a:lumOff val="50000"/>
              </a:schemeClr>
            </a:solidFill>
          </a:ln>
        </p:spPr>
        <p:txBody>
          <a:bodyPr wrap="square" rtlCol="0">
            <a:spAutoFit/>
          </a:bodyPr>
          <a:lstStyle/>
          <a:p>
            <a:r>
              <a:rPr lang="en-US" sz="2200" dirty="0" smtClean="0"/>
              <a:t>This project was funded by a NH Sea Grant (R/HCE-4) to Win Watson (UNH) and Chris Chabot (PSU). I would like to thank everyone who helped participate in this project, including Cam, Tori, Ben, </a:t>
            </a:r>
            <a:r>
              <a:rPr lang="en-US" sz="2200" dirty="0" smtClean="0"/>
              <a:t>Meghan C. </a:t>
            </a:r>
            <a:r>
              <a:rPr lang="en-US" sz="2200" dirty="0" smtClean="0"/>
              <a:t>and </a:t>
            </a:r>
            <a:r>
              <a:rPr lang="en-US" sz="2200" dirty="0" smtClean="0"/>
              <a:t>Alex for their help with animal collections and accelerometer </a:t>
            </a:r>
            <a:r>
              <a:rPr lang="en-US" sz="2200" dirty="0" smtClean="0"/>
              <a:t>experiments</a:t>
            </a:r>
            <a:r>
              <a:rPr lang="en-US" sz="2200" dirty="0" smtClean="0"/>
              <a:t>. </a:t>
            </a:r>
            <a:r>
              <a:rPr lang="en-US" sz="2200" dirty="0" smtClean="0"/>
              <a:t>I would also like to thank Win and Chris for their guidance, help, and support throughout this project. </a:t>
            </a:r>
          </a:p>
        </p:txBody>
      </p:sp>
      <p:graphicFrame>
        <p:nvGraphicFramePr>
          <p:cNvPr id="39" name="Chart Placeholder 38"/>
          <p:cNvGraphicFramePr>
            <a:graphicFrameLocks noGrp="1"/>
          </p:cNvGraphicFramePr>
          <p:nvPr>
            <p:ph type="chart" sz="quarter" idx="25"/>
            <p:extLst>
              <p:ext uri="{D42A27DB-BD31-4B8C-83A1-F6EECF244321}">
                <p14:modId xmlns:p14="http://schemas.microsoft.com/office/powerpoint/2010/main" val="2128582649"/>
              </p:ext>
            </p:extLst>
          </p:nvPr>
        </p:nvGraphicFramePr>
        <p:xfrm>
          <a:off x="15083071" y="4574241"/>
          <a:ext cx="13516800" cy="5181600"/>
        </p:xfrm>
        <a:graphic>
          <a:graphicData uri="http://schemas.openxmlformats.org/drawingml/2006/table">
            <a:tbl>
              <a:tblPr firstRow="1" firstCol="1" bandRow="1">
                <a:tableStyleId>{5C22544A-7EE6-4342-B048-85BDC9FD1C3A}</a:tableStyleId>
              </a:tblPr>
              <a:tblGrid>
                <a:gridCol w="2463511"/>
                <a:gridCol w="5851741"/>
                <a:gridCol w="5201548"/>
              </a:tblGrid>
              <a:tr h="1066800">
                <a:tc>
                  <a:txBody>
                    <a:bodyPr/>
                    <a:lstStyle/>
                    <a:p>
                      <a:pPr marL="0" marR="138430">
                        <a:spcBef>
                          <a:spcPts val="0"/>
                        </a:spcBef>
                        <a:spcAft>
                          <a:spcPts val="0"/>
                        </a:spcAft>
                      </a:pPr>
                      <a:endParaRPr lang="en-US" sz="1200" b="1"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lumMod val="75000"/>
                      </a:schemeClr>
                    </a:solidFill>
                  </a:tcPr>
                </a:tc>
                <a:tc>
                  <a:txBody>
                    <a:bodyPr/>
                    <a:lstStyle/>
                    <a:p>
                      <a:pPr marL="0" marR="0" algn="ctr">
                        <a:spcBef>
                          <a:spcPts val="0"/>
                        </a:spcBef>
                        <a:spcAft>
                          <a:spcPts val="0"/>
                        </a:spcAft>
                      </a:pPr>
                      <a:r>
                        <a:rPr lang="en-US" sz="3000" dirty="0">
                          <a:effectLst/>
                        </a:rPr>
                        <a:t>Experimental Groups (n = 8 for each)</a:t>
                      </a:r>
                      <a:endParaRPr lang="en-US" sz="3000" dirty="0">
                        <a:effectLst/>
                        <a:latin typeface="Calibri" charset="0"/>
                        <a:ea typeface="Calibri" charset="0"/>
                        <a:cs typeface="Times New Roman"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75000"/>
                      </a:schemeClr>
                    </a:solidFill>
                  </a:tcPr>
                </a:tc>
                <a:tc>
                  <a:txBody>
                    <a:bodyPr/>
                    <a:lstStyle/>
                    <a:p>
                      <a:pPr marL="0" marR="0" algn="ctr">
                        <a:spcBef>
                          <a:spcPts val="0"/>
                        </a:spcBef>
                        <a:spcAft>
                          <a:spcPts val="0"/>
                        </a:spcAft>
                      </a:pPr>
                      <a:r>
                        <a:rPr lang="en-US" sz="3000" dirty="0">
                          <a:effectLst/>
                        </a:rPr>
                        <a:t>Control groups (n = 8 for each)</a:t>
                      </a:r>
                      <a:endParaRPr lang="en-US" sz="3000" dirty="0">
                        <a:effectLst/>
                        <a:latin typeface="Calibri" charset="0"/>
                        <a:ea typeface="Calibri" charset="0"/>
                        <a:cs typeface="Times New Roman" charset="0"/>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75000"/>
                      </a:schemeClr>
                    </a:solidFill>
                  </a:tcPr>
                </a:tc>
              </a:tr>
              <a:tr h="432385">
                <a:tc>
                  <a:txBody>
                    <a:bodyPr/>
                    <a:lstStyle/>
                    <a:p>
                      <a:pPr marL="0" marR="0">
                        <a:spcBef>
                          <a:spcPts val="0"/>
                        </a:spcBef>
                        <a:spcAft>
                          <a:spcPts val="0"/>
                        </a:spcAft>
                      </a:pPr>
                      <a:r>
                        <a:rPr lang="en-US" sz="3000" b="1" dirty="0" smtClean="0">
                          <a:solidFill>
                            <a:schemeClr val="bg1"/>
                          </a:solidFill>
                          <a:effectLst/>
                        </a:rPr>
                        <a:t>Bleeding</a:t>
                      </a:r>
                      <a:r>
                        <a:rPr lang="en-US" sz="3000" b="1" baseline="0" dirty="0" smtClean="0">
                          <a:solidFill>
                            <a:schemeClr val="bg1"/>
                          </a:solidFill>
                          <a:effectLst/>
                        </a:rPr>
                        <a:t> Only</a:t>
                      </a:r>
                      <a:endParaRPr lang="en-US" sz="3000" b="1"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chemeClr val="tx2">
                        <a:lumMod val="75000"/>
                      </a:schemeClr>
                    </a:solidFill>
                  </a:tcPr>
                </a:tc>
                <a:tc>
                  <a:txBody>
                    <a:bodyPr/>
                    <a:lstStyle/>
                    <a:p>
                      <a:pPr marL="0" marR="0" algn="ctr">
                        <a:spcBef>
                          <a:spcPts val="0"/>
                        </a:spcBef>
                        <a:spcAft>
                          <a:spcPts val="0"/>
                        </a:spcAft>
                      </a:pPr>
                      <a:r>
                        <a:rPr lang="en-US" sz="3000" dirty="0">
                          <a:effectLst/>
                        </a:rPr>
                        <a:t>30% blood volume extracted</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3000" dirty="0">
                          <a:effectLst/>
                        </a:rPr>
                        <a:t>No blood extracted</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64769">
                <a:tc>
                  <a:txBody>
                    <a:bodyPr/>
                    <a:lstStyle/>
                    <a:p>
                      <a:pPr marL="0" marR="0">
                        <a:spcBef>
                          <a:spcPts val="0"/>
                        </a:spcBef>
                        <a:spcAft>
                          <a:spcPts val="0"/>
                        </a:spcAft>
                      </a:pPr>
                      <a:r>
                        <a:rPr lang="en-US" sz="3000" dirty="0">
                          <a:effectLst/>
                        </a:rPr>
                        <a:t>Air Exposure</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2">
                        <a:lumMod val="75000"/>
                      </a:schemeClr>
                    </a:solidFill>
                  </a:tcPr>
                </a:tc>
                <a:tc>
                  <a:txBody>
                    <a:bodyPr/>
                    <a:lstStyle/>
                    <a:p>
                      <a:pPr marL="0" marR="0" algn="ctr">
                        <a:spcBef>
                          <a:spcPts val="0"/>
                        </a:spcBef>
                        <a:spcAft>
                          <a:spcPts val="0"/>
                        </a:spcAft>
                      </a:pPr>
                      <a:r>
                        <a:rPr lang="en-US" sz="3000" dirty="0">
                          <a:effectLst/>
                        </a:rPr>
                        <a:t>8 </a:t>
                      </a:r>
                      <a:r>
                        <a:rPr lang="en-US" sz="3000" dirty="0" err="1">
                          <a:effectLst/>
                        </a:rPr>
                        <a:t>hrs</a:t>
                      </a:r>
                      <a:r>
                        <a:rPr lang="en-US" sz="3000" dirty="0">
                          <a:effectLst/>
                        </a:rPr>
                        <a:t> out of water and 30% blood volume extracted</a:t>
                      </a:r>
                      <a:endParaRPr lang="en-US" sz="3000" dirty="0">
                        <a:effectLst/>
                        <a:latin typeface="Calibri" charset="0"/>
                        <a:ea typeface="Calibri" charset="0"/>
                        <a:cs typeface="Times New Roman"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3000" dirty="0">
                          <a:effectLst/>
                        </a:rPr>
                        <a:t>8 </a:t>
                      </a:r>
                      <a:r>
                        <a:rPr lang="en-US" sz="3000" dirty="0" err="1">
                          <a:effectLst/>
                        </a:rPr>
                        <a:t>hrs</a:t>
                      </a:r>
                      <a:r>
                        <a:rPr lang="en-US" sz="3000" dirty="0">
                          <a:effectLst/>
                        </a:rPr>
                        <a:t> out of water but no blood extracted</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297154">
                <a:tc>
                  <a:txBody>
                    <a:bodyPr/>
                    <a:lstStyle/>
                    <a:p>
                      <a:pPr marL="0" marR="0">
                        <a:spcBef>
                          <a:spcPts val="0"/>
                        </a:spcBef>
                        <a:spcAft>
                          <a:spcPts val="0"/>
                        </a:spcAft>
                      </a:pPr>
                      <a:r>
                        <a:rPr lang="en-US" sz="3000" dirty="0" smtClean="0">
                          <a:effectLst/>
                        </a:rPr>
                        <a:t>Heat</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2">
                        <a:lumMod val="75000"/>
                      </a:schemeClr>
                    </a:solidFill>
                  </a:tcPr>
                </a:tc>
                <a:tc>
                  <a:txBody>
                    <a:bodyPr/>
                    <a:lstStyle/>
                    <a:p>
                      <a:pPr marL="0" marR="0" algn="ctr">
                        <a:spcBef>
                          <a:spcPts val="0"/>
                        </a:spcBef>
                        <a:spcAft>
                          <a:spcPts val="0"/>
                        </a:spcAft>
                      </a:pPr>
                      <a:r>
                        <a:rPr lang="en-US" sz="3000" dirty="0">
                          <a:effectLst/>
                        </a:rPr>
                        <a:t>Increased water temperatures for 4 </a:t>
                      </a:r>
                      <a:r>
                        <a:rPr lang="en-US" sz="3000" dirty="0" err="1">
                          <a:effectLst/>
                        </a:rPr>
                        <a:t>hrs</a:t>
                      </a:r>
                      <a:r>
                        <a:rPr lang="en-US" sz="3000" dirty="0">
                          <a:effectLst/>
                        </a:rPr>
                        <a:t> (~90</a:t>
                      </a:r>
                      <a:r>
                        <a:rPr lang="en-US" sz="3000" dirty="0">
                          <a:effectLst/>
                          <a:sym typeface="Symbol" charset="2"/>
                        </a:rPr>
                        <a:t></a:t>
                      </a:r>
                      <a:r>
                        <a:rPr lang="en-US" sz="3000" dirty="0">
                          <a:effectLst/>
                        </a:rPr>
                        <a:t>C) and 30% blood volume extracted</a:t>
                      </a:r>
                      <a:endParaRPr lang="en-US" sz="3000" dirty="0">
                        <a:effectLst/>
                        <a:latin typeface="Calibri" charset="0"/>
                        <a:ea typeface="Calibri" charset="0"/>
                        <a:cs typeface="Times New Roman"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3000" dirty="0">
                          <a:effectLst/>
                        </a:rPr>
                        <a:t>Increased water temperatures for 4 </a:t>
                      </a:r>
                      <a:r>
                        <a:rPr lang="en-US" sz="3000" dirty="0" err="1">
                          <a:effectLst/>
                        </a:rPr>
                        <a:t>hrs</a:t>
                      </a:r>
                      <a:r>
                        <a:rPr lang="en-US" sz="3000" dirty="0">
                          <a:effectLst/>
                        </a:rPr>
                        <a:t> but no blood extracted</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297154">
                <a:tc>
                  <a:txBody>
                    <a:bodyPr/>
                    <a:lstStyle/>
                    <a:p>
                      <a:pPr marL="0" marR="0">
                        <a:spcBef>
                          <a:spcPts val="0"/>
                        </a:spcBef>
                        <a:spcAft>
                          <a:spcPts val="0"/>
                        </a:spcAft>
                      </a:pPr>
                      <a:r>
                        <a:rPr lang="en-US" sz="3000" dirty="0">
                          <a:effectLst/>
                        </a:rPr>
                        <a:t>Full Bleeding Procedure</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tx2">
                        <a:lumMod val="75000"/>
                      </a:schemeClr>
                    </a:solidFill>
                  </a:tcPr>
                </a:tc>
                <a:tc>
                  <a:txBody>
                    <a:bodyPr/>
                    <a:lstStyle/>
                    <a:p>
                      <a:pPr marL="0" marR="0" algn="ctr">
                        <a:spcBef>
                          <a:spcPts val="0"/>
                        </a:spcBef>
                        <a:spcAft>
                          <a:spcPts val="0"/>
                        </a:spcAft>
                      </a:pPr>
                      <a:r>
                        <a:rPr lang="en-US" sz="3000" dirty="0" smtClean="0">
                          <a:effectLst/>
                        </a:rPr>
                        <a:t>8 </a:t>
                      </a:r>
                      <a:r>
                        <a:rPr lang="en-US" sz="3000" dirty="0" err="1" smtClean="0">
                          <a:effectLst/>
                        </a:rPr>
                        <a:t>hrs</a:t>
                      </a:r>
                      <a:r>
                        <a:rPr lang="en-US" sz="3000" dirty="0" smtClean="0">
                          <a:effectLst/>
                        </a:rPr>
                        <a:t> out of water,</a:t>
                      </a:r>
                      <a:r>
                        <a:rPr lang="en-US" sz="3000" baseline="0" dirty="0" smtClean="0">
                          <a:effectLst/>
                        </a:rPr>
                        <a:t> increased water temperatures for 4 </a:t>
                      </a:r>
                      <a:r>
                        <a:rPr lang="en-US" sz="3000" baseline="0" dirty="0" err="1" smtClean="0">
                          <a:effectLst/>
                        </a:rPr>
                        <a:t>hrs</a:t>
                      </a:r>
                      <a:r>
                        <a:rPr lang="en-US" sz="3000" baseline="0" dirty="0" smtClean="0">
                          <a:effectLst/>
                        </a:rPr>
                        <a:t> (~90</a:t>
                      </a:r>
                      <a:r>
                        <a:rPr lang="en-US" sz="3000" dirty="0" smtClean="0">
                          <a:effectLst/>
                          <a:sym typeface="Symbol" charset="2"/>
                        </a:rPr>
                        <a:t></a:t>
                      </a:r>
                      <a:r>
                        <a:rPr lang="en-US" sz="3000" dirty="0" smtClean="0">
                          <a:effectLst/>
                        </a:rPr>
                        <a:t>C), and </a:t>
                      </a:r>
                      <a:r>
                        <a:rPr lang="en-US" sz="3000" dirty="0">
                          <a:effectLst/>
                        </a:rPr>
                        <a:t>30% blood volume extracted</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3000" dirty="0" smtClean="0">
                          <a:effectLst/>
                        </a:rPr>
                        <a:t>8 </a:t>
                      </a:r>
                      <a:r>
                        <a:rPr lang="en-US" sz="3000" dirty="0" err="1" smtClean="0">
                          <a:effectLst/>
                        </a:rPr>
                        <a:t>hrs</a:t>
                      </a:r>
                      <a:r>
                        <a:rPr lang="en-US" sz="3000" dirty="0" smtClean="0">
                          <a:effectLst/>
                        </a:rPr>
                        <a:t> out of water,</a:t>
                      </a:r>
                      <a:r>
                        <a:rPr lang="en-US" sz="3000" baseline="0" dirty="0" smtClean="0">
                          <a:effectLst/>
                        </a:rPr>
                        <a:t> increased water temperatures for 4 </a:t>
                      </a:r>
                      <a:r>
                        <a:rPr lang="en-US" sz="3000" baseline="0" dirty="0" err="1" smtClean="0">
                          <a:effectLst/>
                        </a:rPr>
                        <a:t>hrs</a:t>
                      </a:r>
                      <a:r>
                        <a:rPr lang="en-US" sz="3000" baseline="0" dirty="0" smtClean="0">
                          <a:effectLst/>
                        </a:rPr>
                        <a:t> (~90</a:t>
                      </a:r>
                      <a:r>
                        <a:rPr lang="en-US" sz="3000" dirty="0" smtClean="0">
                          <a:effectLst/>
                          <a:sym typeface="Symbol" charset="2"/>
                        </a:rPr>
                        <a:t></a:t>
                      </a:r>
                      <a:r>
                        <a:rPr lang="en-US" sz="3000" dirty="0" smtClean="0">
                          <a:effectLst/>
                        </a:rPr>
                        <a:t>C),</a:t>
                      </a:r>
                      <a:r>
                        <a:rPr lang="en-US" sz="3000" baseline="0" dirty="0" smtClean="0">
                          <a:effectLst/>
                        </a:rPr>
                        <a:t> </a:t>
                      </a:r>
                      <a:r>
                        <a:rPr lang="en-US" sz="3000" dirty="0" smtClean="0">
                          <a:effectLst/>
                        </a:rPr>
                        <a:t>but </a:t>
                      </a:r>
                      <a:r>
                        <a:rPr lang="en-US" sz="3000" dirty="0">
                          <a:effectLst/>
                        </a:rPr>
                        <a:t>no blood extracted</a:t>
                      </a:r>
                      <a:endParaRPr lang="en-US" sz="3000" dirty="0">
                        <a:effectLst/>
                        <a:latin typeface="Calibri" charset="0"/>
                        <a:ea typeface="Calibri" charset="0"/>
                        <a:cs typeface="Times New Roman"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54" name="Text Box 4"/>
          <p:cNvSpPr txBox="1"/>
          <p:nvPr/>
        </p:nvSpPr>
        <p:spPr>
          <a:xfrm>
            <a:off x="29688173" y="5609435"/>
            <a:ext cx="13596251" cy="3862596"/>
          </a:xfrm>
          <a:prstGeom prst="rect">
            <a:avLst/>
          </a:prstGeom>
          <a:ln w="9525">
            <a:solidFill>
              <a:schemeClr val="tx1">
                <a:lumMod val="50000"/>
                <a:lumOff val="50000"/>
              </a:schemeClr>
            </a:solid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p>
            <a:pPr marR="0" lvl="0">
              <a:spcBef>
                <a:spcPts val="0"/>
              </a:spcBef>
              <a:spcAft>
                <a:spcPts val="0"/>
              </a:spcAft>
            </a:pPr>
            <a:r>
              <a:rPr lang="en-US" sz="3000" dirty="0" smtClean="0">
                <a:effectLst/>
                <a:latin typeface="Times New Roman" charset="0"/>
                <a:ea typeface="Calibri" charset="0"/>
                <a:cs typeface="Times New Roman" charset="0"/>
              </a:rPr>
              <a:t>Hemolymph is obtained </a:t>
            </a:r>
            <a:r>
              <a:rPr lang="en-US" sz="3000" dirty="0">
                <a:effectLst/>
                <a:latin typeface="Times New Roman" charset="0"/>
                <a:ea typeface="Calibri" charset="0"/>
                <a:cs typeface="Times New Roman" charset="0"/>
              </a:rPr>
              <a:t>in </a:t>
            </a:r>
            <a:r>
              <a:rPr lang="en-US" sz="3000" dirty="0" smtClean="0">
                <a:effectLst/>
                <a:latin typeface="Times New Roman" charset="0"/>
                <a:ea typeface="Calibri" charset="0"/>
                <a:cs typeface="Times New Roman" charset="0"/>
              </a:rPr>
              <a:t>a process that lasts for 24-72 hours.</a:t>
            </a:r>
            <a:endParaRPr lang="en-US" sz="3000" dirty="0">
              <a:ea typeface="Calibri" charset="0"/>
              <a:cs typeface="Times New Roman" charset="0"/>
            </a:endParaRPr>
          </a:p>
          <a:p>
            <a:pPr marL="457200" marR="0" lvl="0" indent="-457200">
              <a:spcBef>
                <a:spcPts val="0"/>
              </a:spcBef>
              <a:spcAft>
                <a:spcPts val="0"/>
              </a:spcAft>
              <a:buFont typeface="Arial" charset="0"/>
              <a:buChar char="•"/>
            </a:pPr>
            <a:r>
              <a:rPr lang="en-US" sz="3000" dirty="0" smtClean="0">
                <a:effectLst/>
                <a:latin typeface="Times New Roman" charset="0"/>
                <a:ea typeface="Calibri" charset="0"/>
                <a:cs typeface="Times New Roman" charset="0"/>
              </a:rPr>
              <a:t>Trawl </a:t>
            </a:r>
            <a:r>
              <a:rPr lang="en-US" sz="3000" dirty="0">
                <a:effectLst/>
                <a:latin typeface="Times New Roman" charset="0"/>
                <a:ea typeface="Calibri" charset="0"/>
                <a:cs typeface="Times New Roman" charset="0"/>
              </a:rPr>
              <a:t>or hand-harvest </a:t>
            </a:r>
            <a:r>
              <a:rPr lang="en-US" sz="3000" dirty="0" smtClean="0">
                <a:effectLst/>
                <a:latin typeface="Times New Roman" charset="0"/>
                <a:ea typeface="Calibri" charset="0"/>
                <a:cs typeface="Times New Roman" charset="0"/>
              </a:rPr>
              <a:t>capture of horseshoe crabs.</a:t>
            </a:r>
            <a:endParaRPr lang="en-US" sz="3000" dirty="0">
              <a:ea typeface="Calibri" charset="0"/>
              <a:cs typeface="Times New Roman" charset="0"/>
            </a:endParaRPr>
          </a:p>
          <a:p>
            <a:pPr marL="457200" marR="0" lvl="0" indent="-457200">
              <a:spcBef>
                <a:spcPts val="0"/>
              </a:spcBef>
              <a:spcAft>
                <a:spcPts val="0"/>
              </a:spcAft>
              <a:buFont typeface="Arial" charset="0"/>
              <a:buChar char="•"/>
            </a:pPr>
            <a:r>
              <a:rPr lang="en-US" sz="3000" dirty="0" smtClean="0">
                <a:latin typeface="Times New Roman" charset="0"/>
                <a:ea typeface="Calibri" charset="0"/>
                <a:cs typeface="Times New Roman" charset="0"/>
              </a:rPr>
              <a:t>Animals held</a:t>
            </a:r>
            <a:r>
              <a:rPr lang="en-US" sz="3000" dirty="0" smtClean="0">
                <a:effectLst/>
                <a:latin typeface="Times New Roman" charset="0"/>
                <a:ea typeface="Calibri" charset="0"/>
                <a:cs typeface="Times New Roman" charset="0"/>
              </a:rPr>
              <a:t> </a:t>
            </a:r>
            <a:r>
              <a:rPr lang="en-US" sz="3000" dirty="0" smtClean="0">
                <a:effectLst/>
                <a:latin typeface="Times New Roman" charset="0"/>
                <a:ea typeface="Calibri" charset="0"/>
                <a:cs typeface="Times New Roman" charset="0"/>
              </a:rPr>
              <a:t>on boat or dock, often out of water at summer temperatures.</a:t>
            </a:r>
            <a:endParaRPr lang="en-US" sz="3000" dirty="0">
              <a:ea typeface="Calibri" charset="0"/>
              <a:cs typeface="Times New Roman" charset="0"/>
            </a:endParaRPr>
          </a:p>
          <a:p>
            <a:pPr marL="457200" marR="0" lvl="0" indent="-457200">
              <a:spcBef>
                <a:spcPts val="0"/>
              </a:spcBef>
              <a:spcAft>
                <a:spcPts val="0"/>
              </a:spcAft>
              <a:buFont typeface="Arial" charset="0"/>
              <a:buChar char="•"/>
            </a:pPr>
            <a:r>
              <a:rPr lang="en-US" sz="3000" dirty="0" smtClean="0">
                <a:effectLst/>
                <a:latin typeface="Times New Roman" charset="0"/>
                <a:ea typeface="Calibri" charset="0"/>
                <a:cs typeface="Times New Roman" charset="0"/>
              </a:rPr>
              <a:t>Transported to, </a:t>
            </a:r>
            <a:r>
              <a:rPr lang="en-US" sz="3000" dirty="0">
                <a:effectLst/>
                <a:latin typeface="Times New Roman" charset="0"/>
                <a:ea typeface="Calibri" charset="0"/>
                <a:cs typeface="Times New Roman" charset="0"/>
              </a:rPr>
              <a:t>and </a:t>
            </a:r>
            <a:r>
              <a:rPr lang="en-US" sz="3000" dirty="0" smtClean="0">
                <a:effectLst/>
                <a:latin typeface="Times New Roman" charset="0"/>
                <a:ea typeface="Calibri" charset="0"/>
                <a:cs typeface="Times New Roman" charset="0"/>
              </a:rPr>
              <a:t>from, </a:t>
            </a:r>
            <a:r>
              <a:rPr lang="en-US" sz="3000" dirty="0">
                <a:effectLst/>
                <a:latin typeface="Times New Roman" charset="0"/>
                <a:ea typeface="Calibri" charset="0"/>
                <a:cs typeface="Times New Roman" charset="0"/>
              </a:rPr>
              <a:t>biomedical facility </a:t>
            </a:r>
            <a:r>
              <a:rPr lang="en-US" sz="3000" i="1" dirty="0">
                <a:effectLst/>
                <a:latin typeface="Times New Roman" charset="0"/>
                <a:ea typeface="Calibri" charset="0"/>
                <a:cs typeface="Times New Roman" charset="0"/>
              </a:rPr>
              <a:t>(in or out of </a:t>
            </a:r>
            <a:r>
              <a:rPr lang="en-US" sz="3000" i="1" dirty="0" smtClean="0">
                <a:effectLst/>
                <a:latin typeface="Times New Roman" charset="0"/>
                <a:ea typeface="Calibri" charset="0"/>
                <a:cs typeface="Times New Roman" charset="0"/>
              </a:rPr>
              <a:t>water).</a:t>
            </a:r>
            <a:endParaRPr lang="en-US" sz="3000" dirty="0">
              <a:ea typeface="Calibri" charset="0"/>
              <a:cs typeface="Times New Roman" charset="0"/>
            </a:endParaRPr>
          </a:p>
          <a:p>
            <a:pPr marL="457200" marR="0" lvl="0" indent="-457200">
              <a:spcBef>
                <a:spcPts val="0"/>
              </a:spcBef>
              <a:spcAft>
                <a:spcPts val="0"/>
              </a:spcAft>
              <a:buFont typeface="Arial" charset="0"/>
              <a:buChar char="•"/>
            </a:pPr>
            <a:r>
              <a:rPr lang="en-US" sz="3000" dirty="0" smtClean="0">
                <a:effectLst/>
                <a:latin typeface="Times New Roman" charset="0"/>
                <a:ea typeface="Calibri" charset="0"/>
                <a:cs typeface="Times New Roman" charset="0"/>
              </a:rPr>
              <a:t>Held in tanks (sometimes overnight) at biomedical facility </a:t>
            </a:r>
            <a:r>
              <a:rPr lang="en-US" sz="3000" i="1" dirty="0" smtClean="0">
                <a:effectLst/>
                <a:latin typeface="Times New Roman" charset="0"/>
                <a:ea typeface="Calibri" charset="0"/>
                <a:cs typeface="Times New Roman" charset="0"/>
              </a:rPr>
              <a:t>(in </a:t>
            </a:r>
            <a:r>
              <a:rPr lang="en-US" sz="3000" i="1" dirty="0">
                <a:effectLst/>
                <a:latin typeface="Times New Roman" charset="0"/>
                <a:ea typeface="Calibri" charset="0"/>
                <a:cs typeface="Times New Roman" charset="0"/>
              </a:rPr>
              <a:t>or out of </a:t>
            </a:r>
            <a:r>
              <a:rPr lang="en-US" sz="3000" i="1" dirty="0" smtClean="0">
                <a:effectLst/>
                <a:latin typeface="Times New Roman" charset="0"/>
                <a:ea typeface="Calibri" charset="0"/>
                <a:cs typeface="Times New Roman" charset="0"/>
              </a:rPr>
              <a:t>water).</a:t>
            </a:r>
            <a:endParaRPr lang="en-US" sz="3000" dirty="0">
              <a:ea typeface="Calibri" charset="0"/>
              <a:cs typeface="Times New Roman" charset="0"/>
            </a:endParaRPr>
          </a:p>
          <a:p>
            <a:pPr marL="457200" marR="0" lvl="0" indent="-457200">
              <a:spcBef>
                <a:spcPts val="0"/>
              </a:spcBef>
              <a:spcAft>
                <a:spcPts val="0"/>
              </a:spcAft>
              <a:buFont typeface="Arial" charset="0"/>
              <a:buChar char="•"/>
            </a:pPr>
            <a:r>
              <a:rPr lang="en-US" sz="3000" dirty="0" smtClean="0">
                <a:effectLst/>
                <a:latin typeface="Times New Roman" charset="0"/>
                <a:ea typeface="Calibri" charset="0"/>
                <a:cs typeface="Times New Roman" charset="0"/>
              </a:rPr>
              <a:t>30</a:t>
            </a:r>
            <a:r>
              <a:rPr lang="en-US" sz="3000" dirty="0">
                <a:effectLst/>
                <a:latin typeface="Times New Roman" charset="0"/>
                <a:ea typeface="Calibri" charset="0"/>
                <a:cs typeface="Times New Roman" charset="0"/>
              </a:rPr>
              <a:t>% </a:t>
            </a:r>
            <a:r>
              <a:rPr lang="en-US" sz="3000" dirty="0" smtClean="0">
                <a:latin typeface="Times New Roman" charset="0"/>
                <a:ea typeface="Calibri" charset="0"/>
                <a:cs typeface="Times New Roman" charset="0"/>
              </a:rPr>
              <a:t>of their hemolymph is extracted.</a:t>
            </a:r>
          </a:p>
          <a:p>
            <a:pPr marL="457200" marR="0" lvl="0" indent="-457200">
              <a:spcBef>
                <a:spcPts val="0"/>
              </a:spcBef>
              <a:spcAft>
                <a:spcPts val="0"/>
              </a:spcAft>
              <a:buFont typeface="Arial" charset="0"/>
              <a:buChar char="•"/>
            </a:pPr>
            <a:r>
              <a:rPr lang="en-US" sz="3000" dirty="0" smtClean="0">
                <a:effectLst/>
                <a:latin typeface="Times New Roman" charset="0"/>
                <a:ea typeface="Calibri" charset="0"/>
                <a:cs typeface="Times New Roman" charset="0"/>
              </a:rPr>
              <a:t>Returned </a:t>
            </a:r>
            <a:r>
              <a:rPr lang="en-US" sz="3000" dirty="0">
                <a:effectLst/>
                <a:latin typeface="Times New Roman" charset="0"/>
                <a:ea typeface="Calibri" charset="0"/>
                <a:cs typeface="Times New Roman" charset="0"/>
              </a:rPr>
              <a:t>to place of </a:t>
            </a:r>
            <a:r>
              <a:rPr lang="en-US" sz="3000" dirty="0" smtClean="0">
                <a:effectLst/>
                <a:latin typeface="Times New Roman" charset="0"/>
                <a:ea typeface="Calibri" charset="0"/>
                <a:cs typeface="Times New Roman" charset="0"/>
              </a:rPr>
              <a:t>capture, or released in a new location (or </a:t>
            </a:r>
            <a:r>
              <a:rPr lang="en-US" sz="3000" dirty="0" smtClean="0">
                <a:effectLst/>
                <a:latin typeface="Times New Roman" charset="0"/>
                <a:ea typeface="Calibri" charset="0"/>
                <a:cs typeface="Times New Roman" charset="0"/>
              </a:rPr>
              <a:t>sold </a:t>
            </a:r>
            <a:r>
              <a:rPr lang="en-US" sz="3000" dirty="0" smtClean="0">
                <a:effectLst/>
                <a:latin typeface="Times New Roman" charset="0"/>
                <a:ea typeface="Calibri" charset="0"/>
                <a:cs typeface="Times New Roman" charset="0"/>
              </a:rPr>
              <a:t>for bait).</a:t>
            </a:r>
          </a:p>
          <a:p>
            <a:pPr marL="457200" marR="0" lvl="0" indent="-457200">
              <a:spcBef>
                <a:spcPts val="0"/>
              </a:spcBef>
              <a:spcAft>
                <a:spcPts val="0"/>
              </a:spcAft>
              <a:buFont typeface="Arial" charset="0"/>
              <a:buChar char="•"/>
            </a:pPr>
            <a:endParaRPr lang="en-US" sz="1500" dirty="0">
              <a:effectLst/>
              <a:ea typeface="Calibri" charset="0"/>
              <a:cs typeface="Times New Roman" charset="0"/>
            </a:endParaRPr>
          </a:p>
          <a:p>
            <a:pPr marL="0" marR="0">
              <a:spcBef>
                <a:spcPts val="0"/>
              </a:spcBef>
              <a:spcAft>
                <a:spcPts val="0"/>
              </a:spcAft>
            </a:pPr>
            <a:r>
              <a:rPr lang="en-US" sz="2000" dirty="0">
                <a:effectLst/>
                <a:latin typeface="Times New Roman" charset="0"/>
                <a:ea typeface="Calibri" charset="0"/>
                <a:cs typeface="Times New Roman" charset="0"/>
              </a:rPr>
              <a:t>*may slightly differ according to the different biomedical facilities </a:t>
            </a:r>
            <a:endParaRPr lang="en-US" sz="2000" dirty="0">
              <a:effectLst/>
              <a:ea typeface="Calibri" charset="0"/>
              <a:cs typeface="Times New Roman" charset="0"/>
            </a:endParaRPr>
          </a:p>
        </p:txBody>
      </p:sp>
      <p:sp>
        <p:nvSpPr>
          <p:cNvPr id="55" name="Text Placeholder 25"/>
          <p:cNvSpPr txBox="1">
            <a:spLocks/>
          </p:cNvSpPr>
          <p:nvPr/>
        </p:nvSpPr>
        <p:spPr>
          <a:xfrm>
            <a:off x="29693613" y="4562662"/>
            <a:ext cx="13585370" cy="1066800"/>
          </a:xfrm>
          <a:prstGeom prst="rect">
            <a:avLst/>
          </a:prstGeom>
          <a:solidFill>
            <a:schemeClr val="tx2">
              <a:lumMod val="75000"/>
            </a:schemeClr>
          </a:solidFill>
          <a:ln>
            <a:solidFill>
              <a:schemeClr val="tx2">
                <a:lumMod val="75000"/>
              </a:schemeClr>
            </a:solidFill>
          </a:ln>
        </p:spPr>
        <p:txBody>
          <a:bodyPr vert="horz" lIns="78373" tIns="39187" rIns="78373" bIns="39187"/>
          <a:lstStyle>
            <a:lvl1pPr marL="0" indent="0" algn="l" defTabSz="3493094" rtl="0" eaLnBrk="1" latinLnBrk="0" hangingPunct="1">
              <a:spcBef>
                <a:spcPct val="20000"/>
              </a:spcBef>
              <a:buFont typeface="Arial" pitchFamily="34" charset="0"/>
              <a:buNone/>
              <a:defRPr sz="4200" b="1" kern="1200" baseline="0">
                <a:solidFill>
                  <a:schemeClr val="bg1"/>
                </a:solidFill>
                <a:latin typeface="Arial"/>
                <a:ea typeface="+mn-ea"/>
                <a:cs typeface="Arial"/>
              </a:defRPr>
            </a:lvl1pPr>
            <a:lvl2pPr marL="2838140" indent="-1091592" algn="l" defTabSz="3493094" rtl="0" eaLnBrk="1" latinLnBrk="0" hangingPunct="1">
              <a:spcBef>
                <a:spcPct val="20000"/>
              </a:spcBef>
              <a:buFont typeface="Arial" pitchFamily="34" charset="0"/>
              <a:buChar char="–"/>
              <a:defRPr sz="10600" kern="1200">
                <a:solidFill>
                  <a:schemeClr val="tx1"/>
                </a:solidFill>
                <a:latin typeface="+mn-lt"/>
                <a:ea typeface="+mn-ea"/>
                <a:cs typeface="+mn-cs"/>
              </a:defRPr>
            </a:lvl2pPr>
            <a:lvl3pPr marL="4366370" indent="-873274" algn="l" defTabSz="3493094" rtl="0" eaLnBrk="1" latinLnBrk="0" hangingPunct="1">
              <a:spcBef>
                <a:spcPct val="20000"/>
              </a:spcBef>
              <a:buFont typeface="Arial" pitchFamily="34" charset="0"/>
              <a:buChar char="•"/>
              <a:defRPr sz="9000" kern="1200">
                <a:solidFill>
                  <a:schemeClr val="tx1"/>
                </a:solidFill>
                <a:latin typeface="+mn-lt"/>
                <a:ea typeface="+mn-ea"/>
                <a:cs typeface="+mn-cs"/>
              </a:defRPr>
            </a:lvl3pPr>
            <a:lvl4pPr marL="611291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4pPr>
            <a:lvl5pPr marL="7859464"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5pPr>
            <a:lvl6pPr marL="9606010"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6pPr>
            <a:lvl7pPr marL="1135255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7pPr>
            <a:lvl8pPr marL="1309910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8pPr>
            <a:lvl9pPr marL="14845652"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9pPr>
          </a:lstStyle>
          <a:p>
            <a:r>
              <a:rPr lang="en-US" dirty="0" smtClean="0"/>
              <a:t>LAL “Industry-Standard” Bleeding Procedure*</a:t>
            </a:r>
            <a:endParaRPr lang="en-US" dirty="0"/>
          </a:p>
        </p:txBody>
      </p:sp>
      <p:sp>
        <p:nvSpPr>
          <p:cNvPr id="56" name="Text Placeholder 27"/>
          <p:cNvSpPr txBox="1">
            <a:spLocks/>
          </p:cNvSpPr>
          <p:nvPr/>
        </p:nvSpPr>
        <p:spPr>
          <a:xfrm>
            <a:off x="29693613" y="19610894"/>
            <a:ext cx="13585370" cy="1066800"/>
          </a:xfrm>
          <a:prstGeom prst="rect">
            <a:avLst/>
          </a:prstGeom>
          <a:solidFill>
            <a:schemeClr val="tx2">
              <a:lumMod val="75000"/>
            </a:schemeClr>
          </a:solidFill>
          <a:ln>
            <a:solidFill>
              <a:srgbClr val="09306B"/>
            </a:solidFill>
          </a:ln>
        </p:spPr>
        <p:txBody>
          <a:bodyPr vert="horz" lIns="78373" tIns="39187" rIns="78373" bIns="39187"/>
          <a:lstStyle>
            <a:lvl1pPr marL="0" indent="0" algn="l" defTabSz="3493094" rtl="0" eaLnBrk="1" latinLnBrk="0" hangingPunct="1">
              <a:spcBef>
                <a:spcPct val="20000"/>
              </a:spcBef>
              <a:buFont typeface="Arial" pitchFamily="34" charset="0"/>
              <a:buNone/>
              <a:defRPr sz="4200" b="1" kern="1200" baseline="0">
                <a:solidFill>
                  <a:schemeClr val="bg1"/>
                </a:solidFill>
                <a:latin typeface="Arial"/>
                <a:ea typeface="+mn-ea"/>
                <a:cs typeface="Arial"/>
              </a:defRPr>
            </a:lvl1pPr>
            <a:lvl2pPr marL="2838140" indent="-1091592" algn="l" defTabSz="3493094" rtl="0" eaLnBrk="1" latinLnBrk="0" hangingPunct="1">
              <a:spcBef>
                <a:spcPct val="20000"/>
              </a:spcBef>
              <a:buFont typeface="Arial" pitchFamily="34" charset="0"/>
              <a:buChar char="–"/>
              <a:defRPr sz="10600" kern="1200">
                <a:solidFill>
                  <a:schemeClr val="tx1"/>
                </a:solidFill>
                <a:latin typeface="+mn-lt"/>
                <a:ea typeface="+mn-ea"/>
                <a:cs typeface="+mn-cs"/>
              </a:defRPr>
            </a:lvl2pPr>
            <a:lvl3pPr marL="4366370" indent="-873274" algn="l" defTabSz="3493094" rtl="0" eaLnBrk="1" latinLnBrk="0" hangingPunct="1">
              <a:spcBef>
                <a:spcPct val="20000"/>
              </a:spcBef>
              <a:buFont typeface="Arial" pitchFamily="34" charset="0"/>
              <a:buChar char="•"/>
              <a:defRPr sz="9000" kern="1200">
                <a:solidFill>
                  <a:schemeClr val="tx1"/>
                </a:solidFill>
                <a:latin typeface="+mn-lt"/>
                <a:ea typeface="+mn-ea"/>
                <a:cs typeface="+mn-cs"/>
              </a:defRPr>
            </a:lvl3pPr>
            <a:lvl4pPr marL="611291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4pPr>
            <a:lvl5pPr marL="7859464"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5pPr>
            <a:lvl6pPr marL="9606010"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6pPr>
            <a:lvl7pPr marL="1135255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7pPr>
            <a:lvl8pPr marL="1309910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8pPr>
            <a:lvl9pPr marL="14845652"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9pPr>
          </a:lstStyle>
          <a:p>
            <a:r>
              <a:rPr lang="en-US" dirty="0" smtClean="0"/>
              <a:t>Summary/Discussion</a:t>
            </a:r>
            <a:endParaRPr lang="en-US" dirty="0"/>
          </a:p>
        </p:txBody>
      </p:sp>
      <p:sp>
        <p:nvSpPr>
          <p:cNvPr id="58" name="TextBox 57"/>
          <p:cNvSpPr txBox="1"/>
          <p:nvPr/>
        </p:nvSpPr>
        <p:spPr>
          <a:xfrm>
            <a:off x="15418472" y="11373079"/>
            <a:ext cx="12801600" cy="1077218"/>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3200" b="1" dirty="0" smtClean="0"/>
              <a:t>Exposure to heat and bleeding caused a significant decrease in overall activity 1 and 2 weeks post-treatment</a:t>
            </a:r>
            <a:endParaRPr lang="en-US" sz="3200" b="1" dirty="0"/>
          </a:p>
        </p:txBody>
      </p:sp>
      <p:sp>
        <p:nvSpPr>
          <p:cNvPr id="114" name="TextBox 113"/>
          <p:cNvSpPr txBox="1"/>
          <p:nvPr/>
        </p:nvSpPr>
        <p:spPr>
          <a:xfrm>
            <a:off x="29693613" y="20660129"/>
            <a:ext cx="13585370" cy="4493538"/>
          </a:xfrm>
          <a:prstGeom prst="rect">
            <a:avLst/>
          </a:prstGeom>
          <a:solidFill>
            <a:schemeClr val="bg1"/>
          </a:solidFill>
          <a:ln>
            <a:solidFill>
              <a:schemeClr val="tx1">
                <a:lumMod val="50000"/>
                <a:lumOff val="50000"/>
              </a:schemeClr>
            </a:solidFill>
          </a:ln>
        </p:spPr>
        <p:txBody>
          <a:bodyPr wrap="square" rtlCol="0">
            <a:spAutoFit/>
          </a:bodyPr>
          <a:lstStyle/>
          <a:p>
            <a:pPr marL="457200" lvl="0" indent="-457200">
              <a:buFont typeface="Arial" charset="0"/>
              <a:buChar char="•"/>
            </a:pPr>
            <a:r>
              <a:rPr lang="en-US" sz="2600" dirty="0" smtClean="0"/>
              <a:t>Bleeding and air exposure did not lead to as many behavioral changes as </a:t>
            </a:r>
            <a:r>
              <a:rPr lang="en-US" sz="2600" dirty="0" smtClean="0"/>
              <a:t>heat plus bleeding, </a:t>
            </a:r>
            <a:r>
              <a:rPr lang="en-US" sz="2600" dirty="0" smtClean="0"/>
              <a:t>or the full bleeding procedure. </a:t>
            </a:r>
          </a:p>
          <a:p>
            <a:pPr marL="457200" lvl="0" indent="-457200">
              <a:buFont typeface="Arial" charset="0"/>
              <a:buChar char="•"/>
            </a:pPr>
            <a:r>
              <a:rPr lang="en-US" sz="2600" dirty="0" smtClean="0"/>
              <a:t>Not all of the behavioral and physiological changes were immediate. </a:t>
            </a:r>
          </a:p>
          <a:p>
            <a:pPr marL="457200" lvl="0" indent="-457200">
              <a:buFont typeface="Arial" charset="0"/>
              <a:buChar char="•"/>
            </a:pPr>
            <a:r>
              <a:rPr lang="en-US" sz="2600" dirty="0" smtClean="0"/>
              <a:t>Based on the effects of heat alone, animals that are selected for the biomedical bleeding process should be kept at their preferred temperatures. </a:t>
            </a:r>
          </a:p>
          <a:p>
            <a:pPr marL="457200" lvl="0" indent="-457200">
              <a:buFont typeface="Arial" charset="0"/>
              <a:buChar char="•"/>
            </a:pPr>
            <a:r>
              <a:rPr lang="en-US" sz="2600" dirty="0" smtClean="0"/>
              <a:t>The full bleeding procedure had </a:t>
            </a:r>
            <a:r>
              <a:rPr lang="en-US" sz="2600" dirty="0" smtClean="0"/>
              <a:t>more</a:t>
            </a:r>
            <a:r>
              <a:rPr lang="en-US" sz="2600" dirty="0" smtClean="0"/>
              <a:t> </a:t>
            </a:r>
            <a:r>
              <a:rPr lang="en-US" sz="2600" dirty="0" smtClean="0"/>
              <a:t>impact on overall activity than any stressor alone. This suggests a synergistic </a:t>
            </a:r>
            <a:r>
              <a:rPr lang="en-US" sz="2600" dirty="0" err="1" smtClean="0"/>
              <a:t>interation</a:t>
            </a:r>
            <a:r>
              <a:rPr lang="en-US" sz="2600" dirty="0" smtClean="0"/>
              <a:t> between all the stressors involved in </a:t>
            </a:r>
            <a:r>
              <a:rPr lang="en-US" sz="2600" dirty="0" smtClean="0"/>
              <a:t>the bleeding </a:t>
            </a:r>
            <a:r>
              <a:rPr lang="en-US" sz="2600" dirty="0" smtClean="0"/>
              <a:t>process.</a:t>
            </a:r>
            <a:endParaRPr lang="en-US" sz="2600" dirty="0" smtClean="0"/>
          </a:p>
          <a:p>
            <a:pPr marL="457200" lvl="0" indent="-457200">
              <a:buFont typeface="Arial" charset="0"/>
              <a:buChar char="•"/>
            </a:pPr>
            <a:r>
              <a:rPr lang="en-US" sz="2600" dirty="0" smtClean="0"/>
              <a:t>Animals collected </a:t>
            </a:r>
            <a:r>
              <a:rPr lang="en-US" sz="2600" dirty="0" smtClean="0"/>
              <a:t>in the late </a:t>
            </a:r>
            <a:r>
              <a:rPr lang="en-US" sz="2600" dirty="0" smtClean="0"/>
              <a:t>summer/fall </a:t>
            </a:r>
            <a:r>
              <a:rPr lang="en-US" sz="2600" dirty="0" smtClean="0"/>
              <a:t>might be </a:t>
            </a:r>
            <a:r>
              <a:rPr lang="en-US" sz="2600" dirty="0" smtClean="0"/>
              <a:t>better able to withstand the impacts associated with the biomedical </a:t>
            </a:r>
            <a:r>
              <a:rPr lang="en-US" sz="2600" dirty="0" smtClean="0"/>
              <a:t>bleeding </a:t>
            </a:r>
            <a:r>
              <a:rPr lang="en-US" sz="2600" dirty="0" smtClean="0"/>
              <a:t>process, </a:t>
            </a:r>
            <a:r>
              <a:rPr lang="en-US" sz="2600" dirty="0" smtClean="0"/>
              <a:t>due to </a:t>
            </a:r>
            <a:r>
              <a:rPr lang="en-US" sz="2600" dirty="0" smtClean="0"/>
              <a:t>higher levels of</a:t>
            </a:r>
            <a:r>
              <a:rPr lang="en-US" sz="2600" dirty="0" smtClean="0"/>
              <a:t> </a:t>
            </a:r>
            <a:r>
              <a:rPr lang="en-US" sz="2600" dirty="0" err="1" smtClean="0"/>
              <a:t>hemocyanin</a:t>
            </a:r>
            <a:r>
              <a:rPr lang="en-US" sz="2600" dirty="0"/>
              <a:t> </a:t>
            </a:r>
            <a:r>
              <a:rPr lang="en-US" sz="2600" dirty="0" smtClean="0"/>
              <a:t>in their blood</a:t>
            </a:r>
            <a:r>
              <a:rPr lang="en-US" sz="2600" dirty="0" smtClean="0"/>
              <a:t>.</a:t>
            </a:r>
            <a:endParaRPr lang="en-US" sz="2600" dirty="0" smtClean="0"/>
          </a:p>
          <a:p>
            <a:pPr marL="457200" lvl="0" indent="-457200">
              <a:buFont typeface="Arial" charset="0"/>
              <a:buChar char="•"/>
            </a:pPr>
            <a:r>
              <a:rPr lang="en-US" sz="2600" dirty="0" smtClean="0"/>
              <a:t>There was a 14% mortality rate in all the trials, indicating that there are both lethal and </a:t>
            </a:r>
            <a:r>
              <a:rPr lang="en-US" sz="2600" dirty="0" err="1" smtClean="0"/>
              <a:t>sublethal</a:t>
            </a:r>
            <a:r>
              <a:rPr lang="en-US" sz="2600" dirty="0" smtClean="0"/>
              <a:t> impacts of the biomedical bleeding process on the behavior and physiology of horseshoe crabs.</a:t>
            </a:r>
          </a:p>
        </p:txBody>
      </p:sp>
      <p:sp>
        <p:nvSpPr>
          <p:cNvPr id="100" name="Text Box 4"/>
          <p:cNvSpPr txBox="1"/>
          <p:nvPr/>
        </p:nvSpPr>
        <p:spPr>
          <a:xfrm>
            <a:off x="29924468" y="16673938"/>
            <a:ext cx="6154764" cy="2000548"/>
          </a:xfrm>
          <a:prstGeom prst="rect">
            <a:avLst/>
          </a:prstGeom>
          <a:ln w="9525">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spAutoFit/>
          </a:bodyPr>
          <a:lstStyle/>
          <a:p>
            <a:pPr marR="0" lvl="0">
              <a:spcBef>
                <a:spcPts val="0"/>
              </a:spcBef>
              <a:spcAft>
                <a:spcPts val="0"/>
              </a:spcAft>
            </a:pPr>
            <a:r>
              <a:rPr lang="en-US" sz="2600" b="1" dirty="0" smtClean="0">
                <a:ea typeface="Calibri" charset="0"/>
                <a:cs typeface="Times New Roman" charset="0"/>
              </a:rPr>
              <a:t>Fig 5. </a:t>
            </a:r>
            <a:r>
              <a:rPr lang="en-US" sz="2600" dirty="0" err="1" smtClean="0">
                <a:ea typeface="Calibri" charset="0"/>
                <a:cs typeface="Times New Roman" charset="0"/>
              </a:rPr>
              <a:t>Hemocyanin</a:t>
            </a:r>
            <a:r>
              <a:rPr lang="en-US" sz="2600" dirty="0" smtClean="0">
                <a:ea typeface="Calibri" charset="0"/>
                <a:cs typeface="Times New Roman" charset="0"/>
              </a:rPr>
              <a:t> concentrations were significantly (p&lt;0.05) lower in animals sampled in June in comparison to those sampled in August-October. </a:t>
            </a:r>
          </a:p>
          <a:p>
            <a:pPr marR="0" lvl="0">
              <a:spcBef>
                <a:spcPts val="0"/>
              </a:spcBef>
              <a:spcAft>
                <a:spcPts val="0"/>
              </a:spcAft>
            </a:pPr>
            <a:endParaRPr lang="en-US" sz="2000" dirty="0" smtClean="0">
              <a:effectLst/>
              <a:ea typeface="Calibri" charset="0"/>
              <a:cs typeface="Times New Roman" charset="0"/>
            </a:endParaRPr>
          </a:p>
        </p:txBody>
      </p:sp>
      <p:sp>
        <p:nvSpPr>
          <p:cNvPr id="128" name="TextBox 127"/>
          <p:cNvSpPr txBox="1"/>
          <p:nvPr/>
        </p:nvSpPr>
        <p:spPr>
          <a:xfrm>
            <a:off x="15418472" y="21423875"/>
            <a:ext cx="12801600" cy="584775"/>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3200" b="1" dirty="0" smtClean="0"/>
              <a:t>Delayed decreases in overall activity in response to all 3 stressors </a:t>
            </a:r>
            <a:endParaRPr lang="en-US" sz="3200" b="1" dirty="0"/>
          </a:p>
        </p:txBody>
      </p:sp>
      <p:sp>
        <p:nvSpPr>
          <p:cNvPr id="130" name="Text Placeholder 29"/>
          <p:cNvSpPr>
            <a:spLocks noGrp="1"/>
          </p:cNvSpPr>
          <p:nvPr/>
        </p:nvSpPr>
        <p:spPr>
          <a:xfrm>
            <a:off x="15081657" y="29394473"/>
            <a:ext cx="13585370" cy="1030491"/>
          </a:xfrm>
          <a:prstGeom prst="rect">
            <a:avLst/>
          </a:prstGeom>
          <a:solidFill>
            <a:schemeClr val="tx2">
              <a:lumMod val="75000"/>
            </a:schemeClr>
          </a:solidFill>
          <a:ln>
            <a:solidFill>
              <a:srgbClr val="09306B"/>
            </a:solidFill>
          </a:ln>
        </p:spPr>
        <p:txBody>
          <a:bodyPr vert="horz" lIns="78373" tIns="39187" rIns="78373" bIns="39187"/>
          <a:lstStyle>
            <a:lvl1pPr marL="0" indent="0" algn="l" defTabSz="3493094" rtl="0" eaLnBrk="1" latinLnBrk="0" hangingPunct="1">
              <a:spcBef>
                <a:spcPct val="20000"/>
              </a:spcBef>
              <a:buFont typeface="Arial" pitchFamily="34" charset="0"/>
              <a:buNone/>
              <a:defRPr sz="4200" b="1" kern="1200" baseline="0">
                <a:solidFill>
                  <a:schemeClr val="bg1"/>
                </a:solidFill>
                <a:latin typeface="Arial"/>
                <a:ea typeface="+mn-ea"/>
                <a:cs typeface="Arial"/>
              </a:defRPr>
            </a:lvl1pPr>
            <a:lvl2pPr marL="2838140" indent="-1091592" algn="l" defTabSz="3493094" rtl="0" eaLnBrk="1" latinLnBrk="0" hangingPunct="1">
              <a:spcBef>
                <a:spcPct val="20000"/>
              </a:spcBef>
              <a:buFont typeface="Arial" pitchFamily="34" charset="0"/>
              <a:buChar char="–"/>
              <a:defRPr sz="10600" kern="1200">
                <a:solidFill>
                  <a:schemeClr val="tx1"/>
                </a:solidFill>
                <a:latin typeface="+mn-lt"/>
                <a:ea typeface="+mn-ea"/>
                <a:cs typeface="+mn-cs"/>
              </a:defRPr>
            </a:lvl2pPr>
            <a:lvl3pPr marL="4366370" indent="-873274" algn="l" defTabSz="3493094" rtl="0" eaLnBrk="1" latinLnBrk="0" hangingPunct="1">
              <a:spcBef>
                <a:spcPct val="20000"/>
              </a:spcBef>
              <a:buFont typeface="Arial" pitchFamily="34" charset="0"/>
              <a:buChar char="•"/>
              <a:defRPr sz="9000" kern="1200">
                <a:solidFill>
                  <a:schemeClr val="tx1"/>
                </a:solidFill>
                <a:latin typeface="+mn-lt"/>
                <a:ea typeface="+mn-ea"/>
                <a:cs typeface="+mn-cs"/>
              </a:defRPr>
            </a:lvl3pPr>
            <a:lvl4pPr marL="611291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4pPr>
            <a:lvl5pPr marL="7859464"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5pPr>
            <a:lvl6pPr marL="9606010"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6pPr>
            <a:lvl7pPr marL="1135255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7pPr>
            <a:lvl8pPr marL="1309910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8pPr>
            <a:lvl9pPr marL="14845652"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9pPr>
          </a:lstStyle>
          <a:p>
            <a:r>
              <a:rPr lang="en-US" dirty="0" smtClean="0"/>
              <a:t>References </a:t>
            </a:r>
            <a:endParaRPr lang="en-US" dirty="0"/>
          </a:p>
        </p:txBody>
      </p:sp>
      <p:sp>
        <p:nvSpPr>
          <p:cNvPr id="131" name="TextBox 130"/>
          <p:cNvSpPr txBox="1"/>
          <p:nvPr/>
        </p:nvSpPr>
        <p:spPr>
          <a:xfrm>
            <a:off x="15081657" y="30462952"/>
            <a:ext cx="13585370" cy="2246769"/>
          </a:xfrm>
          <a:prstGeom prst="rect">
            <a:avLst/>
          </a:prstGeom>
          <a:solidFill>
            <a:schemeClr val="bg1"/>
          </a:solidFill>
          <a:ln>
            <a:solidFill>
              <a:schemeClr val="tx1">
                <a:lumMod val="50000"/>
                <a:lumOff val="50000"/>
              </a:schemeClr>
            </a:solidFill>
          </a:ln>
        </p:spPr>
        <p:txBody>
          <a:bodyPr wrap="square" rtlCol="0">
            <a:spAutoFit/>
          </a:bodyPr>
          <a:lstStyle/>
          <a:p>
            <a:pPr>
              <a:spcBef>
                <a:spcPts val="600"/>
              </a:spcBef>
              <a:tabLst>
                <a:tab pos="914400" algn="l"/>
              </a:tabLst>
            </a:pPr>
            <a:r>
              <a:rPr lang="en-US" sz="2000" dirty="0"/>
              <a:t>Anderson, R.L., W.H. Watson III, and C.C. Chabot. 2013. </a:t>
            </a:r>
            <a:r>
              <a:rPr lang="en-US" sz="2000" dirty="0" err="1"/>
              <a:t>Sublethal</a:t>
            </a:r>
            <a:r>
              <a:rPr lang="en-US" sz="2000" dirty="0"/>
              <a:t> behavioral and physiological effects of the biomedical bleeding </a:t>
            </a:r>
            <a:r>
              <a:rPr lang="en-US" sz="2000" dirty="0" smtClean="0"/>
              <a:t>	process </a:t>
            </a:r>
            <a:r>
              <a:rPr lang="en-US" sz="2000" dirty="0"/>
              <a:t>on the American horseshoe crab, </a:t>
            </a:r>
            <a:r>
              <a:rPr lang="en-US" sz="2000" i="1" dirty="0"/>
              <a:t>Limulus Polyphemus</a:t>
            </a:r>
            <a:r>
              <a:rPr lang="en-US" sz="2000" dirty="0"/>
              <a:t>. </a:t>
            </a:r>
            <a:r>
              <a:rPr lang="en-US" sz="2000" i="1" dirty="0" err="1"/>
              <a:t>Biol</a:t>
            </a:r>
            <a:r>
              <a:rPr lang="en-US" sz="2000" i="1" dirty="0"/>
              <a:t> Bull</a:t>
            </a:r>
            <a:r>
              <a:rPr lang="en-US" sz="2000" dirty="0"/>
              <a:t> 225: 137-151. </a:t>
            </a:r>
          </a:p>
          <a:p>
            <a:r>
              <a:rPr lang="en-US" sz="2000" dirty="0"/>
              <a:t>Armstrong, P., and M. Conrad. 2008. Blood collection from the American horseshoe crab, </a:t>
            </a:r>
            <a:r>
              <a:rPr lang="en-US" sz="2000" i="1" dirty="0"/>
              <a:t>Limulus </a:t>
            </a:r>
            <a:r>
              <a:rPr lang="en-US" sz="2000" i="1" dirty="0" err="1"/>
              <a:t>polyphemus</a:t>
            </a:r>
            <a:r>
              <a:rPr lang="en-US" sz="2000" dirty="0"/>
              <a:t>. </a:t>
            </a:r>
            <a:r>
              <a:rPr lang="en-US" sz="2000" i="1" dirty="0"/>
              <a:t>J Vis </a:t>
            </a:r>
            <a:r>
              <a:rPr lang="en-US" sz="2000" i="1" dirty="0" err="1"/>
              <a:t>Exp</a:t>
            </a:r>
            <a:r>
              <a:rPr lang="en-US" sz="2000" dirty="0"/>
              <a:t> 20: 958. </a:t>
            </a:r>
          </a:p>
          <a:p>
            <a:pPr>
              <a:tabLst>
                <a:tab pos="914400" algn="l"/>
              </a:tabLst>
            </a:pPr>
            <a:r>
              <a:rPr lang="en-US" sz="2000" dirty="0"/>
              <a:t>Coates, C. J., E.L. Bradford, C.A. </a:t>
            </a:r>
            <a:r>
              <a:rPr lang="en-US" sz="2000" dirty="0" err="1"/>
              <a:t>Krome</a:t>
            </a:r>
            <a:r>
              <a:rPr lang="en-US" sz="2000" dirty="0"/>
              <a:t>, and J. </a:t>
            </a:r>
            <a:r>
              <a:rPr lang="en-US" sz="2000" dirty="0" err="1"/>
              <a:t>Nairn</a:t>
            </a:r>
            <a:r>
              <a:rPr lang="en-US" sz="2000" dirty="0"/>
              <a:t>. 2012. Effect of temperature on biochemical and cellular properties of </a:t>
            </a:r>
            <a:r>
              <a:rPr lang="en-US" sz="2000" dirty="0" smtClean="0"/>
              <a:t>	captive </a:t>
            </a:r>
            <a:r>
              <a:rPr lang="en-US" sz="2000" i="1" dirty="0"/>
              <a:t>Limulus </a:t>
            </a:r>
            <a:r>
              <a:rPr lang="en-US" sz="2000" i="1" dirty="0" err="1"/>
              <a:t>polyphemus</a:t>
            </a:r>
            <a:r>
              <a:rPr lang="en-US" sz="2000" dirty="0"/>
              <a:t>. </a:t>
            </a:r>
            <a:r>
              <a:rPr lang="en-US" sz="2000" i="1" dirty="0"/>
              <a:t>Aquaculture </a:t>
            </a:r>
            <a:r>
              <a:rPr lang="en-US" sz="2000" dirty="0"/>
              <a:t>334: 30-38.</a:t>
            </a:r>
          </a:p>
          <a:p>
            <a:pPr>
              <a:tabLst>
                <a:tab pos="914400" algn="l"/>
              </a:tabLst>
            </a:pPr>
            <a:r>
              <a:rPr lang="en-US" sz="2000" dirty="0" err="1"/>
              <a:t>Hurton</a:t>
            </a:r>
            <a:r>
              <a:rPr lang="en-US" sz="2000" dirty="0"/>
              <a:t>, L., J. </a:t>
            </a:r>
            <a:r>
              <a:rPr lang="en-US" sz="2000" dirty="0" err="1"/>
              <a:t>Berkson</a:t>
            </a:r>
            <a:r>
              <a:rPr lang="en-US" sz="2000" dirty="0"/>
              <a:t>, and S. Smith. 2005. Estimation of total hemolymph volume in the horseshoe crab </a:t>
            </a:r>
            <a:r>
              <a:rPr lang="en-US" sz="2000" i="1" dirty="0"/>
              <a:t>Limulus </a:t>
            </a:r>
            <a:r>
              <a:rPr lang="en-US" sz="2000" i="1" dirty="0" err="1"/>
              <a:t>polyphemus</a:t>
            </a:r>
            <a:r>
              <a:rPr lang="en-US" sz="2000" dirty="0"/>
              <a:t>. </a:t>
            </a:r>
            <a:r>
              <a:rPr lang="en-US" sz="2000" i="1" dirty="0"/>
              <a:t>Mar </a:t>
            </a:r>
            <a:r>
              <a:rPr lang="en-US" sz="2000" i="1" dirty="0" smtClean="0"/>
              <a:t>	</a:t>
            </a:r>
            <a:r>
              <a:rPr lang="en-US" sz="2000" i="1" dirty="0" err="1" smtClean="0"/>
              <a:t>Freshw</a:t>
            </a:r>
            <a:r>
              <a:rPr lang="en-US" sz="2000" i="1" dirty="0" smtClean="0"/>
              <a:t> </a:t>
            </a:r>
            <a:r>
              <a:rPr lang="en-US" sz="2000" i="1" dirty="0" err="1"/>
              <a:t>Behav</a:t>
            </a:r>
            <a:r>
              <a:rPr lang="en-US" sz="2000" i="1" dirty="0"/>
              <a:t> </a:t>
            </a:r>
            <a:r>
              <a:rPr lang="en-US" sz="2000" i="1" dirty="0" err="1"/>
              <a:t>Physiol</a:t>
            </a:r>
            <a:r>
              <a:rPr lang="en-US" sz="2000" dirty="0"/>
              <a:t> 38: 139-147. </a:t>
            </a:r>
          </a:p>
        </p:txBody>
      </p:sp>
      <p:sp>
        <p:nvSpPr>
          <p:cNvPr id="103" name="TextBox 102"/>
          <p:cNvSpPr txBox="1"/>
          <p:nvPr/>
        </p:nvSpPr>
        <p:spPr>
          <a:xfrm>
            <a:off x="29905418" y="10815702"/>
            <a:ext cx="6173814" cy="1077218"/>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3200" b="1" dirty="0" smtClean="0"/>
              <a:t>There were s</a:t>
            </a:r>
            <a:r>
              <a:rPr lang="en-US" sz="3200" b="1" dirty="0" smtClean="0"/>
              <a:t>ignificant </a:t>
            </a:r>
            <a:r>
              <a:rPr lang="en-US" sz="3200" b="1" dirty="0" smtClean="0"/>
              <a:t>seasonal fluctuations in </a:t>
            </a:r>
            <a:r>
              <a:rPr lang="en-US" sz="3200" b="1" dirty="0" err="1"/>
              <a:t>h</a:t>
            </a:r>
            <a:r>
              <a:rPr lang="en-US" sz="3200" b="1" dirty="0" err="1" smtClean="0"/>
              <a:t>emocyanin</a:t>
            </a:r>
            <a:r>
              <a:rPr lang="en-US" sz="3200" b="1" dirty="0" smtClean="0"/>
              <a:t> levels</a:t>
            </a:r>
            <a:endParaRPr lang="en-US" sz="3200" b="1" dirty="0"/>
          </a:p>
        </p:txBody>
      </p:sp>
      <p:sp>
        <p:nvSpPr>
          <p:cNvPr id="12" name="TextBox 11"/>
          <p:cNvSpPr txBox="1"/>
          <p:nvPr/>
        </p:nvSpPr>
        <p:spPr>
          <a:xfrm>
            <a:off x="27235052" y="23394572"/>
            <a:ext cx="184731" cy="1138773"/>
          </a:xfrm>
          <a:prstGeom prst="rect">
            <a:avLst/>
          </a:prstGeom>
          <a:noFill/>
        </p:spPr>
        <p:txBody>
          <a:bodyPr wrap="none" rtlCol="0">
            <a:spAutoFit/>
          </a:bodyPr>
          <a:lstStyle/>
          <a:p>
            <a:endParaRPr lang="en-US"/>
          </a:p>
        </p:txBody>
      </p:sp>
      <p:sp>
        <p:nvSpPr>
          <p:cNvPr id="16" name="TextBox 15"/>
          <p:cNvSpPr txBox="1"/>
          <p:nvPr/>
        </p:nvSpPr>
        <p:spPr>
          <a:xfrm>
            <a:off x="21421219" y="24079200"/>
            <a:ext cx="184731" cy="1138773"/>
          </a:xfrm>
          <a:prstGeom prst="rect">
            <a:avLst/>
          </a:prstGeom>
          <a:noFill/>
        </p:spPr>
        <p:txBody>
          <a:bodyPr wrap="none" rtlCol="0">
            <a:spAutoFit/>
          </a:bodyPr>
          <a:lstStyle/>
          <a:p>
            <a:endParaRPr lang="en-US" dirty="0"/>
          </a:p>
        </p:txBody>
      </p:sp>
      <p:grpSp>
        <p:nvGrpSpPr>
          <p:cNvPr id="42" name="Group 41"/>
          <p:cNvGrpSpPr/>
          <p:nvPr/>
        </p:nvGrpSpPr>
        <p:grpSpPr>
          <a:xfrm>
            <a:off x="15662090" y="22401121"/>
            <a:ext cx="11887720" cy="4264447"/>
            <a:chOff x="15662090" y="21822112"/>
            <a:chExt cx="11887720" cy="4264447"/>
          </a:xfrm>
        </p:grpSpPr>
        <p:pic>
          <p:nvPicPr>
            <p:cNvPr id="38" name="Picture 3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62090" y="21822112"/>
              <a:ext cx="11887720" cy="4264447"/>
            </a:xfrm>
            <a:prstGeom prst="rect">
              <a:avLst/>
            </a:prstGeom>
            <a:ln>
              <a:solidFill>
                <a:schemeClr val="tx1">
                  <a:lumMod val="50000"/>
                  <a:lumOff val="50000"/>
                </a:schemeClr>
              </a:solidFill>
            </a:ln>
          </p:spPr>
        </p:pic>
        <p:cxnSp>
          <p:nvCxnSpPr>
            <p:cNvPr id="83" name="Straight Arrow Connector 82"/>
            <p:cNvCxnSpPr/>
            <p:nvPr/>
          </p:nvCxnSpPr>
          <p:spPr>
            <a:xfrm>
              <a:off x="16969464" y="23233299"/>
              <a:ext cx="269760" cy="37527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4" name="5-Point Star 83"/>
            <p:cNvSpPr/>
            <p:nvPr/>
          </p:nvSpPr>
          <p:spPr>
            <a:xfrm>
              <a:off x="17227512" y="23622297"/>
              <a:ext cx="211575" cy="183975"/>
            </a:xfrm>
            <a:prstGeom prst="star5">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5" name="TextBox 84"/>
          <p:cNvSpPr txBox="1"/>
          <p:nvPr/>
        </p:nvSpPr>
        <p:spPr>
          <a:xfrm>
            <a:off x="36412701" y="10807895"/>
            <a:ext cx="6632895" cy="1077218"/>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3200" b="1" dirty="0" err="1" smtClean="0"/>
              <a:t>Hemocyanin</a:t>
            </a:r>
            <a:r>
              <a:rPr lang="en-US" sz="3200" b="1" dirty="0" smtClean="0"/>
              <a:t> concentrations impacted by combination of stressors</a:t>
            </a:r>
            <a:endParaRPr lang="en-US" sz="3200" b="1" dirty="0"/>
          </a:p>
        </p:txBody>
      </p:sp>
      <p:sp>
        <p:nvSpPr>
          <p:cNvPr id="86" name="Text Placeholder 27"/>
          <p:cNvSpPr txBox="1">
            <a:spLocks/>
          </p:cNvSpPr>
          <p:nvPr/>
        </p:nvSpPr>
        <p:spPr>
          <a:xfrm>
            <a:off x="29682732" y="25296452"/>
            <a:ext cx="13585370" cy="1066800"/>
          </a:xfrm>
          <a:prstGeom prst="rect">
            <a:avLst/>
          </a:prstGeom>
          <a:solidFill>
            <a:schemeClr val="tx2">
              <a:lumMod val="75000"/>
            </a:schemeClr>
          </a:solidFill>
          <a:ln>
            <a:solidFill>
              <a:srgbClr val="09306B"/>
            </a:solidFill>
          </a:ln>
        </p:spPr>
        <p:txBody>
          <a:bodyPr vert="horz" lIns="78373" tIns="39187" rIns="78373" bIns="39187"/>
          <a:lstStyle>
            <a:lvl1pPr marL="0" indent="0" algn="l" defTabSz="3493094" rtl="0" eaLnBrk="1" latinLnBrk="0" hangingPunct="1">
              <a:spcBef>
                <a:spcPct val="20000"/>
              </a:spcBef>
              <a:buFont typeface="Arial" pitchFamily="34" charset="0"/>
              <a:buNone/>
              <a:defRPr sz="4200" b="1" kern="1200" baseline="0">
                <a:solidFill>
                  <a:schemeClr val="bg1"/>
                </a:solidFill>
                <a:latin typeface="Arial"/>
                <a:ea typeface="+mn-ea"/>
                <a:cs typeface="Arial"/>
              </a:defRPr>
            </a:lvl1pPr>
            <a:lvl2pPr marL="2838140" indent="-1091592" algn="l" defTabSz="3493094" rtl="0" eaLnBrk="1" latinLnBrk="0" hangingPunct="1">
              <a:spcBef>
                <a:spcPct val="20000"/>
              </a:spcBef>
              <a:buFont typeface="Arial" pitchFamily="34" charset="0"/>
              <a:buChar char="–"/>
              <a:defRPr sz="10600" kern="1200">
                <a:solidFill>
                  <a:schemeClr val="tx1"/>
                </a:solidFill>
                <a:latin typeface="+mn-lt"/>
                <a:ea typeface="+mn-ea"/>
                <a:cs typeface="+mn-cs"/>
              </a:defRPr>
            </a:lvl2pPr>
            <a:lvl3pPr marL="4366370" indent="-873274" algn="l" defTabSz="3493094" rtl="0" eaLnBrk="1" latinLnBrk="0" hangingPunct="1">
              <a:spcBef>
                <a:spcPct val="20000"/>
              </a:spcBef>
              <a:buFont typeface="Arial" pitchFamily="34" charset="0"/>
              <a:buChar char="•"/>
              <a:defRPr sz="9000" kern="1200">
                <a:solidFill>
                  <a:schemeClr val="tx1"/>
                </a:solidFill>
                <a:latin typeface="+mn-lt"/>
                <a:ea typeface="+mn-ea"/>
                <a:cs typeface="+mn-cs"/>
              </a:defRPr>
            </a:lvl3pPr>
            <a:lvl4pPr marL="611291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4pPr>
            <a:lvl5pPr marL="7859464"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5pPr>
            <a:lvl6pPr marL="9606010"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6pPr>
            <a:lvl7pPr marL="1135255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7pPr>
            <a:lvl8pPr marL="13099106"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8pPr>
            <a:lvl9pPr marL="14845652" indent="-873274" algn="l" defTabSz="3493094" rtl="0" eaLnBrk="1" latinLnBrk="0" hangingPunct="1">
              <a:spcBef>
                <a:spcPct val="20000"/>
              </a:spcBef>
              <a:buFont typeface="Arial" pitchFamily="34" charset="0"/>
              <a:buChar char="•"/>
              <a:defRPr sz="7800" kern="1200">
                <a:solidFill>
                  <a:schemeClr val="tx1"/>
                </a:solidFill>
                <a:latin typeface="+mn-lt"/>
                <a:ea typeface="+mn-ea"/>
                <a:cs typeface="+mn-cs"/>
              </a:defRPr>
            </a:lvl9pPr>
          </a:lstStyle>
          <a:p>
            <a:r>
              <a:rPr lang="en-US" dirty="0" smtClean="0"/>
              <a:t>Related </a:t>
            </a:r>
            <a:r>
              <a:rPr lang="en-US" dirty="0" smtClean="0"/>
              <a:t>Outreach Projects</a:t>
            </a:r>
            <a:endParaRPr lang="en-US" dirty="0"/>
          </a:p>
        </p:txBody>
      </p:sp>
      <p:pic>
        <p:nvPicPr>
          <p:cNvPr id="64" name="Picture 6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37258" y="12031673"/>
            <a:ext cx="6485840" cy="4587495"/>
          </a:xfrm>
          <a:prstGeom prst="rect">
            <a:avLst/>
          </a:prstGeom>
        </p:spPr>
      </p:pic>
      <p:grpSp>
        <p:nvGrpSpPr>
          <p:cNvPr id="76" name="Group 75"/>
          <p:cNvGrpSpPr/>
          <p:nvPr/>
        </p:nvGrpSpPr>
        <p:grpSpPr>
          <a:xfrm>
            <a:off x="9892447" y="15745929"/>
            <a:ext cx="4379422" cy="6086577"/>
            <a:chOff x="9892448" y="15777264"/>
            <a:chExt cx="4411677" cy="6055242"/>
          </a:xfrm>
        </p:grpSpPr>
        <p:grpSp>
          <p:nvGrpSpPr>
            <p:cNvPr id="66" name="Group 65"/>
            <p:cNvGrpSpPr/>
            <p:nvPr/>
          </p:nvGrpSpPr>
          <p:grpSpPr>
            <a:xfrm>
              <a:off x="9892448" y="15777264"/>
              <a:ext cx="4411676" cy="6055242"/>
              <a:chOff x="14264470" y="15458055"/>
              <a:chExt cx="4411676" cy="6203555"/>
            </a:xfrm>
          </p:grpSpPr>
          <p:sp>
            <p:nvSpPr>
              <p:cNvPr id="65" name="Rectangle 64"/>
              <p:cNvSpPr/>
              <p:nvPr/>
            </p:nvSpPr>
            <p:spPr>
              <a:xfrm>
                <a:off x="14264470" y="15458055"/>
                <a:ext cx="4411676" cy="6203555"/>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18344" y="15469576"/>
                <a:ext cx="4157802" cy="5483261"/>
              </a:xfrm>
              <a:prstGeom prst="rect">
                <a:avLst/>
              </a:prstGeom>
              <a:ln>
                <a:noFill/>
              </a:ln>
            </p:spPr>
          </p:pic>
        </p:grpSp>
        <p:sp>
          <p:nvSpPr>
            <p:cNvPr id="67" name="TextBox 66"/>
            <p:cNvSpPr txBox="1"/>
            <p:nvPr/>
          </p:nvSpPr>
          <p:spPr>
            <a:xfrm>
              <a:off x="10146322" y="21140679"/>
              <a:ext cx="4157803" cy="492443"/>
            </a:xfrm>
            <a:prstGeom prst="rect">
              <a:avLst/>
            </a:prstGeom>
            <a:solidFill>
              <a:schemeClr val="bg1"/>
            </a:solidFill>
            <a:ln>
              <a:noFill/>
            </a:ln>
          </p:spPr>
          <p:txBody>
            <a:bodyPr wrap="square" rtlCol="0">
              <a:spAutoFit/>
            </a:bodyPr>
            <a:lstStyle/>
            <a:p>
              <a:r>
                <a:rPr lang="en-US" sz="2600" b="1" dirty="0" smtClean="0"/>
                <a:t>Fig 1. </a:t>
              </a:r>
              <a:r>
                <a:rPr lang="en-US" sz="2600" dirty="0" smtClean="0"/>
                <a:t>Map of Great Bay, NH</a:t>
              </a:r>
              <a:endParaRPr lang="en-US" sz="2600" dirty="0"/>
            </a:p>
          </p:txBody>
        </p:sp>
      </p:grpSp>
      <p:pic>
        <p:nvPicPr>
          <p:cNvPr id="79" name="Picture 7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884988" y="12052551"/>
            <a:ext cx="6574279" cy="4587495"/>
          </a:xfrm>
          <a:prstGeom prst="rect">
            <a:avLst/>
          </a:prstGeom>
        </p:spPr>
      </p:pic>
      <p:sp>
        <p:nvSpPr>
          <p:cNvPr id="80" name="TextBox 79"/>
          <p:cNvSpPr txBox="1"/>
          <p:nvPr/>
        </p:nvSpPr>
        <p:spPr>
          <a:xfrm>
            <a:off x="36680302" y="16641217"/>
            <a:ext cx="6199752" cy="2893100"/>
          </a:xfrm>
          <a:prstGeom prst="rect">
            <a:avLst/>
          </a:prstGeom>
          <a:noFill/>
        </p:spPr>
        <p:txBody>
          <a:bodyPr wrap="square" rtlCol="0">
            <a:spAutoFit/>
          </a:bodyPr>
          <a:lstStyle/>
          <a:p>
            <a:pPr lvl="0"/>
            <a:r>
              <a:rPr lang="en-US" sz="2600" b="1" dirty="0">
                <a:ea typeface="Calibri" charset="0"/>
                <a:cs typeface="Times New Roman" charset="0"/>
              </a:rPr>
              <a:t>Fig 6.</a:t>
            </a:r>
            <a:r>
              <a:rPr lang="en-US" sz="2600" dirty="0">
                <a:ea typeface="Calibri" charset="0"/>
                <a:cs typeface="Times New Roman" charset="0"/>
              </a:rPr>
              <a:t> </a:t>
            </a:r>
            <a:r>
              <a:rPr lang="en-US" sz="2600" dirty="0" err="1">
                <a:ea typeface="Calibri" charset="0"/>
                <a:cs typeface="Times New Roman" charset="0"/>
              </a:rPr>
              <a:t>Hemocyanin</a:t>
            </a:r>
            <a:r>
              <a:rPr lang="en-US" sz="2600" dirty="0">
                <a:ea typeface="Calibri" charset="0"/>
                <a:cs typeface="Times New Roman" charset="0"/>
              </a:rPr>
              <a:t> concentrations of animals in different treatment groups. There were no significant (p&gt;0.05) changes over time when animals were exposed to only heat. However, there were significant (p&lt;0.05) decreases in when animals were exposed to a combination of stressors. </a:t>
            </a:r>
          </a:p>
        </p:txBody>
      </p:sp>
      <p:sp>
        <p:nvSpPr>
          <p:cNvPr id="92" name="Rectangle 91"/>
          <p:cNvSpPr/>
          <p:nvPr/>
        </p:nvSpPr>
        <p:spPr>
          <a:xfrm>
            <a:off x="29923696" y="12025856"/>
            <a:ext cx="6176214" cy="4654103"/>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36692071" y="12051154"/>
            <a:ext cx="6176214" cy="4625595"/>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p:cNvSpPr/>
          <p:nvPr/>
        </p:nvSpPr>
        <p:spPr>
          <a:xfrm>
            <a:off x="15304172" y="12576239"/>
            <a:ext cx="13030200" cy="5987638"/>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2" name="Group 121"/>
          <p:cNvGrpSpPr/>
          <p:nvPr/>
        </p:nvGrpSpPr>
        <p:grpSpPr>
          <a:xfrm>
            <a:off x="34451443" y="26448636"/>
            <a:ext cx="4068690" cy="4156681"/>
            <a:chOff x="34438101" y="27356820"/>
            <a:chExt cx="4068690" cy="4156681"/>
          </a:xfrm>
        </p:grpSpPr>
        <p:pic>
          <p:nvPicPr>
            <p:cNvPr id="43" name="Picture 4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681101" y="28352516"/>
              <a:ext cx="1556490" cy="1556490"/>
            </a:xfrm>
            <a:prstGeom prst="rect">
              <a:avLst/>
            </a:prstGeom>
          </p:spPr>
        </p:pic>
        <p:pic>
          <p:nvPicPr>
            <p:cNvPr id="94" name="Picture 9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443610" y="28384806"/>
              <a:ext cx="2014682" cy="3108808"/>
            </a:xfrm>
            <a:prstGeom prst="rect">
              <a:avLst/>
            </a:prstGeom>
          </p:spPr>
        </p:pic>
        <p:sp>
          <p:nvSpPr>
            <p:cNvPr id="120" name="TextBox 119"/>
            <p:cNvSpPr txBox="1"/>
            <p:nvPr/>
          </p:nvSpPr>
          <p:spPr>
            <a:xfrm>
              <a:off x="34438101" y="27356820"/>
              <a:ext cx="4068690" cy="954107"/>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dirty="0" smtClean="0"/>
                <a:t>Horseshoe SOS </a:t>
              </a:r>
            </a:p>
            <a:p>
              <a:pPr algn="ctr"/>
              <a:r>
                <a:rPr lang="en-US" sz="2800" b="1" dirty="0" smtClean="0"/>
                <a:t>App</a:t>
              </a:r>
              <a:endParaRPr lang="en-US" sz="2800" b="1" dirty="0"/>
            </a:p>
          </p:txBody>
        </p:sp>
        <p:pic>
          <p:nvPicPr>
            <p:cNvPr id="107" name="Picture 106"/>
            <p:cNvPicPr>
              <a:picLocks noChangeAspect="1"/>
            </p:cNvPicPr>
            <p:nvPr/>
          </p:nvPicPr>
          <p:blipFill rotWithShape="1">
            <a:blip r:embed="rId9">
              <a:extLst>
                <a:ext uri="{28A0092B-C50C-407E-A947-70E740481C1C}">
                  <a14:useLocalDpi xmlns:a14="http://schemas.microsoft.com/office/drawing/2010/main" val="0"/>
                </a:ext>
              </a:extLst>
            </a:blip>
            <a:srcRect t="20843" b="5442"/>
            <a:stretch/>
          </p:blipFill>
          <p:spPr>
            <a:xfrm>
              <a:off x="34699544" y="29954906"/>
              <a:ext cx="1540541" cy="1558595"/>
            </a:xfrm>
            <a:prstGeom prst="rect">
              <a:avLst/>
            </a:prstGeom>
          </p:spPr>
        </p:pic>
      </p:grpSp>
      <p:grpSp>
        <p:nvGrpSpPr>
          <p:cNvPr id="123" name="Group 122"/>
          <p:cNvGrpSpPr/>
          <p:nvPr/>
        </p:nvGrpSpPr>
        <p:grpSpPr>
          <a:xfrm>
            <a:off x="39049529" y="26428125"/>
            <a:ext cx="4183079" cy="4197009"/>
            <a:chOff x="39022319" y="27327270"/>
            <a:chExt cx="4183079" cy="4197009"/>
          </a:xfrm>
        </p:grpSpPr>
        <p:pic>
          <p:nvPicPr>
            <p:cNvPr id="62" name="Picture 61"/>
            <p:cNvPicPr>
              <a:picLocks noChangeAspect="1"/>
            </p:cNvPicPr>
            <p:nvPr/>
          </p:nvPicPr>
          <p:blipFill rotWithShape="1">
            <a:blip r:embed="rId10">
              <a:extLst>
                <a:ext uri="{28A0092B-C50C-407E-A947-70E740481C1C}">
                  <a14:useLocalDpi xmlns:a14="http://schemas.microsoft.com/office/drawing/2010/main" val="0"/>
                </a:ext>
              </a:extLst>
            </a:blip>
            <a:srcRect b="8480"/>
            <a:stretch/>
          </p:blipFill>
          <p:spPr>
            <a:xfrm>
              <a:off x="40948603" y="28346250"/>
              <a:ext cx="2256795" cy="3177106"/>
            </a:xfrm>
            <a:prstGeom prst="rect">
              <a:avLst/>
            </a:prstGeom>
          </p:spPr>
        </p:pic>
        <p:pic>
          <p:nvPicPr>
            <p:cNvPr id="63" name="Picture 6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9141958" y="28346250"/>
              <a:ext cx="1651544" cy="1658918"/>
            </a:xfrm>
            <a:prstGeom prst="rect">
              <a:avLst/>
            </a:prstGeom>
          </p:spPr>
        </p:pic>
        <p:sp>
          <p:nvSpPr>
            <p:cNvPr id="121" name="TextBox 120"/>
            <p:cNvSpPr txBox="1"/>
            <p:nvPr/>
          </p:nvSpPr>
          <p:spPr>
            <a:xfrm>
              <a:off x="39073472" y="27327270"/>
              <a:ext cx="4031530" cy="954107"/>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dirty="0" smtClean="0"/>
                <a:t>SMCC Horseshoe Crab Radiography</a:t>
              </a:r>
              <a:endParaRPr lang="en-US" sz="2800" b="1" dirty="0"/>
            </a:p>
          </p:txBody>
        </p:sp>
        <p:pic>
          <p:nvPicPr>
            <p:cNvPr id="115" name="Picture 114"/>
            <p:cNvPicPr>
              <a:picLocks noChangeAspect="1"/>
            </p:cNvPicPr>
            <p:nvPr/>
          </p:nvPicPr>
          <p:blipFill rotWithShape="1">
            <a:blip r:embed="rId12">
              <a:extLst>
                <a:ext uri="{28A0092B-C50C-407E-A947-70E740481C1C}">
                  <a14:useLocalDpi xmlns:a14="http://schemas.microsoft.com/office/drawing/2010/main" val="0"/>
                </a:ext>
              </a:extLst>
            </a:blip>
            <a:srcRect l="14205" r="22806"/>
            <a:stretch/>
          </p:blipFill>
          <p:spPr>
            <a:xfrm>
              <a:off x="39022319" y="30093450"/>
              <a:ext cx="1863579" cy="1430829"/>
            </a:xfrm>
            <a:prstGeom prst="rect">
              <a:avLst/>
            </a:prstGeom>
          </p:spPr>
        </p:pic>
      </p:grpSp>
      <p:grpSp>
        <p:nvGrpSpPr>
          <p:cNvPr id="118" name="Group 117"/>
          <p:cNvGrpSpPr/>
          <p:nvPr/>
        </p:nvGrpSpPr>
        <p:grpSpPr>
          <a:xfrm>
            <a:off x="29884988" y="26429980"/>
            <a:ext cx="4118090" cy="6490684"/>
            <a:chOff x="29869810" y="27340996"/>
            <a:chExt cx="4118090" cy="6490684"/>
          </a:xfrm>
        </p:grpSpPr>
        <p:pic>
          <p:nvPicPr>
            <p:cNvPr id="51" name="Picture 5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9905418" y="28346250"/>
              <a:ext cx="2065050" cy="3150196"/>
            </a:xfrm>
            <a:prstGeom prst="rect">
              <a:avLst/>
            </a:prstGeom>
          </p:spPr>
        </p:pic>
        <p:pic>
          <p:nvPicPr>
            <p:cNvPr id="61" name="Picture 60"/>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2061780" y="29432456"/>
              <a:ext cx="1771019" cy="2063990"/>
            </a:xfrm>
            <a:prstGeom prst="rect">
              <a:avLst/>
            </a:prstGeom>
          </p:spPr>
        </p:pic>
        <p:sp>
          <p:nvSpPr>
            <p:cNvPr id="119" name="TextBox 118"/>
            <p:cNvSpPr txBox="1"/>
            <p:nvPr/>
          </p:nvSpPr>
          <p:spPr>
            <a:xfrm>
              <a:off x="29869810" y="27340996"/>
              <a:ext cx="4067620" cy="954107"/>
            </a:xfrm>
            <a:prstGeom prst="rect">
              <a:avLst/>
            </a:prstGeom>
            <a:ln w="57150">
              <a:solidFill>
                <a:schemeClr val="tx2">
                  <a:lumMod val="75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dirty="0" smtClean="0"/>
                <a:t>Great Bay Horseshoe Crab Survey</a:t>
              </a:r>
              <a:endParaRPr lang="en-US" sz="2800" b="1" dirty="0"/>
            </a:p>
          </p:txBody>
        </p:sp>
        <p:pic>
          <p:nvPicPr>
            <p:cNvPr id="101" name="Picture 100"/>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2919420" y="28370157"/>
              <a:ext cx="1068480" cy="990678"/>
            </a:xfrm>
            <a:prstGeom prst="rect">
              <a:avLst/>
            </a:prstGeom>
          </p:spPr>
        </p:pic>
        <p:pic>
          <p:nvPicPr>
            <p:cNvPr id="106" name="Picture 105"/>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2035425" y="28360758"/>
              <a:ext cx="990678" cy="990678"/>
            </a:xfrm>
            <a:prstGeom prst="rect">
              <a:avLst/>
            </a:prstGeom>
          </p:spPr>
        </p:pic>
        <p:sp>
          <p:nvSpPr>
            <p:cNvPr id="117" name="TextBox 116"/>
            <p:cNvSpPr txBox="1"/>
            <p:nvPr/>
          </p:nvSpPr>
          <p:spPr>
            <a:xfrm>
              <a:off x="29905418" y="31523356"/>
              <a:ext cx="3927381" cy="2308324"/>
            </a:xfrm>
            <a:prstGeom prst="rect">
              <a:avLst/>
            </a:prstGeom>
            <a:noFill/>
          </p:spPr>
          <p:txBody>
            <a:bodyPr wrap="square" rtlCol="0">
              <a:spAutoFit/>
            </a:bodyPr>
            <a:lstStyle/>
            <a:p>
              <a:r>
                <a:rPr lang="en-US" sz="2400" b="1" dirty="0" smtClean="0"/>
                <a:t>Fig 7. </a:t>
              </a:r>
              <a:r>
                <a:rPr lang="en-US" sz="2400" dirty="0" smtClean="0"/>
                <a:t>This citizen science driven project worked with USFWS and NH Fish and Game to estimate the population of horseshoe crabs in Great Bay. </a:t>
              </a:r>
              <a:endParaRPr lang="en-US" sz="2400" dirty="0"/>
            </a:p>
          </p:txBody>
        </p:sp>
      </p:grpSp>
      <p:sp>
        <p:nvSpPr>
          <p:cNvPr id="134" name="TextBox 133"/>
          <p:cNvSpPr txBox="1"/>
          <p:nvPr/>
        </p:nvSpPr>
        <p:spPr>
          <a:xfrm>
            <a:off x="34449010" y="30616822"/>
            <a:ext cx="3927381" cy="2308324"/>
          </a:xfrm>
          <a:prstGeom prst="rect">
            <a:avLst/>
          </a:prstGeom>
          <a:noFill/>
        </p:spPr>
        <p:txBody>
          <a:bodyPr wrap="square" rtlCol="0">
            <a:spAutoFit/>
          </a:bodyPr>
          <a:lstStyle/>
          <a:p>
            <a:r>
              <a:rPr lang="en-US" sz="2400" b="1" dirty="0" smtClean="0"/>
              <a:t>Fig 8. </a:t>
            </a:r>
            <a:r>
              <a:rPr lang="en-US" sz="2400" dirty="0" smtClean="0"/>
              <a:t>This app educates users on the ecology of horseshoe crabs, allows them to complete population surveys on their phone, and promotes conservation and awareness. </a:t>
            </a:r>
            <a:endParaRPr lang="en-US" sz="2400" dirty="0"/>
          </a:p>
        </p:txBody>
      </p:sp>
      <p:sp>
        <p:nvSpPr>
          <p:cNvPr id="135" name="TextBox 134"/>
          <p:cNvSpPr txBox="1"/>
          <p:nvPr/>
        </p:nvSpPr>
        <p:spPr>
          <a:xfrm>
            <a:off x="39018599" y="30616822"/>
            <a:ext cx="3927381" cy="2308324"/>
          </a:xfrm>
          <a:prstGeom prst="rect">
            <a:avLst/>
          </a:prstGeom>
          <a:noFill/>
        </p:spPr>
        <p:txBody>
          <a:bodyPr wrap="square" rtlCol="0">
            <a:spAutoFit/>
          </a:bodyPr>
          <a:lstStyle/>
          <a:p>
            <a:r>
              <a:rPr lang="en-US" sz="2400" b="1" dirty="0" smtClean="0"/>
              <a:t>Fig 9. </a:t>
            </a:r>
            <a:r>
              <a:rPr lang="en-US" sz="2400" dirty="0" smtClean="0"/>
              <a:t>This project </a:t>
            </a:r>
            <a:r>
              <a:rPr lang="en-US" sz="2400" dirty="0" smtClean="0"/>
              <a:t>allowed</a:t>
            </a:r>
            <a:r>
              <a:rPr lang="en-US" sz="2400" dirty="0" smtClean="0"/>
              <a:t> students and faculty at St. Joseph’s College to </a:t>
            </a:r>
            <a:r>
              <a:rPr lang="en-US" sz="2400" dirty="0" smtClean="0"/>
              <a:t>image horseshoe crabs to learn more about the impacts of the biomedical bleeding process. </a:t>
            </a:r>
            <a:endParaRPr lang="en-US" sz="2400" dirty="0"/>
          </a:p>
        </p:txBody>
      </p:sp>
      <p:grpSp>
        <p:nvGrpSpPr>
          <p:cNvPr id="111" name="Group 110"/>
          <p:cNvGrpSpPr/>
          <p:nvPr/>
        </p:nvGrpSpPr>
        <p:grpSpPr>
          <a:xfrm>
            <a:off x="15513682" y="12726250"/>
            <a:ext cx="12678704" cy="5780726"/>
            <a:chOff x="16469371" y="17484395"/>
            <a:chExt cx="10744200" cy="4695151"/>
          </a:xfrm>
        </p:grpSpPr>
        <p:grpSp>
          <p:nvGrpSpPr>
            <p:cNvPr id="112" name="Group 111"/>
            <p:cNvGrpSpPr/>
            <p:nvPr/>
          </p:nvGrpSpPr>
          <p:grpSpPr>
            <a:xfrm>
              <a:off x="16469371" y="17484395"/>
              <a:ext cx="10744200" cy="4695151"/>
              <a:chOff x="0" y="53437"/>
              <a:chExt cx="8166735" cy="3660678"/>
            </a:xfrm>
          </p:grpSpPr>
          <p:grpSp>
            <p:nvGrpSpPr>
              <p:cNvPr id="129" name="Group 128"/>
              <p:cNvGrpSpPr/>
              <p:nvPr/>
            </p:nvGrpSpPr>
            <p:grpSpPr>
              <a:xfrm>
                <a:off x="0" y="53437"/>
                <a:ext cx="8166735" cy="3660678"/>
                <a:chOff x="0" y="59424"/>
                <a:chExt cx="8166735" cy="3664298"/>
              </a:xfrm>
            </p:grpSpPr>
            <p:pic>
              <p:nvPicPr>
                <p:cNvPr id="133" name="Picture 132" descr="actograms%20heat%20cbd.png"/>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0" y="461727"/>
                  <a:ext cx="8166735" cy="3261995"/>
                </a:xfrm>
                <a:prstGeom prst="rect">
                  <a:avLst/>
                </a:prstGeom>
                <a:ln/>
              </p:spPr>
              <p:style>
                <a:lnRef idx="2">
                  <a:schemeClr val="dk1"/>
                </a:lnRef>
                <a:fillRef idx="1">
                  <a:schemeClr val="lt1"/>
                </a:fillRef>
                <a:effectRef idx="0">
                  <a:schemeClr val="dk1"/>
                </a:effectRef>
                <a:fontRef idx="minor">
                  <a:schemeClr val="dk1"/>
                </a:fontRef>
              </p:style>
            </p:pic>
            <p:sp>
              <p:nvSpPr>
                <p:cNvPr id="138" name="Text Box 25"/>
                <p:cNvSpPr txBox="1">
                  <a:spLocks/>
                </p:cNvSpPr>
                <p:nvPr/>
              </p:nvSpPr>
              <p:spPr>
                <a:xfrm>
                  <a:off x="1492525" y="59424"/>
                  <a:ext cx="1170432" cy="231849"/>
                </a:xfrm>
                <a:prstGeom prst="rect">
                  <a:avLst/>
                </a:prstGeom>
                <a:ln w="19050">
                  <a:solidFill>
                    <a:schemeClr val="tx1"/>
                  </a:solid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2000" b="1" dirty="0" smtClean="0">
                      <a:effectLst/>
                      <a:latin typeface="Times New Roman" charset="0"/>
                      <a:ea typeface="Calibri" charset="0"/>
                      <a:cs typeface="Times New Roman" charset="0"/>
                    </a:rPr>
                    <a:t>Heat Only</a:t>
                  </a:r>
                  <a:endParaRPr lang="en-US" sz="2000" b="1" dirty="0">
                    <a:effectLst/>
                    <a:ea typeface="Calibri" charset="0"/>
                    <a:cs typeface="Times New Roman" charset="0"/>
                  </a:endParaRPr>
                </a:p>
              </p:txBody>
            </p:sp>
          </p:grpSp>
          <p:sp>
            <p:nvSpPr>
              <p:cNvPr id="132" name="Text Box 26"/>
              <p:cNvSpPr txBox="1"/>
              <p:nvPr/>
            </p:nvSpPr>
            <p:spPr>
              <a:xfrm>
                <a:off x="5504815" y="53437"/>
                <a:ext cx="1167669" cy="231620"/>
              </a:xfrm>
              <a:prstGeom prst="rect">
                <a:avLst/>
              </a:prstGeom>
              <a:ln w="19050">
                <a:solidFill>
                  <a:schemeClr val="tx1"/>
                </a:solid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spcBef>
                    <a:spcPts val="0"/>
                  </a:spcBef>
                  <a:spcAft>
                    <a:spcPts val="0"/>
                  </a:spcAft>
                </a:pPr>
                <a:r>
                  <a:rPr lang="en-US" sz="2000" b="1" dirty="0" smtClean="0">
                    <a:effectLst/>
                    <a:latin typeface="Times New Roman" charset="0"/>
                    <a:ea typeface="Calibri" charset="0"/>
                    <a:cs typeface="Times New Roman" charset="0"/>
                  </a:rPr>
                  <a:t>Heat and Bled</a:t>
                </a:r>
                <a:endParaRPr lang="en-US" sz="2000" dirty="0">
                  <a:effectLst/>
                  <a:ea typeface="Calibri" charset="0"/>
                  <a:cs typeface="Times New Roman" charset="0"/>
                </a:endParaRPr>
              </a:p>
            </p:txBody>
          </p:sp>
        </p:grpSp>
        <p:grpSp>
          <p:nvGrpSpPr>
            <p:cNvPr id="113" name="Group 112"/>
            <p:cNvGrpSpPr/>
            <p:nvPr/>
          </p:nvGrpSpPr>
          <p:grpSpPr>
            <a:xfrm>
              <a:off x="17906999" y="19497085"/>
              <a:ext cx="5589494" cy="540087"/>
              <a:chOff x="17906999" y="19497085"/>
              <a:chExt cx="5589494" cy="540087"/>
            </a:xfrm>
          </p:grpSpPr>
          <p:sp>
            <p:nvSpPr>
              <p:cNvPr id="116" name="5-Point Star 115"/>
              <p:cNvSpPr/>
              <p:nvPr/>
            </p:nvSpPr>
            <p:spPr>
              <a:xfrm>
                <a:off x="23267892" y="19887746"/>
                <a:ext cx="179293" cy="149426"/>
              </a:xfrm>
              <a:prstGeom prst="star5">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5" name="Straight Arrow Connector 124"/>
              <p:cNvCxnSpPr/>
              <p:nvPr/>
            </p:nvCxnSpPr>
            <p:spPr>
              <a:xfrm>
                <a:off x="17906999" y="19497085"/>
                <a:ext cx="232465" cy="297073"/>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7" name="Straight Arrow Connector 126"/>
              <p:cNvCxnSpPr/>
              <p:nvPr/>
            </p:nvCxnSpPr>
            <p:spPr>
              <a:xfrm>
                <a:off x="23267893" y="19497086"/>
                <a:ext cx="228600" cy="30480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139" name="Group 138"/>
          <p:cNvGrpSpPr/>
          <p:nvPr/>
        </p:nvGrpSpPr>
        <p:grpSpPr>
          <a:xfrm>
            <a:off x="696684" y="25505551"/>
            <a:ext cx="13661569" cy="4801314"/>
            <a:chOff x="722436" y="25989426"/>
            <a:chExt cx="13661569" cy="4801314"/>
          </a:xfrm>
        </p:grpSpPr>
        <p:grpSp>
          <p:nvGrpSpPr>
            <p:cNvPr id="140" name="Group 139"/>
            <p:cNvGrpSpPr/>
            <p:nvPr/>
          </p:nvGrpSpPr>
          <p:grpSpPr>
            <a:xfrm>
              <a:off x="722436" y="25989426"/>
              <a:ext cx="13585369" cy="4801314"/>
              <a:chOff x="696687" y="27247494"/>
              <a:chExt cx="13585369" cy="4801314"/>
            </a:xfrm>
          </p:grpSpPr>
          <p:sp>
            <p:nvSpPr>
              <p:cNvPr id="145" name="TextBox 144"/>
              <p:cNvSpPr txBox="1"/>
              <p:nvPr/>
            </p:nvSpPr>
            <p:spPr>
              <a:xfrm>
                <a:off x="696687" y="27247494"/>
                <a:ext cx="13585369" cy="4801314"/>
              </a:xfrm>
              <a:prstGeom prst="rect">
                <a:avLst/>
              </a:prstGeom>
              <a:solidFill>
                <a:schemeClr val="bg1"/>
              </a:solidFill>
              <a:ln w="9525">
                <a:solidFill>
                  <a:schemeClr val="tx1">
                    <a:lumMod val="50000"/>
                    <a:lumOff val="50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endParaRPr lang="en-US" sz="1500" dirty="0"/>
              </a:p>
              <a:p>
                <a:endParaRPr lang="en-US" sz="1500" dirty="0" smtClean="0"/>
              </a:p>
              <a:p>
                <a:endParaRPr lang="en-US" sz="1500" dirty="0"/>
              </a:p>
              <a:p>
                <a:endParaRPr lang="en-US" sz="1500" dirty="0" smtClean="0"/>
              </a:p>
              <a:p>
                <a:endParaRPr lang="en-US" sz="1500" dirty="0"/>
              </a:p>
              <a:p>
                <a:endParaRPr lang="en-US" sz="1500" dirty="0" smtClean="0"/>
              </a:p>
              <a:p>
                <a:endParaRPr lang="en-US" sz="1500" dirty="0"/>
              </a:p>
              <a:p>
                <a:endParaRPr lang="en-US" sz="1500" dirty="0" smtClean="0"/>
              </a:p>
              <a:p>
                <a:endParaRPr lang="en-US" sz="1500" dirty="0"/>
              </a:p>
              <a:p>
                <a:endParaRPr lang="en-US" sz="1500" dirty="0" smtClean="0"/>
              </a:p>
              <a:p>
                <a:endParaRPr lang="en-US" sz="1500" dirty="0"/>
              </a:p>
              <a:p>
                <a:endParaRPr lang="en-US" sz="1500" dirty="0" smtClean="0"/>
              </a:p>
              <a:p>
                <a:endParaRPr lang="en-US" sz="1500" dirty="0"/>
              </a:p>
              <a:p>
                <a:endParaRPr lang="en-US" sz="1500" dirty="0"/>
              </a:p>
              <a:p>
                <a:r>
                  <a:rPr lang="en-US" sz="2400" b="1" dirty="0"/>
                  <a:t>Fig 2</a:t>
                </a:r>
                <a:r>
                  <a:rPr lang="en-US" sz="2400" b="1" dirty="0" smtClean="0"/>
                  <a:t>. </a:t>
                </a:r>
                <a:r>
                  <a:rPr lang="en-US" sz="2400" dirty="0" smtClean="0"/>
                  <a:t>Methods. </a:t>
                </a:r>
                <a:r>
                  <a:rPr lang="en-US" sz="2400" b="1" dirty="0" smtClean="0"/>
                  <a:t>A</a:t>
                </a:r>
                <a:r>
                  <a:rPr lang="en-US" sz="2400" b="1" dirty="0"/>
                  <a:t>. </a:t>
                </a:r>
                <a:r>
                  <a:rPr lang="en-US" sz="2400" dirty="0"/>
                  <a:t>Flow-through seawater tanks </a:t>
                </a:r>
                <a:r>
                  <a:rPr lang="en-US" sz="2400" dirty="0" smtClean="0"/>
                  <a:t>containing</a:t>
                </a:r>
                <a:r>
                  <a:rPr lang="en-US" sz="2400" dirty="0" smtClean="0"/>
                  <a:t> </a:t>
                </a:r>
                <a:r>
                  <a:rPr lang="en-US" sz="2400" dirty="0"/>
                  <a:t>1-m diameter mesh enclosures where horseshoe crabs were held for </a:t>
                </a:r>
                <a:r>
                  <a:rPr lang="en-US" sz="2400" dirty="0" smtClean="0"/>
                  <a:t>each </a:t>
                </a:r>
                <a:r>
                  <a:rPr lang="en-US" sz="2400" dirty="0"/>
                  <a:t>experiment at UNH Jackson Estuarine </a:t>
                </a:r>
                <a:r>
                  <a:rPr lang="en-US" sz="2400" dirty="0" smtClean="0"/>
                  <a:t>Laboratory. </a:t>
                </a:r>
                <a:r>
                  <a:rPr lang="en-US" sz="2400" b="1" dirty="0"/>
                  <a:t>B</a:t>
                </a:r>
                <a:r>
                  <a:rPr lang="en-US" sz="2400" dirty="0"/>
                  <a:t>. Horseshoe crab fitted </a:t>
                </a:r>
                <a:r>
                  <a:rPr lang="en-US" sz="2400" dirty="0" smtClean="0"/>
                  <a:t>with a </a:t>
                </a:r>
                <a:r>
                  <a:rPr lang="en-US" sz="2400" dirty="0"/>
                  <a:t>HOBO </a:t>
                </a:r>
                <a:r>
                  <a:rPr lang="en-US" sz="2400" dirty="0" smtClean="0"/>
                  <a:t>accelerometer, held in place with </a:t>
                </a:r>
                <a:r>
                  <a:rPr lang="en-US" sz="2400" dirty="0"/>
                  <a:t>duct tape and </a:t>
                </a:r>
                <a:r>
                  <a:rPr lang="en-US" sz="2400" dirty="0" smtClean="0"/>
                  <a:t>cable </a:t>
                </a:r>
                <a:r>
                  <a:rPr lang="en-US" sz="2400" dirty="0" smtClean="0"/>
                  <a:t>ties. </a:t>
                </a:r>
                <a:r>
                  <a:rPr lang="en-US" sz="2400" b="1" dirty="0"/>
                  <a:t>C. </a:t>
                </a:r>
                <a:r>
                  <a:rPr lang="en-US" sz="2400" dirty="0"/>
                  <a:t>H</a:t>
                </a:r>
                <a:r>
                  <a:rPr lang="en-US" sz="2400" dirty="0" smtClean="0"/>
                  <a:t>emolymph </a:t>
                </a:r>
                <a:r>
                  <a:rPr lang="en-US" sz="2400" dirty="0"/>
                  <a:t>samples on </a:t>
                </a:r>
                <a:r>
                  <a:rPr lang="en-US" sz="2400" dirty="0" smtClean="0"/>
                  <a:t>ice, </a:t>
                </a:r>
                <a:r>
                  <a:rPr lang="en-US" sz="2400" dirty="0"/>
                  <a:t>kept for further </a:t>
                </a:r>
                <a:r>
                  <a:rPr lang="en-US" sz="2400" dirty="0" smtClean="0"/>
                  <a:t>analysis.</a:t>
                </a:r>
                <a:endParaRPr lang="en-US" sz="2400" dirty="0"/>
              </a:p>
            </p:txBody>
          </p:sp>
          <p:pic>
            <p:nvPicPr>
              <p:cNvPr id="146" name="Picture 145"/>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714999" y="27403762"/>
                <a:ext cx="4419601" cy="3139824"/>
              </a:xfrm>
              <a:prstGeom prst="rect">
                <a:avLst/>
              </a:prstGeom>
            </p:spPr>
          </p:pic>
          <p:pic>
            <p:nvPicPr>
              <p:cNvPr id="147" name="Picture 146"/>
              <p:cNvPicPr/>
              <p:nvPr/>
            </p:nvPicPr>
            <p:blipFill>
              <a:blip r:embed="rId19"/>
              <a:stretch>
                <a:fillRect/>
              </a:stretch>
            </p:blipFill>
            <p:spPr>
              <a:xfrm>
                <a:off x="696687" y="27402086"/>
                <a:ext cx="4865912" cy="3139824"/>
              </a:xfrm>
              <a:prstGeom prst="rect">
                <a:avLst/>
              </a:prstGeom>
            </p:spPr>
          </p:pic>
          <p:pic>
            <p:nvPicPr>
              <p:cNvPr id="148" name="Picture 147"/>
              <p:cNvPicPr>
                <a:picLocks noChangeAspect="1"/>
              </p:cNvPicPr>
              <p:nvPr/>
            </p:nvPicPr>
            <p:blipFill>
              <a:blip r:embed="rId20"/>
              <a:stretch>
                <a:fillRect/>
              </a:stretch>
            </p:blipFill>
            <p:spPr>
              <a:xfrm>
                <a:off x="10287000" y="27415941"/>
                <a:ext cx="3995056" cy="3125969"/>
              </a:xfrm>
              <a:prstGeom prst="rect">
                <a:avLst/>
              </a:prstGeom>
            </p:spPr>
          </p:pic>
        </p:grpSp>
        <p:grpSp>
          <p:nvGrpSpPr>
            <p:cNvPr id="141" name="Group 140"/>
            <p:cNvGrpSpPr/>
            <p:nvPr/>
          </p:nvGrpSpPr>
          <p:grpSpPr>
            <a:xfrm>
              <a:off x="5199186" y="28765017"/>
              <a:ext cx="9184819" cy="518825"/>
              <a:chOff x="5105400" y="30236205"/>
              <a:chExt cx="9184819" cy="518825"/>
            </a:xfrm>
          </p:grpSpPr>
          <p:sp>
            <p:nvSpPr>
              <p:cNvPr id="142" name="TextBox 141"/>
              <p:cNvSpPr txBox="1"/>
              <p:nvPr/>
            </p:nvSpPr>
            <p:spPr>
              <a:xfrm>
                <a:off x="5105400" y="30251400"/>
                <a:ext cx="457199" cy="477054"/>
              </a:xfrm>
              <a:prstGeom prst="rect">
                <a:avLst/>
              </a:prstGeom>
              <a:noFill/>
            </p:spPr>
            <p:txBody>
              <a:bodyPr wrap="square" rtlCol="0">
                <a:spAutoFit/>
              </a:bodyPr>
              <a:lstStyle/>
              <a:p>
                <a:r>
                  <a:rPr lang="en-US" sz="2500" dirty="0" smtClean="0">
                    <a:solidFill>
                      <a:schemeClr val="bg1"/>
                    </a:solidFill>
                  </a:rPr>
                  <a:t>A</a:t>
                </a:r>
                <a:endParaRPr lang="en-US" sz="2500" dirty="0">
                  <a:solidFill>
                    <a:schemeClr val="bg1"/>
                  </a:solidFill>
                </a:endParaRPr>
              </a:p>
            </p:txBody>
          </p:sp>
          <p:sp>
            <p:nvSpPr>
              <p:cNvPr id="143" name="TextBox 142"/>
              <p:cNvSpPr txBox="1"/>
              <p:nvPr/>
            </p:nvSpPr>
            <p:spPr>
              <a:xfrm>
                <a:off x="9693728" y="30236205"/>
                <a:ext cx="457199" cy="477054"/>
              </a:xfrm>
              <a:prstGeom prst="rect">
                <a:avLst/>
              </a:prstGeom>
              <a:noFill/>
            </p:spPr>
            <p:txBody>
              <a:bodyPr wrap="square" rtlCol="0">
                <a:spAutoFit/>
              </a:bodyPr>
              <a:lstStyle/>
              <a:p>
                <a:r>
                  <a:rPr lang="en-US" sz="2500" dirty="0" smtClean="0">
                    <a:solidFill>
                      <a:schemeClr val="bg1"/>
                    </a:solidFill>
                  </a:rPr>
                  <a:t>B</a:t>
                </a:r>
                <a:endParaRPr lang="en-US" sz="2500" dirty="0">
                  <a:solidFill>
                    <a:schemeClr val="bg1"/>
                  </a:solidFill>
                </a:endParaRPr>
              </a:p>
            </p:txBody>
          </p:sp>
          <p:sp>
            <p:nvSpPr>
              <p:cNvPr id="144" name="TextBox 143"/>
              <p:cNvSpPr txBox="1"/>
              <p:nvPr/>
            </p:nvSpPr>
            <p:spPr>
              <a:xfrm>
                <a:off x="13833020" y="30277976"/>
                <a:ext cx="457199" cy="477054"/>
              </a:xfrm>
              <a:prstGeom prst="rect">
                <a:avLst/>
              </a:prstGeom>
              <a:noFill/>
            </p:spPr>
            <p:txBody>
              <a:bodyPr wrap="square" rtlCol="0">
                <a:spAutoFit/>
              </a:bodyPr>
              <a:lstStyle/>
              <a:p>
                <a:r>
                  <a:rPr lang="en-US" sz="2500" smtClean="0">
                    <a:solidFill>
                      <a:schemeClr val="bg1"/>
                    </a:solidFill>
                  </a:rPr>
                  <a:t>C</a:t>
                </a:r>
                <a:endParaRPr lang="en-US" sz="2500" dirty="0">
                  <a:solidFill>
                    <a:schemeClr val="bg1"/>
                  </a:solidFill>
                </a:endParaRPr>
              </a:p>
            </p:txBody>
          </p:sp>
        </p:grpSp>
      </p:grpSp>
      <p:pic>
        <p:nvPicPr>
          <p:cNvPr id="149" name="Chart Placeholder 12"/>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901350" y="955093"/>
            <a:ext cx="2304493" cy="3318684"/>
          </a:xfrm>
          <a:prstGeom prst="rect">
            <a:avLst/>
          </a:prstGeom>
        </p:spPr>
      </p:pic>
      <p:pic>
        <p:nvPicPr>
          <p:cNvPr id="150" name="Picture 149"/>
          <p:cNvPicPr>
            <a:picLocks noChangeAspect="1"/>
          </p:cNvPicPr>
          <p:nvPr/>
        </p:nvPicPr>
        <p:blipFill>
          <a:blip r:embed="rId22">
            <a:extLst>
              <a:ext uri="{BEBA8EAE-BF5A-486C-A8C5-ECC9F3942E4B}">
                <a14:imgProps xmlns:a14="http://schemas.microsoft.com/office/drawing/2010/main">
                  <a14:imgLayer r:embed="rId23">
                    <a14:imgEffect>
                      <a14:backgroundRemoval t="3962" b="100000" l="0" r="100000">
                        <a14:foregroundMark x1="57625" y1="48493" x2="58125" y2="71404"/>
                        <a14:foregroundMark x1="79000" y1="50646" x2="79688" y2="70198"/>
                        <a14:foregroundMark x1="90938" y1="45047" x2="90250" y2="70198"/>
                        <a14:foregroundMark x1="34938" y1="50904" x2="36063" y2="67097"/>
                        <a14:foregroundMark x1="20063" y1="52799" x2="19375" y2="69854"/>
                        <a14:foregroundMark x1="8813" y1="47804" x2="14688" y2="59345"/>
                        <a14:foregroundMark x1="25500" y1="82860" x2="25500" y2="82860"/>
                        <a14:foregroundMark x1="29500" y1="85960" x2="29500" y2="85960"/>
                        <a14:foregroundMark x1="34000" y1="85702" x2="34000" y2="85702"/>
                        <a14:foregroundMark x1="42125" y1="83204" x2="42125" y2="83204"/>
                        <a14:foregroundMark x1="47750" y1="81912" x2="47750" y2="81912"/>
                        <a14:foregroundMark x1="52000" y1="82601" x2="52000" y2="82601"/>
                        <a14:foregroundMark x1="62125" y1="85960" x2="62125" y2="85960"/>
                        <a14:foregroundMark x1="65063" y1="81912" x2="65063" y2="81912"/>
                        <a14:foregroundMark x1="68875" y1="85013" x2="68875" y2="85013"/>
                        <a14:foregroundMark x1="70938" y1="85357" x2="70938" y2="85357"/>
                        <a14:foregroundMark x1="68438" y1="78811" x2="68438" y2="78811"/>
                        <a14:foregroundMark x1="56750" y1="82860" x2="56750" y2="82860"/>
                        <a14:foregroundMark x1="75000" y1="88458" x2="75000" y2="88458"/>
                        <a14:backgroundMark x1="30875" y1="83807" x2="30875" y2="83807"/>
                        <a14:backgroundMark x1="46625" y1="87252" x2="46625" y2="87252"/>
                        <a14:backgroundMark x1="57438" y1="85357" x2="57438" y2="85357"/>
                        <a14:backgroundMark x1="74063" y1="83807" x2="74063" y2="83807"/>
                      </a14:backgroundRemoval>
                    </a14:imgEffect>
                  </a14:imgLayer>
                </a14:imgProps>
              </a:ext>
            </a:extLst>
          </a:blip>
          <a:stretch>
            <a:fillRect/>
          </a:stretch>
        </p:blipFill>
        <p:spPr>
          <a:xfrm>
            <a:off x="3410506" y="574964"/>
            <a:ext cx="5597433" cy="3508711"/>
          </a:xfrm>
          <a:prstGeom prst="rect">
            <a:avLst/>
          </a:prstGeom>
        </p:spPr>
      </p:pic>
      <p:pic>
        <p:nvPicPr>
          <p:cNvPr id="151" name="Picture 150"/>
          <p:cNvPicPr>
            <a:picLocks noChangeAspect="1"/>
          </p:cNvPicPr>
          <p:nvPr/>
        </p:nvPicPr>
        <p:blipFill>
          <a:blip r:embed="rId24"/>
          <a:stretch>
            <a:fillRect/>
          </a:stretch>
        </p:blipFill>
        <p:spPr>
          <a:xfrm>
            <a:off x="35509200" y="152400"/>
            <a:ext cx="7182295" cy="4208104"/>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16324</TotalTime>
  <Words>1397</Words>
  <Application>Microsoft Macintosh PowerPoint</Application>
  <PresentationFormat>Custom</PresentationFormat>
  <Paragraphs>204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Calibri</vt:lpstr>
      <vt:lpstr>Symbol</vt:lpstr>
      <vt:lpstr>Times New Roman</vt:lpstr>
      <vt:lpstr>Arial</vt:lpstr>
      <vt:lpstr>Office Theme</vt:lpstr>
      <vt:lpstr>Effects of the Biomedical Bleeding Process on the Physiology and  Behavior of the American Horseshoe Crab, Limulus Polyphemus Meghan Owings1, Winsor H. Watson III1, Chris Chabot2 University of New Hampshire, Durham, New Hampshire, 03824 Plymouth State University, Plymouth, NH, 03264 </vt:lpstr>
    </vt:vector>
  </TitlesOfParts>
  <LinksUpToDate>false</LinksUpToDate>
  <SharedDoc>false</SharedDoc>
  <HyperlinksChanged>false</HyperlinksChanged>
  <AppVersion>15.0025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Daniel Viens</dc:creator>
  <cp:lastModifiedBy>Microsoft Office User</cp:lastModifiedBy>
  <cp:revision>138</cp:revision>
  <cp:lastPrinted>2017-02-02T16:54:26Z</cp:lastPrinted>
  <dcterms:created xsi:type="dcterms:W3CDTF">2013-01-28T22:40:39Z</dcterms:created>
  <dcterms:modified xsi:type="dcterms:W3CDTF">2017-03-31T12:11:48Z</dcterms:modified>
</cp:coreProperties>
</file>