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D55A61AB-8A5F-48F2-8727-BC0367AB27F2}">
          <p14:sldIdLst>
            <p14:sldId id="257"/>
          </p14:sldIdLst>
        </p14:section>
        <p14:section name="Untitled Section" id="{79055CDC-340B-4EBC-876E-0A969CD1C8F8}">
          <p14:sldIdLst/>
        </p14:section>
      </p14:sectionLst>
    </p:ex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24" clrIdx="0">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E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082" autoAdjust="0"/>
    <p:restoredTop sz="94660"/>
  </p:normalViewPr>
  <p:slideViewPr>
    <p:cSldViewPr snapToGrid="0">
      <p:cViewPr>
        <p:scale>
          <a:sx n="40" d="100"/>
          <a:sy n="40" d="100"/>
        </p:scale>
        <p:origin x="1848" y="-152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10/11/18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897680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10/11/18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235299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A694BB-70C7-4F84-A622-C66DE0D2397A}" type="datetimeFigureOut">
              <a:rPr lang="en-US" smtClean="0"/>
              <a:t>10/11/18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907581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694BB-70C7-4F84-A622-C66DE0D2397A}" type="datetimeFigureOut">
              <a:rPr lang="en-US" smtClean="0"/>
              <a:t>10/11/18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882139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694BB-70C7-4F84-A622-C66DE0D2397A}" type="datetimeFigureOut">
              <a:rPr lang="en-US" smtClean="0"/>
              <a:t>10/11/18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178130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694BB-70C7-4F84-A622-C66DE0D2397A}" type="datetimeFigureOut">
              <a:rPr lang="en-US" smtClean="0"/>
              <a:t>10/11/18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1970426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694BB-70C7-4F84-A622-C66DE0D2397A}" type="datetimeFigureOut">
              <a:rPr lang="en-US" smtClean="0"/>
              <a:t>10/11/18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047955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A694BB-70C7-4F84-A622-C66DE0D2397A}" type="datetimeFigureOut">
              <a:rPr lang="en-US" smtClean="0"/>
              <a:t>10/11/18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542090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A694BB-70C7-4F84-A622-C66DE0D2397A}" type="datetimeFigureOut">
              <a:rPr lang="en-US" smtClean="0"/>
              <a:t>10/11/18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516270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10/11/18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3506541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694BB-70C7-4F84-A622-C66DE0D2397A}" type="datetimeFigureOut">
              <a:rPr lang="en-US" smtClean="0"/>
              <a:t>10/11/18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99B954-8FDF-4F98-9264-D390040EE998}" type="slidenum">
              <a:rPr lang="en-US" smtClean="0"/>
              <a:t>‹#›</a:t>
            </a:fld>
            <a:endParaRPr lang="en-US"/>
          </a:p>
        </p:txBody>
      </p:sp>
    </p:spTree>
    <p:extLst>
      <p:ext uri="{BB962C8B-B14F-4D97-AF65-F5344CB8AC3E}">
        <p14:creationId xmlns:p14="http://schemas.microsoft.com/office/powerpoint/2010/main" val="2856937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DA694BB-70C7-4F84-A622-C66DE0D2397A}" type="datetimeFigureOut">
              <a:rPr lang="en-US" smtClean="0"/>
              <a:t>10/11/18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399B954-8FDF-4F98-9264-D390040EE998}" type="slidenum">
              <a:rPr lang="en-US" smtClean="0"/>
              <a:t>‹#›</a:t>
            </a:fld>
            <a:endParaRPr lang="en-US"/>
          </a:p>
        </p:txBody>
      </p:sp>
    </p:spTree>
    <p:extLst>
      <p:ext uri="{BB962C8B-B14F-4D97-AF65-F5344CB8AC3E}">
        <p14:creationId xmlns:p14="http://schemas.microsoft.com/office/powerpoint/2010/main" val="18027090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9000">
              <a:schemeClr val="accent1">
                <a:lumMod val="0"/>
                <a:lumOff val="100000"/>
              </a:schemeClr>
            </a:gs>
            <a:gs pos="99115">
              <a:schemeClr val="accent1">
                <a:lumMod val="100000"/>
              </a:schemeClr>
            </a:gs>
            <a:gs pos="100000">
              <a:schemeClr val="accent1">
                <a:lumMod val="100000"/>
              </a:schemeClr>
            </a:gs>
          </a:gsLst>
          <a:lin ang="5400000" scaled="0"/>
          <a:tileRect/>
        </a:gradFill>
        <a:effectLst/>
      </p:bgPr>
    </p:bg>
    <p:spTree>
      <p:nvGrpSpPr>
        <p:cNvPr id="1" name=""/>
        <p:cNvGrpSpPr/>
        <p:nvPr/>
      </p:nvGrpSpPr>
      <p:grpSpPr>
        <a:xfrm>
          <a:off x="0" y="0"/>
          <a:ext cx="0" cy="0"/>
          <a:chOff x="0" y="0"/>
          <a:chExt cx="0" cy="0"/>
        </a:xfrm>
      </p:grpSpPr>
      <p:sp>
        <p:nvSpPr>
          <p:cNvPr id="4" name="TextBox 3"/>
          <p:cNvSpPr txBox="1"/>
          <p:nvPr/>
        </p:nvSpPr>
        <p:spPr>
          <a:xfrm>
            <a:off x="1092539" y="4633081"/>
            <a:ext cx="11656489" cy="16219825"/>
          </a:xfrm>
          <a:prstGeom prst="rect">
            <a:avLst/>
          </a:prstGeom>
          <a:noFill/>
          <a:ln>
            <a:noFill/>
          </a:ln>
        </p:spPr>
        <p:txBody>
          <a:bodyPr wrap="square" rtlCol="0">
            <a:spAutoFit/>
          </a:bodyPr>
          <a:lstStyle/>
          <a:p>
            <a:r>
              <a:rPr lang="en-US" sz="4000" b="1" dirty="0"/>
              <a:t>Project Background</a:t>
            </a:r>
          </a:p>
          <a:p>
            <a:r>
              <a:rPr lang="en-US" sz="3600" dirty="0"/>
              <a:t>Coastal dune systems are dynamic and play fundamental ecological roles such as providing wildlife habitat and buffering the coastline from storms. However, the health and sustainability of dune systems is threatened by factors such as human use and storm surge. NH Sea Grant and UNH Extension, as part of the UNH Coastal Habitat Restoration Team, have been restoring coastal dune habitats along the NH and northern Massachusetts coasts since 2014. Efforts have included public forums to solicit feedback from community members, the creation of a Common Garden, a free resource of native dune plants for residents to replant dunes in front of their homes, a school-based program, and community-based revegetation and fencing efforts. To date over 200,000 stems of beachgrass (</a:t>
            </a:r>
            <a:r>
              <a:rPr lang="en-US" sz="3600" i="1" dirty="0" err="1"/>
              <a:t>Ammophila</a:t>
            </a:r>
            <a:r>
              <a:rPr lang="en-US" sz="3600" i="1" dirty="0"/>
              <a:t> </a:t>
            </a:r>
            <a:r>
              <a:rPr lang="en-US" sz="3600" i="1" dirty="0" err="1"/>
              <a:t>bevilgulata</a:t>
            </a:r>
            <a:r>
              <a:rPr lang="en-US" sz="3600" dirty="0"/>
              <a:t>) have been planted, in addition to other species, but a comprehensive monitoring effort has not been completed to evaluate the success of these efforts.</a:t>
            </a:r>
          </a:p>
          <a:p>
            <a:endParaRPr lang="en-US" sz="3600" dirty="0"/>
          </a:p>
          <a:p>
            <a:r>
              <a:rPr lang="en-US" sz="3600" b="1" dirty="0"/>
              <a:t>Objective</a:t>
            </a:r>
          </a:p>
          <a:p>
            <a:r>
              <a:rPr lang="en-US" sz="3600" dirty="0"/>
              <a:t>Design and implement a monitoring protocol to measure the success of dune restoration activities</a:t>
            </a:r>
          </a:p>
          <a:p>
            <a:endParaRPr lang="en-US" sz="3600" dirty="0"/>
          </a:p>
          <a:p>
            <a:pPr lvl="0"/>
            <a:r>
              <a:rPr lang="en-US" sz="3600" b="1" dirty="0">
                <a:solidFill>
                  <a:prstClr val="black"/>
                </a:solidFill>
              </a:rPr>
              <a:t>Monitoring Site</a:t>
            </a:r>
          </a:p>
          <a:p>
            <a:pPr lvl="0"/>
            <a:r>
              <a:rPr lang="en-US" sz="3600" dirty="0">
                <a:solidFill>
                  <a:prstClr val="black"/>
                </a:solidFill>
              </a:rPr>
              <a:t>Restoration efforts at the Harborside Dunes, in Seabrook, NH were focused on revegetating a dense network of remnant walking paths through the dunes. This area was selected for monitoring to evaluate the condition of the restoration efforts relative to active paths and reference areas.</a:t>
            </a:r>
          </a:p>
        </p:txBody>
      </p:sp>
      <p:sp>
        <p:nvSpPr>
          <p:cNvPr id="5" name="TextBox 4"/>
          <p:cNvSpPr txBox="1"/>
          <p:nvPr/>
        </p:nvSpPr>
        <p:spPr>
          <a:xfrm>
            <a:off x="13944601" y="15095593"/>
            <a:ext cx="11660517" cy="4524315"/>
          </a:xfrm>
          <a:prstGeom prst="rect">
            <a:avLst/>
          </a:prstGeom>
          <a:noFill/>
          <a:ln>
            <a:noFill/>
          </a:ln>
        </p:spPr>
        <p:txBody>
          <a:bodyPr wrap="square" rtlCol="0">
            <a:spAutoFit/>
          </a:bodyPr>
          <a:lstStyle/>
          <a:p>
            <a:r>
              <a:rPr lang="en-US" sz="3200" b="1" dirty="0"/>
              <a:t>Methods</a:t>
            </a:r>
          </a:p>
          <a:p>
            <a:pPr marL="457200" indent="-457200">
              <a:buFont typeface="Arial" panose="020B0604020202020204" pitchFamily="34" charset="0"/>
              <a:buChar char="•"/>
            </a:pPr>
            <a:r>
              <a:rPr lang="en-US" sz="3200" dirty="0"/>
              <a:t>Three treatments: active paths, restored paths, and reference</a:t>
            </a:r>
          </a:p>
          <a:p>
            <a:pPr marL="457200" indent="-457200">
              <a:buFont typeface="Arial" panose="020B0604020202020204" pitchFamily="34" charset="0"/>
              <a:buChar char="•"/>
            </a:pPr>
            <a:r>
              <a:rPr lang="en-US" sz="3200" dirty="0"/>
              <a:t>3 transects per treatment with 6 randomly selected replicates per transect. </a:t>
            </a:r>
          </a:p>
          <a:p>
            <a:pPr marL="457200" indent="-457200">
              <a:buFont typeface="Arial" panose="020B0604020202020204" pitchFamily="34" charset="0"/>
              <a:buChar char="•"/>
            </a:pPr>
            <a:r>
              <a:rPr lang="en-US" sz="3200" dirty="0"/>
              <a:t>A 0.5 meter² quadrat was used to evaluate the following parameters:</a:t>
            </a:r>
          </a:p>
          <a:p>
            <a:pPr marL="1374775" lvl="2" indent="-444500">
              <a:buFont typeface="Arial" panose="020B0604020202020204" pitchFamily="34" charset="0"/>
              <a:buChar char="•"/>
            </a:pPr>
            <a:r>
              <a:rPr lang="en-US" sz="3200" dirty="0"/>
              <a:t>Stem height of the tallest three </a:t>
            </a:r>
            <a:r>
              <a:rPr lang="en-US" sz="3200" i="1" dirty="0"/>
              <a:t>A. </a:t>
            </a:r>
            <a:r>
              <a:rPr lang="en-US" sz="3200" i="1" dirty="0" err="1"/>
              <a:t>brevigulata</a:t>
            </a:r>
            <a:r>
              <a:rPr lang="en-US" sz="3200" i="1" dirty="0"/>
              <a:t> </a:t>
            </a:r>
            <a:r>
              <a:rPr lang="en-US" sz="3200" dirty="0"/>
              <a:t>plants</a:t>
            </a:r>
            <a:r>
              <a:rPr lang="en-US" sz="3200" i="1" dirty="0"/>
              <a:t> </a:t>
            </a:r>
          </a:p>
          <a:p>
            <a:pPr marL="1374775" lvl="2" indent="-444500">
              <a:buFont typeface="Arial" panose="020B0604020202020204" pitchFamily="34" charset="0"/>
              <a:buChar char="•"/>
            </a:pPr>
            <a:r>
              <a:rPr lang="en-US" sz="3200" dirty="0"/>
              <a:t>Stem count of </a:t>
            </a:r>
            <a:r>
              <a:rPr lang="en-US" sz="3200" i="1" dirty="0"/>
              <a:t>A. </a:t>
            </a:r>
            <a:r>
              <a:rPr lang="en-US" sz="3200" i="1" dirty="0" err="1"/>
              <a:t>brevigulata</a:t>
            </a:r>
            <a:r>
              <a:rPr lang="en-US" sz="3200" i="1" dirty="0"/>
              <a:t> </a:t>
            </a:r>
          </a:p>
          <a:p>
            <a:pPr marL="1374775" lvl="2" indent="-444500">
              <a:buFont typeface="Arial" panose="020B0604020202020204" pitchFamily="34" charset="0"/>
              <a:buChar char="•"/>
            </a:pPr>
            <a:r>
              <a:rPr lang="en-US" sz="3200" dirty="0"/>
              <a:t>Species richness </a:t>
            </a:r>
          </a:p>
        </p:txBody>
      </p:sp>
      <p:sp>
        <p:nvSpPr>
          <p:cNvPr id="6" name="TextBox 5"/>
          <p:cNvSpPr txBox="1"/>
          <p:nvPr/>
        </p:nvSpPr>
        <p:spPr>
          <a:xfrm>
            <a:off x="26719558" y="5030202"/>
            <a:ext cx="8215736" cy="3970318"/>
          </a:xfrm>
          <a:prstGeom prst="rect">
            <a:avLst/>
          </a:prstGeom>
          <a:noFill/>
          <a:ln>
            <a:noFill/>
          </a:ln>
        </p:spPr>
        <p:txBody>
          <a:bodyPr wrap="square" rtlCol="0">
            <a:spAutoFit/>
          </a:bodyPr>
          <a:lstStyle/>
          <a:p>
            <a:r>
              <a:rPr lang="en-US" sz="3600" b="1" dirty="0"/>
              <a:t>Results</a:t>
            </a:r>
            <a:endParaRPr lang="en-US" sz="1800" b="1" dirty="0"/>
          </a:p>
          <a:p>
            <a:r>
              <a:rPr lang="en-US" sz="3600" i="1" dirty="0"/>
              <a:t>Beachgrass stem height</a:t>
            </a:r>
          </a:p>
          <a:p>
            <a:pPr marL="457200" indent="-457200">
              <a:buFont typeface="Arial" panose="020B0604020202020204" pitchFamily="34" charset="0"/>
              <a:buChar char="•"/>
            </a:pPr>
            <a:r>
              <a:rPr lang="en-US" sz="3600" dirty="0"/>
              <a:t>ANOVA was significant </a:t>
            </a:r>
            <a:r>
              <a:rPr lang="en-US" sz="3600" dirty="0">
                <a:ea typeface="Calibri" panose="020F0502020204030204" pitchFamily="34" charset="0"/>
                <a:cs typeface="Times New Roman" panose="02020603050405020304" pitchFamily="18" charset="0"/>
              </a:rPr>
              <a:t>(F(2,6) = 12.6, </a:t>
            </a:r>
            <a:r>
              <a:rPr lang="en-US" sz="3600" i="1" dirty="0">
                <a:ea typeface="Calibri" panose="020F0502020204030204" pitchFamily="34" charset="0"/>
                <a:cs typeface="Times New Roman" panose="02020603050405020304" pitchFamily="18" charset="0"/>
              </a:rPr>
              <a:t>p</a:t>
            </a:r>
            <a:r>
              <a:rPr lang="en-US" sz="3600" dirty="0">
                <a:ea typeface="Calibri" panose="020F0502020204030204" pitchFamily="34" charset="0"/>
                <a:cs typeface="Times New Roman" panose="02020603050405020304" pitchFamily="18" charset="0"/>
              </a:rPr>
              <a:t> = 0.007)</a:t>
            </a:r>
            <a:endParaRPr lang="en-US" sz="3600" dirty="0"/>
          </a:p>
          <a:p>
            <a:pPr marL="457200" indent="-457200">
              <a:buFont typeface="Arial" panose="020B0604020202020204" pitchFamily="34" charset="0"/>
              <a:buChar char="•"/>
            </a:pPr>
            <a:r>
              <a:rPr lang="en-US" sz="3600" dirty="0"/>
              <a:t>Tukey Kramer post-hoc test detected a significant difference between reference and active walking paths. </a:t>
            </a:r>
          </a:p>
        </p:txBody>
      </p:sp>
      <p:sp>
        <p:nvSpPr>
          <p:cNvPr id="7" name="TextBox 6"/>
          <p:cNvSpPr txBox="1"/>
          <p:nvPr/>
        </p:nvSpPr>
        <p:spPr>
          <a:xfrm>
            <a:off x="26726075" y="19832826"/>
            <a:ext cx="15330883" cy="11172289"/>
          </a:xfrm>
          <a:prstGeom prst="rect">
            <a:avLst/>
          </a:prstGeom>
          <a:noFill/>
          <a:ln>
            <a:noFill/>
          </a:ln>
        </p:spPr>
        <p:txBody>
          <a:bodyPr wrap="square" rtlCol="0">
            <a:spAutoFit/>
          </a:bodyPr>
          <a:lstStyle/>
          <a:p>
            <a:r>
              <a:rPr lang="en-US" sz="3600" b="1" dirty="0"/>
              <a:t>Discussion</a:t>
            </a:r>
          </a:p>
          <a:p>
            <a:r>
              <a:rPr lang="en-US" sz="3600" i="1" dirty="0"/>
              <a:t>Stem height</a:t>
            </a:r>
          </a:p>
          <a:p>
            <a:pPr marL="457200" indent="-457200">
              <a:buFont typeface="Arial" panose="020B0604020202020204" pitchFamily="34" charset="0"/>
              <a:buChar char="•"/>
            </a:pPr>
            <a:r>
              <a:rPr lang="en-US" sz="3600" dirty="0"/>
              <a:t>Restored areas had intermediate stems heights relative to active walking paths or reference areas.</a:t>
            </a:r>
          </a:p>
          <a:p>
            <a:r>
              <a:rPr lang="en-US" sz="3600" i="1" dirty="0"/>
              <a:t>Species Diversity</a:t>
            </a:r>
          </a:p>
          <a:p>
            <a:pPr marL="457200" indent="-457200">
              <a:buFont typeface="Arial" panose="020B0604020202020204" pitchFamily="34" charset="0"/>
              <a:buChar char="•"/>
            </a:pPr>
            <a:r>
              <a:rPr lang="en-US" sz="3600" dirty="0"/>
              <a:t>Restored paths support a similar species richness as reference sites; active paths support fewer native dunes species than restore or reference sites. </a:t>
            </a:r>
          </a:p>
          <a:p>
            <a:pPr marL="457200" indent="-457200" fontAlgn="base">
              <a:buFont typeface="Arial" panose="020B0604020202020204" pitchFamily="34" charset="0"/>
              <a:buChar char="•"/>
            </a:pPr>
            <a:r>
              <a:rPr lang="en-US" sz="3600" dirty="0"/>
              <a:t>Native plants (</a:t>
            </a:r>
            <a:r>
              <a:rPr lang="en-US" sz="3600" i="1" dirty="0" err="1"/>
              <a:t>Ammophilla</a:t>
            </a:r>
            <a:r>
              <a:rPr lang="en-US" sz="3600" i="1" dirty="0"/>
              <a:t> </a:t>
            </a:r>
            <a:r>
              <a:rPr lang="en-US" sz="3600" i="1" dirty="0" err="1"/>
              <a:t>brevigulata</a:t>
            </a:r>
            <a:r>
              <a:rPr lang="en-US" sz="3600" i="1" dirty="0"/>
              <a:t>, </a:t>
            </a:r>
            <a:r>
              <a:rPr lang="en-US" sz="3600" i="1" dirty="0" err="1"/>
              <a:t>Myrica</a:t>
            </a:r>
            <a:r>
              <a:rPr lang="en-US" sz="3600" i="1" dirty="0"/>
              <a:t> </a:t>
            </a:r>
            <a:r>
              <a:rPr lang="en-US" sz="3600" i="1" dirty="0" err="1"/>
              <a:t>pennsylvanica</a:t>
            </a:r>
            <a:r>
              <a:rPr lang="en-US" sz="3600" i="1" dirty="0"/>
              <a:t>, </a:t>
            </a:r>
            <a:r>
              <a:rPr lang="en-US" sz="3600" i="1" dirty="0" err="1"/>
              <a:t>Hudsonia</a:t>
            </a:r>
            <a:r>
              <a:rPr lang="en-US" sz="3600" i="1" dirty="0"/>
              <a:t> </a:t>
            </a:r>
            <a:r>
              <a:rPr lang="en-US" sz="3600" i="1" dirty="0" err="1"/>
              <a:t>tomentosa</a:t>
            </a:r>
            <a:r>
              <a:rPr lang="en-US" sz="3600" i="1" dirty="0"/>
              <a:t> and </a:t>
            </a:r>
            <a:r>
              <a:rPr lang="en-US" sz="3600" i="1" dirty="0" err="1"/>
              <a:t>Lathyrus</a:t>
            </a:r>
            <a:r>
              <a:rPr lang="en-US" sz="3600" i="1" dirty="0"/>
              <a:t> japonicus) </a:t>
            </a:r>
            <a:r>
              <a:rPr lang="en-US" sz="3600" dirty="0"/>
              <a:t>were recorded in both restored and reference sites and were often absent from active paths.</a:t>
            </a:r>
          </a:p>
          <a:p>
            <a:pPr fontAlgn="base"/>
            <a:r>
              <a:rPr lang="en-US" sz="3600" i="1" dirty="0"/>
              <a:t>Stem Density </a:t>
            </a:r>
          </a:p>
          <a:p>
            <a:pPr marL="571500" indent="-571500">
              <a:buFont typeface="Arial" panose="020B0604020202020204" pitchFamily="34" charset="0"/>
              <a:buChar char="•"/>
            </a:pPr>
            <a:r>
              <a:rPr lang="en-US" sz="3600" dirty="0"/>
              <a:t>The lack of significant difference in stem density among all treatments may be due to variation in growth habits </a:t>
            </a:r>
            <a:r>
              <a:rPr lang="en-US" sz="3600" i="1" dirty="0"/>
              <a:t>A. </a:t>
            </a:r>
            <a:r>
              <a:rPr lang="en-US" sz="3600" i="1" dirty="0" err="1"/>
              <a:t>brevigulata</a:t>
            </a:r>
            <a:r>
              <a:rPr lang="en-US" sz="3600" dirty="0"/>
              <a:t> and the presence of other species in restored and reference plots.</a:t>
            </a:r>
          </a:p>
          <a:p>
            <a:endParaRPr lang="en-US" sz="3600" dirty="0"/>
          </a:p>
          <a:p>
            <a:r>
              <a:rPr lang="en-US" sz="3600" b="1" dirty="0"/>
              <a:t>Conclusion</a:t>
            </a:r>
          </a:p>
          <a:p>
            <a:r>
              <a:rPr lang="en-US" sz="3600" dirty="0"/>
              <a:t>We are seeing a positive trajectory for the restored paths from a species poor community (such as in the active paths) towards the more diverse community of native dunes. </a:t>
            </a:r>
            <a:br>
              <a:rPr lang="en-US" sz="3600" dirty="0"/>
            </a:br>
            <a:endParaRPr lang="en-US" sz="3600" b="1" dirty="0"/>
          </a:p>
        </p:txBody>
      </p:sp>
      <p:sp>
        <p:nvSpPr>
          <p:cNvPr id="8" name="TextBox 7"/>
          <p:cNvSpPr txBox="1"/>
          <p:nvPr/>
        </p:nvSpPr>
        <p:spPr>
          <a:xfrm>
            <a:off x="26707493" y="30442523"/>
            <a:ext cx="15812107" cy="1600438"/>
          </a:xfrm>
          <a:prstGeom prst="rect">
            <a:avLst/>
          </a:prstGeom>
          <a:noFill/>
          <a:ln>
            <a:noFill/>
          </a:ln>
        </p:spPr>
        <p:txBody>
          <a:bodyPr wrap="square" rtlCol="0">
            <a:spAutoFit/>
          </a:bodyPr>
          <a:lstStyle/>
          <a:p>
            <a:r>
              <a:rPr lang="en-US" sz="1400" dirty="0"/>
              <a:t>References</a:t>
            </a:r>
          </a:p>
          <a:p>
            <a:pPr marL="471488" indent="-454025"/>
            <a:r>
              <a:rPr lang="en-US" sz="1400" dirty="0"/>
              <a:t>Barker, P. (2001) A Technical Manual for Vegetation Monitoring. Resource Management and Conservation, Department of Primary Industries, Water and Environment., Hobart</a:t>
            </a:r>
          </a:p>
          <a:p>
            <a:pPr marL="471488" indent="-454025"/>
            <a:r>
              <a:rPr lang="en-US" sz="1400" dirty="0"/>
              <a:t>Coastal Restoration Trust of New Zealand. </a:t>
            </a:r>
            <a:r>
              <a:rPr lang="en-US" sz="1400" i="1" dirty="0"/>
              <a:t>Dune </a:t>
            </a:r>
            <a:r>
              <a:rPr lang="en-US" sz="1400" dirty="0"/>
              <a:t>Monitoring Design and Analysis</a:t>
            </a:r>
          </a:p>
          <a:p>
            <a:pPr marL="471488" indent="-454025"/>
            <a:r>
              <a:rPr lang="en-US" sz="1400" dirty="0"/>
              <a:t>Eberhardt, A., D. Burdick and G. Moore, 2018 Building Capacity for Resilience of Human and Natural Communities in New Hampshire Dune Systems – Phase II. Final Report to the NH Department of Environmental Services Coastal Program.</a:t>
            </a:r>
          </a:p>
          <a:p>
            <a:pPr marL="471488" indent="-454025"/>
            <a:r>
              <a:rPr lang="en-US" sz="1400" dirty="0"/>
              <a:t>U.S.D.A. Forest Service National Riparian Technical Team. 2014. </a:t>
            </a:r>
            <a:r>
              <a:rPr lang="en-US" sz="1400" i="1" dirty="0"/>
              <a:t>U.S.D.A. Forest Service National Riparian Vegetation Monitoring Core Protocol: Conterminous U.S. </a:t>
            </a:r>
            <a:r>
              <a:rPr lang="en-US" sz="1400" dirty="0"/>
              <a:t>( 1-80) </a:t>
            </a:r>
          </a:p>
          <a:p>
            <a:pPr marL="471488" indent="-454025"/>
            <a:r>
              <a:rPr lang="en-US" sz="1400" dirty="0"/>
              <a:t>White, Laurence.(1960) Life in the Shifting Dunes</a:t>
            </a:r>
          </a:p>
        </p:txBody>
      </p:sp>
      <p:sp>
        <p:nvSpPr>
          <p:cNvPr id="31" name="TextBox 30">
            <a:extLst>
              <a:ext uri="{FF2B5EF4-FFF2-40B4-BE49-F238E27FC236}">
                <a16:creationId xmlns:a16="http://schemas.microsoft.com/office/drawing/2014/main" id="{7C7B7A27-1EB3-4C9E-B4E2-F4CE3C91DEBE}"/>
              </a:ext>
            </a:extLst>
          </p:cNvPr>
          <p:cNvSpPr txBox="1"/>
          <p:nvPr/>
        </p:nvSpPr>
        <p:spPr>
          <a:xfrm>
            <a:off x="1092539" y="30103969"/>
            <a:ext cx="23935377" cy="1938992"/>
          </a:xfrm>
          <a:prstGeom prst="rect">
            <a:avLst/>
          </a:prstGeom>
          <a:noFill/>
          <a:ln>
            <a:noFill/>
          </a:ln>
        </p:spPr>
        <p:txBody>
          <a:bodyPr wrap="square" rtlCol="0">
            <a:spAutoFit/>
          </a:bodyPr>
          <a:lstStyle/>
          <a:p>
            <a:r>
              <a:rPr lang="en-US" sz="2400" b="1" dirty="0"/>
              <a:t>Acknowledgements</a:t>
            </a:r>
          </a:p>
          <a:p>
            <a:r>
              <a:rPr lang="en-US" sz="2400" dirty="0"/>
              <a:t>This document and ensuing field work was funded by the New Hampshire Sea Grant's Brian E. Doyle Undergraduate Marine Extension Fellowship. I would like to thank my mentors Alyson Eberhardt and Caitlin Mandeville for assistance with experimental design, field work and data analysis. Thank you to Tina </a:t>
            </a:r>
            <a:r>
              <a:rPr lang="en-US" sz="2400" dirty="0" err="1"/>
              <a:t>Gjergjaj</a:t>
            </a:r>
            <a:r>
              <a:rPr lang="en-US" sz="2400" dirty="0"/>
              <a:t> for the many hours of field work and for helping formulate the entire plan. I would also like to thank all of UNH Cooperative Extension and NH Sea Grant staff as well as Coastal Research Volunteers for welcoming me with open arms to many CRV and Extension events throughout the summer.</a:t>
            </a:r>
            <a:endParaRPr lang="en-US" sz="2400" b="1" dirty="0"/>
          </a:p>
        </p:txBody>
      </p:sp>
      <p:sp>
        <p:nvSpPr>
          <p:cNvPr id="39" name="Rectangle 38">
            <a:extLst>
              <a:ext uri="{FF2B5EF4-FFF2-40B4-BE49-F238E27FC236}">
                <a16:creationId xmlns:a16="http://schemas.microsoft.com/office/drawing/2014/main" id="{DA3DC13D-E7E1-4716-8BD4-DD95DD4C29C9}"/>
              </a:ext>
            </a:extLst>
          </p:cNvPr>
          <p:cNvSpPr/>
          <p:nvPr/>
        </p:nvSpPr>
        <p:spPr>
          <a:xfrm>
            <a:off x="2305669" y="748417"/>
            <a:ext cx="39868342" cy="3557256"/>
          </a:xfrm>
          <a:prstGeom prst="rect">
            <a:avLst/>
          </a:prstGeom>
          <a:ln>
            <a:noFill/>
          </a:ln>
        </p:spPr>
        <p:txBody>
          <a:bodyPr wrap="square">
            <a:spAutoFit/>
          </a:bodyPr>
          <a:lstStyle/>
          <a:p>
            <a:pPr algn="ctr"/>
            <a:r>
              <a:rPr lang="en-US" i="1" dirty="0">
                <a:latin typeface="+mj-lt"/>
              </a:rPr>
              <a:t>Monitoring the Success of Restored New England Dune Systems;</a:t>
            </a:r>
          </a:p>
          <a:p>
            <a:pPr algn="ctr"/>
            <a:r>
              <a:rPr lang="en-US" i="1" dirty="0">
                <a:latin typeface="+mj-lt"/>
              </a:rPr>
              <a:t> Results from Harborside Dunes, Seabrook NH</a:t>
            </a:r>
          </a:p>
          <a:p>
            <a:pPr algn="ctr"/>
            <a:r>
              <a:rPr lang="en-US" sz="4000" b="1" dirty="0"/>
              <a:t>Robert Lafreniere</a:t>
            </a:r>
            <a:r>
              <a:rPr lang="en-US" sz="4000" b="1" baseline="30000" dirty="0"/>
              <a:t>1,2</a:t>
            </a:r>
            <a:r>
              <a:rPr lang="en-US" sz="4000" b="1" dirty="0"/>
              <a:t>, Alyson Eberhardt</a:t>
            </a:r>
            <a:r>
              <a:rPr lang="en-US" sz="4000" b="1" baseline="30000" dirty="0"/>
              <a:t>2,3</a:t>
            </a:r>
          </a:p>
          <a:p>
            <a:pPr algn="ctr"/>
            <a:r>
              <a:rPr lang="en-US" sz="4000" baseline="30000" dirty="0"/>
              <a:t>1</a:t>
            </a:r>
            <a:r>
              <a:rPr lang="en-US" sz="4000" dirty="0"/>
              <a:t> Doyle Fellow </a:t>
            </a:r>
            <a:r>
              <a:rPr lang="en-US" sz="4000" baseline="30000" dirty="0"/>
              <a:t>2</a:t>
            </a:r>
            <a:r>
              <a:rPr lang="en-US" sz="4000" dirty="0"/>
              <a:t>New Hampshire Sea Grant </a:t>
            </a:r>
            <a:r>
              <a:rPr lang="en-US" sz="4000" baseline="30000" dirty="0"/>
              <a:t>3</a:t>
            </a:r>
            <a:r>
              <a:rPr lang="en-US" sz="4000" dirty="0"/>
              <a:t> UNH Cooperative Extension</a:t>
            </a:r>
            <a:endParaRPr lang="en-US" sz="1200" dirty="0"/>
          </a:p>
        </p:txBody>
      </p:sp>
      <p:pic>
        <p:nvPicPr>
          <p:cNvPr id="9" name="Picture 2" descr="Image result for unh sea grant">
            <a:extLst>
              <a:ext uri="{FF2B5EF4-FFF2-40B4-BE49-F238E27FC236}">
                <a16:creationId xmlns:a16="http://schemas.microsoft.com/office/drawing/2014/main" id="{6ABCE44E-B119-4DD9-A88E-3230FC6D40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342" y="941932"/>
            <a:ext cx="4475097" cy="317022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unh cooperative extension">
            <a:extLst>
              <a:ext uri="{FF2B5EF4-FFF2-40B4-BE49-F238E27FC236}">
                <a16:creationId xmlns:a16="http://schemas.microsoft.com/office/drawing/2014/main" id="{967932F9-A4D5-4531-AC36-294C3A36BD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61550" y="1412168"/>
            <a:ext cx="6795408" cy="224278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2">
            <a:extLst>
              <a:ext uri="{FF2B5EF4-FFF2-40B4-BE49-F238E27FC236}">
                <a16:creationId xmlns:a16="http://schemas.microsoft.com/office/drawing/2014/main" id="{A4EBD5AA-AE01-4E16-AAE0-AF629DECD1E7}"/>
              </a:ext>
            </a:extLst>
          </p:cNvPr>
          <p:cNvPicPr/>
          <p:nvPr/>
        </p:nvPicPr>
        <p:blipFill rotWithShape="1">
          <a:blip r:embed="rId4"/>
          <a:srcRect l="7018" r="44061"/>
          <a:stretch/>
        </p:blipFill>
        <p:spPr>
          <a:xfrm>
            <a:off x="16100930" y="5225058"/>
            <a:ext cx="7347858" cy="8869136"/>
          </a:xfrm>
          <a:prstGeom prst="rect">
            <a:avLst/>
          </a:prstGeom>
        </p:spPr>
      </p:pic>
      <p:sp>
        <p:nvSpPr>
          <p:cNvPr id="12" name="Rectangle 11">
            <a:extLst>
              <a:ext uri="{FF2B5EF4-FFF2-40B4-BE49-F238E27FC236}">
                <a16:creationId xmlns:a16="http://schemas.microsoft.com/office/drawing/2014/main" id="{565429FB-6D1F-481B-A8F8-93E9CBEE9779}"/>
              </a:ext>
            </a:extLst>
          </p:cNvPr>
          <p:cNvSpPr/>
          <p:nvPr/>
        </p:nvSpPr>
        <p:spPr>
          <a:xfrm>
            <a:off x="15758102" y="14161902"/>
            <a:ext cx="8033514" cy="707886"/>
          </a:xfrm>
          <a:prstGeom prst="rect">
            <a:avLst/>
          </a:prstGeom>
        </p:spPr>
        <p:txBody>
          <a:bodyPr wrap="square">
            <a:spAutoFit/>
          </a:bodyPr>
          <a:lstStyle/>
          <a:p>
            <a:r>
              <a:rPr lang="en-US" sz="2000" dirty="0">
                <a:latin typeface="Calibri" panose="020F0502020204030204" pitchFamily="34" charset="0"/>
                <a:ea typeface="Calibri" panose="020F0502020204030204" pitchFamily="34" charset="0"/>
                <a:cs typeface="Times New Roman" panose="02020603050405020304" pitchFamily="18" charset="0"/>
              </a:rPr>
              <a:t>Monitoring sites in Seabrook’s Harborside Dunes: </a:t>
            </a:r>
            <a:r>
              <a:rPr lang="en-US" sz="2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current walking paths</a:t>
            </a:r>
            <a:r>
              <a:rPr lang="en-US" sz="2000" dirty="0">
                <a:latin typeface="Calibri" panose="020F0502020204030204" pitchFamily="34" charset="0"/>
                <a:ea typeface="Calibri" panose="020F0502020204030204" pitchFamily="34" charset="0"/>
                <a:cs typeface="Times New Roman" panose="02020603050405020304" pitchFamily="18" charset="0"/>
              </a:rPr>
              <a:t>, </a:t>
            </a:r>
            <a:r>
              <a:rPr lang="en-US" sz="2000" dirty="0">
                <a:solidFill>
                  <a:srgbClr val="00B050"/>
                </a:solidFill>
                <a:latin typeface="Calibri" panose="020F0502020204030204" pitchFamily="34" charset="0"/>
                <a:ea typeface="Calibri" panose="020F0502020204030204" pitchFamily="34" charset="0"/>
                <a:cs typeface="Times New Roman" panose="02020603050405020304" pitchFamily="18" charset="0"/>
              </a:rPr>
              <a:t>restored walking paths, </a:t>
            </a:r>
            <a:r>
              <a:rPr lang="en-US" sz="2000" dirty="0">
                <a:latin typeface="Calibri" panose="020F0502020204030204" pitchFamily="34" charset="0"/>
                <a:ea typeface="Calibri" panose="020F0502020204030204" pitchFamily="34" charset="0"/>
                <a:cs typeface="Times New Roman" panose="02020603050405020304" pitchFamily="18" charset="0"/>
              </a:rPr>
              <a:t>an</a:t>
            </a:r>
            <a:r>
              <a:rPr lang="en-US" sz="2000" dirty="0">
                <a:solidFill>
                  <a:srgbClr val="00B050"/>
                </a:solidFill>
                <a:latin typeface="Calibri" panose="020F0502020204030204" pitchFamily="34" charset="0"/>
                <a:ea typeface="Calibri" panose="020F0502020204030204" pitchFamily="34" charset="0"/>
                <a:cs typeface="Times New Roman" panose="02020603050405020304" pitchFamily="18" charset="0"/>
              </a:rPr>
              <a:t>d </a:t>
            </a:r>
            <a:r>
              <a:rPr lang="en-US" sz="20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rPr>
              <a:t>reference areas</a:t>
            </a:r>
            <a:r>
              <a:rPr lang="en-US" sz="2000" dirty="0">
                <a:solidFill>
                  <a:srgbClr val="00B050"/>
                </a:solidFill>
                <a:latin typeface="Calibri" panose="020F0502020204030204" pitchFamily="34" charset="0"/>
                <a:ea typeface="Calibri" panose="020F0502020204030204" pitchFamily="34" charset="0"/>
                <a:cs typeface="Times New Roman" panose="02020603050405020304" pitchFamily="18" charset="0"/>
              </a:rPr>
              <a:t>.</a:t>
            </a:r>
            <a:endParaRPr lang="en-US" sz="2000" dirty="0"/>
          </a:p>
        </p:txBody>
      </p:sp>
      <p:pic>
        <p:nvPicPr>
          <p:cNvPr id="1032" name="Picture 8" descr="https://lh3.googleusercontent.com/KDbJk25wID6S_rUbhGMoecPpG3FHoAmisI3dt6bmiLkYUywiKP2x-9xMq8E5ienxUGVi9SUIwY_dK1Za3QUsZXEihRme8CNhY4SKVebD-UDD_n3VzROqMDodQFhTH4-hRyTjKh_I5mw">
            <a:extLst>
              <a:ext uri="{FF2B5EF4-FFF2-40B4-BE49-F238E27FC236}">
                <a16:creationId xmlns:a16="http://schemas.microsoft.com/office/drawing/2014/main" id="{1A093774-2CF0-4531-B21D-E716BB056F0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489589" y="20203595"/>
            <a:ext cx="5923090" cy="7897455"/>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F04385C2-0D09-4FA3-B090-519A922A3B85}"/>
              </a:ext>
            </a:extLst>
          </p:cNvPr>
          <p:cNvSpPr txBox="1"/>
          <p:nvPr/>
        </p:nvSpPr>
        <p:spPr>
          <a:xfrm>
            <a:off x="19489589" y="28101050"/>
            <a:ext cx="5923090" cy="923330"/>
          </a:xfrm>
          <a:prstGeom prst="rect">
            <a:avLst/>
          </a:prstGeom>
          <a:noFill/>
        </p:spPr>
        <p:txBody>
          <a:bodyPr wrap="square" rtlCol="0">
            <a:spAutoFit/>
          </a:bodyPr>
          <a:lstStyle/>
          <a:p>
            <a:r>
              <a:rPr lang="en-US" sz="1800" dirty="0"/>
              <a:t>UNH students Robert Lafreniere (left) and Kristina </a:t>
            </a:r>
            <a:r>
              <a:rPr lang="en-US" sz="1800" dirty="0" err="1"/>
              <a:t>Gjergjaj</a:t>
            </a:r>
            <a:r>
              <a:rPr lang="en-US" sz="1800" dirty="0"/>
              <a:t> (Right) measure stem heights of </a:t>
            </a:r>
            <a:r>
              <a:rPr lang="en-US" sz="1800" i="1" dirty="0"/>
              <a:t>A. </a:t>
            </a:r>
            <a:r>
              <a:rPr lang="en-US" sz="1800" i="1" dirty="0" err="1"/>
              <a:t>brevigulata</a:t>
            </a:r>
            <a:r>
              <a:rPr lang="en-US" sz="1800" dirty="0"/>
              <a:t> at the Harborside Dunes</a:t>
            </a:r>
          </a:p>
        </p:txBody>
      </p:sp>
      <p:sp>
        <p:nvSpPr>
          <p:cNvPr id="73" name="TextBox 72">
            <a:extLst>
              <a:ext uri="{FF2B5EF4-FFF2-40B4-BE49-F238E27FC236}">
                <a16:creationId xmlns:a16="http://schemas.microsoft.com/office/drawing/2014/main" id="{98BB7F49-17C8-45E5-9512-55C7752A4806}"/>
              </a:ext>
            </a:extLst>
          </p:cNvPr>
          <p:cNvSpPr txBox="1"/>
          <p:nvPr/>
        </p:nvSpPr>
        <p:spPr>
          <a:xfrm>
            <a:off x="3096029" y="28298541"/>
            <a:ext cx="7532193" cy="725839"/>
          </a:xfrm>
          <a:prstGeom prst="rect">
            <a:avLst/>
          </a:prstGeom>
          <a:noFill/>
        </p:spPr>
        <p:txBody>
          <a:bodyPr wrap="square" rtlCol="0">
            <a:spAutoFit/>
          </a:bodyPr>
          <a:lstStyle/>
          <a:p>
            <a:r>
              <a:rPr lang="en-US" sz="2000" dirty="0"/>
              <a:t>Coastal Research Volunteers prepare to plant beachgrass in the Harborside Dunes, Seabrook, NH.  (credit: Kiki Evans)</a:t>
            </a:r>
          </a:p>
        </p:txBody>
      </p:sp>
      <p:sp>
        <p:nvSpPr>
          <p:cNvPr id="3" name="TextBox 2">
            <a:extLst>
              <a:ext uri="{FF2B5EF4-FFF2-40B4-BE49-F238E27FC236}">
                <a16:creationId xmlns:a16="http://schemas.microsoft.com/office/drawing/2014/main" id="{DF29AB58-1076-2B4D-8AA7-4B4F979CCF64}"/>
              </a:ext>
            </a:extLst>
          </p:cNvPr>
          <p:cNvSpPr txBox="1"/>
          <p:nvPr/>
        </p:nvSpPr>
        <p:spPr>
          <a:xfrm>
            <a:off x="13944601" y="20030762"/>
            <a:ext cx="5323113" cy="10073207"/>
          </a:xfrm>
          <a:prstGeom prst="rect">
            <a:avLst/>
          </a:prstGeom>
          <a:noFill/>
        </p:spPr>
        <p:txBody>
          <a:bodyPr wrap="square" rtlCol="0">
            <a:spAutoFit/>
          </a:bodyPr>
          <a:lstStyle/>
          <a:p>
            <a:pPr marL="20638" lvl="1"/>
            <a:r>
              <a:rPr lang="en-US" sz="3200" b="1" dirty="0"/>
              <a:t>Data Analysis</a:t>
            </a:r>
          </a:p>
          <a:p>
            <a:pPr marL="457200" indent="-457200">
              <a:buFont typeface="Arial" panose="020B0604020202020204" pitchFamily="34" charset="0"/>
              <a:buChar char="•"/>
            </a:pPr>
            <a:r>
              <a:rPr lang="en-US" sz="3200" dirty="0"/>
              <a:t>One-way analysis of variance tested for effects of treatment types on stem height, stem density, and species richness. </a:t>
            </a:r>
          </a:p>
          <a:p>
            <a:pPr marL="457200" indent="-457200">
              <a:buFont typeface="Arial" panose="020B0604020202020204" pitchFamily="34" charset="0"/>
              <a:buChar char="•"/>
            </a:pPr>
            <a:r>
              <a:rPr lang="en-US" sz="3200" dirty="0"/>
              <a:t>Replicates for each transect were averaged prior to analysis resulting in 3 samples per treatment. </a:t>
            </a:r>
          </a:p>
          <a:p>
            <a:pPr marL="457200" indent="-457200">
              <a:buFont typeface="Arial" panose="020B0604020202020204" pitchFamily="34" charset="0"/>
              <a:buChar char="•"/>
            </a:pPr>
            <a:r>
              <a:rPr lang="en-US" sz="3200" dirty="0"/>
              <a:t>Residuals were analyzed for normality and homogeneity of variances; all data met the assumptions of ANOVA. </a:t>
            </a:r>
          </a:p>
          <a:p>
            <a:pPr marL="457200" indent="-457200">
              <a:buFont typeface="Arial" panose="020B0604020202020204" pitchFamily="34" charset="0"/>
              <a:buChar char="•"/>
            </a:pPr>
            <a:r>
              <a:rPr lang="en-US" sz="3200" dirty="0"/>
              <a:t>Where ANOVA results were significant at an α of 0.05, data were evaluated with a Tukey-Kramer post hoc test.</a:t>
            </a:r>
          </a:p>
          <a:p>
            <a:endParaRPr lang="en-US" dirty="0"/>
          </a:p>
        </p:txBody>
      </p:sp>
      <p:grpSp>
        <p:nvGrpSpPr>
          <p:cNvPr id="14" name="Group 13">
            <a:extLst>
              <a:ext uri="{FF2B5EF4-FFF2-40B4-BE49-F238E27FC236}">
                <a16:creationId xmlns:a16="http://schemas.microsoft.com/office/drawing/2014/main" id="{DF44239A-980B-CF42-AE57-60F0A6395ACA}"/>
              </a:ext>
            </a:extLst>
          </p:cNvPr>
          <p:cNvGrpSpPr/>
          <p:nvPr/>
        </p:nvGrpSpPr>
        <p:grpSpPr>
          <a:xfrm>
            <a:off x="35705813" y="5312688"/>
            <a:ext cx="5317769" cy="4270327"/>
            <a:chOff x="27189811" y="13696982"/>
            <a:chExt cx="8393623" cy="6182264"/>
          </a:xfrm>
        </p:grpSpPr>
        <p:pic>
          <p:nvPicPr>
            <p:cNvPr id="11" name="Picture 10">
              <a:extLst>
                <a:ext uri="{FF2B5EF4-FFF2-40B4-BE49-F238E27FC236}">
                  <a16:creationId xmlns:a16="http://schemas.microsoft.com/office/drawing/2014/main" id="{94079401-CCC2-3945-B712-79DB41673658}"/>
                </a:ext>
              </a:extLst>
            </p:cNvPr>
            <p:cNvPicPr>
              <a:picLocks noChangeAspect="1"/>
            </p:cNvPicPr>
            <p:nvPr/>
          </p:nvPicPr>
          <p:blipFill rotWithShape="1">
            <a:blip r:embed="rId6"/>
            <a:srcRect t="92" r="29337"/>
            <a:stretch/>
          </p:blipFill>
          <p:spPr>
            <a:xfrm>
              <a:off x="27189811" y="13696982"/>
              <a:ext cx="8393623" cy="6182264"/>
            </a:xfrm>
            <a:prstGeom prst="rect">
              <a:avLst/>
            </a:prstGeom>
          </p:spPr>
        </p:pic>
        <p:sp>
          <p:nvSpPr>
            <p:cNvPr id="13" name="TextBox 12">
              <a:extLst>
                <a:ext uri="{FF2B5EF4-FFF2-40B4-BE49-F238E27FC236}">
                  <a16:creationId xmlns:a16="http://schemas.microsoft.com/office/drawing/2014/main" id="{AFA90AC4-58F6-ED4C-98B8-227FA68A8A14}"/>
                </a:ext>
              </a:extLst>
            </p:cNvPr>
            <p:cNvSpPr txBox="1"/>
            <p:nvPr/>
          </p:nvSpPr>
          <p:spPr>
            <a:xfrm>
              <a:off x="29059632" y="17849088"/>
              <a:ext cx="457097" cy="662470"/>
            </a:xfrm>
            <a:prstGeom prst="rect">
              <a:avLst/>
            </a:prstGeom>
            <a:noFill/>
          </p:spPr>
          <p:txBody>
            <a:bodyPr wrap="none" rtlCol="0">
              <a:spAutoFit/>
            </a:bodyPr>
            <a:lstStyle/>
            <a:p>
              <a:r>
                <a:rPr lang="en-US" sz="2400" dirty="0"/>
                <a:t>a</a:t>
              </a:r>
            </a:p>
          </p:txBody>
        </p:sp>
        <p:sp>
          <p:nvSpPr>
            <p:cNvPr id="33" name="TextBox 32">
              <a:extLst>
                <a:ext uri="{FF2B5EF4-FFF2-40B4-BE49-F238E27FC236}">
                  <a16:creationId xmlns:a16="http://schemas.microsoft.com/office/drawing/2014/main" id="{E6D0D28F-53A9-034C-9D11-793300DE5223}"/>
                </a:ext>
              </a:extLst>
            </p:cNvPr>
            <p:cNvSpPr txBox="1"/>
            <p:nvPr/>
          </p:nvSpPr>
          <p:spPr>
            <a:xfrm>
              <a:off x="31479224" y="14201423"/>
              <a:ext cx="476953" cy="662470"/>
            </a:xfrm>
            <a:prstGeom prst="rect">
              <a:avLst/>
            </a:prstGeom>
            <a:noFill/>
          </p:spPr>
          <p:txBody>
            <a:bodyPr wrap="none" rtlCol="0">
              <a:spAutoFit/>
            </a:bodyPr>
            <a:lstStyle/>
            <a:p>
              <a:r>
                <a:rPr lang="en-US" sz="2400" dirty="0"/>
                <a:t>b</a:t>
              </a:r>
            </a:p>
          </p:txBody>
        </p:sp>
        <p:sp>
          <p:nvSpPr>
            <p:cNvPr id="36" name="TextBox 35">
              <a:extLst>
                <a:ext uri="{FF2B5EF4-FFF2-40B4-BE49-F238E27FC236}">
                  <a16:creationId xmlns:a16="http://schemas.microsoft.com/office/drawing/2014/main" id="{D441BE9B-2462-3543-BB0C-01DE54B712BF}"/>
                </a:ext>
              </a:extLst>
            </p:cNvPr>
            <p:cNvSpPr txBox="1"/>
            <p:nvPr/>
          </p:nvSpPr>
          <p:spPr>
            <a:xfrm>
              <a:off x="33918961" y="15943826"/>
              <a:ext cx="679911" cy="662470"/>
            </a:xfrm>
            <a:prstGeom prst="rect">
              <a:avLst/>
            </a:prstGeom>
            <a:noFill/>
          </p:spPr>
          <p:txBody>
            <a:bodyPr wrap="none" rtlCol="0">
              <a:spAutoFit/>
            </a:bodyPr>
            <a:lstStyle/>
            <a:p>
              <a:r>
                <a:rPr lang="en-US" sz="2400" dirty="0"/>
                <a:t>ab</a:t>
              </a:r>
            </a:p>
          </p:txBody>
        </p:sp>
      </p:grpSp>
      <p:sp>
        <p:nvSpPr>
          <p:cNvPr id="15" name="Rectangle 14">
            <a:extLst>
              <a:ext uri="{FF2B5EF4-FFF2-40B4-BE49-F238E27FC236}">
                <a16:creationId xmlns:a16="http://schemas.microsoft.com/office/drawing/2014/main" id="{A1DE009C-2024-B349-A642-69F46B6ECE2D}"/>
              </a:ext>
            </a:extLst>
          </p:cNvPr>
          <p:cNvSpPr/>
          <p:nvPr/>
        </p:nvSpPr>
        <p:spPr>
          <a:xfrm>
            <a:off x="26707493" y="9463863"/>
            <a:ext cx="8215736" cy="5632311"/>
          </a:xfrm>
          <a:prstGeom prst="rect">
            <a:avLst/>
          </a:prstGeom>
        </p:spPr>
        <p:txBody>
          <a:bodyPr wrap="square">
            <a:spAutoFit/>
          </a:bodyPr>
          <a:lstStyle/>
          <a:p>
            <a:pPr lvl="0"/>
            <a:r>
              <a:rPr lang="en-US" sz="3600" i="1" dirty="0">
                <a:solidFill>
                  <a:prstClr val="black"/>
                </a:solidFill>
              </a:rPr>
              <a:t>Species richness: </a:t>
            </a:r>
          </a:p>
          <a:p>
            <a:pPr marL="457200" lvl="0" indent="-457200">
              <a:buFont typeface="Arial" panose="020B0604020202020204" pitchFamily="34" charset="0"/>
              <a:buChar char="•"/>
            </a:pPr>
            <a:r>
              <a:rPr lang="en-US" sz="3600" dirty="0">
                <a:solidFill>
                  <a:prstClr val="black"/>
                </a:solidFill>
              </a:rPr>
              <a:t>ANOVA was significant </a:t>
            </a:r>
            <a:r>
              <a:rPr lang="en-US" sz="3600" dirty="0">
                <a:latin typeface="Calibri" panose="020F0502020204030204" pitchFamily="34" charset="0"/>
                <a:ea typeface="Calibri" panose="020F0502020204030204" pitchFamily="34" charset="0"/>
                <a:cs typeface="Times New Roman" panose="02020603050405020304" pitchFamily="18" charset="0"/>
              </a:rPr>
              <a:t>(F(2,6) = 10.9, </a:t>
            </a:r>
            <a:r>
              <a:rPr lang="en-US" sz="3600" i="1" dirty="0">
                <a:latin typeface="Calibri" panose="020F0502020204030204" pitchFamily="34" charset="0"/>
                <a:ea typeface="Calibri" panose="020F0502020204030204" pitchFamily="34" charset="0"/>
                <a:cs typeface="Times New Roman" panose="02020603050405020304" pitchFamily="18" charset="0"/>
              </a:rPr>
              <a:t>p</a:t>
            </a:r>
            <a:r>
              <a:rPr lang="en-US" sz="3600" dirty="0">
                <a:latin typeface="Calibri" panose="020F0502020204030204" pitchFamily="34" charset="0"/>
                <a:ea typeface="Calibri" panose="020F0502020204030204" pitchFamily="34" charset="0"/>
                <a:cs typeface="Times New Roman" panose="02020603050405020304" pitchFamily="18" charset="0"/>
              </a:rPr>
              <a:t> = 0.010)</a:t>
            </a:r>
            <a:endParaRPr lang="en-US" sz="3600" dirty="0">
              <a:solidFill>
                <a:prstClr val="black"/>
              </a:solidFill>
            </a:endParaRPr>
          </a:p>
          <a:p>
            <a:pPr marL="457200" indent="-457200">
              <a:buFont typeface="Arial" panose="020B0604020202020204" pitchFamily="34" charset="0"/>
              <a:buChar char="•"/>
            </a:pPr>
            <a:r>
              <a:rPr lang="en-US" sz="3600" dirty="0"/>
              <a:t>Tukey Kramer post-hoc test detected a significant difference between active walking paths and the other two treatments (reference and restored). </a:t>
            </a:r>
          </a:p>
          <a:p>
            <a:pPr marL="457200" indent="-457200">
              <a:buFont typeface="Arial" panose="020B0604020202020204" pitchFamily="34" charset="0"/>
              <a:buChar char="•"/>
            </a:pPr>
            <a:r>
              <a:rPr lang="en-US" sz="3600" dirty="0"/>
              <a:t>No significant difference was detected in species richness between reference areas and restored paths.</a:t>
            </a:r>
          </a:p>
        </p:txBody>
      </p:sp>
      <p:sp>
        <p:nvSpPr>
          <p:cNvPr id="16" name="Rectangle 15">
            <a:extLst>
              <a:ext uri="{FF2B5EF4-FFF2-40B4-BE49-F238E27FC236}">
                <a16:creationId xmlns:a16="http://schemas.microsoft.com/office/drawing/2014/main" id="{1C6637FB-C7DE-4447-83AD-2390EC6CE702}"/>
              </a:ext>
            </a:extLst>
          </p:cNvPr>
          <p:cNvSpPr/>
          <p:nvPr/>
        </p:nvSpPr>
        <p:spPr>
          <a:xfrm>
            <a:off x="26707493" y="15495415"/>
            <a:ext cx="7415321" cy="1754326"/>
          </a:xfrm>
          <a:prstGeom prst="rect">
            <a:avLst/>
          </a:prstGeom>
        </p:spPr>
        <p:txBody>
          <a:bodyPr wrap="square">
            <a:spAutoFit/>
          </a:bodyPr>
          <a:lstStyle/>
          <a:p>
            <a:pPr lvl="0"/>
            <a:r>
              <a:rPr lang="en-US" sz="3600" i="1" dirty="0">
                <a:solidFill>
                  <a:prstClr val="black"/>
                </a:solidFill>
              </a:rPr>
              <a:t>Stem Density</a:t>
            </a:r>
          </a:p>
          <a:p>
            <a:pPr marL="457200" lvl="0" indent="-457200">
              <a:buFont typeface="Arial" panose="020B0604020202020204" pitchFamily="34" charset="0"/>
              <a:buChar char="•"/>
            </a:pPr>
            <a:r>
              <a:rPr lang="en-US" sz="3600" dirty="0">
                <a:solidFill>
                  <a:prstClr val="black"/>
                </a:solidFill>
              </a:rPr>
              <a:t>No significant differences between treatments</a:t>
            </a:r>
          </a:p>
        </p:txBody>
      </p:sp>
      <p:pic>
        <p:nvPicPr>
          <p:cNvPr id="21" name="Picture 20">
            <a:extLst>
              <a:ext uri="{FF2B5EF4-FFF2-40B4-BE49-F238E27FC236}">
                <a16:creationId xmlns:a16="http://schemas.microsoft.com/office/drawing/2014/main" id="{1B36BA5D-84EA-4145-8462-5E85C5B52805}"/>
              </a:ext>
            </a:extLst>
          </p:cNvPr>
          <p:cNvPicPr>
            <a:picLocks noChangeAspect="1"/>
          </p:cNvPicPr>
          <p:nvPr/>
        </p:nvPicPr>
        <p:blipFill rotWithShape="1">
          <a:blip r:embed="rId7"/>
          <a:srcRect r="18120"/>
          <a:stretch/>
        </p:blipFill>
        <p:spPr>
          <a:xfrm>
            <a:off x="35656699" y="15199979"/>
            <a:ext cx="5222890" cy="4099525"/>
          </a:xfrm>
          <a:prstGeom prst="rect">
            <a:avLst/>
          </a:prstGeom>
        </p:spPr>
      </p:pic>
      <p:grpSp>
        <p:nvGrpSpPr>
          <p:cNvPr id="27" name="Group 26">
            <a:extLst>
              <a:ext uri="{FF2B5EF4-FFF2-40B4-BE49-F238E27FC236}">
                <a16:creationId xmlns:a16="http://schemas.microsoft.com/office/drawing/2014/main" id="{BA333038-863B-9E41-B6A7-E1E212B69585}"/>
              </a:ext>
            </a:extLst>
          </p:cNvPr>
          <p:cNvGrpSpPr/>
          <p:nvPr/>
        </p:nvGrpSpPr>
        <p:grpSpPr>
          <a:xfrm>
            <a:off x="35626893" y="10216636"/>
            <a:ext cx="5396689" cy="4349722"/>
            <a:chOff x="35011192" y="10880816"/>
            <a:chExt cx="6261852" cy="5047042"/>
          </a:xfrm>
        </p:grpSpPr>
        <p:pic>
          <p:nvPicPr>
            <p:cNvPr id="20" name="Picture 19">
              <a:extLst>
                <a:ext uri="{FF2B5EF4-FFF2-40B4-BE49-F238E27FC236}">
                  <a16:creationId xmlns:a16="http://schemas.microsoft.com/office/drawing/2014/main" id="{2668453B-83B8-8E4D-BA26-72BF84B54863}"/>
                </a:ext>
              </a:extLst>
            </p:cNvPr>
            <p:cNvPicPr>
              <a:picLocks noChangeAspect="1"/>
            </p:cNvPicPr>
            <p:nvPr/>
          </p:nvPicPr>
          <p:blipFill rotWithShape="1">
            <a:blip r:embed="rId8"/>
            <a:srcRect r="8890"/>
            <a:stretch/>
          </p:blipFill>
          <p:spPr>
            <a:xfrm>
              <a:off x="35011192" y="10880816"/>
              <a:ext cx="6261852" cy="5047042"/>
            </a:xfrm>
            <a:prstGeom prst="rect">
              <a:avLst/>
            </a:prstGeom>
          </p:spPr>
        </p:pic>
        <p:sp>
          <p:nvSpPr>
            <p:cNvPr id="48" name="TextBox 47">
              <a:extLst>
                <a:ext uri="{FF2B5EF4-FFF2-40B4-BE49-F238E27FC236}">
                  <a16:creationId xmlns:a16="http://schemas.microsoft.com/office/drawing/2014/main" id="{F50F1817-AB17-A344-B163-5075BCEE6ACC}"/>
                </a:ext>
              </a:extLst>
            </p:cNvPr>
            <p:cNvSpPr txBox="1"/>
            <p:nvPr/>
          </p:nvSpPr>
          <p:spPr>
            <a:xfrm>
              <a:off x="36242433" y="13467036"/>
              <a:ext cx="341732" cy="539979"/>
            </a:xfrm>
            <a:prstGeom prst="rect">
              <a:avLst/>
            </a:prstGeom>
            <a:noFill/>
          </p:spPr>
          <p:txBody>
            <a:bodyPr wrap="none" rtlCol="0">
              <a:spAutoFit/>
            </a:bodyPr>
            <a:lstStyle/>
            <a:p>
              <a:r>
                <a:rPr lang="en-US" sz="2400" dirty="0"/>
                <a:t>a</a:t>
              </a:r>
            </a:p>
          </p:txBody>
        </p:sp>
        <p:sp>
          <p:nvSpPr>
            <p:cNvPr id="49" name="TextBox 48">
              <a:extLst>
                <a:ext uri="{FF2B5EF4-FFF2-40B4-BE49-F238E27FC236}">
                  <a16:creationId xmlns:a16="http://schemas.microsoft.com/office/drawing/2014/main" id="{65DB50DF-CB11-C74F-820D-3DFA4AC724AD}"/>
                </a:ext>
              </a:extLst>
            </p:cNvPr>
            <p:cNvSpPr txBox="1"/>
            <p:nvPr/>
          </p:nvSpPr>
          <p:spPr>
            <a:xfrm>
              <a:off x="38195116" y="11003511"/>
              <a:ext cx="346570" cy="461665"/>
            </a:xfrm>
            <a:prstGeom prst="rect">
              <a:avLst/>
            </a:prstGeom>
            <a:noFill/>
          </p:spPr>
          <p:txBody>
            <a:bodyPr wrap="none" rtlCol="0">
              <a:spAutoFit/>
            </a:bodyPr>
            <a:lstStyle/>
            <a:p>
              <a:r>
                <a:rPr lang="en-US" sz="2400" dirty="0"/>
                <a:t>b</a:t>
              </a:r>
            </a:p>
          </p:txBody>
        </p:sp>
        <p:sp>
          <p:nvSpPr>
            <p:cNvPr id="50" name="TextBox 49">
              <a:extLst>
                <a:ext uri="{FF2B5EF4-FFF2-40B4-BE49-F238E27FC236}">
                  <a16:creationId xmlns:a16="http://schemas.microsoft.com/office/drawing/2014/main" id="{698C67A5-4894-0D4D-B803-8492C31113CE}"/>
                </a:ext>
              </a:extLst>
            </p:cNvPr>
            <p:cNvSpPr txBox="1"/>
            <p:nvPr/>
          </p:nvSpPr>
          <p:spPr>
            <a:xfrm>
              <a:off x="40110230" y="11078635"/>
              <a:ext cx="346570" cy="461665"/>
            </a:xfrm>
            <a:prstGeom prst="rect">
              <a:avLst/>
            </a:prstGeom>
            <a:noFill/>
          </p:spPr>
          <p:txBody>
            <a:bodyPr wrap="none" rtlCol="0">
              <a:spAutoFit/>
            </a:bodyPr>
            <a:lstStyle/>
            <a:p>
              <a:r>
                <a:rPr lang="en-US" sz="2400" dirty="0"/>
                <a:t>b</a:t>
              </a:r>
            </a:p>
          </p:txBody>
        </p:sp>
      </p:grpSp>
      <p:pic>
        <p:nvPicPr>
          <p:cNvPr id="25" name="Picture 24">
            <a:extLst>
              <a:ext uri="{FF2B5EF4-FFF2-40B4-BE49-F238E27FC236}">
                <a16:creationId xmlns:a16="http://schemas.microsoft.com/office/drawing/2014/main" id="{5835A7B8-AB76-E643-BC42-4EBB13C539D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96029" y="21723253"/>
            <a:ext cx="7649509" cy="6355080"/>
          </a:xfrm>
          <a:prstGeom prst="rect">
            <a:avLst/>
          </a:prstGeom>
        </p:spPr>
      </p:pic>
    </p:spTree>
    <p:extLst>
      <p:ext uri="{BB962C8B-B14F-4D97-AF65-F5344CB8AC3E}">
        <p14:creationId xmlns:p14="http://schemas.microsoft.com/office/powerpoint/2010/main" val="19435542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6336</TotalTime>
  <Words>950</Words>
  <Application>Microsoft Macintosh PowerPoint</Application>
  <PresentationFormat>Custom</PresentationFormat>
  <Paragraphs>62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Jacob Moore</dc:creator>
  <cp:lastModifiedBy>Alyson Eberhardt</cp:lastModifiedBy>
  <cp:revision>161</cp:revision>
  <cp:lastPrinted>2018-10-12T16:29:16Z</cp:lastPrinted>
  <dcterms:created xsi:type="dcterms:W3CDTF">2016-04-10T18:30:29Z</dcterms:created>
  <dcterms:modified xsi:type="dcterms:W3CDTF">2018-10-12T17:01:30Z</dcterms:modified>
</cp:coreProperties>
</file>