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7" r:id="rId2"/>
  </p:sldIdLst>
  <p:sldSz cx="36576000" cy="27432000"/>
  <p:notesSz cx="6858000" cy="9144000"/>
  <p:photoAlbum/>
  <p:defaultTextStyle>
    <a:defPPr>
      <a:defRPr lang="en-US"/>
    </a:defPPr>
    <a:lvl1pPr marL="0" algn="l" defTabSz="457146" rtl="0" eaLnBrk="1" latinLnBrk="0" hangingPunct="1">
      <a:defRPr sz="1800" kern="1200">
        <a:solidFill>
          <a:schemeClr val="tx1"/>
        </a:solidFill>
        <a:latin typeface="+mn-lt"/>
        <a:ea typeface="+mn-ea"/>
        <a:cs typeface="+mn-cs"/>
      </a:defRPr>
    </a:lvl1pPr>
    <a:lvl2pPr marL="457146" algn="l" defTabSz="457146" rtl="0" eaLnBrk="1" latinLnBrk="0" hangingPunct="1">
      <a:defRPr sz="1800" kern="1200">
        <a:solidFill>
          <a:schemeClr val="tx1"/>
        </a:solidFill>
        <a:latin typeface="+mn-lt"/>
        <a:ea typeface="+mn-ea"/>
        <a:cs typeface="+mn-cs"/>
      </a:defRPr>
    </a:lvl2pPr>
    <a:lvl3pPr marL="914293" algn="l" defTabSz="457146" rtl="0" eaLnBrk="1" latinLnBrk="0" hangingPunct="1">
      <a:defRPr sz="1800" kern="1200">
        <a:solidFill>
          <a:schemeClr val="tx1"/>
        </a:solidFill>
        <a:latin typeface="+mn-lt"/>
        <a:ea typeface="+mn-ea"/>
        <a:cs typeface="+mn-cs"/>
      </a:defRPr>
    </a:lvl3pPr>
    <a:lvl4pPr marL="1371440" algn="l" defTabSz="457146" rtl="0" eaLnBrk="1" latinLnBrk="0" hangingPunct="1">
      <a:defRPr sz="1800" kern="1200">
        <a:solidFill>
          <a:schemeClr val="tx1"/>
        </a:solidFill>
        <a:latin typeface="+mn-lt"/>
        <a:ea typeface="+mn-ea"/>
        <a:cs typeface="+mn-cs"/>
      </a:defRPr>
    </a:lvl4pPr>
    <a:lvl5pPr marL="1828586" algn="l" defTabSz="457146" rtl="0" eaLnBrk="1" latinLnBrk="0" hangingPunct="1">
      <a:defRPr sz="1800" kern="1200">
        <a:solidFill>
          <a:schemeClr val="tx1"/>
        </a:solidFill>
        <a:latin typeface="+mn-lt"/>
        <a:ea typeface="+mn-ea"/>
        <a:cs typeface="+mn-cs"/>
      </a:defRPr>
    </a:lvl5pPr>
    <a:lvl6pPr marL="2285733" algn="l" defTabSz="457146" rtl="0" eaLnBrk="1" latinLnBrk="0" hangingPunct="1">
      <a:defRPr sz="1800" kern="1200">
        <a:solidFill>
          <a:schemeClr val="tx1"/>
        </a:solidFill>
        <a:latin typeface="+mn-lt"/>
        <a:ea typeface="+mn-ea"/>
        <a:cs typeface="+mn-cs"/>
      </a:defRPr>
    </a:lvl6pPr>
    <a:lvl7pPr marL="2742879" algn="l" defTabSz="457146" rtl="0" eaLnBrk="1" latinLnBrk="0" hangingPunct="1">
      <a:defRPr sz="1800" kern="1200">
        <a:solidFill>
          <a:schemeClr val="tx1"/>
        </a:solidFill>
        <a:latin typeface="+mn-lt"/>
        <a:ea typeface="+mn-ea"/>
        <a:cs typeface="+mn-cs"/>
      </a:defRPr>
    </a:lvl7pPr>
    <a:lvl8pPr marL="3200026" algn="l" defTabSz="457146" rtl="0" eaLnBrk="1" latinLnBrk="0" hangingPunct="1">
      <a:defRPr sz="1800" kern="1200">
        <a:solidFill>
          <a:schemeClr val="tx1"/>
        </a:solidFill>
        <a:latin typeface="+mn-lt"/>
        <a:ea typeface="+mn-ea"/>
        <a:cs typeface="+mn-cs"/>
      </a:defRPr>
    </a:lvl8pPr>
    <a:lvl9pPr marL="3657172" algn="l" defTabSz="45714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80" userDrawn="1">
          <p15:clr>
            <a:srgbClr val="A4A3A4"/>
          </p15:clr>
        </p15:guide>
        <p15:guide id="2" pos="11496" userDrawn="1">
          <p15:clr>
            <a:srgbClr val="A4A3A4"/>
          </p15:clr>
        </p15:guide>
        <p15:guide id="3" pos="19584" userDrawn="1">
          <p15:clr>
            <a:srgbClr val="A4A3A4"/>
          </p15:clr>
        </p15:guide>
        <p15:guide id="4" pos="3456" userDrawn="1">
          <p15:clr>
            <a:srgbClr val="A4A3A4"/>
          </p15:clr>
        </p15:guide>
        <p15:guide id="5" orient="horz" pos="8740" userDrawn="1">
          <p15:clr>
            <a:srgbClr val="A4A3A4"/>
          </p15:clr>
        </p15:guide>
        <p15:guide id="6" pos="1176" userDrawn="1">
          <p15:clr>
            <a:srgbClr val="A4A3A4"/>
          </p15:clr>
        </p15:guide>
        <p15:guide id="7" pos="21888" userDrawn="1">
          <p15:clr>
            <a:srgbClr val="A4A3A4"/>
          </p15:clr>
        </p15:guide>
        <p15:guide id="8" orient="horz" pos="1612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rolley-Hanson, Alexa" initials="TA" lastIdx="1" clrIdx="0">
    <p:extLst>
      <p:ext uri="{19B8F6BF-5375-455C-9EA6-DF929625EA0E}">
        <p15:presenceInfo xmlns:p15="http://schemas.microsoft.com/office/powerpoint/2012/main" userId="S-1-5-21-1343024091-287218729-682003330-10723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24" d="100"/>
          <a:sy n="24" d="100"/>
        </p:scale>
        <p:origin x="822" y="108"/>
      </p:cViewPr>
      <p:guideLst>
        <p:guide orient="horz" pos="2280"/>
        <p:guide pos="11496"/>
        <p:guide pos="19584"/>
        <p:guide pos="3456"/>
        <p:guide orient="horz" pos="8740"/>
        <p:guide pos="1176"/>
        <p:guide pos="21888"/>
        <p:guide orient="horz" pos="1612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754FC9-ADD9-443D-B6C5-27215A26E6BE}" type="datetimeFigureOut">
              <a:rPr lang="en-US" smtClean="0"/>
              <a:t>10/15/2018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C0996B-B7E8-4757-B095-8C2F3EECD9BD}" type="slidenum">
              <a:rPr lang="en-US" smtClean="0"/>
              <a:t>‹#›</a:t>
            </a:fld>
            <a:endParaRPr lang="en-US"/>
          </a:p>
        </p:txBody>
      </p:sp>
    </p:spTree>
    <p:extLst>
      <p:ext uri="{BB962C8B-B14F-4D97-AF65-F5344CB8AC3E}">
        <p14:creationId xmlns:p14="http://schemas.microsoft.com/office/powerpoint/2010/main" val="2375658222"/>
      </p:ext>
    </p:extLst>
  </p:cSld>
  <p:clrMap bg1="lt1" tx1="dk1" bg2="lt2" tx2="dk2" accent1="accent1" accent2="accent2" accent3="accent3" accent4="accent4" accent5="accent5" accent6="accent6" hlink="hlink" folHlink="folHlink"/>
  <p:notesStyle>
    <a:lvl1pPr marL="0" algn="l" defTabSz="914293" rtl="0" eaLnBrk="1" latinLnBrk="0" hangingPunct="1">
      <a:defRPr sz="1200" kern="1200">
        <a:solidFill>
          <a:schemeClr val="tx1"/>
        </a:solidFill>
        <a:latin typeface="+mn-lt"/>
        <a:ea typeface="+mn-ea"/>
        <a:cs typeface="+mn-cs"/>
      </a:defRPr>
    </a:lvl1pPr>
    <a:lvl2pPr marL="457146" algn="l" defTabSz="914293" rtl="0" eaLnBrk="1" latinLnBrk="0" hangingPunct="1">
      <a:defRPr sz="1200" kern="1200">
        <a:solidFill>
          <a:schemeClr val="tx1"/>
        </a:solidFill>
        <a:latin typeface="+mn-lt"/>
        <a:ea typeface="+mn-ea"/>
        <a:cs typeface="+mn-cs"/>
      </a:defRPr>
    </a:lvl2pPr>
    <a:lvl3pPr marL="914293" algn="l" defTabSz="914293" rtl="0" eaLnBrk="1" latinLnBrk="0" hangingPunct="1">
      <a:defRPr sz="1200" kern="1200">
        <a:solidFill>
          <a:schemeClr val="tx1"/>
        </a:solidFill>
        <a:latin typeface="+mn-lt"/>
        <a:ea typeface="+mn-ea"/>
        <a:cs typeface="+mn-cs"/>
      </a:defRPr>
    </a:lvl3pPr>
    <a:lvl4pPr marL="1371440" algn="l" defTabSz="914293" rtl="0" eaLnBrk="1" latinLnBrk="0" hangingPunct="1">
      <a:defRPr sz="1200" kern="1200">
        <a:solidFill>
          <a:schemeClr val="tx1"/>
        </a:solidFill>
        <a:latin typeface="+mn-lt"/>
        <a:ea typeface="+mn-ea"/>
        <a:cs typeface="+mn-cs"/>
      </a:defRPr>
    </a:lvl4pPr>
    <a:lvl5pPr marL="1828586" algn="l" defTabSz="914293" rtl="0" eaLnBrk="1" latinLnBrk="0" hangingPunct="1">
      <a:defRPr sz="1200" kern="1200">
        <a:solidFill>
          <a:schemeClr val="tx1"/>
        </a:solidFill>
        <a:latin typeface="+mn-lt"/>
        <a:ea typeface="+mn-ea"/>
        <a:cs typeface="+mn-cs"/>
      </a:defRPr>
    </a:lvl5pPr>
    <a:lvl6pPr marL="2285733" algn="l" defTabSz="914293" rtl="0" eaLnBrk="1" latinLnBrk="0" hangingPunct="1">
      <a:defRPr sz="1200" kern="1200">
        <a:solidFill>
          <a:schemeClr val="tx1"/>
        </a:solidFill>
        <a:latin typeface="+mn-lt"/>
        <a:ea typeface="+mn-ea"/>
        <a:cs typeface="+mn-cs"/>
      </a:defRPr>
    </a:lvl6pPr>
    <a:lvl7pPr marL="2742879" algn="l" defTabSz="914293" rtl="0" eaLnBrk="1" latinLnBrk="0" hangingPunct="1">
      <a:defRPr sz="1200" kern="1200">
        <a:solidFill>
          <a:schemeClr val="tx1"/>
        </a:solidFill>
        <a:latin typeface="+mn-lt"/>
        <a:ea typeface="+mn-ea"/>
        <a:cs typeface="+mn-cs"/>
      </a:defRPr>
    </a:lvl7pPr>
    <a:lvl8pPr marL="3200026" algn="l" defTabSz="914293" rtl="0" eaLnBrk="1" latinLnBrk="0" hangingPunct="1">
      <a:defRPr sz="1200" kern="1200">
        <a:solidFill>
          <a:schemeClr val="tx1"/>
        </a:solidFill>
        <a:latin typeface="+mn-lt"/>
        <a:ea typeface="+mn-ea"/>
        <a:cs typeface="+mn-cs"/>
      </a:defRPr>
    </a:lvl8pPr>
    <a:lvl9pPr marL="3657172" algn="l" defTabSz="914293"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7C0996B-B7E8-4757-B095-8C2F3EECD9BD}" type="slidenum">
              <a:rPr lang="en-US" smtClean="0"/>
              <a:t>1</a:t>
            </a:fld>
            <a:endParaRPr lang="en-US"/>
          </a:p>
        </p:txBody>
      </p:sp>
    </p:spTree>
    <p:extLst>
      <p:ext uri="{BB962C8B-B14F-4D97-AF65-F5344CB8AC3E}">
        <p14:creationId xmlns:p14="http://schemas.microsoft.com/office/powerpoint/2010/main" val="33718364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489452"/>
            <a:ext cx="31089600" cy="9550400"/>
          </a:xfrm>
        </p:spPr>
        <p:txBody>
          <a:bodyPr anchor="b"/>
          <a:lstStyle>
            <a:lvl1pPr algn="ctr">
              <a:defRPr sz="24000"/>
            </a:lvl1pPr>
          </a:lstStyle>
          <a:p>
            <a:r>
              <a:rPr lang="en-US" smtClean="0"/>
              <a:t>Click to edit Master title style</a:t>
            </a:r>
            <a:endParaRPr lang="en-US" dirty="0"/>
          </a:p>
        </p:txBody>
      </p:sp>
      <p:sp>
        <p:nvSpPr>
          <p:cNvPr id="3" name="Subtitle 2"/>
          <p:cNvSpPr>
            <a:spLocks noGrp="1"/>
          </p:cNvSpPr>
          <p:nvPr>
            <p:ph type="subTitle" idx="1"/>
          </p:nvPr>
        </p:nvSpPr>
        <p:spPr>
          <a:xfrm>
            <a:off x="4572000" y="14408152"/>
            <a:ext cx="27432000" cy="6623048"/>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FA2C720-9855-4771-B78F-BD1084A5D8BE}" type="datetimeFigureOut">
              <a:rPr lang="en-US" smtClean="0"/>
              <a:t>10/15/2018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61E379-8567-42DC-BACB-DA6F025E1AD4}" type="slidenum">
              <a:rPr lang="en-US" smtClean="0"/>
              <a:t>‹#›</a:t>
            </a:fld>
            <a:endParaRPr lang="en-US"/>
          </a:p>
        </p:txBody>
      </p:sp>
    </p:spTree>
    <p:extLst>
      <p:ext uri="{BB962C8B-B14F-4D97-AF65-F5344CB8AC3E}">
        <p14:creationId xmlns:p14="http://schemas.microsoft.com/office/powerpoint/2010/main" val="337043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FA2C720-9855-4771-B78F-BD1084A5D8BE}" type="datetimeFigureOut">
              <a:rPr lang="en-US" smtClean="0"/>
              <a:t>10/15/2018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61E379-8567-42DC-BACB-DA6F025E1AD4}" type="slidenum">
              <a:rPr lang="en-US" smtClean="0"/>
              <a:t>‹#›</a:t>
            </a:fld>
            <a:endParaRPr lang="en-US"/>
          </a:p>
        </p:txBody>
      </p:sp>
    </p:spTree>
    <p:extLst>
      <p:ext uri="{BB962C8B-B14F-4D97-AF65-F5344CB8AC3E}">
        <p14:creationId xmlns:p14="http://schemas.microsoft.com/office/powerpoint/2010/main" val="989652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6838958"/>
            <a:ext cx="31546800" cy="11410948"/>
          </a:xfrm>
        </p:spPr>
        <p:txBody>
          <a:bodyPr anchor="b"/>
          <a:lstStyle>
            <a:lvl1pPr>
              <a:defRPr sz="24000"/>
            </a:lvl1pPr>
          </a:lstStyle>
          <a:p>
            <a:r>
              <a:rPr lang="en-US" smtClean="0"/>
              <a:t>Click to edit Master title style</a:t>
            </a:r>
            <a:endParaRPr lang="en-US" dirty="0"/>
          </a:p>
        </p:txBody>
      </p:sp>
      <p:sp>
        <p:nvSpPr>
          <p:cNvPr id="3" name="Text Placeholder 2"/>
          <p:cNvSpPr>
            <a:spLocks noGrp="1"/>
          </p:cNvSpPr>
          <p:nvPr>
            <p:ph type="body" idx="1"/>
          </p:nvPr>
        </p:nvSpPr>
        <p:spPr>
          <a:xfrm>
            <a:off x="2495552" y="18357858"/>
            <a:ext cx="31546800" cy="600074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FA2C720-9855-4771-B78F-BD1084A5D8BE}" type="datetimeFigureOut">
              <a:rPr lang="en-US" smtClean="0"/>
              <a:t>10/15/2018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61E379-8567-42DC-BACB-DA6F025E1AD4}" type="slidenum">
              <a:rPr lang="en-US" smtClean="0"/>
              <a:t>‹#›</a:t>
            </a:fld>
            <a:endParaRPr lang="en-US"/>
          </a:p>
        </p:txBody>
      </p:sp>
    </p:spTree>
    <p:extLst>
      <p:ext uri="{BB962C8B-B14F-4D97-AF65-F5344CB8AC3E}">
        <p14:creationId xmlns:p14="http://schemas.microsoft.com/office/powerpoint/2010/main" val="10407510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14600" y="7302500"/>
            <a:ext cx="15544800" cy="1740535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8516600" y="7302500"/>
            <a:ext cx="15544800" cy="1740535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FA2C720-9855-4771-B78F-BD1084A5D8BE}" type="datetimeFigureOut">
              <a:rPr lang="en-US" smtClean="0"/>
              <a:t>10/15/2018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61E379-8567-42DC-BACB-DA6F025E1AD4}" type="slidenum">
              <a:rPr lang="en-US" smtClean="0"/>
              <a:t>‹#›</a:t>
            </a:fld>
            <a:endParaRPr lang="en-US"/>
          </a:p>
        </p:txBody>
      </p:sp>
    </p:spTree>
    <p:extLst>
      <p:ext uri="{BB962C8B-B14F-4D97-AF65-F5344CB8AC3E}">
        <p14:creationId xmlns:p14="http://schemas.microsoft.com/office/powerpoint/2010/main" val="3639166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460506"/>
            <a:ext cx="31546800" cy="530225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519368" y="6724652"/>
            <a:ext cx="15473360" cy="329564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Edit Master text styles</a:t>
            </a:r>
          </a:p>
        </p:txBody>
      </p:sp>
      <p:sp>
        <p:nvSpPr>
          <p:cNvPr id="4" name="Content Placeholder 3"/>
          <p:cNvSpPr>
            <a:spLocks noGrp="1"/>
          </p:cNvSpPr>
          <p:nvPr>
            <p:ph sz="half" idx="2"/>
          </p:nvPr>
        </p:nvSpPr>
        <p:spPr>
          <a:xfrm>
            <a:off x="2519368" y="10020300"/>
            <a:ext cx="15473360" cy="1473835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8516602" y="6724652"/>
            <a:ext cx="15549564" cy="329564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Edit Master text styles</a:t>
            </a:r>
          </a:p>
        </p:txBody>
      </p:sp>
      <p:sp>
        <p:nvSpPr>
          <p:cNvPr id="6" name="Content Placeholder 5"/>
          <p:cNvSpPr>
            <a:spLocks noGrp="1"/>
          </p:cNvSpPr>
          <p:nvPr>
            <p:ph sz="quarter" idx="4"/>
          </p:nvPr>
        </p:nvSpPr>
        <p:spPr>
          <a:xfrm>
            <a:off x="18516602" y="10020300"/>
            <a:ext cx="15549564" cy="1473835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FA2C720-9855-4771-B78F-BD1084A5D8BE}" type="datetimeFigureOut">
              <a:rPr lang="en-US" smtClean="0"/>
              <a:t>10/15/2018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61E379-8567-42DC-BACB-DA6F025E1AD4}" type="slidenum">
              <a:rPr lang="en-US" smtClean="0"/>
              <a:t>‹#›</a:t>
            </a:fld>
            <a:endParaRPr lang="en-US"/>
          </a:p>
        </p:txBody>
      </p:sp>
    </p:spTree>
    <p:extLst>
      <p:ext uri="{BB962C8B-B14F-4D97-AF65-F5344CB8AC3E}">
        <p14:creationId xmlns:p14="http://schemas.microsoft.com/office/powerpoint/2010/main" val="971862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FA2C720-9855-4771-B78F-BD1084A5D8BE}" type="datetimeFigureOut">
              <a:rPr lang="en-US" smtClean="0"/>
              <a:t>10/15/2018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061E379-8567-42DC-BACB-DA6F025E1AD4}" type="slidenum">
              <a:rPr lang="en-US" smtClean="0"/>
              <a:t>‹#›</a:t>
            </a:fld>
            <a:endParaRPr lang="en-US"/>
          </a:p>
        </p:txBody>
      </p:sp>
    </p:spTree>
    <p:extLst>
      <p:ext uri="{BB962C8B-B14F-4D97-AF65-F5344CB8AC3E}">
        <p14:creationId xmlns:p14="http://schemas.microsoft.com/office/powerpoint/2010/main" val="1452011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A2C720-9855-4771-B78F-BD1084A5D8BE}" type="datetimeFigureOut">
              <a:rPr lang="en-US" smtClean="0"/>
              <a:t>10/15/2018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061E379-8567-42DC-BACB-DA6F025E1AD4}" type="slidenum">
              <a:rPr lang="en-US" smtClean="0"/>
              <a:t>‹#›</a:t>
            </a:fld>
            <a:endParaRPr lang="en-US"/>
          </a:p>
        </p:txBody>
      </p:sp>
    </p:spTree>
    <p:extLst>
      <p:ext uri="{BB962C8B-B14F-4D97-AF65-F5344CB8AC3E}">
        <p14:creationId xmlns:p14="http://schemas.microsoft.com/office/powerpoint/2010/main" val="3823163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828800"/>
            <a:ext cx="11796712" cy="6400800"/>
          </a:xfrm>
        </p:spPr>
        <p:txBody>
          <a:bodyPr anchor="b"/>
          <a:lstStyle>
            <a:lvl1pPr>
              <a:defRPr sz="12800"/>
            </a:lvl1pPr>
          </a:lstStyle>
          <a:p>
            <a:r>
              <a:rPr lang="en-US" smtClean="0"/>
              <a:t>Click to edit Master title style</a:t>
            </a:r>
            <a:endParaRPr lang="en-US" dirty="0"/>
          </a:p>
        </p:txBody>
      </p:sp>
      <p:sp>
        <p:nvSpPr>
          <p:cNvPr id="3" name="Content Placeholder 2"/>
          <p:cNvSpPr>
            <a:spLocks noGrp="1"/>
          </p:cNvSpPr>
          <p:nvPr>
            <p:ph idx="1"/>
          </p:nvPr>
        </p:nvSpPr>
        <p:spPr>
          <a:xfrm>
            <a:off x="15549564" y="3949706"/>
            <a:ext cx="18516600" cy="19494500"/>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19364" y="8229600"/>
            <a:ext cx="11796712" cy="15246352"/>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smtClean="0"/>
              <a:t>Edit Master text styles</a:t>
            </a:r>
          </a:p>
        </p:txBody>
      </p:sp>
      <p:sp>
        <p:nvSpPr>
          <p:cNvPr id="5" name="Date Placeholder 4"/>
          <p:cNvSpPr>
            <a:spLocks noGrp="1"/>
          </p:cNvSpPr>
          <p:nvPr>
            <p:ph type="dt" sz="half" idx="10"/>
          </p:nvPr>
        </p:nvSpPr>
        <p:spPr/>
        <p:txBody>
          <a:bodyPr/>
          <a:lstStyle/>
          <a:p>
            <a:fld id="{FFA2C720-9855-4771-B78F-BD1084A5D8BE}" type="datetimeFigureOut">
              <a:rPr lang="en-US" smtClean="0"/>
              <a:t>10/15/2018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61E379-8567-42DC-BACB-DA6F025E1AD4}" type="slidenum">
              <a:rPr lang="en-US" smtClean="0"/>
              <a:t>‹#›</a:t>
            </a:fld>
            <a:endParaRPr lang="en-US"/>
          </a:p>
        </p:txBody>
      </p:sp>
    </p:spTree>
    <p:extLst>
      <p:ext uri="{BB962C8B-B14F-4D97-AF65-F5344CB8AC3E}">
        <p14:creationId xmlns:p14="http://schemas.microsoft.com/office/powerpoint/2010/main" val="2445600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828800"/>
            <a:ext cx="11796712" cy="6400800"/>
          </a:xfrm>
        </p:spPr>
        <p:txBody>
          <a:bodyPr anchor="b"/>
          <a:lstStyle>
            <a:lvl1pPr>
              <a:defRPr sz="1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549564" y="3949706"/>
            <a:ext cx="18516600" cy="19494500"/>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smtClean="0"/>
              <a:t>Click icon to add picture</a:t>
            </a:r>
            <a:endParaRPr lang="en-US" dirty="0"/>
          </a:p>
        </p:txBody>
      </p:sp>
      <p:sp>
        <p:nvSpPr>
          <p:cNvPr id="4" name="Text Placeholder 3"/>
          <p:cNvSpPr>
            <a:spLocks noGrp="1"/>
          </p:cNvSpPr>
          <p:nvPr>
            <p:ph type="body" sz="half" idx="2"/>
          </p:nvPr>
        </p:nvSpPr>
        <p:spPr>
          <a:xfrm>
            <a:off x="2519364" y="8229600"/>
            <a:ext cx="11796712" cy="15246352"/>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smtClean="0"/>
              <a:t>Edit Master text styles</a:t>
            </a:r>
          </a:p>
        </p:txBody>
      </p:sp>
      <p:sp>
        <p:nvSpPr>
          <p:cNvPr id="5" name="Date Placeholder 4"/>
          <p:cNvSpPr>
            <a:spLocks noGrp="1"/>
          </p:cNvSpPr>
          <p:nvPr>
            <p:ph type="dt" sz="half" idx="10"/>
          </p:nvPr>
        </p:nvSpPr>
        <p:spPr/>
        <p:txBody>
          <a:bodyPr/>
          <a:lstStyle/>
          <a:p>
            <a:fld id="{FFA2C720-9855-4771-B78F-BD1084A5D8BE}" type="datetimeFigureOut">
              <a:rPr lang="en-US" smtClean="0"/>
              <a:t>10/15/2018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61E379-8567-42DC-BACB-DA6F025E1AD4}" type="slidenum">
              <a:rPr lang="en-US" smtClean="0"/>
              <a:t>‹#›</a:t>
            </a:fld>
            <a:endParaRPr lang="en-US"/>
          </a:p>
        </p:txBody>
      </p:sp>
    </p:spTree>
    <p:extLst>
      <p:ext uri="{BB962C8B-B14F-4D97-AF65-F5344CB8AC3E}">
        <p14:creationId xmlns:p14="http://schemas.microsoft.com/office/powerpoint/2010/main" val="34291614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FA2C720-9855-4771-B78F-BD1084A5D8BE}" type="datetimeFigureOut">
              <a:rPr lang="en-US" smtClean="0"/>
              <a:t>10/15/2018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61E379-8567-42DC-BACB-DA6F025E1AD4}" type="slidenum">
              <a:rPr lang="en-US" smtClean="0"/>
              <a:t>‹#›</a:t>
            </a:fld>
            <a:endParaRPr lang="en-US"/>
          </a:p>
        </p:txBody>
      </p:sp>
    </p:spTree>
    <p:extLst>
      <p:ext uri="{BB962C8B-B14F-4D97-AF65-F5344CB8AC3E}">
        <p14:creationId xmlns:p14="http://schemas.microsoft.com/office/powerpoint/2010/main" val="548118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460500"/>
            <a:ext cx="7886700" cy="2324735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14602" y="1460500"/>
            <a:ext cx="23202900" cy="2324735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FA2C720-9855-4771-B78F-BD1084A5D8BE}" type="datetimeFigureOut">
              <a:rPr lang="en-US" smtClean="0"/>
              <a:t>10/15/2018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61E379-8567-42DC-BACB-DA6F025E1AD4}" type="slidenum">
              <a:rPr lang="en-US" smtClean="0"/>
              <a:t>‹#›</a:t>
            </a:fld>
            <a:endParaRPr lang="en-US"/>
          </a:p>
        </p:txBody>
      </p:sp>
    </p:spTree>
    <p:extLst>
      <p:ext uri="{BB962C8B-B14F-4D97-AF65-F5344CB8AC3E}">
        <p14:creationId xmlns:p14="http://schemas.microsoft.com/office/powerpoint/2010/main" val="15970946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460506"/>
            <a:ext cx="31546800" cy="530225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14600" y="7302500"/>
            <a:ext cx="31546800" cy="1740535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514600" y="25425406"/>
            <a:ext cx="8229600" cy="1460500"/>
          </a:xfrm>
          <a:prstGeom prst="rect">
            <a:avLst/>
          </a:prstGeom>
        </p:spPr>
        <p:txBody>
          <a:bodyPr vert="horz" lIns="91440" tIns="45720" rIns="91440" bIns="45720" rtlCol="0" anchor="ctr"/>
          <a:lstStyle>
            <a:lvl1pPr algn="l">
              <a:defRPr sz="4800">
                <a:solidFill>
                  <a:schemeClr val="tx1">
                    <a:tint val="75000"/>
                  </a:schemeClr>
                </a:solidFill>
              </a:defRPr>
            </a:lvl1pPr>
          </a:lstStyle>
          <a:p>
            <a:fld id="{FFA2C720-9855-4771-B78F-BD1084A5D8BE}" type="datetimeFigureOut">
              <a:rPr lang="en-US" smtClean="0"/>
              <a:t>10/15/2018</a:t>
            </a:fld>
            <a:endParaRPr lang="en-US"/>
          </a:p>
        </p:txBody>
      </p:sp>
      <p:sp>
        <p:nvSpPr>
          <p:cNvPr id="5" name="Footer Placeholder 4"/>
          <p:cNvSpPr>
            <a:spLocks noGrp="1"/>
          </p:cNvSpPr>
          <p:nvPr>
            <p:ph type="ftr" sz="quarter" idx="3"/>
          </p:nvPr>
        </p:nvSpPr>
        <p:spPr>
          <a:xfrm>
            <a:off x="12115800" y="25425406"/>
            <a:ext cx="12344400" cy="1460500"/>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5425406"/>
            <a:ext cx="8229600" cy="1460500"/>
          </a:xfrm>
          <a:prstGeom prst="rect">
            <a:avLst/>
          </a:prstGeom>
        </p:spPr>
        <p:txBody>
          <a:bodyPr vert="horz" lIns="91440" tIns="45720" rIns="91440" bIns="45720" rtlCol="0" anchor="ctr"/>
          <a:lstStyle>
            <a:lvl1pPr algn="r">
              <a:defRPr sz="4800">
                <a:solidFill>
                  <a:schemeClr val="tx1">
                    <a:tint val="75000"/>
                  </a:schemeClr>
                </a:solidFill>
              </a:defRPr>
            </a:lvl1pPr>
          </a:lstStyle>
          <a:p>
            <a:fld id="{6061E379-8567-42DC-BACB-DA6F025E1AD4}" type="slidenum">
              <a:rPr lang="en-US" smtClean="0"/>
              <a:t>‹#›</a:t>
            </a:fld>
            <a:endParaRPr lang="en-US"/>
          </a:p>
        </p:txBody>
      </p:sp>
    </p:spTree>
    <p:extLst>
      <p:ext uri="{BB962C8B-B14F-4D97-AF65-F5344CB8AC3E}">
        <p14:creationId xmlns:p14="http://schemas.microsoft.com/office/powerpoint/2010/main" val="16233311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uzzle-concept-white-jigsaw-puzzle-pieces-on-blue-background-picture-id927620036"/>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38100" y="0"/>
            <a:ext cx="36576001" cy="27314692"/>
          </a:xfrm>
          <a:prstGeom prst="rect">
            <a:avLst/>
          </a:prstGeom>
        </p:spPr>
      </p:pic>
      <p:sp>
        <p:nvSpPr>
          <p:cNvPr id="4" name="TextBox 3"/>
          <p:cNvSpPr txBox="1"/>
          <p:nvPr/>
        </p:nvSpPr>
        <p:spPr>
          <a:xfrm>
            <a:off x="908957" y="1058781"/>
            <a:ext cx="34681886" cy="3293209"/>
          </a:xfrm>
          <a:prstGeom prst="rect">
            <a:avLst/>
          </a:prstGeom>
          <a:solidFill>
            <a:schemeClr val="bg2">
              <a:lumMod val="75000"/>
            </a:schemeClr>
          </a:solidFill>
        </p:spPr>
        <p:txBody>
          <a:bodyPr wrap="square" rtlCol="0">
            <a:spAutoFit/>
          </a:bodyPr>
          <a:lstStyle/>
          <a:p>
            <a:pPr algn="ctr"/>
            <a:r>
              <a:rPr lang="en-US" sz="8000" b="1" dirty="0"/>
              <a:t>Occupational Therapy-The Missing Piece in </a:t>
            </a:r>
            <a:endParaRPr lang="en-US" sz="8000" b="1" dirty="0" smtClean="0"/>
          </a:p>
          <a:p>
            <a:pPr algn="ctr"/>
            <a:r>
              <a:rPr lang="en-US" sz="8000" b="1" dirty="0" smtClean="0"/>
              <a:t>Integrated </a:t>
            </a:r>
            <a:r>
              <a:rPr lang="en-US" sz="8000" b="1" dirty="0"/>
              <a:t>Primary Care Behavioral Health</a:t>
            </a:r>
          </a:p>
          <a:p>
            <a:pPr algn="ctr"/>
            <a:r>
              <a:rPr lang="en-US" sz="4800" b="1" dirty="0"/>
              <a:t>Al</a:t>
            </a:r>
            <a:r>
              <a:rPr lang="en-US" sz="5000" b="1" dirty="0"/>
              <a:t>exa Trolley-Hanson, MS OTR/L Clinical Assistant Professor, University of New Hampshire</a:t>
            </a:r>
          </a:p>
        </p:txBody>
      </p:sp>
      <p:pic>
        <p:nvPicPr>
          <p:cNvPr id="6" name="Picture 5"/>
          <p:cNvPicPr>
            <a:picLocks noChangeAspect="1"/>
          </p:cNvPicPr>
          <p:nvPr/>
        </p:nvPicPr>
        <p:blipFill>
          <a:blip r:embed="rId4"/>
          <a:stretch>
            <a:fillRect/>
          </a:stretch>
        </p:blipFill>
        <p:spPr>
          <a:xfrm>
            <a:off x="19800982" y="12143391"/>
            <a:ext cx="3049044" cy="2906128"/>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5159" y="1828800"/>
            <a:ext cx="7561247" cy="1668122"/>
          </a:xfrm>
          <a:prstGeom prst="rect">
            <a:avLst/>
          </a:prstGeom>
        </p:spPr>
      </p:pic>
      <p:pic>
        <p:nvPicPr>
          <p:cNvPr id="13" name="Picture 12">
            <a:extLst>
              <a:ext uri="{FF2B5EF4-FFF2-40B4-BE49-F238E27FC236}">
                <a16:creationId xmlns:a16="http://schemas.microsoft.com/office/drawing/2014/main" id="{C1BAEFAF-DE4E-46C7-B3EB-08D9B62A8B2D}"/>
              </a:ext>
            </a:extLst>
          </p:cNvPr>
          <p:cNvPicPr>
            <a:picLocks noChangeAspect="1"/>
          </p:cNvPicPr>
          <p:nvPr/>
        </p:nvPicPr>
        <p:blipFill>
          <a:blip r:embed="rId6"/>
          <a:stretch>
            <a:fillRect/>
          </a:stretch>
        </p:blipFill>
        <p:spPr>
          <a:xfrm>
            <a:off x="951745" y="25146000"/>
            <a:ext cx="2468134" cy="1151440"/>
          </a:xfrm>
          <a:prstGeom prst="rect">
            <a:avLst/>
          </a:prstGeom>
        </p:spPr>
      </p:pic>
      <p:sp>
        <p:nvSpPr>
          <p:cNvPr id="16" name="TextBox 15"/>
          <p:cNvSpPr txBox="1"/>
          <p:nvPr/>
        </p:nvSpPr>
        <p:spPr>
          <a:xfrm>
            <a:off x="979716" y="4599214"/>
            <a:ext cx="16818429" cy="861774"/>
          </a:xfrm>
          <a:prstGeom prst="rect">
            <a:avLst/>
          </a:prstGeom>
          <a:solidFill>
            <a:schemeClr val="bg2">
              <a:lumMod val="90000"/>
            </a:schemeClr>
          </a:solidFill>
        </p:spPr>
        <p:txBody>
          <a:bodyPr wrap="square" rtlCol="0">
            <a:spAutoFit/>
          </a:bodyPr>
          <a:lstStyle/>
          <a:p>
            <a:pPr algn="ctr"/>
            <a:r>
              <a:rPr lang="en-US" sz="5000" b="1" dirty="0"/>
              <a:t>The Integrated Primary Care Behavioral Health Puzzle</a:t>
            </a:r>
          </a:p>
        </p:txBody>
      </p:sp>
      <p:sp>
        <p:nvSpPr>
          <p:cNvPr id="17" name="TextBox 16"/>
          <p:cNvSpPr txBox="1"/>
          <p:nvPr/>
        </p:nvSpPr>
        <p:spPr>
          <a:xfrm>
            <a:off x="2381250" y="12382502"/>
            <a:ext cx="2705100" cy="2247667"/>
          </a:xfrm>
          <a:prstGeom prst="rect">
            <a:avLst/>
          </a:prstGeom>
          <a:noFill/>
        </p:spPr>
        <p:txBody>
          <a:bodyPr wrap="square" rtlCol="0">
            <a:spAutoFit/>
          </a:bodyPr>
          <a:lstStyle/>
          <a:p>
            <a:pPr algn="ctr"/>
            <a:r>
              <a:rPr lang="en-US" sz="4000" b="1" dirty="0"/>
              <a:t>Chronic </a:t>
            </a:r>
            <a:r>
              <a:rPr lang="en-US" sz="4000" b="1" dirty="0" smtClean="0"/>
              <a:t>Medical </a:t>
            </a:r>
            <a:r>
              <a:rPr lang="en-US" sz="4000" b="1" dirty="0"/>
              <a:t>C</a:t>
            </a:r>
            <a:r>
              <a:rPr lang="en-US" sz="4000" b="1" dirty="0" smtClean="0"/>
              <a:t>onditions</a:t>
            </a:r>
            <a:endParaRPr lang="en-US" sz="4000" b="1" dirty="0"/>
          </a:p>
          <a:p>
            <a:endParaRPr lang="en-US" dirty="0"/>
          </a:p>
        </p:txBody>
      </p:sp>
      <p:sp>
        <p:nvSpPr>
          <p:cNvPr id="18" name="TextBox 17"/>
          <p:cNvSpPr txBox="1"/>
          <p:nvPr/>
        </p:nvSpPr>
        <p:spPr>
          <a:xfrm>
            <a:off x="6400800" y="12858750"/>
            <a:ext cx="3028950" cy="1352550"/>
          </a:xfrm>
          <a:prstGeom prst="rect">
            <a:avLst/>
          </a:prstGeom>
          <a:noFill/>
        </p:spPr>
        <p:txBody>
          <a:bodyPr wrap="square" rtlCol="0">
            <a:spAutoFit/>
          </a:bodyPr>
          <a:lstStyle/>
          <a:p>
            <a:pPr algn="ctr"/>
            <a:r>
              <a:rPr lang="en-US" sz="4000" b="1"/>
              <a:t>Mental </a:t>
            </a:r>
            <a:r>
              <a:rPr lang="en-US" sz="4000" b="1" smtClean="0"/>
              <a:t>Illnesses</a:t>
            </a:r>
            <a:endParaRPr lang="en-US" sz="4000" b="1" dirty="0"/>
          </a:p>
        </p:txBody>
      </p:sp>
      <p:sp>
        <p:nvSpPr>
          <p:cNvPr id="19" name="TextBox 18"/>
          <p:cNvSpPr txBox="1"/>
          <p:nvPr/>
        </p:nvSpPr>
        <p:spPr>
          <a:xfrm>
            <a:off x="10953750" y="12687300"/>
            <a:ext cx="2590800" cy="1938992"/>
          </a:xfrm>
          <a:prstGeom prst="rect">
            <a:avLst/>
          </a:prstGeom>
          <a:noFill/>
        </p:spPr>
        <p:txBody>
          <a:bodyPr wrap="square" rtlCol="0">
            <a:spAutoFit/>
          </a:bodyPr>
          <a:lstStyle/>
          <a:p>
            <a:pPr algn="ctr"/>
            <a:r>
              <a:rPr lang="en-US" sz="4000" b="1" dirty="0"/>
              <a:t>Behavioral Health Needs </a:t>
            </a:r>
          </a:p>
        </p:txBody>
      </p:sp>
      <p:sp>
        <p:nvSpPr>
          <p:cNvPr id="20" name="TextBox 19"/>
          <p:cNvSpPr txBox="1"/>
          <p:nvPr/>
        </p:nvSpPr>
        <p:spPr>
          <a:xfrm>
            <a:off x="2209800" y="17506950"/>
            <a:ext cx="3086100" cy="1938992"/>
          </a:xfrm>
          <a:prstGeom prst="rect">
            <a:avLst/>
          </a:prstGeom>
          <a:noFill/>
        </p:spPr>
        <p:txBody>
          <a:bodyPr wrap="square" rtlCol="0">
            <a:spAutoFit/>
          </a:bodyPr>
          <a:lstStyle/>
          <a:p>
            <a:pPr algn="ctr"/>
            <a:r>
              <a:rPr lang="en-US" sz="4000" b="1" dirty="0"/>
              <a:t>Social Determinants of Health</a:t>
            </a:r>
          </a:p>
        </p:txBody>
      </p:sp>
      <p:sp>
        <p:nvSpPr>
          <p:cNvPr id="21" name="TextBox 20"/>
          <p:cNvSpPr txBox="1"/>
          <p:nvPr/>
        </p:nvSpPr>
        <p:spPr>
          <a:xfrm>
            <a:off x="6534150" y="17945100"/>
            <a:ext cx="2705100" cy="707886"/>
          </a:xfrm>
          <a:prstGeom prst="rect">
            <a:avLst/>
          </a:prstGeom>
          <a:noFill/>
        </p:spPr>
        <p:txBody>
          <a:bodyPr wrap="square" rtlCol="0">
            <a:spAutoFit/>
          </a:bodyPr>
          <a:lstStyle/>
          <a:p>
            <a:pPr algn="ctr"/>
            <a:r>
              <a:rPr lang="en-US" sz="4000" b="1" dirty="0"/>
              <a:t>Trauma</a:t>
            </a:r>
          </a:p>
        </p:txBody>
      </p:sp>
      <p:sp>
        <p:nvSpPr>
          <p:cNvPr id="22" name="TextBox 21"/>
          <p:cNvSpPr txBox="1"/>
          <p:nvPr/>
        </p:nvSpPr>
        <p:spPr>
          <a:xfrm>
            <a:off x="10417631" y="17849852"/>
            <a:ext cx="3374571" cy="1323439"/>
          </a:xfrm>
          <a:prstGeom prst="rect">
            <a:avLst/>
          </a:prstGeom>
          <a:noFill/>
        </p:spPr>
        <p:txBody>
          <a:bodyPr wrap="square" rtlCol="0">
            <a:spAutoFit/>
          </a:bodyPr>
          <a:lstStyle/>
          <a:p>
            <a:pPr algn="ctr"/>
            <a:r>
              <a:rPr lang="en-US" sz="4000" b="1" dirty="0"/>
              <a:t>Environmental Triggers</a:t>
            </a:r>
          </a:p>
        </p:txBody>
      </p:sp>
      <p:sp>
        <p:nvSpPr>
          <p:cNvPr id="23" name="TextBox 22"/>
          <p:cNvSpPr txBox="1"/>
          <p:nvPr/>
        </p:nvSpPr>
        <p:spPr>
          <a:xfrm>
            <a:off x="1866900" y="7929815"/>
            <a:ext cx="3619500" cy="1938992"/>
          </a:xfrm>
          <a:prstGeom prst="rect">
            <a:avLst/>
          </a:prstGeom>
          <a:noFill/>
        </p:spPr>
        <p:txBody>
          <a:bodyPr wrap="square" rtlCol="0">
            <a:spAutoFit/>
          </a:bodyPr>
          <a:lstStyle/>
          <a:p>
            <a:pPr algn="ctr"/>
            <a:r>
              <a:rPr lang="en-US" sz="4000" b="1" dirty="0"/>
              <a:t>Physicians</a:t>
            </a:r>
            <a:r>
              <a:rPr lang="en-US" sz="4000" b="1" dirty="0" smtClean="0"/>
              <a:t>, Nurses </a:t>
            </a:r>
            <a:r>
              <a:rPr lang="en-US" sz="4000" b="1" dirty="0"/>
              <a:t>ARNPs, PAs</a:t>
            </a:r>
          </a:p>
        </p:txBody>
      </p:sp>
      <p:sp>
        <p:nvSpPr>
          <p:cNvPr id="24" name="TextBox 23"/>
          <p:cNvSpPr txBox="1"/>
          <p:nvPr/>
        </p:nvSpPr>
        <p:spPr>
          <a:xfrm>
            <a:off x="6250056" y="7730159"/>
            <a:ext cx="3314700" cy="1938992"/>
          </a:xfrm>
          <a:prstGeom prst="rect">
            <a:avLst/>
          </a:prstGeom>
          <a:noFill/>
        </p:spPr>
        <p:txBody>
          <a:bodyPr wrap="square" rtlCol="0">
            <a:spAutoFit/>
          </a:bodyPr>
          <a:lstStyle/>
          <a:p>
            <a:pPr algn="ctr"/>
            <a:r>
              <a:rPr lang="en-US" sz="4000" b="1" dirty="0" smtClean="0"/>
              <a:t>Social Workers, Case Managers</a:t>
            </a:r>
            <a:endParaRPr lang="en-US" sz="4000" b="1" dirty="0"/>
          </a:p>
        </p:txBody>
      </p:sp>
      <p:sp>
        <p:nvSpPr>
          <p:cNvPr id="25" name="TextBox 24"/>
          <p:cNvSpPr txBox="1"/>
          <p:nvPr/>
        </p:nvSpPr>
        <p:spPr>
          <a:xfrm>
            <a:off x="10542017" y="7645285"/>
            <a:ext cx="3143250" cy="1323439"/>
          </a:xfrm>
          <a:prstGeom prst="rect">
            <a:avLst/>
          </a:prstGeom>
          <a:noFill/>
        </p:spPr>
        <p:txBody>
          <a:bodyPr wrap="square" rtlCol="0">
            <a:spAutoFit/>
          </a:bodyPr>
          <a:lstStyle/>
          <a:p>
            <a:pPr algn="ctr"/>
            <a:r>
              <a:rPr lang="en-US" sz="4000" b="1" dirty="0" smtClean="0"/>
              <a:t>Psychologists, Psychiatrists</a:t>
            </a:r>
            <a:endParaRPr lang="en-US" sz="4000" b="1" dirty="0"/>
          </a:p>
        </p:txBody>
      </p:sp>
      <p:sp>
        <p:nvSpPr>
          <p:cNvPr id="26" name="TextBox 25"/>
          <p:cNvSpPr txBox="1"/>
          <p:nvPr/>
        </p:nvSpPr>
        <p:spPr>
          <a:xfrm>
            <a:off x="14725650" y="8081475"/>
            <a:ext cx="3181350" cy="707886"/>
          </a:xfrm>
          <a:prstGeom prst="rect">
            <a:avLst/>
          </a:prstGeom>
          <a:noFill/>
        </p:spPr>
        <p:txBody>
          <a:bodyPr wrap="square" rtlCol="0">
            <a:spAutoFit/>
          </a:bodyPr>
          <a:lstStyle/>
          <a:p>
            <a:pPr algn="ctr"/>
            <a:r>
              <a:rPr lang="en-US" sz="4000" b="1" dirty="0" smtClean="0"/>
              <a:t>Others</a:t>
            </a:r>
            <a:endParaRPr lang="en-US" sz="4000" b="1" dirty="0"/>
          </a:p>
        </p:txBody>
      </p:sp>
      <p:sp>
        <p:nvSpPr>
          <p:cNvPr id="28" name="TextBox 27"/>
          <p:cNvSpPr txBox="1"/>
          <p:nvPr/>
        </p:nvSpPr>
        <p:spPr>
          <a:xfrm>
            <a:off x="-4747461" y="20284239"/>
            <a:ext cx="3448050" cy="707886"/>
          </a:xfrm>
          <a:prstGeom prst="rect">
            <a:avLst/>
          </a:prstGeom>
          <a:noFill/>
        </p:spPr>
        <p:txBody>
          <a:bodyPr wrap="square" rtlCol="0">
            <a:spAutoFit/>
          </a:bodyPr>
          <a:lstStyle/>
          <a:p>
            <a:pPr algn="ctr"/>
            <a:endParaRPr lang="en-US" sz="4000" b="1" dirty="0"/>
          </a:p>
        </p:txBody>
      </p:sp>
      <p:sp>
        <p:nvSpPr>
          <p:cNvPr id="32" name="TextBox 31"/>
          <p:cNvSpPr txBox="1"/>
          <p:nvPr/>
        </p:nvSpPr>
        <p:spPr>
          <a:xfrm>
            <a:off x="33375601" y="2758629"/>
            <a:ext cx="2057401" cy="860873"/>
          </a:xfrm>
          <a:prstGeom prst="rect">
            <a:avLst/>
          </a:prstGeom>
          <a:noFill/>
        </p:spPr>
        <p:txBody>
          <a:bodyPr wrap="square" rtlCol="0">
            <a:spAutoFit/>
          </a:bodyPr>
          <a:lstStyle/>
          <a:p>
            <a:pPr algn="ctr"/>
            <a:r>
              <a:rPr lang="en-US" sz="5000" b="1" dirty="0"/>
              <a:t>P41</a:t>
            </a:r>
          </a:p>
        </p:txBody>
      </p:sp>
      <p:sp>
        <p:nvSpPr>
          <p:cNvPr id="33" name="TextBox 32"/>
          <p:cNvSpPr txBox="1"/>
          <p:nvPr/>
        </p:nvSpPr>
        <p:spPr>
          <a:xfrm>
            <a:off x="3361969" y="24955213"/>
            <a:ext cx="14076947" cy="1631216"/>
          </a:xfrm>
          <a:prstGeom prst="rect">
            <a:avLst/>
          </a:prstGeom>
          <a:solidFill>
            <a:schemeClr val="bg2"/>
          </a:solidFill>
        </p:spPr>
        <p:txBody>
          <a:bodyPr wrap="square" rtlCol="0">
            <a:spAutoFit/>
          </a:bodyPr>
          <a:lstStyle/>
          <a:p>
            <a:r>
              <a:rPr lang="en-US" sz="2000" b="1" dirty="0"/>
              <a:t>This project is/was supported by the Health Resources and Service Administration (HRSA) of the U.S. Department of Health and Human Services (HHS) under grant number, M01HP31385, and Behavioral Health Workforce Education and Training (BHWET) Program for 1.44 million dollars (Grant award number 1 M01HP31385­01­00, UNH Pathways to Behavioral Health Careers, $1.44 million dollars, 100% HRSA funded). This information or content and conclusions are those of the author and should not be construed as the official position or policy of, nor should any endorsements be inferred by HRSA, HHS or the U.S. Government.</a:t>
            </a:r>
          </a:p>
        </p:txBody>
      </p:sp>
      <p:sp>
        <p:nvSpPr>
          <p:cNvPr id="34" name="TextBox 33"/>
          <p:cNvSpPr txBox="1"/>
          <p:nvPr/>
        </p:nvSpPr>
        <p:spPr>
          <a:xfrm>
            <a:off x="18249902" y="4637314"/>
            <a:ext cx="17346385" cy="861774"/>
          </a:xfrm>
          <a:prstGeom prst="rect">
            <a:avLst/>
          </a:prstGeom>
          <a:solidFill>
            <a:schemeClr val="bg2">
              <a:lumMod val="90000"/>
            </a:schemeClr>
          </a:solidFill>
        </p:spPr>
        <p:txBody>
          <a:bodyPr wrap="square" rtlCol="0">
            <a:spAutoFit/>
          </a:bodyPr>
          <a:lstStyle/>
          <a:p>
            <a:pPr algn="ctr"/>
            <a:r>
              <a:rPr lang="en-US" sz="5000" b="1" dirty="0"/>
              <a:t>What is Occupational Therapy?</a:t>
            </a:r>
          </a:p>
        </p:txBody>
      </p:sp>
      <p:sp>
        <p:nvSpPr>
          <p:cNvPr id="35" name="TextBox 34"/>
          <p:cNvSpPr txBox="1"/>
          <p:nvPr/>
        </p:nvSpPr>
        <p:spPr>
          <a:xfrm rot="10800000" flipH="1" flipV="1">
            <a:off x="18249902" y="5991674"/>
            <a:ext cx="17411701" cy="3250298"/>
          </a:xfrm>
          <a:prstGeom prst="rect">
            <a:avLst/>
          </a:prstGeom>
          <a:solidFill>
            <a:schemeClr val="bg2"/>
          </a:solidFill>
        </p:spPr>
        <p:txBody>
          <a:bodyPr wrap="square" rtlCol="0">
            <a:spAutoFit/>
          </a:bodyPr>
          <a:lstStyle/>
          <a:p>
            <a:pPr algn="ctr"/>
            <a:r>
              <a:rPr lang="en-US" sz="4000" b="1" dirty="0"/>
              <a:t>Occupational therapists are skilled health practitioners who focus on enabling people to participate in the meaningful and necessary activities of daily life that lead to health and wellbeing. They assess and treat a person’s underlying motor, cognitive, and psychosocial skills by adapting the environment, and/or modifying the task to promote health, independence, and function. </a:t>
            </a:r>
          </a:p>
        </p:txBody>
      </p:sp>
      <p:sp>
        <p:nvSpPr>
          <p:cNvPr id="37" name="TextBox 36"/>
          <p:cNvSpPr txBox="1"/>
          <p:nvPr/>
        </p:nvSpPr>
        <p:spPr>
          <a:xfrm>
            <a:off x="19327585" y="20191974"/>
            <a:ext cx="4512129" cy="6494085"/>
          </a:xfrm>
          <a:prstGeom prst="rect">
            <a:avLst/>
          </a:prstGeom>
          <a:solidFill>
            <a:schemeClr val="bg2"/>
          </a:solidFill>
        </p:spPr>
        <p:txBody>
          <a:bodyPr wrap="square" rtlCol="0">
            <a:spAutoFit/>
          </a:bodyPr>
          <a:lstStyle/>
          <a:p>
            <a:r>
              <a:rPr lang="en-US" sz="3200" b="1" dirty="0" smtClean="0"/>
              <a:t>Trainee 1-Rural FQHC</a:t>
            </a:r>
            <a:endParaRPr lang="en-US" sz="3200" b="1" dirty="0"/>
          </a:p>
          <a:p>
            <a:endParaRPr lang="en-US" sz="3200" b="1" dirty="0"/>
          </a:p>
          <a:p>
            <a:r>
              <a:rPr lang="en-US" sz="3200" b="1" dirty="0"/>
              <a:t>Need: </a:t>
            </a:r>
            <a:r>
              <a:rPr lang="en-US" sz="3200" b="1" dirty="0" smtClean="0"/>
              <a:t>Adults </a:t>
            </a:r>
            <a:r>
              <a:rPr lang="en-US" sz="3200" b="1" dirty="0"/>
              <a:t>with chronic pain and depression and/or anxiety</a:t>
            </a:r>
          </a:p>
          <a:p>
            <a:endParaRPr lang="en-US" sz="3200" b="1" dirty="0"/>
          </a:p>
          <a:p>
            <a:r>
              <a:rPr lang="en-US" sz="3200" b="1" dirty="0"/>
              <a:t>OT solution</a:t>
            </a:r>
            <a:r>
              <a:rPr lang="en-US" sz="3200" dirty="0">
                <a:solidFill>
                  <a:srgbClr val="002060"/>
                </a:solidFill>
              </a:rPr>
              <a:t>: </a:t>
            </a:r>
            <a:r>
              <a:rPr lang="en-US" sz="3200" b="1" dirty="0"/>
              <a:t>3-part screening and brief intervention program to identify and increase non-pharmacological pain management</a:t>
            </a:r>
          </a:p>
        </p:txBody>
      </p:sp>
      <p:sp>
        <p:nvSpPr>
          <p:cNvPr id="38" name="TextBox 37"/>
          <p:cNvSpPr txBox="1"/>
          <p:nvPr/>
        </p:nvSpPr>
        <p:spPr>
          <a:xfrm>
            <a:off x="30321299" y="20185553"/>
            <a:ext cx="4523872" cy="6494085"/>
          </a:xfrm>
          <a:prstGeom prst="rect">
            <a:avLst/>
          </a:prstGeom>
          <a:solidFill>
            <a:schemeClr val="bg2"/>
          </a:solidFill>
        </p:spPr>
        <p:txBody>
          <a:bodyPr wrap="square" rtlCol="0">
            <a:spAutoFit/>
          </a:bodyPr>
          <a:lstStyle/>
          <a:p>
            <a:r>
              <a:rPr lang="en-US" sz="3200" b="1" dirty="0" smtClean="0"/>
              <a:t>Trainee 3- Urban FQHC</a:t>
            </a:r>
            <a:endParaRPr lang="en-US" sz="3200" b="1" dirty="0"/>
          </a:p>
          <a:p>
            <a:endParaRPr lang="en-US" sz="3200" b="1" dirty="0"/>
          </a:p>
          <a:p>
            <a:r>
              <a:rPr lang="en-US" sz="3200" b="1" dirty="0"/>
              <a:t>Need: </a:t>
            </a:r>
            <a:r>
              <a:rPr lang="en-US" sz="3200" b="1" dirty="0" smtClean="0"/>
              <a:t>Adults </a:t>
            </a:r>
            <a:r>
              <a:rPr lang="en-US" sz="3200" b="1" dirty="0"/>
              <a:t>with Severe Mental Illness</a:t>
            </a:r>
          </a:p>
          <a:p>
            <a:endParaRPr lang="en-US" sz="3200" b="1" dirty="0"/>
          </a:p>
          <a:p>
            <a:r>
              <a:rPr lang="en-US" sz="3200" b="1" dirty="0"/>
              <a:t>OT solution: </a:t>
            </a:r>
            <a:r>
              <a:rPr lang="en-US" sz="3200" b="1" dirty="0" smtClean="0"/>
              <a:t>MI screenings, Focus </a:t>
            </a:r>
            <a:r>
              <a:rPr lang="en-US" sz="3200" b="1" dirty="0"/>
              <a:t>on vocational skills, health leisure, and community </a:t>
            </a:r>
            <a:r>
              <a:rPr lang="en-US" sz="3200" b="1" dirty="0" smtClean="0"/>
              <a:t>engagement</a:t>
            </a:r>
          </a:p>
          <a:p>
            <a:endParaRPr lang="en-US" sz="3200" b="1" dirty="0"/>
          </a:p>
          <a:p>
            <a:endParaRPr lang="en-US" sz="3200" b="1" dirty="0" smtClean="0"/>
          </a:p>
          <a:p>
            <a:endParaRPr lang="en-US" sz="3200" b="1" dirty="0"/>
          </a:p>
        </p:txBody>
      </p:sp>
      <p:graphicFrame>
        <p:nvGraphicFramePr>
          <p:cNvPr id="39" name="Table 38"/>
          <p:cNvGraphicFramePr>
            <a:graphicFrameLocks noGrp="1"/>
          </p:cNvGraphicFramePr>
          <p:nvPr>
            <p:extLst>
              <p:ext uri="{D42A27DB-BD31-4B8C-83A1-F6EECF244321}">
                <p14:modId xmlns:p14="http://schemas.microsoft.com/office/powerpoint/2010/main" val="1637431468"/>
              </p:ext>
            </p:extLst>
          </p:nvPr>
        </p:nvGraphicFramePr>
        <p:xfrm>
          <a:off x="23863780" y="10129839"/>
          <a:ext cx="11887199" cy="9077297"/>
        </p:xfrm>
        <a:graphic>
          <a:graphicData uri="http://schemas.openxmlformats.org/drawingml/2006/table">
            <a:tbl>
              <a:tblPr firstRow="1" bandRow="1">
                <a:tableStyleId>{5C22544A-7EE6-4342-B048-85BDC9FD1C3A}</a:tableStyleId>
              </a:tblPr>
              <a:tblGrid>
                <a:gridCol w="5967565">
                  <a:extLst>
                    <a:ext uri="{9D8B030D-6E8A-4147-A177-3AD203B41FA5}">
                      <a16:colId xmlns:a16="http://schemas.microsoft.com/office/drawing/2014/main" val="1361513246"/>
                    </a:ext>
                  </a:extLst>
                </a:gridCol>
                <a:gridCol w="5919634">
                  <a:extLst>
                    <a:ext uri="{9D8B030D-6E8A-4147-A177-3AD203B41FA5}">
                      <a16:colId xmlns:a16="http://schemas.microsoft.com/office/drawing/2014/main" val="2716303051"/>
                    </a:ext>
                  </a:extLst>
                </a:gridCol>
              </a:tblGrid>
              <a:tr h="1061057">
                <a:tc gridSpan="2">
                  <a:txBody>
                    <a:bodyPr/>
                    <a:lstStyle/>
                    <a:p>
                      <a:pPr algn="ctr"/>
                      <a:r>
                        <a:rPr lang="en-US" sz="5000" dirty="0" smtClean="0">
                          <a:solidFill>
                            <a:schemeClr val="tx1"/>
                          </a:solidFill>
                        </a:rPr>
                        <a:t>OT as</a:t>
                      </a:r>
                      <a:r>
                        <a:rPr lang="en-US" sz="5000" baseline="0" dirty="0" smtClean="0">
                          <a:solidFill>
                            <a:schemeClr val="tx1"/>
                          </a:solidFill>
                        </a:rPr>
                        <a:t> Behavioral Health Consultants</a:t>
                      </a:r>
                      <a:endParaRPr lang="en-US" sz="5000" dirty="0">
                        <a:solidFill>
                          <a:schemeClr val="tx1"/>
                        </a:solidFill>
                      </a:endParaRPr>
                    </a:p>
                  </a:txBody>
                  <a:tcPr>
                    <a:solidFill>
                      <a:schemeClr val="bg2">
                        <a:lumMod val="75000"/>
                      </a:schemeClr>
                    </a:solidFill>
                  </a:tcPr>
                </a:tc>
                <a:tc hMerge="1">
                  <a:txBody>
                    <a:bodyPr/>
                    <a:lstStyle/>
                    <a:p>
                      <a:endParaRPr lang="en-US" dirty="0"/>
                    </a:p>
                  </a:txBody>
                  <a:tcPr/>
                </a:tc>
                <a:extLst>
                  <a:ext uri="{0D108BD9-81ED-4DB2-BD59-A6C34878D82A}">
                    <a16:rowId xmlns:a16="http://schemas.microsoft.com/office/drawing/2014/main" val="2378891560"/>
                  </a:ext>
                </a:extLst>
              </a:tr>
              <a:tr h="1475466">
                <a:tc>
                  <a:txBody>
                    <a:bodyPr/>
                    <a:lstStyle/>
                    <a:p>
                      <a:r>
                        <a:rPr lang="en-US" sz="4000" b="1" dirty="0" smtClean="0"/>
                        <a:t>Screening/Assessment:</a:t>
                      </a:r>
                    </a:p>
                    <a:p>
                      <a:r>
                        <a:rPr lang="en-US" sz="4000" b="1" dirty="0" smtClean="0"/>
                        <a:t>Cognition</a:t>
                      </a:r>
                    </a:p>
                    <a:p>
                      <a:r>
                        <a:rPr lang="en-US" sz="4000" b="1" dirty="0" smtClean="0"/>
                        <a:t>Mental Illness</a:t>
                      </a:r>
                    </a:p>
                    <a:p>
                      <a:r>
                        <a:rPr lang="en-US" sz="4000" b="1" dirty="0" smtClean="0"/>
                        <a:t>Motor Concerns</a:t>
                      </a:r>
                    </a:p>
                    <a:p>
                      <a:r>
                        <a:rPr lang="en-US" sz="4000" b="1" dirty="0" smtClean="0"/>
                        <a:t>Developmental</a:t>
                      </a:r>
                      <a:r>
                        <a:rPr lang="en-US" sz="4000" b="1" baseline="0" dirty="0" smtClean="0"/>
                        <a:t> Concerns</a:t>
                      </a:r>
                    </a:p>
                    <a:p>
                      <a:r>
                        <a:rPr lang="en-US" sz="4000" b="1" baseline="0" dirty="0" smtClean="0"/>
                        <a:t>Sensory Processing Concerns</a:t>
                      </a:r>
                      <a:endParaRPr lang="en-US" sz="4000" b="1" dirty="0" smtClean="0"/>
                    </a:p>
                    <a:p>
                      <a:r>
                        <a:rPr lang="en-US" sz="4000" b="1" dirty="0" smtClean="0"/>
                        <a:t>Problem-solving and Executive Functioning Skills</a:t>
                      </a:r>
                    </a:p>
                    <a:p>
                      <a:r>
                        <a:rPr lang="en-US" sz="4000" b="1" dirty="0" smtClean="0"/>
                        <a:t>ADL/IADL functioning</a:t>
                      </a:r>
                    </a:p>
                    <a:p>
                      <a:r>
                        <a:rPr lang="en-US" sz="4000" b="1" dirty="0" smtClean="0"/>
                        <a:t>Substance Use</a:t>
                      </a:r>
                    </a:p>
                    <a:p>
                      <a:r>
                        <a:rPr lang="en-US" sz="4000" b="1" dirty="0" smtClean="0"/>
                        <a:t>Vocational</a:t>
                      </a:r>
                      <a:r>
                        <a:rPr lang="en-US" sz="4000" b="1" baseline="0" dirty="0" smtClean="0"/>
                        <a:t> Needs</a:t>
                      </a:r>
                      <a:endParaRPr lang="en-US" sz="4000" b="1" dirty="0"/>
                    </a:p>
                  </a:txBody>
                  <a:tcPr>
                    <a:solidFill>
                      <a:schemeClr val="bg2">
                        <a:lumMod val="90000"/>
                      </a:schemeClr>
                    </a:solidFill>
                  </a:tcPr>
                </a:tc>
                <a:tc>
                  <a:txBody>
                    <a:bodyPr/>
                    <a:lstStyle/>
                    <a:p>
                      <a:r>
                        <a:rPr lang="en-US" sz="4000" b="1" dirty="0" smtClean="0"/>
                        <a:t>Intervention:</a:t>
                      </a:r>
                    </a:p>
                    <a:p>
                      <a:r>
                        <a:rPr lang="en-US" sz="4000" b="1" dirty="0" smtClean="0"/>
                        <a:t>Health Management and Occupational Balance</a:t>
                      </a:r>
                    </a:p>
                    <a:p>
                      <a:r>
                        <a:rPr lang="en-US" sz="4000" b="1" dirty="0" smtClean="0"/>
                        <a:t>Developing</a:t>
                      </a:r>
                      <a:r>
                        <a:rPr lang="en-US" sz="4000" b="1" baseline="0" dirty="0" smtClean="0"/>
                        <a:t> Healthy Habits and Routines</a:t>
                      </a:r>
                      <a:endParaRPr lang="en-US" sz="4000" b="1" dirty="0" smtClean="0"/>
                    </a:p>
                    <a:p>
                      <a:r>
                        <a:rPr lang="en-US" sz="4000" b="1" dirty="0" smtClean="0"/>
                        <a:t>Pain Management</a:t>
                      </a:r>
                    </a:p>
                    <a:p>
                      <a:r>
                        <a:rPr lang="en-US" sz="4000" b="1" dirty="0" smtClean="0"/>
                        <a:t>Lifestyle Redesign</a:t>
                      </a:r>
                    </a:p>
                    <a:p>
                      <a:r>
                        <a:rPr lang="en-US" sz="4000" b="1" dirty="0" smtClean="0"/>
                        <a:t>Home</a:t>
                      </a:r>
                      <a:r>
                        <a:rPr lang="en-US" sz="4000" b="1" baseline="0" dirty="0" smtClean="0"/>
                        <a:t> Modification</a:t>
                      </a:r>
                      <a:endParaRPr lang="en-US" sz="4000" b="1" dirty="0" smtClean="0"/>
                    </a:p>
                    <a:p>
                      <a:r>
                        <a:rPr lang="en-US" sz="4000" b="1" dirty="0" smtClean="0"/>
                        <a:t>Assistive/Adaptive Device</a:t>
                      </a:r>
                      <a:r>
                        <a:rPr lang="en-US" sz="4000" b="1" baseline="0" dirty="0" smtClean="0"/>
                        <a:t> Training</a:t>
                      </a:r>
                      <a:endParaRPr lang="en-US" sz="4000" b="1" dirty="0" smtClean="0"/>
                    </a:p>
                    <a:p>
                      <a:r>
                        <a:rPr lang="en-US" sz="4000" b="1" dirty="0" smtClean="0"/>
                        <a:t>Falls Prevention</a:t>
                      </a:r>
                    </a:p>
                    <a:p>
                      <a:r>
                        <a:rPr lang="en-US" sz="4000" b="1" dirty="0" smtClean="0"/>
                        <a:t>Self-Care Training</a:t>
                      </a:r>
                    </a:p>
                    <a:p>
                      <a:r>
                        <a:rPr lang="en-US" sz="4000" b="1" dirty="0" smtClean="0"/>
                        <a:t>Vocational</a:t>
                      </a:r>
                      <a:r>
                        <a:rPr lang="en-US" sz="4000" b="1" baseline="0" dirty="0" smtClean="0"/>
                        <a:t> Training</a:t>
                      </a:r>
                      <a:endParaRPr lang="en-US" sz="4000" b="1" dirty="0" smtClean="0"/>
                    </a:p>
                  </a:txBody>
                  <a:tcPr>
                    <a:solidFill>
                      <a:schemeClr val="bg2">
                        <a:lumMod val="90000"/>
                      </a:schemeClr>
                    </a:solidFill>
                  </a:tcPr>
                </a:tc>
                <a:extLst>
                  <a:ext uri="{0D108BD9-81ED-4DB2-BD59-A6C34878D82A}">
                    <a16:rowId xmlns:a16="http://schemas.microsoft.com/office/drawing/2014/main" val="261917959"/>
                  </a:ext>
                </a:extLst>
              </a:tr>
            </a:tbl>
          </a:graphicData>
        </a:graphic>
      </p:graphicFrame>
      <p:sp>
        <p:nvSpPr>
          <p:cNvPr id="40" name="TextBox 39"/>
          <p:cNvSpPr txBox="1"/>
          <p:nvPr/>
        </p:nvSpPr>
        <p:spPr>
          <a:xfrm>
            <a:off x="912683" y="20135709"/>
            <a:ext cx="8100690" cy="4401205"/>
          </a:xfrm>
          <a:prstGeom prst="rect">
            <a:avLst/>
          </a:prstGeom>
          <a:solidFill>
            <a:schemeClr val="bg2">
              <a:lumMod val="75000"/>
            </a:schemeClr>
          </a:solidFill>
        </p:spPr>
        <p:txBody>
          <a:bodyPr wrap="square" rtlCol="0">
            <a:spAutoFit/>
          </a:bodyPr>
          <a:lstStyle/>
          <a:p>
            <a:pPr algn="ctr"/>
            <a:r>
              <a:rPr lang="en-US" sz="4000" b="1" dirty="0"/>
              <a:t>Successes:</a:t>
            </a:r>
          </a:p>
          <a:p>
            <a:pPr marL="742950" indent="-742950">
              <a:buAutoNum type="arabicPeriod"/>
            </a:pPr>
            <a:r>
              <a:rPr lang="en-US" sz="4000" b="1" dirty="0"/>
              <a:t>Positive feedback from providers:  Increased knowledge about how to measure and address function</a:t>
            </a:r>
          </a:p>
          <a:p>
            <a:pPr marL="742950" indent="-742950">
              <a:buAutoNum type="arabicPeriod"/>
            </a:pPr>
            <a:r>
              <a:rPr lang="en-US" sz="4000" b="1" dirty="0"/>
              <a:t>Positive feedback from clients: Like the focus on everyday practical problems</a:t>
            </a:r>
          </a:p>
        </p:txBody>
      </p:sp>
      <p:sp>
        <p:nvSpPr>
          <p:cNvPr id="41" name="TextBox 40"/>
          <p:cNvSpPr txBox="1"/>
          <p:nvPr/>
        </p:nvSpPr>
        <p:spPr>
          <a:xfrm>
            <a:off x="24786774" y="20191974"/>
            <a:ext cx="4571997" cy="6494085"/>
          </a:xfrm>
          <a:prstGeom prst="rect">
            <a:avLst/>
          </a:prstGeom>
          <a:solidFill>
            <a:schemeClr val="bg2"/>
          </a:solidFill>
        </p:spPr>
        <p:txBody>
          <a:bodyPr wrap="square" rtlCol="0">
            <a:spAutoFit/>
          </a:bodyPr>
          <a:lstStyle/>
          <a:p>
            <a:r>
              <a:rPr lang="en-US" sz="3200" b="1" dirty="0" smtClean="0"/>
              <a:t>Trainee 2-Community </a:t>
            </a:r>
            <a:r>
              <a:rPr lang="en-US" sz="3200" b="1" dirty="0"/>
              <a:t>Based Adult Services </a:t>
            </a:r>
          </a:p>
          <a:p>
            <a:endParaRPr lang="en-US" sz="3200" b="1" dirty="0"/>
          </a:p>
          <a:p>
            <a:r>
              <a:rPr lang="en-US" sz="3200" b="1" dirty="0"/>
              <a:t>Need: Adults with DD, ID, </a:t>
            </a:r>
            <a:r>
              <a:rPr lang="en-US" sz="3200" b="1" dirty="0" smtClean="0"/>
              <a:t>ABI with behavioral needs and </a:t>
            </a:r>
            <a:r>
              <a:rPr lang="en-US" sz="3200" b="1" dirty="0"/>
              <a:t>decreased </a:t>
            </a:r>
            <a:r>
              <a:rPr lang="en-US" sz="3200" b="1" dirty="0" smtClean="0"/>
              <a:t>self-care skills</a:t>
            </a:r>
            <a:endParaRPr lang="en-US" sz="3200" b="1" dirty="0"/>
          </a:p>
          <a:p>
            <a:endParaRPr lang="en-US" sz="3200" b="1" dirty="0"/>
          </a:p>
          <a:p>
            <a:r>
              <a:rPr lang="en-US" sz="3200" b="1" dirty="0"/>
              <a:t>OT Solution: Sensory assessment/interventions to reduce self-harm, self-care training, home </a:t>
            </a:r>
            <a:r>
              <a:rPr lang="en-US" sz="3200" b="1" dirty="0" smtClean="0"/>
              <a:t>modification</a:t>
            </a:r>
          </a:p>
        </p:txBody>
      </p:sp>
      <p:sp>
        <p:nvSpPr>
          <p:cNvPr id="43" name="TextBox 42"/>
          <p:cNvSpPr txBox="1"/>
          <p:nvPr/>
        </p:nvSpPr>
        <p:spPr>
          <a:xfrm>
            <a:off x="14630401" y="17536886"/>
            <a:ext cx="3200400" cy="1938992"/>
          </a:xfrm>
          <a:prstGeom prst="rect">
            <a:avLst/>
          </a:prstGeom>
          <a:noFill/>
        </p:spPr>
        <p:txBody>
          <a:bodyPr wrap="square" rtlCol="0">
            <a:spAutoFit/>
          </a:bodyPr>
          <a:lstStyle/>
          <a:p>
            <a:pPr algn="ctr"/>
            <a:r>
              <a:rPr lang="en-US" sz="4000" b="1" dirty="0"/>
              <a:t>Healthcare Access and Funding</a:t>
            </a:r>
          </a:p>
        </p:txBody>
      </p:sp>
      <p:sp>
        <p:nvSpPr>
          <p:cNvPr id="44" name="TextBox 43"/>
          <p:cNvSpPr txBox="1"/>
          <p:nvPr/>
        </p:nvSpPr>
        <p:spPr>
          <a:xfrm>
            <a:off x="9176656" y="20116802"/>
            <a:ext cx="8262258" cy="4401205"/>
          </a:xfrm>
          <a:prstGeom prst="rect">
            <a:avLst/>
          </a:prstGeom>
          <a:solidFill>
            <a:schemeClr val="bg2">
              <a:lumMod val="75000"/>
            </a:schemeClr>
          </a:solidFill>
        </p:spPr>
        <p:txBody>
          <a:bodyPr wrap="square" rtlCol="0">
            <a:spAutoFit/>
          </a:bodyPr>
          <a:lstStyle/>
          <a:p>
            <a:pPr algn="ctr"/>
            <a:r>
              <a:rPr lang="en-US" sz="4000" b="1" dirty="0"/>
              <a:t>Challenges:</a:t>
            </a:r>
          </a:p>
          <a:p>
            <a:pPr marL="742950" indent="-742950">
              <a:buAutoNum type="arabicPeriod"/>
            </a:pPr>
            <a:r>
              <a:rPr lang="en-US" sz="4000" b="1" dirty="0"/>
              <a:t>Reimbursement of OT Services</a:t>
            </a:r>
          </a:p>
          <a:p>
            <a:pPr marL="742950" indent="-742950">
              <a:buAutoNum type="arabicPeriod"/>
            </a:pPr>
            <a:r>
              <a:rPr lang="en-US" sz="4000" b="1" dirty="0"/>
              <a:t>Providers/organizations still trying to build OT referral processes</a:t>
            </a:r>
          </a:p>
          <a:p>
            <a:pPr marL="742950" indent="-742950">
              <a:buAutoNum type="arabicPeriod"/>
            </a:pPr>
            <a:r>
              <a:rPr lang="en-US" sz="4000" b="1" dirty="0"/>
              <a:t>Scope of practice questions</a:t>
            </a:r>
          </a:p>
          <a:p>
            <a:endParaRPr lang="en-US" sz="4000" b="1" dirty="0">
              <a:solidFill>
                <a:schemeClr val="bg1"/>
              </a:solidFill>
            </a:endParaRPr>
          </a:p>
          <a:p>
            <a:endParaRPr lang="en-US" sz="4000" b="1" dirty="0"/>
          </a:p>
        </p:txBody>
      </p:sp>
      <p:sp>
        <p:nvSpPr>
          <p:cNvPr id="45" name="TextBox 44"/>
          <p:cNvSpPr txBox="1"/>
          <p:nvPr/>
        </p:nvSpPr>
        <p:spPr>
          <a:xfrm>
            <a:off x="18249900" y="17927055"/>
            <a:ext cx="4610100" cy="1323439"/>
          </a:xfrm>
          <a:prstGeom prst="rect">
            <a:avLst/>
          </a:prstGeom>
          <a:solidFill>
            <a:schemeClr val="bg2">
              <a:lumMod val="75000"/>
            </a:schemeClr>
          </a:solidFill>
        </p:spPr>
        <p:txBody>
          <a:bodyPr wrap="square" rtlCol="0">
            <a:spAutoFit/>
          </a:bodyPr>
          <a:lstStyle/>
          <a:p>
            <a:pPr algn="ctr"/>
            <a:r>
              <a:rPr lang="en-US" sz="4000" b="1" dirty="0"/>
              <a:t>OT HRSA Grant Student Experiences</a:t>
            </a:r>
          </a:p>
        </p:txBody>
      </p:sp>
    </p:spTree>
    <p:extLst>
      <p:ext uri="{BB962C8B-B14F-4D97-AF65-F5344CB8AC3E}">
        <p14:creationId xmlns:p14="http://schemas.microsoft.com/office/powerpoint/2010/main" val="38917665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222</TotalTime>
  <Words>442</Words>
  <Application>Microsoft Office PowerPoint</Application>
  <PresentationFormat>Custom</PresentationFormat>
  <Paragraphs>65</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University of New Hampshire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Trolley-Hanson, Alexa</dc:creator>
  <cp:lastModifiedBy>Trolley-Hanson, Alexa</cp:lastModifiedBy>
  <cp:revision>29</cp:revision>
  <dcterms:created xsi:type="dcterms:W3CDTF">2018-10-12T14:32:34Z</dcterms:created>
  <dcterms:modified xsi:type="dcterms:W3CDTF">2018-10-15T17:21:28Z</dcterms:modified>
</cp:coreProperties>
</file>