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notesMasterIdLst>
    <p:notesMasterId r:id="rId3"/>
  </p:notesMasterIdLst>
  <p:sldIdLst>
    <p:sldId id="256"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668"/>
    <p:restoredTop sz="94652"/>
  </p:normalViewPr>
  <p:slideViewPr>
    <p:cSldViewPr snapToGrid="0" snapToObjects="1" showGuides="1">
      <p:cViewPr>
        <p:scale>
          <a:sx n="30" d="100"/>
          <a:sy n="30" d="100"/>
        </p:scale>
        <p:origin x="-414" y="-199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7592AEA-55FC-47F7-B419-813D3226E0F4}" type="datetimeFigureOut">
              <a:rPr lang="en-US" smtClean="0"/>
              <a:t>10/14/2018</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79F91C-185C-4B19-8C0F-44F594766BAC}" type="slidenum">
              <a:rPr lang="en-US" smtClean="0"/>
              <a:t>‹#›</a:t>
            </a:fld>
            <a:endParaRPr lang="en-US"/>
          </a:p>
        </p:txBody>
      </p:sp>
    </p:spTree>
    <p:extLst>
      <p:ext uri="{BB962C8B-B14F-4D97-AF65-F5344CB8AC3E}">
        <p14:creationId xmlns:p14="http://schemas.microsoft.com/office/powerpoint/2010/main" val="41813578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2D05B63-7062-7445-BFE7-4851EB1190CC}" type="datetimeFigureOut">
              <a:rPr lang="en-US" smtClean="0"/>
              <a:t>10/14/2018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388281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D05B63-7062-7445-BFE7-4851EB1190CC}" type="datetimeFigureOut">
              <a:rPr lang="en-US" smtClean="0"/>
              <a:t>10/14/2018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477153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2D05B63-7062-7445-BFE7-4851EB1190CC}" type="datetimeFigureOut">
              <a:rPr lang="en-US" smtClean="0"/>
              <a:t>10/14/2018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2512893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D05B63-7062-7445-BFE7-4851EB1190CC}" type="datetimeFigureOut">
              <a:rPr lang="en-US" smtClean="0"/>
              <a:t>10/14/2018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33158422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2D05B63-7062-7445-BFE7-4851EB1190CC}" type="datetimeFigureOut">
              <a:rPr lang="en-US" smtClean="0"/>
              <a:t>10/14/2018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39483431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2D05B63-7062-7445-BFE7-4851EB1190CC}" type="datetimeFigureOut">
              <a:rPr lang="en-US" smtClean="0"/>
              <a:t>10/14/2018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1416648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D05B63-7062-7445-BFE7-4851EB1190CC}" type="datetimeFigureOut">
              <a:rPr lang="en-US" smtClean="0"/>
              <a:t>10/14/2018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106403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42D05B63-7062-7445-BFE7-4851EB1190CC}" type="datetimeFigureOut">
              <a:rPr lang="en-US" smtClean="0"/>
              <a:t>10/14/2018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28464572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Edit Master text styles</a:t>
            </a:r>
          </a:p>
        </p:txBody>
      </p:sp>
      <p:sp>
        <p:nvSpPr>
          <p:cNvPr id="5" name="Date Placeholder 4"/>
          <p:cNvSpPr>
            <a:spLocks noGrp="1"/>
          </p:cNvSpPr>
          <p:nvPr>
            <p:ph type="dt" sz="half" idx="10"/>
          </p:nvPr>
        </p:nvSpPr>
        <p:spPr/>
        <p:txBody>
          <a:bodyPr/>
          <a:lstStyle/>
          <a:p>
            <a:fld id="{42D05B63-7062-7445-BFE7-4851EB1190CC}" type="datetimeFigureOut">
              <a:rPr lang="en-US" smtClean="0"/>
              <a:t>10/14/2018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732234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D05B63-7062-7445-BFE7-4851EB1190CC}" type="datetimeFigureOut">
              <a:rPr lang="en-US" smtClean="0"/>
              <a:t>10/14/2018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2626400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D05B63-7062-7445-BFE7-4851EB1190CC}" type="datetimeFigureOut">
              <a:rPr lang="en-US" smtClean="0"/>
              <a:t>10/14/2018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BEAE61-7C81-3846-A682-FDF18907C78D}" type="slidenum">
              <a:rPr lang="en-US" smtClean="0"/>
              <a:t>‹#›</a:t>
            </a:fld>
            <a:endParaRPr lang="en-US"/>
          </a:p>
        </p:txBody>
      </p:sp>
    </p:spTree>
    <p:extLst>
      <p:ext uri="{BB962C8B-B14F-4D97-AF65-F5344CB8AC3E}">
        <p14:creationId xmlns:p14="http://schemas.microsoft.com/office/powerpoint/2010/main" val="3162215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42D05B63-7062-7445-BFE7-4851EB1190CC}" type="datetimeFigureOut">
              <a:rPr lang="en-US" smtClean="0"/>
              <a:t>10/14/2018</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5BEAE61-7C81-3846-A682-FDF18907C78D}" type="slidenum">
              <a:rPr lang="en-US" smtClean="0"/>
              <a:t>‹#›</a:t>
            </a:fld>
            <a:endParaRPr lang="en-US"/>
          </a:p>
        </p:txBody>
      </p:sp>
    </p:spTree>
    <p:extLst>
      <p:ext uri="{BB962C8B-B14F-4D97-AF65-F5344CB8AC3E}">
        <p14:creationId xmlns:p14="http://schemas.microsoft.com/office/powerpoint/2010/main" val="341369493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819336" y="982261"/>
            <a:ext cx="3733800" cy="41338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 name="TextBox 1">
            <a:extLst>
              <a:ext uri="{FF2B5EF4-FFF2-40B4-BE49-F238E27FC236}">
                <a16:creationId xmlns:a16="http://schemas.microsoft.com/office/drawing/2014/main" id="{20F22627-D74B-4CDA-ABAB-7D0E65D8C13C}"/>
              </a:ext>
            </a:extLst>
          </p:cNvPr>
          <p:cNvSpPr txBox="1"/>
          <p:nvPr/>
        </p:nvSpPr>
        <p:spPr>
          <a:xfrm>
            <a:off x="13436600" y="982261"/>
            <a:ext cx="17018000" cy="3908762"/>
          </a:xfrm>
          <a:prstGeom prst="rect">
            <a:avLst/>
          </a:prstGeom>
          <a:noFill/>
        </p:spPr>
        <p:txBody>
          <a:bodyPr wrap="square" rtlCol="0">
            <a:spAutoFit/>
          </a:bodyPr>
          <a:lstStyle/>
          <a:p>
            <a:pPr algn="ctr"/>
            <a:r>
              <a:rPr lang="en-US" sz="8300" dirty="0">
                <a:latin typeface="Times New Roman" panose="02020603050405020304" pitchFamily="18" charset="0"/>
                <a:cs typeface="Times New Roman" panose="02020603050405020304" pitchFamily="18" charset="0"/>
              </a:rPr>
              <a:t>Green Sea Urchin Aquaculture</a:t>
            </a:r>
          </a:p>
          <a:p>
            <a:pPr algn="ctr"/>
            <a:r>
              <a:rPr lang="en-US" sz="5500" dirty="0">
                <a:latin typeface="Times New Roman" panose="02020603050405020304" pitchFamily="18" charset="0"/>
                <a:cs typeface="Times New Roman" panose="02020603050405020304" pitchFamily="18" charset="0"/>
              </a:rPr>
              <a:t>Project Lead: Tiffany Winter</a:t>
            </a:r>
          </a:p>
          <a:p>
            <a:pPr algn="ctr"/>
            <a:r>
              <a:rPr lang="en-US" sz="5500" dirty="0">
                <a:latin typeface="Times New Roman" panose="02020603050405020304" pitchFamily="18" charset="0"/>
                <a:cs typeface="Times New Roman" panose="02020603050405020304" pitchFamily="18" charset="0"/>
              </a:rPr>
              <a:t>Team: Sierra Moline, Matt Dean, Molly Erickson</a:t>
            </a:r>
          </a:p>
          <a:p>
            <a:pPr algn="ctr"/>
            <a:r>
              <a:rPr lang="en-US" sz="5500" dirty="0">
                <a:latin typeface="Times New Roman" panose="02020603050405020304" pitchFamily="18" charset="0"/>
                <a:cs typeface="Times New Roman" panose="02020603050405020304" pitchFamily="18" charset="0"/>
              </a:rPr>
              <a:t>Advisor: Dr. Larry Harris</a:t>
            </a:r>
          </a:p>
        </p:txBody>
      </p:sp>
      <p:sp>
        <p:nvSpPr>
          <p:cNvPr id="3" name="TextBox 2">
            <a:extLst>
              <a:ext uri="{FF2B5EF4-FFF2-40B4-BE49-F238E27FC236}">
                <a16:creationId xmlns:a16="http://schemas.microsoft.com/office/drawing/2014/main" id="{329691AE-4EAE-460B-A4FC-3E55AFED3F97}"/>
              </a:ext>
            </a:extLst>
          </p:cNvPr>
          <p:cNvSpPr txBox="1"/>
          <p:nvPr/>
        </p:nvSpPr>
        <p:spPr>
          <a:xfrm>
            <a:off x="2646943" y="6190991"/>
            <a:ext cx="10789655" cy="830997"/>
          </a:xfrm>
          <a:prstGeom prst="rect">
            <a:avLst/>
          </a:prstGeom>
          <a:solidFill>
            <a:schemeClr val="accent6">
              <a:lumMod val="60000"/>
              <a:lumOff val="40000"/>
            </a:schemeClr>
          </a:solidFill>
          <a:ln>
            <a:noFill/>
          </a:ln>
          <a:effectLst>
            <a:outerShdw blurRad="44450" dist="27940" dir="5400000" algn="ctr">
              <a:srgbClr val="000000">
                <a:alpha val="32000"/>
              </a:srgbClr>
            </a:outerShdw>
          </a:effectLst>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Background</a:t>
            </a:r>
          </a:p>
        </p:txBody>
      </p:sp>
      <p:sp>
        <p:nvSpPr>
          <p:cNvPr id="5" name="TextBox 4">
            <a:extLst>
              <a:ext uri="{FF2B5EF4-FFF2-40B4-BE49-F238E27FC236}">
                <a16:creationId xmlns:a16="http://schemas.microsoft.com/office/drawing/2014/main" id="{998B84DA-5E14-4B3E-AB16-A2B076FCD213}"/>
              </a:ext>
            </a:extLst>
          </p:cNvPr>
          <p:cNvSpPr txBox="1"/>
          <p:nvPr/>
        </p:nvSpPr>
        <p:spPr>
          <a:xfrm>
            <a:off x="2646943" y="7622462"/>
            <a:ext cx="10789653" cy="10756791"/>
          </a:xfrm>
          <a:prstGeom prst="rect">
            <a:avLst/>
          </a:prstGeom>
          <a:solidFill>
            <a:schemeClr val="accent5">
              <a:lumMod val="20000"/>
              <a:lumOff val="80000"/>
            </a:schemeClr>
          </a:solidFill>
        </p:spPr>
        <p:txBody>
          <a:bodyPr wrap="square" rtlCol="0">
            <a:spAutoFit/>
          </a:bodyPr>
          <a:lstStyle/>
          <a:p>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r>
              <a:rPr lang="en-US" sz="3300" b="1" dirty="0">
                <a:latin typeface="Times New Roman" panose="02020603050405020304" pitchFamily="18" charset="0"/>
                <a:cs typeface="Times New Roman" panose="02020603050405020304" pitchFamily="18" charset="0"/>
              </a:rPr>
              <a:t>	</a:t>
            </a:r>
            <a:r>
              <a:rPr lang="en-US" sz="2500" b="1" dirty="0">
                <a:latin typeface="Times New Roman" panose="02020603050405020304" pitchFamily="18" charset="0"/>
                <a:cs typeface="Times New Roman" panose="02020603050405020304" pitchFamily="18" charset="0"/>
              </a:rPr>
              <a:t>Figure 1. </a:t>
            </a:r>
            <a:r>
              <a:rPr lang="en-US" sz="2500" i="1" dirty="0">
                <a:latin typeface="Times New Roman" panose="02020603050405020304" pitchFamily="18" charset="0"/>
                <a:cs typeface="Times New Roman" panose="02020603050405020304" pitchFamily="18" charset="0"/>
              </a:rPr>
              <a:t>S. </a:t>
            </a:r>
            <a:r>
              <a:rPr lang="en-US" sz="2500" i="1" dirty="0" err="1">
                <a:latin typeface="Times New Roman" panose="02020603050405020304" pitchFamily="18" charset="0"/>
                <a:cs typeface="Times New Roman" panose="02020603050405020304" pitchFamily="18" charset="0"/>
              </a:rPr>
              <a:t>droebachiensis</a:t>
            </a:r>
            <a:r>
              <a:rPr lang="en-US" sz="2500" i="1" dirty="0">
                <a:latin typeface="Times New Roman" panose="02020603050405020304" pitchFamily="18" charset="0"/>
                <a:cs typeface="Times New Roman" panose="02020603050405020304" pitchFamily="18" charset="0"/>
              </a:rPr>
              <a:t>		</a:t>
            </a:r>
            <a:r>
              <a:rPr lang="en-US" sz="2500" b="1" dirty="0">
                <a:latin typeface="Times New Roman" panose="02020603050405020304" pitchFamily="18" charset="0"/>
                <a:cs typeface="Times New Roman" panose="02020603050405020304" pitchFamily="18" charset="0"/>
              </a:rPr>
              <a:t>Figure 2.</a:t>
            </a:r>
            <a:r>
              <a:rPr lang="en-US" sz="2500" dirty="0">
                <a:latin typeface="Times New Roman" panose="02020603050405020304" pitchFamily="18" charset="0"/>
                <a:cs typeface="Times New Roman" panose="02020603050405020304" pitchFamily="18" charset="0"/>
              </a:rPr>
              <a:t> </a:t>
            </a:r>
            <a:r>
              <a:rPr lang="en-US" sz="2500" i="1" dirty="0">
                <a:latin typeface="Times New Roman" panose="02020603050405020304" pitchFamily="18" charset="0"/>
                <a:cs typeface="Times New Roman" panose="02020603050405020304" pitchFamily="18" charset="0"/>
              </a:rPr>
              <a:t>S. </a:t>
            </a:r>
            <a:r>
              <a:rPr lang="en-US" sz="2500" i="1" dirty="0" err="1">
                <a:latin typeface="Times New Roman" panose="02020603050405020304" pitchFamily="18" charset="0"/>
                <a:cs typeface="Times New Roman" panose="02020603050405020304" pitchFamily="18" charset="0"/>
              </a:rPr>
              <a:t>droebachiensis</a:t>
            </a:r>
            <a:r>
              <a:rPr lang="en-US" sz="2500" i="1" dirty="0">
                <a:latin typeface="Times New Roman" panose="02020603050405020304" pitchFamily="18" charset="0"/>
                <a:cs typeface="Times New Roman" panose="02020603050405020304" pitchFamily="18" charset="0"/>
              </a:rPr>
              <a:t> </a:t>
            </a:r>
            <a:r>
              <a:rPr lang="en-US" sz="2500" dirty="0">
                <a:latin typeface="Times New Roman" panose="02020603050405020304" pitchFamily="18" charset="0"/>
                <a:cs typeface="Times New Roman" panose="02020603050405020304" pitchFamily="18" charset="0"/>
              </a:rPr>
              <a:t>juveniles</a:t>
            </a:r>
          </a:p>
          <a:p>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 green sea urchin (</a:t>
            </a:r>
            <a:r>
              <a:rPr lang="en-US" sz="3300" i="1" dirty="0">
                <a:latin typeface="Times New Roman" panose="02020603050405020304" pitchFamily="18" charset="0"/>
                <a:cs typeface="Times New Roman" panose="02020603050405020304" pitchFamily="18" charset="0"/>
              </a:rPr>
              <a:t>Strongylocentrotus </a:t>
            </a:r>
            <a:r>
              <a:rPr lang="en-US" sz="3300" i="1" dirty="0" err="1">
                <a:latin typeface="Times New Roman" panose="02020603050405020304" pitchFamily="18" charset="0"/>
                <a:cs typeface="Times New Roman" panose="02020603050405020304" pitchFamily="18" charset="0"/>
              </a:rPr>
              <a:t>droebachiensis</a:t>
            </a:r>
            <a:r>
              <a:rPr lang="en-US" sz="3300" dirty="0">
                <a:latin typeface="Times New Roman" panose="02020603050405020304" pitchFamily="18" charset="0"/>
                <a:cs typeface="Times New Roman" panose="02020603050405020304" pitchFamily="18" charset="0"/>
              </a:rPr>
              <a:t>) is used as source of food largely in Japan where they utilize the gonads to make a sushi known as </a:t>
            </a:r>
            <a:r>
              <a:rPr lang="en-US" sz="3300" dirty="0" err="1">
                <a:latin typeface="Times New Roman" panose="02020603050405020304" pitchFamily="18" charset="0"/>
                <a:cs typeface="Times New Roman" panose="02020603050405020304" pitchFamily="18" charset="0"/>
              </a:rPr>
              <a:t>uni</a:t>
            </a:r>
            <a:r>
              <a:rPr lang="en-US" sz="3300" baseline="30000" dirty="0">
                <a:latin typeface="Times New Roman" panose="02020603050405020304" pitchFamily="18" charset="0"/>
                <a:cs typeface="Times New Roman" panose="02020603050405020304" pitchFamily="18" charset="0"/>
              </a:rPr>
              <a:t>[1]</a:t>
            </a: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Due to this from 1987 to 1996 sea urchin harvesting production decreased by half (measured in millions of pounds)</a:t>
            </a:r>
            <a:r>
              <a:rPr lang="en-US" sz="3300" baseline="30000" dirty="0">
                <a:latin typeface="Times New Roman" panose="02020603050405020304" pitchFamily="18" charset="0"/>
                <a:cs typeface="Times New Roman" panose="02020603050405020304" pitchFamily="18" charset="0"/>
              </a:rPr>
              <a:t>[2]</a:t>
            </a: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Since then research into the life history of </a:t>
            </a:r>
            <a:r>
              <a:rPr lang="en-US" sz="3300" i="1" dirty="0">
                <a:latin typeface="Times New Roman" panose="02020603050405020304" pitchFamily="18" charset="0"/>
                <a:cs typeface="Times New Roman" panose="02020603050405020304" pitchFamily="18" charset="0"/>
              </a:rPr>
              <a:t>S. </a:t>
            </a:r>
            <a:r>
              <a:rPr lang="en-US" sz="3300" i="1" dirty="0" err="1">
                <a:latin typeface="Times New Roman" panose="02020603050405020304" pitchFamily="18" charset="0"/>
                <a:cs typeface="Times New Roman" panose="02020603050405020304" pitchFamily="18" charset="0"/>
              </a:rPr>
              <a:t>droebachiensis</a:t>
            </a:r>
            <a:r>
              <a:rPr lang="en-US" sz="3300" i="1" dirty="0">
                <a:latin typeface="Times New Roman" panose="02020603050405020304" pitchFamily="18" charset="0"/>
                <a:cs typeface="Times New Roman" panose="02020603050405020304" pitchFamily="18" charset="0"/>
              </a:rPr>
              <a:t> </a:t>
            </a:r>
            <a:r>
              <a:rPr lang="en-US" sz="3300" dirty="0">
                <a:latin typeface="Times New Roman" panose="02020603050405020304" pitchFamily="18" charset="0"/>
                <a:cs typeface="Times New Roman" panose="02020603050405020304" pitchFamily="18" charset="0"/>
              </a:rPr>
              <a:t>has been of increased interest in order to ascertain ways of including it in aquaculture</a:t>
            </a:r>
          </a:p>
        </p:txBody>
      </p:sp>
      <p:pic>
        <p:nvPicPr>
          <p:cNvPr id="8" name="Picture 7">
            <a:extLst>
              <a:ext uri="{FF2B5EF4-FFF2-40B4-BE49-F238E27FC236}">
                <a16:creationId xmlns:a16="http://schemas.microsoft.com/office/drawing/2014/main" id="{8E988287-5822-4943-9BF6-A95B3A0B1E5C}"/>
              </a:ext>
            </a:extLst>
          </p:cNvPr>
          <p:cNvPicPr>
            <a:picLocks noChangeAspect="1"/>
          </p:cNvPicPr>
          <p:nvPr/>
        </p:nvPicPr>
        <p:blipFill>
          <a:blip r:embed="rId4"/>
          <a:stretch>
            <a:fillRect/>
          </a:stretch>
        </p:blipFill>
        <p:spPr>
          <a:xfrm>
            <a:off x="3312630" y="8143805"/>
            <a:ext cx="3171825" cy="4349221"/>
          </a:xfrm>
          <a:prstGeom prst="rect">
            <a:avLst/>
          </a:prstGeom>
        </p:spPr>
      </p:pic>
      <p:sp>
        <p:nvSpPr>
          <p:cNvPr id="9" name="TextBox 8">
            <a:extLst>
              <a:ext uri="{FF2B5EF4-FFF2-40B4-BE49-F238E27FC236}">
                <a16:creationId xmlns:a16="http://schemas.microsoft.com/office/drawing/2014/main" id="{CB1D6B91-F9B3-4A50-8061-A3C46E8BB8A2}"/>
              </a:ext>
            </a:extLst>
          </p:cNvPr>
          <p:cNvSpPr txBox="1"/>
          <p:nvPr/>
        </p:nvSpPr>
        <p:spPr>
          <a:xfrm>
            <a:off x="2686237" y="19748212"/>
            <a:ext cx="10789653" cy="830997"/>
          </a:xfrm>
          <a:prstGeom prst="rect">
            <a:avLst/>
          </a:prstGeom>
          <a:solidFill>
            <a:schemeClr val="accent6">
              <a:lumMod val="60000"/>
              <a:lumOff val="40000"/>
            </a:schemeClr>
          </a:solidFill>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Introduction</a:t>
            </a:r>
          </a:p>
        </p:txBody>
      </p:sp>
      <p:pic>
        <p:nvPicPr>
          <p:cNvPr id="11" name="Picture 10">
            <a:extLst>
              <a:ext uri="{FF2B5EF4-FFF2-40B4-BE49-F238E27FC236}">
                <a16:creationId xmlns:a16="http://schemas.microsoft.com/office/drawing/2014/main" id="{8088F55E-982D-4AED-810E-236572693E21}"/>
              </a:ext>
            </a:extLst>
          </p:cNvPr>
          <p:cNvPicPr>
            <a:picLocks noChangeAspect="1"/>
          </p:cNvPicPr>
          <p:nvPr/>
        </p:nvPicPr>
        <p:blipFill rotWithShape="1">
          <a:blip r:embed="rId5"/>
          <a:srcRect l="43619" t="32752" r="23911" b="10450"/>
          <a:stretch/>
        </p:blipFill>
        <p:spPr>
          <a:xfrm rot="5400000">
            <a:off x="7785914" y="7465456"/>
            <a:ext cx="4349221" cy="5705920"/>
          </a:xfrm>
          <a:prstGeom prst="rect">
            <a:avLst/>
          </a:prstGeom>
        </p:spPr>
      </p:pic>
      <p:sp>
        <p:nvSpPr>
          <p:cNvPr id="12" name="TextBox 11">
            <a:extLst>
              <a:ext uri="{FF2B5EF4-FFF2-40B4-BE49-F238E27FC236}">
                <a16:creationId xmlns:a16="http://schemas.microsoft.com/office/drawing/2014/main" id="{7154377A-B709-40C2-8AA9-1BEFDC6EEAEF}"/>
              </a:ext>
            </a:extLst>
          </p:cNvPr>
          <p:cNvSpPr txBox="1"/>
          <p:nvPr/>
        </p:nvSpPr>
        <p:spPr>
          <a:xfrm>
            <a:off x="2686236" y="21113932"/>
            <a:ext cx="10789654" cy="9741128"/>
          </a:xfrm>
          <a:prstGeom prst="rect">
            <a:avLst/>
          </a:prstGeom>
          <a:solidFill>
            <a:schemeClr val="accent5">
              <a:lumMod val="20000"/>
              <a:lumOff val="80000"/>
            </a:schemeClr>
          </a:solidFill>
          <a:ln>
            <a:noFill/>
          </a:ln>
        </p:spPr>
        <p:txBody>
          <a:bodyPr wrap="square" rtlCol="0">
            <a:spAutoFit/>
          </a:bodyPr>
          <a:lstStyle/>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This study is looking into multiple parts of the life history of </a:t>
            </a:r>
            <a:r>
              <a:rPr lang="en-US" sz="3300" i="1" dirty="0">
                <a:latin typeface="Times New Roman" panose="02020603050405020304" pitchFamily="18" charset="0"/>
                <a:cs typeface="Times New Roman" panose="02020603050405020304" pitchFamily="18" charset="0"/>
              </a:rPr>
              <a:t>S. </a:t>
            </a:r>
            <a:r>
              <a:rPr lang="en-US" sz="3300" i="1" dirty="0" err="1">
                <a:latin typeface="Times New Roman" panose="02020603050405020304" pitchFamily="18" charset="0"/>
                <a:cs typeface="Times New Roman" panose="02020603050405020304" pitchFamily="18" charset="0"/>
              </a:rPr>
              <a:t>droebachiensis</a:t>
            </a:r>
            <a:r>
              <a:rPr lang="en-US" sz="3300" i="1" dirty="0">
                <a:latin typeface="Times New Roman" panose="02020603050405020304" pitchFamily="18" charset="0"/>
                <a:cs typeface="Times New Roman" panose="02020603050405020304" pitchFamily="18" charset="0"/>
              </a:rPr>
              <a:t> </a:t>
            </a:r>
            <a:r>
              <a:rPr lang="en-US" sz="3300" dirty="0">
                <a:latin typeface="Times New Roman" panose="02020603050405020304" pitchFamily="18" charset="0"/>
                <a:cs typeface="Times New Roman" panose="02020603050405020304" pitchFamily="18" charset="0"/>
              </a:rPr>
              <a:t>to ascertain more information about the organism which would assist in incorporating them into aquaculture</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During the Fall semester the study is going to focus on diet by using four different macroalgae to determine which one appears to be the most nutritious by measuring growth over time in juveniles</a:t>
            </a:r>
          </a:p>
          <a:p>
            <a:pPr marL="1828800" lvl="3"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Kelp: a known food source</a:t>
            </a:r>
          </a:p>
          <a:p>
            <a:pPr marL="1828800" lvl="3"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Kelp with </a:t>
            </a:r>
            <a:r>
              <a:rPr lang="en-US" sz="3300" i="1" dirty="0" err="1">
                <a:latin typeface="Times New Roman" panose="02020603050405020304" pitchFamily="18" charset="0"/>
                <a:cs typeface="Times New Roman" panose="02020603050405020304" pitchFamily="18" charset="0"/>
              </a:rPr>
              <a:t>Membranipora</a:t>
            </a:r>
            <a:r>
              <a:rPr lang="en-US" sz="3300" dirty="0">
                <a:latin typeface="Times New Roman" panose="02020603050405020304" pitchFamily="18" charset="0"/>
                <a:cs typeface="Times New Roman" panose="02020603050405020304" pitchFamily="18" charset="0"/>
              </a:rPr>
              <a:t>: there are some studies that suggest an omnivorous diet provides better growth rates</a:t>
            </a:r>
            <a:r>
              <a:rPr lang="en-US" sz="3300" baseline="30000" dirty="0">
                <a:latin typeface="Times New Roman" panose="02020603050405020304" pitchFamily="18" charset="0"/>
                <a:cs typeface="Times New Roman" panose="02020603050405020304" pitchFamily="18" charset="0"/>
              </a:rPr>
              <a:t>[2,3]</a:t>
            </a:r>
          </a:p>
          <a:p>
            <a:pPr marL="1828800" lvl="3" indent="-457200">
              <a:buFont typeface="Arial" panose="020B0604020202020204" pitchFamily="34" charset="0"/>
              <a:buChar char="•"/>
            </a:pPr>
            <a:r>
              <a:rPr lang="en-US" sz="3300" i="1" dirty="0" err="1">
                <a:latin typeface="Times New Roman" panose="02020603050405020304" pitchFamily="18" charset="0"/>
                <a:cs typeface="Times New Roman" panose="02020603050405020304" pitchFamily="18" charset="0"/>
              </a:rPr>
              <a:t>Dasysiphonia</a:t>
            </a:r>
            <a:r>
              <a:rPr lang="en-US" sz="3300" dirty="0">
                <a:latin typeface="Times New Roman" panose="02020603050405020304" pitchFamily="18" charset="0"/>
                <a:cs typeface="Times New Roman" panose="02020603050405020304" pitchFamily="18" charset="0"/>
              </a:rPr>
              <a:t>: a known invasive species of seaweed</a:t>
            </a:r>
          </a:p>
          <a:p>
            <a:pPr marL="1828800" lvl="3" indent="-457200">
              <a:buFont typeface="Arial" panose="020B0604020202020204" pitchFamily="34" charset="0"/>
              <a:buChar char="•"/>
            </a:pPr>
            <a:r>
              <a:rPr lang="en-US" sz="3300" i="1" dirty="0" err="1">
                <a:latin typeface="Times New Roman" panose="02020603050405020304" pitchFamily="18" charset="0"/>
                <a:cs typeface="Times New Roman" panose="02020603050405020304" pitchFamily="18" charset="0"/>
              </a:rPr>
              <a:t>Gracilaria</a:t>
            </a:r>
            <a:r>
              <a:rPr lang="en-US" sz="3300" dirty="0">
                <a:latin typeface="Times New Roman" panose="02020603050405020304" pitchFamily="18" charset="0"/>
                <a:cs typeface="Times New Roman" panose="02020603050405020304" pitchFamily="18" charset="0"/>
              </a:rPr>
              <a:t>: a known invasive species of seaweed</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156 juvenile urchins ranging from .7cm to 2.5cm were collected for the dietary study</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During the Spring the dietary information learned in the Fall will be used in potential density, growth, and behavioral studies</a:t>
            </a:r>
          </a:p>
        </p:txBody>
      </p:sp>
      <p:sp>
        <p:nvSpPr>
          <p:cNvPr id="13" name="TextBox 12">
            <a:extLst>
              <a:ext uri="{FF2B5EF4-FFF2-40B4-BE49-F238E27FC236}">
                <a16:creationId xmlns:a16="http://schemas.microsoft.com/office/drawing/2014/main" id="{1F2C6B52-EAA3-46D3-89D7-437ABC903482}"/>
              </a:ext>
            </a:extLst>
          </p:cNvPr>
          <p:cNvSpPr txBox="1"/>
          <p:nvPr/>
        </p:nvSpPr>
        <p:spPr>
          <a:xfrm>
            <a:off x="16550771" y="6190990"/>
            <a:ext cx="10789655" cy="830997"/>
          </a:xfrm>
          <a:prstGeom prst="rect">
            <a:avLst/>
          </a:prstGeom>
          <a:solidFill>
            <a:schemeClr val="accent6">
              <a:lumMod val="60000"/>
              <a:lumOff val="40000"/>
            </a:schemeClr>
          </a:solidFill>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Methodology</a:t>
            </a:r>
          </a:p>
        </p:txBody>
      </p:sp>
      <p:sp>
        <p:nvSpPr>
          <p:cNvPr id="15" name="TextBox 14">
            <a:extLst>
              <a:ext uri="{FF2B5EF4-FFF2-40B4-BE49-F238E27FC236}">
                <a16:creationId xmlns:a16="http://schemas.microsoft.com/office/drawing/2014/main" id="{F46CD06E-FE2B-4C62-BA31-78A46EAE3B5D}"/>
              </a:ext>
            </a:extLst>
          </p:cNvPr>
          <p:cNvSpPr txBox="1"/>
          <p:nvPr/>
        </p:nvSpPr>
        <p:spPr>
          <a:xfrm>
            <a:off x="16550773" y="7622462"/>
            <a:ext cx="10789653" cy="23452574"/>
          </a:xfrm>
          <a:prstGeom prst="rect">
            <a:avLst/>
          </a:prstGeom>
          <a:solidFill>
            <a:schemeClr val="accent5">
              <a:lumMod val="20000"/>
              <a:lumOff val="80000"/>
            </a:schemeClr>
          </a:solidFill>
        </p:spPr>
        <p:txBody>
          <a:bodyPr wrap="square" rtlCol="0">
            <a:spAutoFit/>
          </a:bodyPr>
          <a:lstStyle/>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r>
              <a:rPr lang="en-US" sz="3300" dirty="0">
                <a:latin typeface="Times New Roman" panose="02020603050405020304" pitchFamily="18" charset="0"/>
                <a:cs typeface="Times New Roman" panose="02020603050405020304" pitchFamily="18" charset="0"/>
              </a:rPr>
              <a:t>                                                    </a:t>
            </a:r>
            <a:r>
              <a:rPr lang="en-US" sz="2500" b="1" dirty="0">
                <a:latin typeface="Times New Roman" panose="02020603050405020304" pitchFamily="18" charset="0"/>
                <a:cs typeface="Times New Roman" panose="02020603050405020304" pitchFamily="18" charset="0"/>
              </a:rPr>
              <a:t>Figure 3. </a:t>
            </a:r>
            <a:r>
              <a:rPr lang="en-US" sz="2500" dirty="0">
                <a:latin typeface="Times New Roman" panose="02020603050405020304" pitchFamily="18" charset="0"/>
                <a:cs typeface="Times New Roman" panose="02020603050405020304" pitchFamily="18" charset="0"/>
              </a:rPr>
              <a:t>The water system</a:t>
            </a:r>
            <a:endParaRPr lang="en-US" sz="3300" dirty="0">
              <a:latin typeface="Times New Roman" panose="02020603050405020304" pitchFamily="18" charset="0"/>
              <a:cs typeface="Times New Roman" panose="02020603050405020304" pitchFamily="18" charset="0"/>
            </a:endParaRPr>
          </a:p>
          <a:p>
            <a:r>
              <a:rPr lang="en-US" sz="3300" dirty="0">
                <a:latin typeface="Times New Roman" panose="02020603050405020304" pitchFamily="18" charset="0"/>
                <a:cs typeface="Times New Roman" panose="02020603050405020304" pitchFamily="18" charset="0"/>
              </a:rPr>
              <a:t>                                          </a:t>
            </a:r>
          </a:p>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endParaRPr lang="en-US" sz="3300" dirty="0">
              <a:latin typeface="Times New Roman" panose="02020603050405020304" pitchFamily="18" charset="0"/>
              <a:cs typeface="Times New Roman" panose="02020603050405020304" pitchFamily="18" charset="0"/>
            </a:endParaRPr>
          </a:p>
          <a:p>
            <a:pPr algn="ctr"/>
            <a:r>
              <a:rPr lang="en-US" sz="3300" dirty="0">
                <a:latin typeface="Times New Roman" panose="02020603050405020304" pitchFamily="18" charset="0"/>
                <a:cs typeface="Times New Roman" panose="02020603050405020304" pitchFamily="18" charset="0"/>
              </a:rPr>
              <a:t>Fall Semester: Dietary Studies</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 156 juveniles were divided into 3 groups determined by measuring the test with a caliper</a:t>
            </a:r>
          </a:p>
          <a:p>
            <a:pPr marL="2286000" lvl="4"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Small: 0.5cm-1.0cm</a:t>
            </a:r>
          </a:p>
          <a:p>
            <a:pPr marL="2286000" lvl="4"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Medium 1: 1.1cm-1.6cm</a:t>
            </a:r>
          </a:p>
          <a:p>
            <a:pPr marL="2286000" lvl="4"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Medium 2: 1.1cm-1.6cm </a:t>
            </a:r>
          </a:p>
          <a:p>
            <a:pPr marL="2286000" lvl="4"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Large: 1.7cm-2.5cm</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 medium was split into 2 groups due to the shear abundance of them over the small and large groups</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These 4 groups will then be further (randomly) divided amongst 12 cages with approximately 12 juveniles per cage</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Each of the 4 groups will receive 1 of the 4 macroalgae</a:t>
            </a:r>
          </a:p>
          <a:p>
            <a:pPr marL="2286000" lvl="4" indent="-457200">
              <a:buFont typeface="Arial" panose="020B0604020202020204" pitchFamily="34" charset="0"/>
              <a:buChar char="•"/>
            </a:pPr>
            <a:r>
              <a:rPr lang="en-US" sz="3300" dirty="0" err="1">
                <a:latin typeface="Times New Roman" panose="02020603050405020304" pitchFamily="18" charset="0"/>
                <a:cs typeface="Times New Roman" panose="02020603050405020304" pitchFamily="18" charset="0"/>
              </a:rPr>
              <a:t>Samll</a:t>
            </a:r>
            <a:r>
              <a:rPr lang="en-US" sz="3300" dirty="0">
                <a:latin typeface="Times New Roman" panose="02020603050405020304" pitchFamily="18" charset="0"/>
                <a:cs typeface="Times New Roman" panose="02020603050405020304" pitchFamily="18" charset="0"/>
              </a:rPr>
              <a:t>: </a:t>
            </a:r>
            <a:r>
              <a:rPr lang="en-US" sz="3300" i="1" dirty="0" err="1">
                <a:latin typeface="Times New Roman" panose="02020603050405020304" pitchFamily="18" charset="0"/>
                <a:cs typeface="Times New Roman" panose="02020603050405020304" pitchFamily="18" charset="0"/>
              </a:rPr>
              <a:t>Dasysiphonia</a:t>
            </a:r>
            <a:endParaRPr lang="en-US" sz="3300" i="1" dirty="0">
              <a:latin typeface="Times New Roman" panose="02020603050405020304" pitchFamily="18" charset="0"/>
              <a:cs typeface="Times New Roman" panose="02020603050405020304" pitchFamily="18" charset="0"/>
            </a:endParaRPr>
          </a:p>
          <a:p>
            <a:pPr marL="2286000" lvl="4"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Medium 1: Kelp</a:t>
            </a:r>
          </a:p>
          <a:p>
            <a:pPr marL="2286000" lvl="4"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Medium 2: Kelp with </a:t>
            </a:r>
            <a:r>
              <a:rPr lang="en-US" sz="3300" i="1" dirty="0" err="1">
                <a:latin typeface="Times New Roman" panose="02020603050405020304" pitchFamily="18" charset="0"/>
                <a:cs typeface="Times New Roman" panose="02020603050405020304" pitchFamily="18" charset="0"/>
              </a:rPr>
              <a:t>Membranipora</a:t>
            </a:r>
            <a:endParaRPr lang="en-US" sz="3300" i="1" dirty="0">
              <a:latin typeface="Times New Roman" panose="02020603050405020304" pitchFamily="18" charset="0"/>
              <a:cs typeface="Times New Roman" panose="02020603050405020304" pitchFamily="18" charset="0"/>
            </a:endParaRPr>
          </a:p>
          <a:p>
            <a:pPr marL="2286000" lvl="4"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Large: </a:t>
            </a:r>
            <a:r>
              <a:rPr lang="en-US" sz="3300" i="1" dirty="0" err="1">
                <a:latin typeface="Times New Roman" panose="02020603050405020304" pitchFamily="18" charset="0"/>
                <a:cs typeface="Times New Roman" panose="02020603050405020304" pitchFamily="18" charset="0"/>
              </a:rPr>
              <a:t>Gracilaria</a:t>
            </a:r>
            <a:endParaRPr lang="en-US" sz="3300" i="1"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 2 medium groups are receiving the kelp variations to allow for a further study to be carried out on whether the omnivorous diet is more nutritious and allows for better growth rates than the herbivorous diet</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 growth over time will be tracked by first measuring the individuals as they are randomly sorted to calculate the mean of that cage and then individuals will be measured every 2 weeks to track the mean of each of the 12 cages</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The study will run until approximately12/19 to allow for 5 sets of data to be collected</a:t>
            </a: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r>
              <a:rPr lang="en-US" sz="3300" dirty="0">
                <a:latin typeface="Times New Roman" panose="02020603050405020304" pitchFamily="18" charset="0"/>
                <a:cs typeface="Times New Roman" panose="02020603050405020304" pitchFamily="18" charset="0"/>
              </a:rPr>
              <a:t>			</a:t>
            </a:r>
            <a:r>
              <a:rPr lang="en-US" sz="2500" b="1" dirty="0">
                <a:latin typeface="Times New Roman" panose="02020603050405020304" pitchFamily="18" charset="0"/>
                <a:cs typeface="Times New Roman" panose="02020603050405020304" pitchFamily="18" charset="0"/>
              </a:rPr>
              <a:t>Figure 4. </a:t>
            </a:r>
            <a:r>
              <a:rPr lang="en-US" sz="2500" dirty="0">
                <a:latin typeface="Times New Roman" panose="02020603050405020304" pitchFamily="18" charset="0"/>
                <a:cs typeface="Times New Roman" panose="02020603050405020304" pitchFamily="18" charset="0"/>
              </a:rPr>
              <a:t>Six cages will be</a:t>
            </a:r>
          </a:p>
          <a:p>
            <a:r>
              <a:rPr lang="en-US" sz="2500" dirty="0">
                <a:latin typeface="Times New Roman" panose="02020603050405020304" pitchFamily="18" charset="0"/>
                <a:cs typeface="Times New Roman" panose="02020603050405020304" pitchFamily="18" charset="0"/>
              </a:rPr>
              <a:t>				kept in each bin</a:t>
            </a:r>
            <a:r>
              <a:rPr lang="en-US" sz="3300" dirty="0">
                <a:latin typeface="Times New Roman" panose="02020603050405020304" pitchFamily="18" charset="0"/>
                <a:cs typeface="Times New Roman" panose="02020603050405020304" pitchFamily="18" charset="0"/>
              </a:rPr>
              <a:t>											</a:t>
            </a: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3300" dirty="0">
              <a:latin typeface="Times New Roman" panose="02020603050405020304" pitchFamily="18" charset="0"/>
              <a:cs typeface="Times New Roman" panose="02020603050405020304" pitchFamily="18" charset="0"/>
            </a:endParaRPr>
          </a:p>
        </p:txBody>
      </p:sp>
      <p:pic>
        <p:nvPicPr>
          <p:cNvPr id="17" name="Picture 16">
            <a:extLst>
              <a:ext uri="{FF2B5EF4-FFF2-40B4-BE49-F238E27FC236}">
                <a16:creationId xmlns:a16="http://schemas.microsoft.com/office/drawing/2014/main" id="{F1067DD3-37E1-4C16-A983-621B767C8D3D}"/>
              </a:ext>
            </a:extLst>
          </p:cNvPr>
          <p:cNvPicPr>
            <a:picLocks noChangeAspect="1"/>
          </p:cNvPicPr>
          <p:nvPr/>
        </p:nvPicPr>
        <p:blipFill>
          <a:blip r:embed="rId6"/>
          <a:stretch>
            <a:fillRect/>
          </a:stretch>
        </p:blipFill>
        <p:spPr>
          <a:xfrm rot="5400000">
            <a:off x="16550182" y="8867727"/>
            <a:ext cx="5791375" cy="4343531"/>
          </a:xfrm>
          <a:prstGeom prst="rect">
            <a:avLst/>
          </a:prstGeom>
        </p:spPr>
      </p:pic>
      <p:pic>
        <p:nvPicPr>
          <p:cNvPr id="19" name="Picture 18">
            <a:extLst>
              <a:ext uri="{FF2B5EF4-FFF2-40B4-BE49-F238E27FC236}">
                <a16:creationId xmlns:a16="http://schemas.microsoft.com/office/drawing/2014/main" id="{B901B589-900A-4E0C-B04D-17DCAC36D0E6}"/>
              </a:ext>
            </a:extLst>
          </p:cNvPr>
          <p:cNvPicPr>
            <a:picLocks noChangeAspect="1"/>
          </p:cNvPicPr>
          <p:nvPr/>
        </p:nvPicPr>
        <p:blipFill>
          <a:blip r:embed="rId7"/>
          <a:stretch>
            <a:fillRect/>
          </a:stretch>
        </p:blipFill>
        <p:spPr>
          <a:xfrm>
            <a:off x="21945597" y="27178523"/>
            <a:ext cx="4902049" cy="3676537"/>
          </a:xfrm>
          <a:prstGeom prst="rect">
            <a:avLst/>
          </a:prstGeom>
        </p:spPr>
      </p:pic>
      <p:sp>
        <p:nvSpPr>
          <p:cNvPr id="21" name="TextBox 20">
            <a:extLst>
              <a:ext uri="{FF2B5EF4-FFF2-40B4-BE49-F238E27FC236}">
                <a16:creationId xmlns:a16="http://schemas.microsoft.com/office/drawing/2014/main" id="{AB7D2625-E9D4-4E4C-AD6D-6C0D6F216FF8}"/>
              </a:ext>
            </a:extLst>
          </p:cNvPr>
          <p:cNvSpPr txBox="1"/>
          <p:nvPr/>
        </p:nvSpPr>
        <p:spPr>
          <a:xfrm>
            <a:off x="30454599" y="6190992"/>
            <a:ext cx="10789655" cy="830997"/>
          </a:xfrm>
          <a:prstGeom prst="rect">
            <a:avLst/>
          </a:prstGeom>
          <a:solidFill>
            <a:schemeClr val="accent6">
              <a:lumMod val="60000"/>
              <a:lumOff val="40000"/>
            </a:schemeClr>
          </a:solidFill>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Methodology Continued</a:t>
            </a:r>
          </a:p>
        </p:txBody>
      </p:sp>
      <p:sp>
        <p:nvSpPr>
          <p:cNvPr id="22" name="TextBox 21">
            <a:extLst>
              <a:ext uri="{FF2B5EF4-FFF2-40B4-BE49-F238E27FC236}">
                <a16:creationId xmlns:a16="http://schemas.microsoft.com/office/drawing/2014/main" id="{7254C72F-E35D-4309-9A6D-18F8C8C701BE}"/>
              </a:ext>
            </a:extLst>
          </p:cNvPr>
          <p:cNvSpPr txBox="1"/>
          <p:nvPr/>
        </p:nvSpPr>
        <p:spPr>
          <a:xfrm>
            <a:off x="30454600" y="7622462"/>
            <a:ext cx="10789653" cy="7201972"/>
          </a:xfrm>
          <a:prstGeom prst="rect">
            <a:avLst/>
          </a:prstGeom>
          <a:solidFill>
            <a:schemeClr val="accent5">
              <a:lumMod val="20000"/>
              <a:lumOff val="80000"/>
            </a:schemeClr>
          </a:solidFill>
        </p:spPr>
        <p:txBody>
          <a:bodyPr wrap="square" rtlCol="0">
            <a:spAutoFit/>
          </a:bodyPr>
          <a:lstStyle/>
          <a:p>
            <a:pPr algn="ctr"/>
            <a:r>
              <a:rPr lang="en-US" sz="3300" dirty="0">
                <a:latin typeface="Times New Roman" panose="02020603050405020304" pitchFamily="18" charset="0"/>
                <a:cs typeface="Times New Roman" panose="02020603050405020304" pitchFamily="18" charset="0"/>
              </a:rPr>
              <a:t>Spring Semester: Various Studies</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All studies below are open to developments as new information is ascertained from the current undergoing studies</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Growth (developmental) Study- spawning will be carried out in January to track development from larval stage to juvenile stage</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Behavioral Study- studying reactions to different food types by exposing but not feeding the urchins a certain type of food</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Density Study- studying the population densities at which individuals can live at before individuals and/or the population starts to suffer</a:t>
            </a:r>
          </a:p>
          <a:p>
            <a:pPr marL="457200" indent="-457200">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More potential study ideas to arise</a:t>
            </a:r>
          </a:p>
        </p:txBody>
      </p:sp>
      <p:sp>
        <p:nvSpPr>
          <p:cNvPr id="23" name="TextBox 22">
            <a:extLst>
              <a:ext uri="{FF2B5EF4-FFF2-40B4-BE49-F238E27FC236}">
                <a16:creationId xmlns:a16="http://schemas.microsoft.com/office/drawing/2014/main" id="{332DCE85-98C2-4479-88A4-6313F7CC3ADD}"/>
              </a:ext>
            </a:extLst>
          </p:cNvPr>
          <p:cNvSpPr txBox="1"/>
          <p:nvPr/>
        </p:nvSpPr>
        <p:spPr>
          <a:xfrm>
            <a:off x="30454601" y="16131374"/>
            <a:ext cx="10789653" cy="830997"/>
          </a:xfrm>
          <a:prstGeom prst="rect">
            <a:avLst/>
          </a:prstGeom>
          <a:solidFill>
            <a:schemeClr val="accent6">
              <a:lumMod val="60000"/>
              <a:lumOff val="40000"/>
            </a:schemeClr>
          </a:solidFill>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References</a:t>
            </a:r>
          </a:p>
        </p:txBody>
      </p:sp>
      <p:sp>
        <p:nvSpPr>
          <p:cNvPr id="25" name="TextBox 24">
            <a:extLst>
              <a:ext uri="{FF2B5EF4-FFF2-40B4-BE49-F238E27FC236}">
                <a16:creationId xmlns:a16="http://schemas.microsoft.com/office/drawing/2014/main" id="{F6461ACE-9697-4B6C-911E-2F6E31C4A769}"/>
              </a:ext>
            </a:extLst>
          </p:cNvPr>
          <p:cNvSpPr txBox="1"/>
          <p:nvPr/>
        </p:nvSpPr>
        <p:spPr>
          <a:xfrm>
            <a:off x="30454600" y="17562387"/>
            <a:ext cx="10789654" cy="4662815"/>
          </a:xfrm>
          <a:prstGeom prst="rect">
            <a:avLst/>
          </a:prstGeom>
          <a:solidFill>
            <a:schemeClr val="accent5">
              <a:lumMod val="20000"/>
              <a:lumOff val="80000"/>
            </a:schemeClr>
          </a:solidFill>
        </p:spPr>
        <p:txBody>
          <a:bodyPr wrap="square" rtlCol="0">
            <a:spAutoFit/>
          </a:bodyPr>
          <a:lstStyle/>
          <a:p>
            <a:pPr marL="514350" indent="-514350">
              <a:buFont typeface="+mj-lt"/>
              <a:buAutoNum type="arabicPeriod"/>
            </a:pPr>
            <a:r>
              <a:rPr lang="en-US" sz="3300" dirty="0">
                <a:latin typeface="Times New Roman" panose="02020603050405020304" pitchFamily="18" charset="0"/>
                <a:cs typeface="Times New Roman" panose="02020603050405020304" pitchFamily="18" charset="0"/>
              </a:rPr>
              <a:t>Hagen NT. 1996. </a:t>
            </a:r>
            <a:r>
              <a:rPr lang="en-US" sz="3300" dirty="0" err="1">
                <a:latin typeface="Times New Roman" panose="02020603050405020304" pitchFamily="18" charset="0"/>
                <a:cs typeface="Times New Roman" panose="02020603050405020304" pitchFamily="18" charset="0"/>
              </a:rPr>
              <a:t>Echinoculture</a:t>
            </a:r>
            <a:r>
              <a:rPr lang="en-US" sz="3300" dirty="0">
                <a:latin typeface="Times New Roman" panose="02020603050405020304" pitchFamily="18" charset="0"/>
                <a:cs typeface="Times New Roman" panose="02020603050405020304" pitchFamily="18" charset="0"/>
              </a:rPr>
              <a:t>: from fishery enhancement to closed cycle cultivation. World Aquaculture. 27(4):7.</a:t>
            </a:r>
          </a:p>
          <a:p>
            <a:pPr marL="514350" indent="-514350">
              <a:buFont typeface="+mj-lt"/>
              <a:buAutoNum type="arabicPeriod"/>
            </a:pPr>
            <a:r>
              <a:rPr lang="en-US" sz="3300" dirty="0">
                <a:latin typeface="Times New Roman" panose="02020603050405020304" pitchFamily="18" charset="0"/>
                <a:cs typeface="Times New Roman" panose="02020603050405020304" pitchFamily="18" charset="0"/>
              </a:rPr>
              <a:t>Williams CT, Harris LG. Growth of juvenile green sea urchins on natural and artificial diets. University of New Hampshire Sea Grant Program, Durham, NH.</a:t>
            </a:r>
          </a:p>
          <a:p>
            <a:pPr marL="514350" indent="-514350">
              <a:buFont typeface="+mj-lt"/>
              <a:buAutoNum type="arabicPeriod"/>
            </a:pPr>
            <a:r>
              <a:rPr lang="en-US" sz="3300" dirty="0" err="1">
                <a:latin typeface="Times New Roman" panose="02020603050405020304" pitchFamily="18" charset="0"/>
                <a:cs typeface="Times New Roman" panose="02020603050405020304" pitchFamily="18" charset="0"/>
              </a:rPr>
              <a:t>Nestler</a:t>
            </a:r>
            <a:r>
              <a:rPr lang="en-US" sz="3300" dirty="0">
                <a:latin typeface="Times New Roman" panose="02020603050405020304" pitchFamily="18" charset="0"/>
                <a:cs typeface="Times New Roman" panose="02020603050405020304" pitchFamily="18" charset="0"/>
              </a:rPr>
              <a:t> EC, Harris LG. The importance of </a:t>
            </a:r>
            <a:r>
              <a:rPr lang="en-US" sz="3300" dirty="0" err="1">
                <a:latin typeface="Times New Roman" panose="02020603050405020304" pitchFamily="18" charset="0"/>
                <a:cs typeface="Times New Roman" panose="02020603050405020304" pitchFamily="18" charset="0"/>
              </a:rPr>
              <a:t>omnivory</a:t>
            </a:r>
            <a:r>
              <a:rPr lang="en-US" sz="3300" dirty="0">
                <a:latin typeface="Times New Roman" panose="02020603050405020304" pitchFamily="18" charset="0"/>
                <a:cs typeface="Times New Roman" panose="02020603050405020304" pitchFamily="18" charset="0"/>
              </a:rPr>
              <a:t> in </a:t>
            </a:r>
            <a:r>
              <a:rPr lang="en-US" sz="3300" i="1" dirty="0">
                <a:latin typeface="Times New Roman" panose="02020603050405020304" pitchFamily="18" charset="0"/>
                <a:cs typeface="Times New Roman" panose="02020603050405020304" pitchFamily="18" charset="0"/>
              </a:rPr>
              <a:t>Strongylocentrotus </a:t>
            </a:r>
            <a:r>
              <a:rPr lang="en-US" sz="3300" i="1" dirty="0" err="1">
                <a:latin typeface="Times New Roman" panose="02020603050405020304" pitchFamily="18" charset="0"/>
                <a:cs typeface="Times New Roman" panose="02020603050405020304" pitchFamily="18" charset="0"/>
              </a:rPr>
              <a:t>droebachiensis</a:t>
            </a:r>
            <a:r>
              <a:rPr lang="en-US" sz="3300" i="1" dirty="0">
                <a:latin typeface="Times New Roman" panose="02020603050405020304" pitchFamily="18" charset="0"/>
                <a:cs typeface="Times New Roman" panose="02020603050405020304" pitchFamily="18" charset="0"/>
              </a:rPr>
              <a:t> </a:t>
            </a:r>
            <a:r>
              <a:rPr lang="en-US" sz="3300" dirty="0">
                <a:latin typeface="Times New Roman" panose="02020603050405020304" pitchFamily="18" charset="0"/>
                <a:cs typeface="Times New Roman" panose="02020603050405020304" pitchFamily="18" charset="0"/>
              </a:rPr>
              <a:t>(Müller) in the Gulf of Maine. University of New Hampshire Undergraduate Research Opportunities Program, Durham, NH.</a:t>
            </a:r>
          </a:p>
        </p:txBody>
      </p:sp>
      <p:sp>
        <p:nvSpPr>
          <p:cNvPr id="26" name="TextBox 25">
            <a:extLst>
              <a:ext uri="{FF2B5EF4-FFF2-40B4-BE49-F238E27FC236}">
                <a16:creationId xmlns:a16="http://schemas.microsoft.com/office/drawing/2014/main" id="{BB10D2C2-9737-4B51-8AF8-348B8E8A807D}"/>
              </a:ext>
            </a:extLst>
          </p:cNvPr>
          <p:cNvSpPr txBox="1"/>
          <p:nvPr/>
        </p:nvSpPr>
        <p:spPr>
          <a:xfrm>
            <a:off x="30454601" y="23471441"/>
            <a:ext cx="10789653" cy="830997"/>
          </a:xfrm>
          <a:prstGeom prst="rect">
            <a:avLst/>
          </a:prstGeom>
          <a:solidFill>
            <a:schemeClr val="accent6">
              <a:lumMod val="60000"/>
              <a:lumOff val="40000"/>
            </a:schemeClr>
          </a:solidFill>
        </p:spPr>
        <p:txBody>
          <a:bodyPr wrap="square" rtlCol="0">
            <a:spAutoFit/>
          </a:bodyPr>
          <a:lstStyle/>
          <a:p>
            <a:pPr algn="ctr"/>
            <a:r>
              <a:rPr lang="en-US" sz="4800" dirty="0">
                <a:latin typeface="Times New Roman" panose="02020603050405020304" pitchFamily="18" charset="0"/>
                <a:cs typeface="Times New Roman" panose="02020603050405020304" pitchFamily="18" charset="0"/>
              </a:rPr>
              <a:t>Acknowledgements</a:t>
            </a:r>
          </a:p>
        </p:txBody>
      </p:sp>
      <p:sp>
        <p:nvSpPr>
          <p:cNvPr id="27" name="TextBox 26">
            <a:extLst>
              <a:ext uri="{FF2B5EF4-FFF2-40B4-BE49-F238E27FC236}">
                <a16:creationId xmlns:a16="http://schemas.microsoft.com/office/drawing/2014/main" id="{8C5719DD-AFD0-45AD-A1E3-0CD459B606D6}"/>
              </a:ext>
            </a:extLst>
          </p:cNvPr>
          <p:cNvSpPr txBox="1"/>
          <p:nvPr/>
        </p:nvSpPr>
        <p:spPr>
          <a:xfrm>
            <a:off x="30454601" y="24921422"/>
            <a:ext cx="10789653" cy="4662815"/>
          </a:xfrm>
          <a:prstGeom prst="rect">
            <a:avLst/>
          </a:prstGeom>
          <a:solidFill>
            <a:schemeClr val="accent5">
              <a:lumMod val="20000"/>
              <a:lumOff val="80000"/>
            </a:schemeClr>
          </a:solidFill>
        </p:spPr>
        <p:txBody>
          <a:bodyPr wrap="square" rtlCol="0">
            <a:spAutoFit/>
          </a:bodyPr>
          <a:lstStyle/>
          <a:p>
            <a:r>
              <a:rPr lang="en-US" sz="3300" dirty="0">
                <a:latin typeface="Times New Roman" panose="02020603050405020304" pitchFamily="18" charset="0"/>
                <a:cs typeface="Times New Roman" panose="02020603050405020304" pitchFamily="18" charset="0"/>
              </a:rPr>
              <a:t>	The research team would like to give our deepest thanks to Dr. Larry Harris for his time and guidance thus far and continuing into the future of these studies. The processes we are learning of conducting research will no doubt be invaluable no matter what scientific career each of us pursues.</a:t>
            </a:r>
          </a:p>
          <a:p>
            <a:r>
              <a:rPr lang="en-US" sz="3300" dirty="0">
                <a:latin typeface="Times New Roman" panose="02020603050405020304" pitchFamily="18" charset="0"/>
                <a:cs typeface="Times New Roman" panose="02020603050405020304" pitchFamily="18" charset="0"/>
              </a:rPr>
              <a:t>	We would also like to thank Sea Grant for the funding which is making our research possible and allowing us to further develop our researching skills in a way that will contribute to the scientific community.</a:t>
            </a:r>
          </a:p>
        </p:txBody>
      </p:sp>
    </p:spTree>
    <p:extLst>
      <p:ext uri="{BB962C8B-B14F-4D97-AF65-F5344CB8AC3E}">
        <p14:creationId xmlns:p14="http://schemas.microsoft.com/office/powerpoint/2010/main" val="125039381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544</TotalTime>
  <Words>560</Words>
  <Application>Microsoft Office PowerPoint</Application>
  <PresentationFormat>Custom</PresentationFormat>
  <Paragraphs>78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Katharine L Langley</dc:creator>
  <cp:lastModifiedBy>Tiffany Winter</cp:lastModifiedBy>
  <cp:revision>44</cp:revision>
  <dcterms:created xsi:type="dcterms:W3CDTF">2017-03-10T17:06:23Z</dcterms:created>
  <dcterms:modified xsi:type="dcterms:W3CDTF">2018-10-15T03:13:12Z</dcterms:modified>
</cp:coreProperties>
</file>