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43891200"/>
  <p:notesSz cx="6858000" cy="9144000"/>
  <p:defaultTextStyle>
    <a:defPPr>
      <a:defRPr lang="en-US"/>
    </a:defPPr>
    <a:lvl1pPr marL="0" algn="l" defTabSz="2508062" rtl="0" eaLnBrk="1" latinLnBrk="0" hangingPunct="1">
      <a:defRPr sz="9900" kern="1200">
        <a:solidFill>
          <a:schemeClr val="tx1"/>
        </a:solidFill>
        <a:latin typeface="+mn-lt"/>
        <a:ea typeface="+mn-ea"/>
        <a:cs typeface="+mn-cs"/>
      </a:defRPr>
    </a:lvl1pPr>
    <a:lvl2pPr marL="2508062" algn="l" defTabSz="2508062" rtl="0" eaLnBrk="1" latinLnBrk="0" hangingPunct="1">
      <a:defRPr sz="9900" kern="1200">
        <a:solidFill>
          <a:schemeClr val="tx1"/>
        </a:solidFill>
        <a:latin typeface="+mn-lt"/>
        <a:ea typeface="+mn-ea"/>
        <a:cs typeface="+mn-cs"/>
      </a:defRPr>
    </a:lvl2pPr>
    <a:lvl3pPr marL="5016124" algn="l" defTabSz="2508062" rtl="0" eaLnBrk="1" latinLnBrk="0" hangingPunct="1">
      <a:defRPr sz="9900" kern="1200">
        <a:solidFill>
          <a:schemeClr val="tx1"/>
        </a:solidFill>
        <a:latin typeface="+mn-lt"/>
        <a:ea typeface="+mn-ea"/>
        <a:cs typeface="+mn-cs"/>
      </a:defRPr>
    </a:lvl3pPr>
    <a:lvl4pPr marL="7524186" algn="l" defTabSz="2508062" rtl="0" eaLnBrk="1" latinLnBrk="0" hangingPunct="1">
      <a:defRPr sz="9900" kern="1200">
        <a:solidFill>
          <a:schemeClr val="tx1"/>
        </a:solidFill>
        <a:latin typeface="+mn-lt"/>
        <a:ea typeface="+mn-ea"/>
        <a:cs typeface="+mn-cs"/>
      </a:defRPr>
    </a:lvl4pPr>
    <a:lvl5pPr marL="10032248" algn="l" defTabSz="2508062" rtl="0" eaLnBrk="1" latinLnBrk="0" hangingPunct="1">
      <a:defRPr sz="9900" kern="1200">
        <a:solidFill>
          <a:schemeClr val="tx1"/>
        </a:solidFill>
        <a:latin typeface="+mn-lt"/>
        <a:ea typeface="+mn-ea"/>
        <a:cs typeface="+mn-cs"/>
      </a:defRPr>
    </a:lvl5pPr>
    <a:lvl6pPr marL="12540310" algn="l" defTabSz="2508062" rtl="0" eaLnBrk="1" latinLnBrk="0" hangingPunct="1">
      <a:defRPr sz="9900" kern="1200">
        <a:solidFill>
          <a:schemeClr val="tx1"/>
        </a:solidFill>
        <a:latin typeface="+mn-lt"/>
        <a:ea typeface="+mn-ea"/>
        <a:cs typeface="+mn-cs"/>
      </a:defRPr>
    </a:lvl6pPr>
    <a:lvl7pPr marL="15048372" algn="l" defTabSz="2508062" rtl="0" eaLnBrk="1" latinLnBrk="0" hangingPunct="1">
      <a:defRPr sz="9900" kern="1200">
        <a:solidFill>
          <a:schemeClr val="tx1"/>
        </a:solidFill>
        <a:latin typeface="+mn-lt"/>
        <a:ea typeface="+mn-ea"/>
        <a:cs typeface="+mn-cs"/>
      </a:defRPr>
    </a:lvl7pPr>
    <a:lvl8pPr marL="17556434" algn="l" defTabSz="2508062" rtl="0" eaLnBrk="1" latinLnBrk="0" hangingPunct="1">
      <a:defRPr sz="9900" kern="1200">
        <a:solidFill>
          <a:schemeClr val="tx1"/>
        </a:solidFill>
        <a:latin typeface="+mn-lt"/>
        <a:ea typeface="+mn-ea"/>
        <a:cs typeface="+mn-cs"/>
      </a:defRPr>
    </a:lvl8pPr>
    <a:lvl9pPr marL="20064496" algn="l" defTabSz="2508062" rtl="0" eaLnBrk="1" latinLnBrk="0" hangingPunct="1">
      <a:defRPr sz="9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5FAE"/>
    <a:srgbClr val="00186A"/>
    <a:srgbClr val="000000"/>
    <a:srgbClr val="1F285B"/>
    <a:srgbClr val="125528"/>
    <a:srgbClr val="5DB346"/>
    <a:srgbClr val="93177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60"/>
    <p:restoredTop sz="96763"/>
  </p:normalViewPr>
  <p:slideViewPr>
    <p:cSldViewPr snapToGrid="0" snapToObjects="1">
      <p:cViewPr>
        <p:scale>
          <a:sx n="32" d="100"/>
          <a:sy n="32" d="100"/>
        </p:scale>
        <p:origin x="1184" y="144"/>
      </p:cViewPr>
      <p:guideLst>
        <p:guide orient="horz" pos="13824"/>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FEE10-73C0-F645-9E61-1251A7E3312C}" type="datetimeFigureOut">
              <a:rPr lang="en-US" smtClean="0"/>
              <a:t>11/1/18</a:t>
            </a:fld>
            <a:endParaRPr lang="en-US"/>
          </a:p>
        </p:txBody>
      </p:sp>
      <p:sp>
        <p:nvSpPr>
          <p:cNvPr id="4" name="Slide Image Placeholder 3"/>
          <p:cNvSpPr>
            <a:spLocks noGrp="1" noRot="1" noChangeAspect="1"/>
          </p:cNvSpPr>
          <p:nvPr>
            <p:ph type="sldImg" idx="2"/>
          </p:nvPr>
        </p:nvSpPr>
        <p:spPr>
          <a:xfrm>
            <a:off x="1885950" y="1143000"/>
            <a:ext cx="30861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3863F1-3256-F842-8007-06EAA2FD8CD3}" type="slidenum">
              <a:rPr lang="en-US" smtClean="0"/>
              <a:t>‹#›</a:t>
            </a:fld>
            <a:endParaRPr lang="en-US"/>
          </a:p>
        </p:txBody>
      </p:sp>
    </p:spTree>
    <p:extLst>
      <p:ext uri="{BB962C8B-B14F-4D97-AF65-F5344CB8AC3E}">
        <p14:creationId xmlns:p14="http://schemas.microsoft.com/office/powerpoint/2010/main" val="3776564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8800" y="9144000"/>
            <a:ext cx="40233600" cy="4572000"/>
          </a:xfrm>
        </p:spPr>
        <p:txBody>
          <a:bodyPr lIns="0" tIns="0" rIns="0" bIns="0"/>
          <a:lstStyle>
            <a:lvl1pPr algn="l">
              <a:defRPr/>
            </a:lvl1pPr>
          </a:lstStyle>
          <a:p>
            <a:r>
              <a:rPr lang="en-US" dirty="0"/>
              <a:t>Click to edit Master title style</a:t>
            </a:r>
          </a:p>
        </p:txBody>
      </p:sp>
      <p:sp>
        <p:nvSpPr>
          <p:cNvPr id="3" name="Content Placeholder 2"/>
          <p:cNvSpPr>
            <a:spLocks noGrp="1"/>
          </p:cNvSpPr>
          <p:nvPr>
            <p:ph idx="1"/>
          </p:nvPr>
        </p:nvSpPr>
        <p:spPr>
          <a:xfrm>
            <a:off x="1828800" y="13716000"/>
            <a:ext cx="40233600" cy="24688800"/>
          </a:xfr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569309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4378642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4"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4"/>
          <a:stretch>
            <a:fillRect/>
          </a:stretch>
        </p:blipFill>
        <p:spPr>
          <a:xfrm>
            <a:off x="0" y="0"/>
            <a:ext cx="43891200" cy="43891200"/>
          </a:xfrm>
          <a:prstGeom prst="rect">
            <a:avLst/>
          </a:prstGeom>
        </p:spPr>
      </p:pic>
      <p:sp>
        <p:nvSpPr>
          <p:cNvPr id="2" name="Title Placeholder 1"/>
          <p:cNvSpPr>
            <a:spLocks noGrp="1"/>
          </p:cNvSpPr>
          <p:nvPr>
            <p:ph type="title"/>
          </p:nvPr>
        </p:nvSpPr>
        <p:spPr>
          <a:xfrm>
            <a:off x="1828800" y="9144000"/>
            <a:ext cx="40233600" cy="4572000"/>
          </a:xfrm>
          <a:prstGeom prst="rect">
            <a:avLst/>
          </a:prstGeom>
        </p:spPr>
        <p:txBody>
          <a:bodyPr vert="horz" lIns="0" tIns="0" rIns="0" bIns="0" rtlCol="0" anchor="ctr">
            <a:normAutofit/>
          </a:bodyPr>
          <a:lstStyle/>
          <a:p>
            <a:r>
              <a:rPr lang="en-US" dirty="0"/>
              <a:t>Click to edit Master title style</a:t>
            </a:r>
          </a:p>
        </p:txBody>
      </p:sp>
      <p:sp>
        <p:nvSpPr>
          <p:cNvPr id="3" name="Text Placeholder 2"/>
          <p:cNvSpPr>
            <a:spLocks noGrp="1"/>
          </p:cNvSpPr>
          <p:nvPr>
            <p:ph type="body" idx="1"/>
          </p:nvPr>
        </p:nvSpPr>
        <p:spPr>
          <a:xfrm>
            <a:off x="1828800" y="13716000"/>
            <a:ext cx="40233600" cy="24688800"/>
          </a:xfrm>
          <a:prstGeom prst="rect">
            <a:avLst/>
          </a:prstGeom>
        </p:spPr>
        <p:txBody>
          <a:bodyPr vert="horz" lIns="0" tIns="0" rIns="501612"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14996160" y="40680643"/>
            <a:ext cx="13898880" cy="2336800"/>
          </a:xfrm>
          <a:prstGeom prst="rect">
            <a:avLst/>
          </a:prstGeom>
        </p:spPr>
        <p:txBody>
          <a:bodyPr vert="horz" lIns="501612" tIns="250806" rIns="501612" bIns="250806" rtlCol="0" anchor="ctr"/>
          <a:lstStyle>
            <a:lvl1pPr algn="ctr">
              <a:defRPr sz="4800">
                <a:solidFill>
                  <a:schemeClr val="tx1">
                    <a:tint val="75000"/>
                  </a:schemeClr>
                </a:solidFill>
                <a:latin typeface="Arial"/>
                <a:cs typeface="Arial"/>
              </a:defRPr>
            </a:lvl1pPr>
          </a:lstStyle>
          <a:p>
            <a:endParaRPr lang="en-US" dirty="0"/>
          </a:p>
        </p:txBody>
      </p:sp>
    </p:spTree>
    <p:extLst>
      <p:ext uri="{BB962C8B-B14F-4D97-AF65-F5344CB8AC3E}">
        <p14:creationId xmlns:p14="http://schemas.microsoft.com/office/powerpoint/2010/main" val="1929093065"/>
      </p:ext>
    </p:extLst>
  </p:cSld>
  <p:clrMap bg1="lt1" tx1="dk1" bg2="lt2" tx2="dk2" accent1="accent1" accent2="accent2" accent3="accent3" accent4="accent4" accent5="accent5" accent6="accent6" hlink="hlink" folHlink="folHlink"/>
  <p:sldLayoutIdLst>
    <p:sldLayoutId id="2147483650" r:id="rId1"/>
    <p:sldLayoutId id="2147483655" r:id="rId2"/>
  </p:sldLayoutIdLst>
  <p:txStyles>
    <p:titleStyle>
      <a:lvl1pPr algn="l" defTabSz="2508062" rtl="0" eaLnBrk="1" latinLnBrk="0" hangingPunct="1">
        <a:spcBef>
          <a:spcPct val="0"/>
        </a:spcBef>
        <a:buNone/>
        <a:defRPr sz="20000" kern="1200">
          <a:solidFill>
            <a:schemeClr val="tx1"/>
          </a:solidFill>
          <a:latin typeface="Arial"/>
          <a:ea typeface="+mj-ea"/>
          <a:cs typeface="Arial"/>
        </a:defRPr>
      </a:lvl1pPr>
    </p:titleStyle>
    <p:bodyStyle>
      <a:lvl1pPr marL="1881047" indent="-1881047" algn="l" defTabSz="2508062" rtl="0" eaLnBrk="1" latinLnBrk="0" hangingPunct="1">
        <a:spcBef>
          <a:spcPct val="20000"/>
        </a:spcBef>
        <a:buFont typeface="Arial"/>
        <a:buChar char="•"/>
        <a:defRPr sz="12300" kern="1200">
          <a:solidFill>
            <a:schemeClr val="tx1"/>
          </a:solidFill>
          <a:latin typeface="Arial"/>
          <a:ea typeface="+mn-ea"/>
          <a:cs typeface="Arial"/>
        </a:defRPr>
      </a:lvl1pPr>
      <a:lvl2pPr marL="4075601" indent="-1567539" algn="l" defTabSz="2508062" rtl="0" eaLnBrk="1" latinLnBrk="0" hangingPunct="1">
        <a:spcBef>
          <a:spcPct val="20000"/>
        </a:spcBef>
        <a:buFont typeface="Arial"/>
        <a:buChar char="–"/>
        <a:defRPr sz="10700" kern="1200">
          <a:solidFill>
            <a:schemeClr val="tx1"/>
          </a:solidFill>
          <a:latin typeface="Arial"/>
          <a:ea typeface="+mn-ea"/>
          <a:cs typeface="Arial"/>
        </a:defRPr>
      </a:lvl2pPr>
      <a:lvl3pPr marL="6270155" indent="-1254031" algn="l" defTabSz="2508062" rtl="0" eaLnBrk="1" latinLnBrk="0" hangingPunct="1">
        <a:spcBef>
          <a:spcPct val="20000"/>
        </a:spcBef>
        <a:buFont typeface="Arial"/>
        <a:buChar char="•"/>
        <a:defRPr sz="9600" kern="1200">
          <a:solidFill>
            <a:schemeClr val="tx1"/>
          </a:solidFill>
          <a:latin typeface="Arial"/>
          <a:ea typeface="+mn-ea"/>
          <a:cs typeface="Arial"/>
        </a:defRPr>
      </a:lvl3pPr>
      <a:lvl4pPr marL="8778217" indent="-1254031" algn="l" defTabSz="2508062" rtl="0" eaLnBrk="1" latinLnBrk="0" hangingPunct="1">
        <a:spcBef>
          <a:spcPct val="20000"/>
        </a:spcBef>
        <a:buFont typeface="Arial"/>
        <a:buChar char="–"/>
        <a:defRPr sz="8800" kern="1200">
          <a:solidFill>
            <a:schemeClr val="tx1"/>
          </a:solidFill>
          <a:latin typeface="Arial"/>
          <a:ea typeface="+mn-ea"/>
          <a:cs typeface="Arial"/>
        </a:defRPr>
      </a:lvl4pPr>
      <a:lvl5pPr marL="11286279" indent="-1254031" algn="l" defTabSz="2508062" rtl="0" eaLnBrk="1" latinLnBrk="0" hangingPunct="1">
        <a:spcBef>
          <a:spcPct val="20000"/>
        </a:spcBef>
        <a:buFont typeface="Arial"/>
        <a:buChar char="»"/>
        <a:defRPr sz="8800" kern="1200">
          <a:solidFill>
            <a:schemeClr val="tx1"/>
          </a:solidFill>
          <a:latin typeface="Arial"/>
          <a:ea typeface="+mn-ea"/>
          <a:cs typeface="Arial"/>
        </a:defRPr>
      </a:lvl5pPr>
      <a:lvl6pPr marL="13794341" indent="-1254031" algn="l" defTabSz="2508062" rtl="0" eaLnBrk="1" latinLnBrk="0" hangingPunct="1">
        <a:spcBef>
          <a:spcPct val="20000"/>
        </a:spcBef>
        <a:buFont typeface="Arial"/>
        <a:buChar char="•"/>
        <a:defRPr sz="11000" kern="1200">
          <a:solidFill>
            <a:schemeClr val="tx1"/>
          </a:solidFill>
          <a:latin typeface="+mn-lt"/>
          <a:ea typeface="+mn-ea"/>
          <a:cs typeface="+mn-cs"/>
        </a:defRPr>
      </a:lvl6pPr>
      <a:lvl7pPr marL="16302403" indent="-1254031" algn="l" defTabSz="2508062" rtl="0" eaLnBrk="1" latinLnBrk="0" hangingPunct="1">
        <a:spcBef>
          <a:spcPct val="20000"/>
        </a:spcBef>
        <a:buFont typeface="Arial"/>
        <a:buChar char="•"/>
        <a:defRPr sz="11000" kern="1200">
          <a:solidFill>
            <a:schemeClr val="tx1"/>
          </a:solidFill>
          <a:latin typeface="+mn-lt"/>
          <a:ea typeface="+mn-ea"/>
          <a:cs typeface="+mn-cs"/>
        </a:defRPr>
      </a:lvl7pPr>
      <a:lvl8pPr marL="18810465" indent="-1254031" algn="l" defTabSz="2508062" rtl="0" eaLnBrk="1" latinLnBrk="0" hangingPunct="1">
        <a:spcBef>
          <a:spcPct val="20000"/>
        </a:spcBef>
        <a:buFont typeface="Arial"/>
        <a:buChar char="•"/>
        <a:defRPr sz="11000" kern="1200">
          <a:solidFill>
            <a:schemeClr val="tx1"/>
          </a:solidFill>
          <a:latin typeface="+mn-lt"/>
          <a:ea typeface="+mn-ea"/>
          <a:cs typeface="+mn-cs"/>
        </a:defRPr>
      </a:lvl8pPr>
      <a:lvl9pPr marL="21318527" indent="-1254031" algn="l" defTabSz="2508062" rtl="0" eaLnBrk="1" latinLnBrk="0" hangingPunct="1">
        <a:spcBef>
          <a:spcPct val="20000"/>
        </a:spcBef>
        <a:buFont typeface="Arial"/>
        <a:buChar char="•"/>
        <a:defRPr sz="11000" kern="1200">
          <a:solidFill>
            <a:schemeClr val="tx1"/>
          </a:solidFill>
          <a:latin typeface="+mn-lt"/>
          <a:ea typeface="+mn-ea"/>
          <a:cs typeface="+mn-cs"/>
        </a:defRPr>
      </a:lvl9pPr>
    </p:bodyStyle>
    <p:otherStyle>
      <a:defPPr>
        <a:defRPr lang="en-US"/>
      </a:defPPr>
      <a:lvl1pPr marL="0" algn="l" defTabSz="2508062" rtl="0" eaLnBrk="1" latinLnBrk="0" hangingPunct="1">
        <a:defRPr sz="9900" kern="1200">
          <a:solidFill>
            <a:schemeClr val="tx1"/>
          </a:solidFill>
          <a:latin typeface="+mn-lt"/>
          <a:ea typeface="+mn-ea"/>
          <a:cs typeface="+mn-cs"/>
        </a:defRPr>
      </a:lvl1pPr>
      <a:lvl2pPr marL="2508062" algn="l" defTabSz="2508062" rtl="0" eaLnBrk="1" latinLnBrk="0" hangingPunct="1">
        <a:defRPr sz="9900" kern="1200">
          <a:solidFill>
            <a:schemeClr val="tx1"/>
          </a:solidFill>
          <a:latin typeface="+mn-lt"/>
          <a:ea typeface="+mn-ea"/>
          <a:cs typeface="+mn-cs"/>
        </a:defRPr>
      </a:lvl2pPr>
      <a:lvl3pPr marL="5016124" algn="l" defTabSz="2508062" rtl="0" eaLnBrk="1" latinLnBrk="0" hangingPunct="1">
        <a:defRPr sz="9900" kern="1200">
          <a:solidFill>
            <a:schemeClr val="tx1"/>
          </a:solidFill>
          <a:latin typeface="+mn-lt"/>
          <a:ea typeface="+mn-ea"/>
          <a:cs typeface="+mn-cs"/>
        </a:defRPr>
      </a:lvl3pPr>
      <a:lvl4pPr marL="7524186" algn="l" defTabSz="2508062" rtl="0" eaLnBrk="1" latinLnBrk="0" hangingPunct="1">
        <a:defRPr sz="9900" kern="1200">
          <a:solidFill>
            <a:schemeClr val="tx1"/>
          </a:solidFill>
          <a:latin typeface="+mn-lt"/>
          <a:ea typeface="+mn-ea"/>
          <a:cs typeface="+mn-cs"/>
        </a:defRPr>
      </a:lvl4pPr>
      <a:lvl5pPr marL="10032248" algn="l" defTabSz="2508062" rtl="0" eaLnBrk="1" latinLnBrk="0" hangingPunct="1">
        <a:defRPr sz="9900" kern="1200">
          <a:solidFill>
            <a:schemeClr val="tx1"/>
          </a:solidFill>
          <a:latin typeface="+mn-lt"/>
          <a:ea typeface="+mn-ea"/>
          <a:cs typeface="+mn-cs"/>
        </a:defRPr>
      </a:lvl5pPr>
      <a:lvl6pPr marL="12540310" algn="l" defTabSz="2508062" rtl="0" eaLnBrk="1" latinLnBrk="0" hangingPunct="1">
        <a:defRPr sz="9900" kern="1200">
          <a:solidFill>
            <a:schemeClr val="tx1"/>
          </a:solidFill>
          <a:latin typeface="+mn-lt"/>
          <a:ea typeface="+mn-ea"/>
          <a:cs typeface="+mn-cs"/>
        </a:defRPr>
      </a:lvl6pPr>
      <a:lvl7pPr marL="15048372" algn="l" defTabSz="2508062" rtl="0" eaLnBrk="1" latinLnBrk="0" hangingPunct="1">
        <a:defRPr sz="9900" kern="1200">
          <a:solidFill>
            <a:schemeClr val="tx1"/>
          </a:solidFill>
          <a:latin typeface="+mn-lt"/>
          <a:ea typeface="+mn-ea"/>
          <a:cs typeface="+mn-cs"/>
        </a:defRPr>
      </a:lvl7pPr>
      <a:lvl8pPr marL="17556434" algn="l" defTabSz="2508062" rtl="0" eaLnBrk="1" latinLnBrk="0" hangingPunct="1">
        <a:defRPr sz="9900" kern="1200">
          <a:solidFill>
            <a:schemeClr val="tx1"/>
          </a:solidFill>
          <a:latin typeface="+mn-lt"/>
          <a:ea typeface="+mn-ea"/>
          <a:cs typeface="+mn-cs"/>
        </a:defRPr>
      </a:lvl8pPr>
      <a:lvl9pPr marL="20064496" algn="l" defTabSz="2508062" rtl="0" eaLnBrk="1" latinLnBrk="0" hangingPunct="1">
        <a:defRPr sz="9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4" Type="http://schemas.openxmlformats.org/officeDocument/2006/relationships/image" Target="../media/image4.tiff"/><Relationship Id="rId5" Type="http://schemas.openxmlformats.org/officeDocument/2006/relationships/image" Target="../media/image5.tiff"/><Relationship Id="rId6" Type="http://schemas.openxmlformats.org/officeDocument/2006/relationships/image" Target="../media/image6.tiff"/><Relationship Id="rId1" Type="http://schemas.openxmlformats.org/officeDocument/2006/relationships/slideLayout" Target="../slideLayouts/slideLayout2.xml"/><Relationship Id="rId2"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2402800" y="10776857"/>
            <a:ext cx="20185225" cy="18502061"/>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26" name="Group 25"/>
          <p:cNvGrpSpPr/>
          <p:nvPr/>
        </p:nvGrpSpPr>
        <p:grpSpPr>
          <a:xfrm>
            <a:off x="16002000" y="40666313"/>
            <a:ext cx="21337359" cy="1828800"/>
            <a:chOff x="16002000" y="40666313"/>
            <a:chExt cx="21337359" cy="1828800"/>
          </a:xfrm>
        </p:grpSpPr>
        <p:sp>
          <p:nvSpPr>
            <p:cNvPr id="16" name="TextBox 15"/>
            <p:cNvSpPr txBox="1"/>
            <p:nvPr/>
          </p:nvSpPr>
          <p:spPr>
            <a:xfrm>
              <a:off x="16002000" y="40666313"/>
              <a:ext cx="5486400" cy="1828800"/>
            </a:xfrm>
            <a:prstGeom prst="rect">
              <a:avLst/>
            </a:prstGeom>
            <a:noFill/>
          </p:spPr>
          <p:txBody>
            <a:bodyPr wrap="none" lIns="91440" tIns="91440" rIns="91440" bIns="91440" rtlCol="0" anchor="b" anchorCtr="0">
              <a:noAutofit/>
            </a:bodyPr>
            <a:lstStyle/>
            <a:p>
              <a:pPr>
                <a:spcAft>
                  <a:spcPts val="1200"/>
                </a:spcAft>
              </a:pPr>
              <a:r>
                <a:rPr lang="en-US" sz="2400" i="1" dirty="0">
                  <a:latin typeface="Arial"/>
                  <a:cs typeface="Arial"/>
                </a:rPr>
                <a:t>For additional information, contact:</a:t>
              </a:r>
            </a:p>
            <a:p>
              <a:r>
                <a:rPr lang="en-US" sz="2800" b="1" dirty="0" smtClean="0">
                  <a:latin typeface="Arial"/>
                  <a:cs typeface="Arial"/>
                </a:rPr>
                <a:t>Louise Chini</a:t>
              </a:r>
              <a:endParaRPr lang="en-US" sz="2800" b="1" dirty="0">
                <a:latin typeface="Arial"/>
                <a:cs typeface="Arial"/>
              </a:endParaRPr>
            </a:p>
            <a:p>
              <a:r>
                <a:rPr lang="en-US" sz="2400" dirty="0" smtClean="0">
                  <a:latin typeface="Arial"/>
                  <a:cs typeface="Arial"/>
                </a:rPr>
                <a:t>Research Assistant Professor</a:t>
              </a:r>
              <a:endParaRPr lang="en-US" sz="2400" dirty="0">
                <a:latin typeface="Arial"/>
                <a:cs typeface="Arial"/>
              </a:endParaRPr>
            </a:p>
          </p:txBody>
        </p:sp>
        <p:sp>
          <p:nvSpPr>
            <p:cNvPr id="17" name="TextBox 16"/>
            <p:cNvSpPr txBox="1"/>
            <p:nvPr/>
          </p:nvSpPr>
          <p:spPr>
            <a:xfrm>
              <a:off x="22402800" y="40666313"/>
              <a:ext cx="5486400" cy="1828800"/>
            </a:xfrm>
            <a:prstGeom prst="rect">
              <a:avLst/>
            </a:prstGeom>
            <a:noFill/>
          </p:spPr>
          <p:txBody>
            <a:bodyPr wrap="none" lIns="91440" tIns="91440" rIns="91440" bIns="91440" rtlCol="0" anchor="b" anchorCtr="0">
              <a:noAutofit/>
            </a:bodyPr>
            <a:lstStyle/>
            <a:p>
              <a:r>
                <a:rPr lang="en-US" sz="2400" dirty="0" smtClean="0">
                  <a:latin typeface="Arial"/>
                  <a:cs typeface="Arial"/>
                </a:rPr>
                <a:t>Department of Geographical Sciences</a:t>
              </a:r>
            </a:p>
            <a:p>
              <a:pPr>
                <a:spcAft>
                  <a:spcPts val="1600"/>
                </a:spcAft>
              </a:pPr>
              <a:r>
                <a:rPr lang="en-US" sz="2400" dirty="0" smtClean="0">
                  <a:latin typeface="Arial"/>
                  <a:cs typeface="Arial"/>
                </a:rPr>
                <a:t>University of Maryland</a:t>
              </a:r>
              <a:endParaRPr lang="en-US" sz="2400" dirty="0">
                <a:latin typeface="Arial"/>
                <a:cs typeface="Arial"/>
              </a:endParaRPr>
            </a:p>
            <a:p>
              <a:r>
                <a:rPr lang="en-US" sz="2400" dirty="0" smtClean="0">
                  <a:latin typeface="Arial"/>
                  <a:cs typeface="Arial"/>
                </a:rPr>
                <a:t>(</a:t>
              </a:r>
              <a:r>
                <a:rPr lang="is-IS" sz="2400" dirty="0" smtClean="0">
                  <a:latin typeface="Arial"/>
                  <a:cs typeface="Arial"/>
                </a:rPr>
                <a:t>301) 405-4050 </a:t>
              </a:r>
              <a:endParaRPr lang="en-US" sz="2400" dirty="0">
                <a:latin typeface="Arial"/>
                <a:cs typeface="Arial"/>
              </a:endParaRPr>
            </a:p>
            <a:p>
              <a:r>
                <a:rPr lang="en-US" sz="2400" dirty="0" err="1" smtClean="0">
                  <a:latin typeface="Arial"/>
                  <a:cs typeface="Arial"/>
                </a:rPr>
                <a:t>lchini@umd.edu</a:t>
              </a:r>
              <a:endParaRPr lang="en-US" sz="2400" dirty="0">
                <a:latin typeface="Arial"/>
                <a:cs typeface="Arial"/>
              </a:endParaRPr>
            </a:p>
          </p:txBody>
        </p:sp>
        <p:sp>
          <p:nvSpPr>
            <p:cNvPr id="18" name="TextBox 17"/>
            <p:cNvSpPr txBox="1"/>
            <p:nvPr/>
          </p:nvSpPr>
          <p:spPr>
            <a:xfrm>
              <a:off x="28195359" y="40666313"/>
              <a:ext cx="9144000" cy="1828800"/>
            </a:xfrm>
            <a:prstGeom prst="rect">
              <a:avLst/>
            </a:prstGeom>
            <a:noFill/>
          </p:spPr>
          <p:txBody>
            <a:bodyPr wrap="none" lIns="91440" tIns="91440" rIns="91440" bIns="91440" rtlCol="0" anchor="b" anchorCtr="0">
              <a:noAutofit/>
            </a:bodyPr>
            <a:lstStyle/>
            <a:p>
              <a:pPr algn="r"/>
              <a:r>
                <a:rPr lang="en-US" sz="4000" b="1">
                  <a:solidFill>
                    <a:srgbClr val="1B5FAE"/>
                  </a:solidFill>
                  <a:latin typeface="Arial"/>
                  <a:cs typeface="Arial"/>
                </a:rPr>
                <a:t>e3sm</a:t>
              </a:r>
              <a:r>
                <a:rPr lang="en-US" sz="4000" b="1" dirty="0">
                  <a:solidFill>
                    <a:srgbClr val="1B5FAE"/>
                  </a:solidFill>
                  <a:latin typeface="Arial"/>
                  <a:cs typeface="Arial"/>
                </a:rPr>
                <a:t>.org</a:t>
              </a:r>
              <a:endParaRPr lang="en-US" sz="3600" dirty="0">
                <a:solidFill>
                  <a:srgbClr val="1B5FAE"/>
                </a:solidFill>
                <a:latin typeface="Arial"/>
                <a:cs typeface="Arial"/>
              </a:endParaRPr>
            </a:p>
          </p:txBody>
        </p:sp>
      </p:grpSp>
      <p:sp>
        <p:nvSpPr>
          <p:cNvPr id="27" name="TextBox 26"/>
          <p:cNvSpPr txBox="1"/>
          <p:nvPr/>
        </p:nvSpPr>
        <p:spPr>
          <a:xfrm>
            <a:off x="1371600" y="914400"/>
            <a:ext cx="31546800" cy="6400800"/>
          </a:xfrm>
          <a:prstGeom prst="rect">
            <a:avLst/>
          </a:prstGeom>
          <a:noFill/>
        </p:spPr>
        <p:txBody>
          <a:bodyPr wrap="none" lIns="0" tIns="0" rIns="0" bIns="0" rtlCol="0" anchor="ctr" anchorCtr="0">
            <a:noAutofit/>
          </a:bodyPr>
          <a:lstStyle/>
          <a:p>
            <a:r>
              <a:rPr lang="en-US" sz="9600" b="1" dirty="0" smtClean="0">
                <a:solidFill>
                  <a:srgbClr val="000000"/>
                </a:solidFill>
                <a:latin typeface="Arial"/>
                <a:cs typeface="Arial"/>
              </a:rPr>
              <a:t>Enabling </a:t>
            </a:r>
            <a:r>
              <a:rPr lang="en-US" sz="9600" b="1" dirty="0">
                <a:solidFill>
                  <a:srgbClr val="000000"/>
                </a:solidFill>
                <a:latin typeface="Arial"/>
                <a:cs typeface="Arial"/>
              </a:rPr>
              <a:t>future Land-Use Harmonization scenarios </a:t>
            </a:r>
            <a:endParaRPr lang="en-US" sz="9600" b="1" dirty="0" smtClean="0">
              <a:solidFill>
                <a:srgbClr val="000000"/>
              </a:solidFill>
              <a:latin typeface="Arial"/>
              <a:cs typeface="Arial"/>
            </a:endParaRPr>
          </a:p>
          <a:p>
            <a:r>
              <a:rPr lang="en-US" sz="9600" b="1" dirty="0" smtClean="0">
                <a:solidFill>
                  <a:srgbClr val="000000"/>
                </a:solidFill>
                <a:latin typeface="Arial"/>
                <a:cs typeface="Arial"/>
              </a:rPr>
              <a:t>within </a:t>
            </a:r>
            <a:r>
              <a:rPr lang="en-US" sz="9600" b="1" dirty="0">
                <a:solidFill>
                  <a:srgbClr val="000000"/>
                </a:solidFill>
                <a:latin typeface="Arial"/>
                <a:cs typeface="Arial"/>
              </a:rPr>
              <a:t>the E3SM land </a:t>
            </a:r>
            <a:r>
              <a:rPr lang="en-US" sz="9600" b="1" dirty="0" smtClean="0">
                <a:solidFill>
                  <a:srgbClr val="000000"/>
                </a:solidFill>
                <a:latin typeface="Arial"/>
                <a:cs typeface="Arial"/>
              </a:rPr>
              <a:t>model</a:t>
            </a:r>
            <a:endParaRPr lang="en-US" sz="9600" b="1" dirty="0">
              <a:solidFill>
                <a:srgbClr val="000000"/>
              </a:solidFill>
              <a:latin typeface="Arial"/>
              <a:cs typeface="Arial"/>
            </a:endParaRPr>
          </a:p>
          <a:p>
            <a:r>
              <a:rPr lang="en-US" sz="7200" dirty="0" smtClean="0">
                <a:solidFill>
                  <a:srgbClr val="000000"/>
                </a:solidFill>
                <a:latin typeface="Arial"/>
                <a:cs typeface="Arial"/>
              </a:rPr>
              <a:t>Louise </a:t>
            </a:r>
            <a:r>
              <a:rPr lang="en-US" sz="7200" dirty="0">
                <a:solidFill>
                  <a:srgbClr val="000000"/>
                </a:solidFill>
                <a:latin typeface="Arial"/>
                <a:cs typeface="Arial"/>
              </a:rPr>
              <a:t>Parsons Chini, Katherine Calvin, </a:t>
            </a:r>
            <a:r>
              <a:rPr lang="en-US" sz="7200" dirty="0" err="1" smtClean="0">
                <a:solidFill>
                  <a:srgbClr val="000000"/>
                </a:solidFill>
                <a:latin typeface="Arial"/>
                <a:cs typeface="Arial"/>
              </a:rPr>
              <a:t>Ritvik</a:t>
            </a:r>
            <a:r>
              <a:rPr lang="en-US" sz="7200" dirty="0" smtClean="0">
                <a:solidFill>
                  <a:srgbClr val="000000"/>
                </a:solidFill>
                <a:latin typeface="Arial"/>
                <a:cs typeface="Arial"/>
              </a:rPr>
              <a:t> </a:t>
            </a:r>
            <a:r>
              <a:rPr lang="en-US" sz="7200" dirty="0" err="1" smtClean="0">
                <a:solidFill>
                  <a:srgbClr val="000000"/>
                </a:solidFill>
                <a:latin typeface="Arial"/>
                <a:cs typeface="Arial"/>
              </a:rPr>
              <a:t>Sahajpal</a:t>
            </a:r>
            <a:r>
              <a:rPr lang="en-US" sz="7200" dirty="0">
                <a:solidFill>
                  <a:srgbClr val="000000"/>
                </a:solidFill>
                <a:latin typeface="Arial"/>
                <a:cs typeface="Arial"/>
              </a:rPr>
              <a:t>, George </a:t>
            </a:r>
            <a:r>
              <a:rPr lang="en-US" sz="7200" dirty="0" err="1" smtClean="0">
                <a:solidFill>
                  <a:srgbClr val="000000"/>
                </a:solidFill>
                <a:latin typeface="Arial"/>
                <a:cs typeface="Arial"/>
              </a:rPr>
              <a:t>Hurtt</a:t>
            </a:r>
            <a:endParaRPr lang="en-US" sz="7200" dirty="0">
              <a:solidFill>
                <a:srgbClr val="000000"/>
              </a:solidFill>
              <a:latin typeface="Arial"/>
              <a:cs typeface="Arial"/>
            </a:endParaRPr>
          </a:p>
        </p:txBody>
      </p:sp>
      <p:grpSp>
        <p:nvGrpSpPr>
          <p:cNvPr id="28" name="Group 27"/>
          <p:cNvGrpSpPr/>
          <p:nvPr/>
        </p:nvGrpSpPr>
        <p:grpSpPr>
          <a:xfrm>
            <a:off x="1371600" y="10776858"/>
            <a:ext cx="20176002" cy="14173200"/>
            <a:chOff x="1371600" y="9601200"/>
            <a:chExt cx="20176002" cy="14173200"/>
          </a:xfrm>
        </p:grpSpPr>
        <p:sp>
          <p:nvSpPr>
            <p:cNvPr id="6" name="Rectangle 5"/>
            <p:cNvSpPr/>
            <p:nvPr/>
          </p:nvSpPr>
          <p:spPr>
            <a:xfrm>
              <a:off x="1371600" y="9601200"/>
              <a:ext cx="20116800" cy="14173200"/>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1430802" y="11887200"/>
              <a:ext cx="20116800" cy="11887200"/>
            </a:xfrm>
            <a:prstGeom prst="rect">
              <a:avLst/>
            </a:prstGeom>
            <a:noFill/>
          </p:spPr>
          <p:txBody>
            <a:bodyPr wrap="square" lIns="457200" tIns="457200" rIns="457200" bIns="457200" rtlCol="0">
              <a:noAutofit/>
            </a:bodyPr>
            <a:lstStyle/>
            <a:p>
              <a:pPr>
                <a:lnSpc>
                  <a:spcPct val="110000"/>
                </a:lnSpc>
              </a:pPr>
              <a:r>
                <a:rPr lang="en-US" sz="3600" dirty="0" smtClean="0">
                  <a:latin typeface="Arial"/>
                  <a:cs typeface="Arial"/>
                </a:rPr>
                <a:t>Human </a:t>
              </a:r>
              <a:r>
                <a:rPr lang="en-US" sz="3600" dirty="0">
                  <a:latin typeface="Arial"/>
                  <a:cs typeface="Arial"/>
                </a:rPr>
                <a:t>land‐use and land‐use change are key drivers of change to the Earth’s carbon cycle and climate system. As a result, their accurate representation within Earth System Model (ESM) experiments is an increasingly important goal. The Land‐use Harmonization (LUH) connects historical land‐use reconstructions with future land‐use projections from Integrated Assessment Models (IAMs), attempts to preserve all future gridded changes depicted by the IAMs, computes associated land‐use transitions, and provides this data in a consistent format designed for use in ESMs. The 6th </a:t>
              </a:r>
              <a:r>
                <a:rPr lang="en-US" sz="3600" dirty="0" smtClean="0">
                  <a:latin typeface="Arial"/>
                  <a:cs typeface="Arial"/>
                </a:rPr>
                <a:t/>
              </a:r>
              <a:br>
                <a:rPr lang="en-US" sz="3600" dirty="0" smtClean="0">
                  <a:latin typeface="Arial"/>
                  <a:cs typeface="Arial"/>
                </a:rPr>
              </a:br>
              <a:r>
                <a:rPr lang="en-US" sz="3600" dirty="0" smtClean="0">
                  <a:latin typeface="Arial"/>
                  <a:cs typeface="Arial"/>
                </a:rPr>
                <a:t>Coupled </a:t>
              </a:r>
              <a:r>
                <a:rPr lang="en-US" sz="3600" dirty="0">
                  <a:latin typeface="Arial"/>
                  <a:cs typeface="Arial"/>
                </a:rPr>
                <a:t>Model Inter‐comparison Project </a:t>
              </a:r>
              <a:r>
                <a:rPr lang="en-US" sz="3600" dirty="0" smtClean="0">
                  <a:latin typeface="Arial"/>
                  <a:cs typeface="Arial"/>
                </a:rPr>
                <a:t/>
              </a:r>
              <a:br>
                <a:rPr lang="en-US" sz="3600" dirty="0" smtClean="0">
                  <a:latin typeface="Arial"/>
                  <a:cs typeface="Arial"/>
                </a:rPr>
              </a:br>
              <a:r>
                <a:rPr lang="en-US" sz="3600" dirty="0" smtClean="0">
                  <a:latin typeface="Arial"/>
                  <a:cs typeface="Arial"/>
                </a:rPr>
                <a:t>(</a:t>
              </a:r>
              <a:r>
                <a:rPr lang="en-US" sz="3600" dirty="0">
                  <a:latin typeface="Arial"/>
                  <a:cs typeface="Arial"/>
                </a:rPr>
                <a:t>CMIP6) recently made land‐use a required </a:t>
              </a:r>
              <a:r>
                <a:rPr lang="en-US" sz="3600" dirty="0" smtClean="0">
                  <a:latin typeface="Arial"/>
                  <a:cs typeface="Arial"/>
                </a:rPr>
                <a:t/>
              </a:r>
              <a:br>
                <a:rPr lang="en-US" sz="3600" dirty="0" smtClean="0">
                  <a:latin typeface="Arial"/>
                  <a:cs typeface="Arial"/>
                </a:rPr>
              </a:br>
              <a:r>
                <a:rPr lang="en-US" sz="3600" dirty="0" smtClean="0">
                  <a:latin typeface="Arial"/>
                  <a:cs typeface="Arial"/>
                </a:rPr>
                <a:t>forcing</a:t>
              </a:r>
              <a:r>
                <a:rPr lang="en-US" sz="3600" dirty="0">
                  <a:latin typeface="Arial"/>
                  <a:cs typeface="Arial"/>
                </a:rPr>
                <a:t>, and the LUH2 dataset was made </a:t>
              </a:r>
              <a:r>
                <a:rPr lang="en-US" sz="3600" dirty="0" smtClean="0">
                  <a:latin typeface="Arial"/>
                  <a:cs typeface="Arial"/>
                </a:rPr>
                <a:t/>
              </a:r>
              <a:br>
                <a:rPr lang="en-US" sz="3600" dirty="0" smtClean="0">
                  <a:latin typeface="Arial"/>
                  <a:cs typeface="Arial"/>
                </a:rPr>
              </a:br>
              <a:r>
                <a:rPr lang="en-US" sz="3600" dirty="0" smtClean="0">
                  <a:latin typeface="Arial"/>
                  <a:cs typeface="Arial"/>
                </a:rPr>
                <a:t>an </a:t>
              </a:r>
              <a:r>
                <a:rPr lang="en-US" sz="3600" dirty="0">
                  <a:latin typeface="Arial"/>
                  <a:cs typeface="Arial"/>
                </a:rPr>
                <a:t>entry card for participating in CMIP6 </a:t>
              </a:r>
              <a:r>
                <a:rPr lang="en-US" sz="3600" dirty="0" smtClean="0">
                  <a:latin typeface="Arial"/>
                  <a:cs typeface="Arial"/>
                </a:rPr>
                <a:t/>
              </a:r>
              <a:br>
                <a:rPr lang="en-US" sz="3600" dirty="0" smtClean="0">
                  <a:latin typeface="Arial"/>
                  <a:cs typeface="Arial"/>
                </a:rPr>
              </a:br>
              <a:r>
                <a:rPr lang="en-US" sz="3600" dirty="0" smtClean="0">
                  <a:latin typeface="Arial"/>
                  <a:cs typeface="Arial"/>
                </a:rPr>
                <a:t>runs</a:t>
              </a:r>
              <a:r>
                <a:rPr lang="en-US" sz="3600" dirty="0">
                  <a:latin typeface="Arial"/>
                  <a:cs typeface="Arial"/>
                </a:rPr>
                <a:t>. </a:t>
              </a:r>
              <a:r>
                <a:rPr lang="en-US" sz="3600" dirty="0" smtClean="0">
                  <a:latin typeface="Arial"/>
                  <a:cs typeface="Arial"/>
                </a:rPr>
                <a:t>Over </a:t>
              </a:r>
              <a:r>
                <a:rPr lang="en-US" sz="3600" dirty="0">
                  <a:latin typeface="Arial"/>
                  <a:cs typeface="Arial"/>
                </a:rPr>
                <a:t>the past two years, the LUH </a:t>
              </a:r>
              <a:r>
                <a:rPr lang="en-US" sz="3600" dirty="0" smtClean="0">
                  <a:latin typeface="Arial"/>
                  <a:cs typeface="Arial"/>
                </a:rPr>
                <a:t/>
              </a:r>
              <a:br>
                <a:rPr lang="en-US" sz="3600" dirty="0" smtClean="0">
                  <a:latin typeface="Arial"/>
                  <a:cs typeface="Arial"/>
                </a:rPr>
              </a:br>
              <a:r>
                <a:rPr lang="en-US" sz="3600" dirty="0" smtClean="0">
                  <a:latin typeface="Arial"/>
                  <a:cs typeface="Arial"/>
                </a:rPr>
                <a:t>team </a:t>
              </a:r>
              <a:r>
                <a:rPr lang="en-US" sz="3600" dirty="0">
                  <a:latin typeface="Arial"/>
                  <a:cs typeface="Arial"/>
                </a:rPr>
                <a:t>have </a:t>
              </a:r>
              <a:r>
                <a:rPr lang="en-US" sz="3600" dirty="0" smtClean="0">
                  <a:latin typeface="Arial"/>
                  <a:cs typeface="Arial"/>
                </a:rPr>
                <a:t>enabled </a:t>
              </a:r>
              <a:r>
                <a:rPr lang="en-US" sz="3600" dirty="0">
                  <a:latin typeface="Arial"/>
                  <a:cs typeface="Arial"/>
                </a:rPr>
                <a:t>the LUH2 historical </a:t>
              </a:r>
              <a:r>
                <a:rPr lang="en-US" sz="3600" dirty="0" smtClean="0">
                  <a:latin typeface="Arial"/>
                  <a:cs typeface="Arial"/>
                </a:rPr>
                <a:t/>
              </a:r>
              <a:br>
                <a:rPr lang="en-US" sz="3600" dirty="0" smtClean="0">
                  <a:latin typeface="Arial"/>
                  <a:cs typeface="Arial"/>
                </a:rPr>
              </a:br>
              <a:r>
                <a:rPr lang="en-US" sz="3600" dirty="0" smtClean="0">
                  <a:latin typeface="Arial"/>
                  <a:cs typeface="Arial"/>
                </a:rPr>
                <a:t>data </a:t>
              </a:r>
              <a:r>
                <a:rPr lang="en-US" sz="3600" dirty="0">
                  <a:latin typeface="Arial"/>
                  <a:cs typeface="Arial"/>
                </a:rPr>
                <a:t>for the years 1850‐2015 </a:t>
              </a:r>
              <a:r>
                <a:rPr lang="en-US" sz="3600" dirty="0" smtClean="0">
                  <a:latin typeface="Arial"/>
                  <a:cs typeface="Arial"/>
                </a:rPr>
                <a:t>to be used </a:t>
              </a:r>
              <a:br>
                <a:rPr lang="en-US" sz="3600" dirty="0" smtClean="0">
                  <a:latin typeface="Arial"/>
                  <a:cs typeface="Arial"/>
                </a:rPr>
              </a:br>
              <a:r>
                <a:rPr lang="en-US" sz="3600" dirty="0" smtClean="0">
                  <a:latin typeface="Arial"/>
                  <a:cs typeface="Arial"/>
                </a:rPr>
                <a:t>within </a:t>
              </a:r>
              <a:r>
                <a:rPr lang="en-US" sz="3600" dirty="0">
                  <a:latin typeface="Arial"/>
                  <a:cs typeface="Arial"/>
                </a:rPr>
                <a:t>E3SM. We now turn our attention to </a:t>
              </a:r>
              <a:r>
                <a:rPr lang="en-US" sz="3600" dirty="0" smtClean="0">
                  <a:latin typeface="Arial"/>
                  <a:cs typeface="Arial"/>
                </a:rPr>
                <a:t/>
              </a:r>
              <a:br>
                <a:rPr lang="en-US" sz="3600" dirty="0" smtClean="0">
                  <a:latin typeface="Arial"/>
                  <a:cs typeface="Arial"/>
                </a:rPr>
              </a:br>
              <a:r>
                <a:rPr lang="en-US" sz="3600" dirty="0" smtClean="0">
                  <a:latin typeface="Arial"/>
                  <a:cs typeface="Arial"/>
                </a:rPr>
                <a:t>converting </a:t>
              </a:r>
              <a:r>
                <a:rPr lang="en-US" sz="3600" dirty="0">
                  <a:latin typeface="Arial"/>
                  <a:cs typeface="Arial"/>
                </a:rPr>
                <a:t>and enabling the use of </a:t>
              </a:r>
              <a:r>
                <a:rPr lang="en-US" sz="3600" dirty="0" smtClean="0">
                  <a:latin typeface="Arial"/>
                  <a:cs typeface="Arial"/>
                </a:rPr>
                <a:t>the </a:t>
              </a:r>
              <a:br>
                <a:rPr lang="en-US" sz="3600" dirty="0" smtClean="0">
                  <a:latin typeface="Arial"/>
                  <a:cs typeface="Arial"/>
                </a:rPr>
              </a:br>
              <a:r>
                <a:rPr lang="en-US" sz="3600" dirty="0" smtClean="0">
                  <a:latin typeface="Arial"/>
                  <a:cs typeface="Arial"/>
                </a:rPr>
                <a:t>LUH2 </a:t>
              </a:r>
              <a:r>
                <a:rPr lang="en-US" sz="3600" dirty="0">
                  <a:latin typeface="Arial"/>
                  <a:cs typeface="Arial"/>
                </a:rPr>
                <a:t>future scenarios </a:t>
              </a:r>
              <a:r>
                <a:rPr lang="en-US" sz="3600" dirty="0" smtClean="0">
                  <a:latin typeface="Arial"/>
                  <a:cs typeface="Arial"/>
                </a:rPr>
                <a:t>in E3SM, specifically </a:t>
              </a:r>
              <a:br>
                <a:rPr lang="en-US" sz="3600" dirty="0" smtClean="0">
                  <a:latin typeface="Arial"/>
                  <a:cs typeface="Arial"/>
                </a:rPr>
              </a:br>
              <a:r>
                <a:rPr lang="en-US" sz="3600" dirty="0" smtClean="0">
                  <a:latin typeface="Arial"/>
                  <a:cs typeface="Arial"/>
                </a:rPr>
                <a:t>the LUH2 </a:t>
              </a:r>
              <a:r>
                <a:rPr lang="en-US" sz="3600" dirty="0">
                  <a:latin typeface="Arial"/>
                  <a:cs typeface="Arial"/>
                </a:rPr>
                <a:t>SSP5 RCP8.5 </a:t>
              </a:r>
              <a:r>
                <a:rPr lang="en-US" sz="3600" dirty="0" smtClean="0">
                  <a:latin typeface="Arial"/>
                  <a:cs typeface="Arial"/>
                </a:rPr>
                <a:t>scenario.</a:t>
              </a:r>
              <a:endParaRPr lang="en-US" sz="3600" dirty="0">
                <a:latin typeface="Arial"/>
                <a:cs typeface="Arial"/>
              </a:endParaRPr>
            </a:p>
          </p:txBody>
        </p:sp>
        <p:grpSp>
          <p:nvGrpSpPr>
            <p:cNvPr id="22" name="Group 21"/>
            <p:cNvGrpSpPr/>
            <p:nvPr/>
          </p:nvGrpSpPr>
          <p:grpSpPr>
            <a:xfrm>
              <a:off x="1371600" y="9601200"/>
              <a:ext cx="20116800" cy="2286000"/>
              <a:chOff x="1371600" y="9601200"/>
              <a:chExt cx="20116800" cy="2286000"/>
            </a:xfrm>
          </p:grpSpPr>
          <p:sp>
            <p:nvSpPr>
              <p:cNvPr id="34" name="Rectangle 33"/>
              <p:cNvSpPr/>
              <p:nvPr/>
            </p:nvSpPr>
            <p:spPr>
              <a:xfrm>
                <a:off x="1371600" y="9601200"/>
                <a:ext cx="20116800" cy="2286000"/>
              </a:xfrm>
              <a:prstGeom prst="rect">
                <a:avLst/>
              </a:prstGeom>
              <a:gradFill flip="none" rotWithShape="1">
                <a:gsLst>
                  <a:gs pos="20000">
                    <a:srgbClr val="5DB346"/>
                  </a:gs>
                  <a:gs pos="100000">
                    <a:srgbClr val="125528"/>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TextBox 35"/>
              <p:cNvSpPr txBox="1"/>
              <p:nvPr/>
            </p:nvSpPr>
            <p:spPr>
              <a:xfrm>
                <a:off x="1371600" y="9601200"/>
                <a:ext cx="20116800" cy="2286000"/>
              </a:xfrm>
              <a:prstGeom prst="rect">
                <a:avLst/>
              </a:prstGeom>
              <a:solidFill>
                <a:schemeClr val="accent1"/>
              </a:solidFill>
              <a:ln>
                <a:noFill/>
              </a:ln>
            </p:spPr>
            <p:txBody>
              <a:bodyPr wrap="none" lIns="457200" tIns="457200" rIns="457200" bIns="457200" rtlCol="0" anchor="ctr" anchorCtr="0">
                <a:noAutofit/>
              </a:bodyPr>
              <a:lstStyle/>
              <a:p>
                <a:r>
                  <a:rPr lang="en-US" sz="7200" b="1" dirty="0" smtClean="0">
                    <a:solidFill>
                      <a:schemeClr val="bg1"/>
                    </a:solidFill>
                    <a:latin typeface="Arial"/>
                    <a:cs typeface="Arial"/>
                  </a:rPr>
                  <a:t>Background and Motivation</a:t>
                </a:r>
                <a:endParaRPr lang="en-US" sz="7200" b="1" dirty="0">
                  <a:solidFill>
                    <a:schemeClr val="bg1"/>
                  </a:solidFill>
                  <a:latin typeface="Arial"/>
                  <a:cs typeface="Arial"/>
                </a:endParaRPr>
              </a:p>
            </p:txBody>
          </p:sp>
        </p:grpSp>
      </p:grpSp>
      <p:sp>
        <p:nvSpPr>
          <p:cNvPr id="9" name="Rectangle 8"/>
          <p:cNvSpPr/>
          <p:nvPr/>
        </p:nvSpPr>
        <p:spPr>
          <a:xfrm>
            <a:off x="1371600" y="25788276"/>
            <a:ext cx="20116800" cy="14173200"/>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1371600" y="28074276"/>
            <a:ext cx="20116800" cy="11887200"/>
          </a:xfrm>
          <a:prstGeom prst="rect">
            <a:avLst/>
          </a:prstGeom>
          <a:noFill/>
        </p:spPr>
        <p:txBody>
          <a:bodyPr wrap="square" lIns="457200" tIns="457200" rIns="457200" bIns="457200" rtlCol="0">
            <a:noAutofit/>
          </a:bodyPr>
          <a:lstStyle/>
          <a:p>
            <a:pPr>
              <a:lnSpc>
                <a:spcPct val="110000"/>
              </a:lnSpc>
            </a:pPr>
            <a:r>
              <a:rPr lang="en-US" sz="3600" dirty="0">
                <a:latin typeface="Arial"/>
                <a:cs typeface="Arial"/>
              </a:rPr>
              <a:t>LUH2 improves upon LUH1 in multiple ways, including finer spatial resolution (0.25 x 0.25 degrees), earlier model start date (850 AD), additional land‐use states and transitions including multiple cropland and pasture types, improved spatial detail for wood harvesting and shifting </a:t>
            </a:r>
            <a:r>
              <a:rPr lang="en-US" sz="3600" dirty="0" smtClean="0">
                <a:latin typeface="Arial"/>
                <a:cs typeface="Arial"/>
              </a:rPr>
              <a:t>cultivation (including constraining forest loss patterns with Landsat data), </a:t>
            </a:r>
            <a:r>
              <a:rPr lang="en-US" sz="3600" dirty="0">
                <a:latin typeface="Arial"/>
                <a:cs typeface="Arial"/>
              </a:rPr>
              <a:t>and new data layers of land management information such as irrigation and fertilizer usage (</a:t>
            </a:r>
            <a:r>
              <a:rPr lang="en-US" sz="3600" dirty="0" err="1">
                <a:latin typeface="Arial"/>
                <a:cs typeface="Arial"/>
              </a:rPr>
              <a:t>Hurtt</a:t>
            </a:r>
            <a:r>
              <a:rPr lang="en-US" sz="3600" dirty="0">
                <a:latin typeface="Arial"/>
                <a:cs typeface="Arial"/>
              </a:rPr>
              <a:t> et al. in prep</a:t>
            </a:r>
            <a:r>
              <a:rPr lang="en-US" sz="3600" dirty="0" smtClean="0">
                <a:latin typeface="Arial"/>
                <a:cs typeface="Arial"/>
              </a:rPr>
              <a:t>).</a:t>
            </a:r>
          </a:p>
          <a:p>
            <a:pPr>
              <a:lnSpc>
                <a:spcPct val="110000"/>
              </a:lnSpc>
            </a:pPr>
            <a:endParaRPr lang="en-US" sz="3600" dirty="0">
              <a:latin typeface="Arial"/>
              <a:cs typeface="Arial"/>
            </a:endParaRPr>
          </a:p>
          <a:p>
            <a:pPr>
              <a:lnSpc>
                <a:spcPct val="110000"/>
              </a:lnSpc>
            </a:pPr>
            <a:r>
              <a:rPr lang="en-US" sz="3600" dirty="0" smtClean="0">
                <a:latin typeface="Arial"/>
                <a:cs typeface="Arial"/>
              </a:rPr>
              <a:t>The use of LUH2 data for E3SM involves conversion of </a:t>
            </a:r>
            <a:br>
              <a:rPr lang="en-US" sz="3600" dirty="0" smtClean="0">
                <a:latin typeface="Arial"/>
                <a:cs typeface="Arial"/>
              </a:rPr>
            </a:br>
            <a:r>
              <a:rPr lang="en-US" sz="3600" dirty="0" smtClean="0">
                <a:latin typeface="Arial"/>
                <a:cs typeface="Arial"/>
              </a:rPr>
              <a:t>gridded land-use fractions to 0.5 </a:t>
            </a:r>
            <a:r>
              <a:rPr lang="en-US" sz="3600" dirty="0">
                <a:latin typeface="Arial"/>
                <a:cs typeface="Arial"/>
              </a:rPr>
              <a:t>x 0.5 </a:t>
            </a:r>
            <a:r>
              <a:rPr lang="en-US" sz="3600" dirty="0" smtClean="0">
                <a:latin typeface="Arial"/>
                <a:cs typeface="Arial"/>
              </a:rPr>
              <a:t>degrees, and then </a:t>
            </a:r>
            <a:br>
              <a:rPr lang="en-US" sz="3600" dirty="0" smtClean="0">
                <a:latin typeface="Arial"/>
                <a:cs typeface="Arial"/>
              </a:rPr>
            </a:br>
            <a:r>
              <a:rPr lang="en-US" sz="3600" dirty="0" smtClean="0">
                <a:latin typeface="Arial"/>
                <a:cs typeface="Arial"/>
              </a:rPr>
              <a:t>aggregation of the 12 LUH2 land-use types into the 5 </a:t>
            </a:r>
            <a:br>
              <a:rPr lang="en-US" sz="3600" dirty="0" smtClean="0">
                <a:latin typeface="Arial"/>
                <a:cs typeface="Arial"/>
              </a:rPr>
            </a:br>
            <a:r>
              <a:rPr lang="en-US" sz="3600" dirty="0" smtClean="0">
                <a:latin typeface="Arial"/>
                <a:cs typeface="Arial"/>
              </a:rPr>
              <a:t>land-use states of LUH1 (cropland, grazing land, </a:t>
            </a:r>
            <a:br>
              <a:rPr lang="en-US" sz="3600" dirty="0" smtClean="0">
                <a:latin typeface="Arial"/>
                <a:cs typeface="Arial"/>
              </a:rPr>
            </a:br>
            <a:r>
              <a:rPr lang="en-US" sz="3600" dirty="0" smtClean="0">
                <a:latin typeface="Arial"/>
                <a:cs typeface="Arial"/>
              </a:rPr>
              <a:t>primary natural vegetation, secondary natural vegetation, </a:t>
            </a:r>
            <a:br>
              <a:rPr lang="en-US" sz="3600" dirty="0" smtClean="0">
                <a:latin typeface="Arial"/>
                <a:cs typeface="Arial"/>
              </a:rPr>
            </a:br>
            <a:r>
              <a:rPr lang="en-US" sz="3600" dirty="0" smtClean="0">
                <a:latin typeface="Arial"/>
                <a:cs typeface="Arial"/>
              </a:rPr>
              <a:t>and urban land) annually</a:t>
            </a:r>
            <a:r>
              <a:rPr lang="en-US" sz="3600" dirty="0">
                <a:latin typeface="Arial"/>
                <a:cs typeface="Arial"/>
              </a:rPr>
              <a:t>, for the years </a:t>
            </a:r>
            <a:r>
              <a:rPr lang="en-US" sz="3600" dirty="0" smtClean="0">
                <a:latin typeface="Arial"/>
                <a:cs typeface="Arial"/>
              </a:rPr>
              <a:t>2015‐2100. The </a:t>
            </a:r>
            <a:br>
              <a:rPr lang="en-US" sz="3600" dirty="0" smtClean="0">
                <a:latin typeface="Arial"/>
                <a:cs typeface="Arial"/>
              </a:rPr>
            </a:br>
            <a:r>
              <a:rPr lang="en-US" sz="3600" dirty="0" smtClean="0">
                <a:latin typeface="Arial"/>
                <a:cs typeface="Arial"/>
              </a:rPr>
              <a:t>annual wood harvest grids are also converted into </a:t>
            </a:r>
            <a:br>
              <a:rPr lang="en-US" sz="3600" dirty="0" smtClean="0">
                <a:latin typeface="Arial"/>
                <a:cs typeface="Arial"/>
              </a:rPr>
            </a:br>
            <a:r>
              <a:rPr lang="en-US" sz="3600" dirty="0" smtClean="0">
                <a:latin typeface="Arial"/>
                <a:cs typeface="Arial"/>
              </a:rPr>
              <a:t>0.5 </a:t>
            </a:r>
            <a:r>
              <a:rPr lang="en-US" sz="3600" dirty="0">
                <a:latin typeface="Arial"/>
                <a:cs typeface="Arial"/>
              </a:rPr>
              <a:t>x </a:t>
            </a:r>
            <a:r>
              <a:rPr lang="en-US" sz="3600" dirty="0" smtClean="0">
                <a:latin typeface="Arial"/>
                <a:cs typeface="Arial"/>
              </a:rPr>
              <a:t>0.5 degree fractions of vegetation harvested from </a:t>
            </a:r>
            <a:br>
              <a:rPr lang="en-US" sz="3600" dirty="0" smtClean="0">
                <a:latin typeface="Arial"/>
                <a:cs typeface="Arial"/>
              </a:rPr>
            </a:br>
            <a:r>
              <a:rPr lang="en-US" sz="3600" dirty="0" smtClean="0">
                <a:latin typeface="Arial"/>
                <a:cs typeface="Arial"/>
              </a:rPr>
              <a:t>primary forest, secondary mature forest, secondary </a:t>
            </a:r>
            <a:br>
              <a:rPr lang="en-US" sz="3600" dirty="0" smtClean="0">
                <a:latin typeface="Arial"/>
                <a:cs typeface="Arial"/>
              </a:rPr>
            </a:br>
            <a:r>
              <a:rPr lang="en-US" sz="3600" dirty="0" smtClean="0">
                <a:latin typeface="Arial"/>
                <a:cs typeface="Arial"/>
              </a:rPr>
              <a:t>immature forest, primary non-forest, and secondary </a:t>
            </a:r>
            <a:br>
              <a:rPr lang="en-US" sz="3600" dirty="0" smtClean="0">
                <a:latin typeface="Arial"/>
                <a:cs typeface="Arial"/>
              </a:rPr>
            </a:br>
            <a:r>
              <a:rPr lang="en-US" sz="3600" dirty="0" smtClean="0">
                <a:latin typeface="Arial"/>
                <a:cs typeface="Arial"/>
              </a:rPr>
              <a:t>non-forest.</a:t>
            </a:r>
            <a:endParaRPr lang="en-US" sz="3600" dirty="0">
              <a:latin typeface="Arial"/>
              <a:cs typeface="Arial"/>
            </a:endParaRPr>
          </a:p>
        </p:txBody>
      </p:sp>
      <p:grpSp>
        <p:nvGrpSpPr>
          <p:cNvPr id="23" name="Group 22"/>
          <p:cNvGrpSpPr/>
          <p:nvPr/>
        </p:nvGrpSpPr>
        <p:grpSpPr>
          <a:xfrm>
            <a:off x="1371600" y="25788276"/>
            <a:ext cx="20116800" cy="2286000"/>
            <a:chOff x="1371600" y="24612618"/>
            <a:chExt cx="20116800" cy="2286000"/>
          </a:xfrm>
        </p:grpSpPr>
        <p:sp>
          <p:nvSpPr>
            <p:cNvPr id="39" name="Rectangle 38"/>
            <p:cNvSpPr/>
            <p:nvPr/>
          </p:nvSpPr>
          <p:spPr>
            <a:xfrm>
              <a:off x="1371600" y="24612618"/>
              <a:ext cx="20116800" cy="2286000"/>
            </a:xfrm>
            <a:prstGeom prst="rect">
              <a:avLst/>
            </a:prstGeom>
            <a:gradFill flip="none" rotWithShape="1">
              <a:gsLst>
                <a:gs pos="20000">
                  <a:srgbClr val="5DB346"/>
                </a:gs>
                <a:gs pos="100000">
                  <a:srgbClr val="125528"/>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TextBox 39"/>
            <p:cNvSpPr txBox="1"/>
            <p:nvPr/>
          </p:nvSpPr>
          <p:spPr>
            <a:xfrm>
              <a:off x="1371600" y="24612618"/>
              <a:ext cx="20116800" cy="2286000"/>
            </a:xfrm>
            <a:prstGeom prst="rect">
              <a:avLst/>
            </a:prstGeom>
            <a:solidFill>
              <a:schemeClr val="accent1"/>
            </a:solidFill>
          </p:spPr>
          <p:txBody>
            <a:bodyPr wrap="none" lIns="457200" tIns="457200" rIns="457200" bIns="457200" rtlCol="0" anchor="ctr" anchorCtr="0">
              <a:noAutofit/>
            </a:bodyPr>
            <a:lstStyle/>
            <a:p>
              <a:r>
                <a:rPr lang="en-US" sz="7200" b="1" dirty="0" smtClean="0">
                  <a:solidFill>
                    <a:schemeClr val="bg1"/>
                  </a:solidFill>
                  <a:latin typeface="Arial"/>
                  <a:cs typeface="Arial"/>
                </a:rPr>
                <a:t>Land-Use Harmonization Data</a:t>
              </a:r>
              <a:endParaRPr lang="en-US" sz="7200" b="1" dirty="0">
                <a:solidFill>
                  <a:schemeClr val="bg1"/>
                </a:solidFill>
                <a:latin typeface="Arial"/>
                <a:cs typeface="Arial"/>
              </a:endParaRPr>
            </a:p>
          </p:txBody>
        </p:sp>
      </p:grpSp>
      <p:sp>
        <p:nvSpPr>
          <p:cNvPr id="8" name="Rectangle 7"/>
          <p:cNvSpPr/>
          <p:nvPr/>
        </p:nvSpPr>
        <p:spPr>
          <a:xfrm>
            <a:off x="22402800" y="29983756"/>
            <a:ext cx="20116800" cy="9977720"/>
          </a:xfrm>
          <a:prstGeom prst="rect">
            <a:avLst/>
          </a:prstGeom>
          <a:solidFill>
            <a:schemeClr val="bg1">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p:cNvSpPr txBox="1"/>
          <p:nvPr/>
        </p:nvSpPr>
        <p:spPr>
          <a:xfrm>
            <a:off x="22402800" y="32269756"/>
            <a:ext cx="20116800" cy="7691719"/>
          </a:xfrm>
          <a:prstGeom prst="rect">
            <a:avLst/>
          </a:prstGeom>
          <a:noFill/>
        </p:spPr>
        <p:txBody>
          <a:bodyPr wrap="square" lIns="457200" tIns="457200" rIns="457200" bIns="457200" rtlCol="0">
            <a:noAutofit/>
          </a:bodyPr>
          <a:lstStyle/>
          <a:p>
            <a:pPr>
              <a:lnSpc>
                <a:spcPct val="110000"/>
              </a:lnSpc>
            </a:pPr>
            <a:r>
              <a:rPr lang="en-US" sz="3600" dirty="0" smtClean="0">
                <a:latin typeface="Arial"/>
                <a:cs typeface="Arial"/>
              </a:rPr>
              <a:t>Additional diagnostics will be run to ensure that the LUT output is consistent with the land-use changes from LUH2 and consistent with the underlying details of the original IAM scenario. Alternative land cover conversion choices for each land-use transition type will also be explored: for example, which land cover types should replace cropland and grazing land when those land-use categories are abandoned, and which land cover types should be removed when cropland and/or grazing land are expanded?</a:t>
            </a:r>
          </a:p>
          <a:p>
            <a:pPr>
              <a:lnSpc>
                <a:spcPct val="110000"/>
              </a:lnSpc>
            </a:pPr>
            <a:endParaRPr lang="en-US" sz="3600" dirty="0" smtClean="0">
              <a:latin typeface="Arial"/>
              <a:cs typeface="Arial"/>
            </a:endParaRPr>
          </a:p>
          <a:p>
            <a:pPr>
              <a:lnSpc>
                <a:spcPct val="110000"/>
              </a:lnSpc>
            </a:pPr>
            <a:r>
              <a:rPr lang="en-US" sz="3600" dirty="0" smtClean="0">
                <a:latin typeface="Arial"/>
                <a:cs typeface="Arial"/>
              </a:rPr>
              <a:t>The LUT output will then </a:t>
            </a:r>
            <a:r>
              <a:rPr lang="en-US" sz="3600" dirty="0">
                <a:latin typeface="Arial"/>
                <a:cs typeface="Arial"/>
              </a:rPr>
              <a:t>be </a:t>
            </a:r>
            <a:r>
              <a:rPr lang="en-US" sz="3600" dirty="0" smtClean="0">
                <a:latin typeface="Arial"/>
                <a:cs typeface="Arial"/>
              </a:rPr>
              <a:t>run through </a:t>
            </a:r>
            <a:r>
              <a:rPr lang="en-US" sz="3600" dirty="0" err="1">
                <a:latin typeface="Arial"/>
                <a:cs typeface="Arial"/>
              </a:rPr>
              <a:t>makesurfdat</a:t>
            </a:r>
            <a:r>
              <a:rPr lang="en-US" sz="3600" dirty="0">
                <a:latin typeface="Arial"/>
                <a:cs typeface="Arial"/>
              </a:rPr>
              <a:t> to generate a corresponding surface file for use in </a:t>
            </a:r>
            <a:r>
              <a:rPr lang="en-US" sz="3600" dirty="0" smtClean="0">
                <a:latin typeface="Arial"/>
                <a:cs typeface="Arial"/>
              </a:rPr>
              <a:t>E3SM (along with converted wood harvest files). All methodology and algorithms will be documented within Confluence.</a:t>
            </a:r>
            <a:endParaRPr lang="en-US" sz="3600" dirty="0">
              <a:latin typeface="Arial"/>
              <a:cs typeface="Arial"/>
            </a:endParaRPr>
          </a:p>
        </p:txBody>
      </p:sp>
      <p:grpSp>
        <p:nvGrpSpPr>
          <p:cNvPr id="24" name="Group 23"/>
          <p:cNvGrpSpPr/>
          <p:nvPr/>
        </p:nvGrpSpPr>
        <p:grpSpPr>
          <a:xfrm>
            <a:off x="22402800" y="29983756"/>
            <a:ext cx="20116800" cy="2286000"/>
            <a:chOff x="22402800" y="24612618"/>
            <a:chExt cx="20116800" cy="2286000"/>
          </a:xfrm>
        </p:grpSpPr>
        <p:sp>
          <p:nvSpPr>
            <p:cNvPr id="42" name="Rectangle 41"/>
            <p:cNvSpPr/>
            <p:nvPr/>
          </p:nvSpPr>
          <p:spPr>
            <a:xfrm>
              <a:off x="22402800" y="24612618"/>
              <a:ext cx="20116800" cy="2286000"/>
            </a:xfrm>
            <a:prstGeom prst="rect">
              <a:avLst/>
            </a:prstGeom>
            <a:gradFill flip="none" rotWithShape="1">
              <a:gsLst>
                <a:gs pos="20000">
                  <a:srgbClr val="5DB346"/>
                </a:gs>
                <a:gs pos="100000">
                  <a:srgbClr val="125528"/>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Box 42"/>
            <p:cNvSpPr txBox="1"/>
            <p:nvPr/>
          </p:nvSpPr>
          <p:spPr>
            <a:xfrm>
              <a:off x="22402800" y="24612618"/>
              <a:ext cx="20116800" cy="2286000"/>
            </a:xfrm>
            <a:prstGeom prst="rect">
              <a:avLst/>
            </a:prstGeom>
            <a:solidFill>
              <a:schemeClr val="accent1"/>
            </a:solidFill>
          </p:spPr>
          <p:txBody>
            <a:bodyPr wrap="none" lIns="457200" tIns="457200" rIns="457200" bIns="457200" rtlCol="0" anchor="ctr" anchorCtr="0">
              <a:noAutofit/>
            </a:bodyPr>
            <a:lstStyle/>
            <a:p>
              <a:r>
                <a:rPr lang="en-US" sz="7200" b="1" dirty="0" smtClean="0">
                  <a:solidFill>
                    <a:schemeClr val="bg1"/>
                  </a:solidFill>
                  <a:latin typeface="Arial"/>
                  <a:cs typeface="Arial"/>
                </a:rPr>
                <a:t>Next Steps</a:t>
              </a:r>
              <a:endParaRPr lang="en-US" sz="7200" b="1" dirty="0">
                <a:solidFill>
                  <a:schemeClr val="bg1"/>
                </a:solidFill>
                <a:latin typeface="Arial"/>
                <a:cs typeface="Arial"/>
              </a:endParaRPr>
            </a:p>
          </p:txBody>
        </p:sp>
      </p:grpSp>
      <p:sp>
        <p:nvSpPr>
          <p:cNvPr id="31" name="TextBox 30"/>
          <p:cNvSpPr txBox="1"/>
          <p:nvPr/>
        </p:nvSpPr>
        <p:spPr>
          <a:xfrm>
            <a:off x="22402800" y="10772405"/>
            <a:ext cx="20186837" cy="2286000"/>
          </a:xfrm>
          <a:prstGeom prst="rect">
            <a:avLst/>
          </a:prstGeom>
          <a:solidFill>
            <a:schemeClr val="accent1"/>
          </a:solidFill>
        </p:spPr>
        <p:txBody>
          <a:bodyPr wrap="none" lIns="457200" tIns="457200" rIns="457200" bIns="457200" rtlCol="0" anchor="ctr" anchorCtr="0">
            <a:noAutofit/>
          </a:bodyPr>
          <a:lstStyle/>
          <a:p>
            <a:r>
              <a:rPr lang="en-US" sz="7200" b="1" dirty="0" smtClean="0">
                <a:solidFill>
                  <a:schemeClr val="bg1"/>
                </a:solidFill>
                <a:latin typeface="Arial"/>
                <a:cs typeface="Arial"/>
              </a:rPr>
              <a:t>E3SM Land-Use Translator</a:t>
            </a:r>
            <a:endParaRPr lang="en-US" sz="7200" b="1" dirty="0">
              <a:solidFill>
                <a:schemeClr val="bg1"/>
              </a:solidFill>
              <a:latin typeface="Arial"/>
              <a:cs typeface="Aria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19906" y="13317960"/>
            <a:ext cx="10730753" cy="7652794"/>
          </a:xfrm>
          <a:prstGeom prst="rect">
            <a:avLst/>
          </a:prstGeom>
          <a:ln>
            <a:solidFill>
              <a:srgbClr val="1B5FAE"/>
            </a:solidFill>
          </a:ln>
        </p:spPr>
      </p:pic>
      <p:pic>
        <p:nvPicPr>
          <p:cNvPr id="35" name="Picture 34"/>
          <p:cNvPicPr>
            <a:picLocks noChangeAspect="1"/>
          </p:cNvPicPr>
          <p:nvPr/>
        </p:nvPicPr>
        <p:blipFill rotWithShape="1">
          <a:blip r:embed="rId3">
            <a:extLst>
              <a:ext uri="{28A0092B-C50C-407E-A947-70E740481C1C}">
                <a14:useLocalDpi xmlns:a14="http://schemas.microsoft.com/office/drawing/2010/main" val="0"/>
              </a:ext>
            </a:extLst>
          </a:blip>
          <a:srcRect l="6442" t="7335" r="6261" b="6363"/>
          <a:stretch/>
        </p:blipFill>
        <p:spPr>
          <a:xfrm>
            <a:off x="13919198" y="32462982"/>
            <a:ext cx="7112002" cy="7030939"/>
          </a:xfrm>
          <a:prstGeom prst="rect">
            <a:avLst/>
          </a:prstGeom>
          <a:ln w="63500">
            <a:solidFill>
              <a:srgbClr val="1B5FAE"/>
            </a:solidFill>
          </a:ln>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47104" y="17319812"/>
            <a:ext cx="10184096" cy="7220800"/>
          </a:xfrm>
          <a:prstGeom prst="rect">
            <a:avLst/>
          </a:prstGeom>
          <a:ln>
            <a:solidFill>
              <a:srgbClr val="1B5FAE"/>
            </a:solidFill>
          </a:ln>
        </p:spPr>
      </p:pic>
      <p:grpSp>
        <p:nvGrpSpPr>
          <p:cNvPr id="21" name="Group 20"/>
          <p:cNvGrpSpPr/>
          <p:nvPr/>
        </p:nvGrpSpPr>
        <p:grpSpPr>
          <a:xfrm>
            <a:off x="22853858" y="23743405"/>
            <a:ext cx="19252085" cy="5105243"/>
            <a:chOff x="22853858" y="23743405"/>
            <a:chExt cx="19252085" cy="5105243"/>
          </a:xfrm>
        </p:grpSpPr>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79895" y="23743405"/>
              <a:ext cx="9626048" cy="5105243"/>
            </a:xfrm>
            <a:prstGeom prst="rect">
              <a:avLst/>
            </a:prstGeom>
            <a:ln>
              <a:solidFill>
                <a:srgbClr val="1B5FAE"/>
              </a:solidFill>
            </a:ln>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53858" y="23743405"/>
              <a:ext cx="9663497" cy="5105243"/>
            </a:xfrm>
            <a:prstGeom prst="rect">
              <a:avLst/>
            </a:prstGeom>
            <a:ln>
              <a:solidFill>
                <a:srgbClr val="1B5FAE"/>
              </a:solidFill>
            </a:ln>
          </p:spPr>
        </p:pic>
      </p:grpSp>
      <p:sp>
        <p:nvSpPr>
          <p:cNvPr id="41" name="TextBox 40"/>
          <p:cNvSpPr txBox="1"/>
          <p:nvPr/>
        </p:nvSpPr>
        <p:spPr>
          <a:xfrm>
            <a:off x="22400492" y="13060848"/>
            <a:ext cx="20116800" cy="16218070"/>
          </a:xfrm>
          <a:prstGeom prst="rect">
            <a:avLst/>
          </a:prstGeom>
          <a:noFill/>
        </p:spPr>
        <p:txBody>
          <a:bodyPr wrap="square" lIns="457200" tIns="457200" rIns="457200" bIns="457200" rtlCol="0">
            <a:noAutofit/>
          </a:bodyPr>
          <a:lstStyle/>
          <a:p>
            <a:pPr>
              <a:lnSpc>
                <a:spcPct val="110000"/>
              </a:lnSpc>
            </a:pPr>
            <a:r>
              <a:rPr lang="en-US" sz="3600" dirty="0" smtClean="0">
                <a:latin typeface="Arial"/>
                <a:cs typeface="Arial"/>
              </a:rPr>
              <a:t>The converted LUH2 future scenario is </a:t>
            </a:r>
            <a:br>
              <a:rPr lang="en-US" sz="3600" dirty="0" smtClean="0">
                <a:latin typeface="Arial"/>
                <a:cs typeface="Arial"/>
              </a:rPr>
            </a:br>
            <a:r>
              <a:rPr lang="en-US" sz="3600" dirty="0" smtClean="0">
                <a:latin typeface="Arial"/>
                <a:cs typeface="Arial"/>
              </a:rPr>
              <a:t>then used as an input to the E3SM </a:t>
            </a:r>
            <a:br>
              <a:rPr lang="en-US" sz="3600" dirty="0" smtClean="0">
                <a:latin typeface="Arial"/>
                <a:cs typeface="Arial"/>
              </a:rPr>
            </a:br>
            <a:r>
              <a:rPr lang="en-US" sz="3600" dirty="0" smtClean="0">
                <a:latin typeface="Arial"/>
                <a:cs typeface="Arial"/>
              </a:rPr>
              <a:t>Land-Use Translator (LUT) in offline mode </a:t>
            </a:r>
            <a:br>
              <a:rPr lang="en-US" sz="3600" dirty="0" smtClean="0">
                <a:latin typeface="Arial"/>
                <a:cs typeface="Arial"/>
              </a:rPr>
            </a:br>
            <a:r>
              <a:rPr lang="en-US" sz="3600" dirty="0" smtClean="0">
                <a:latin typeface="Arial"/>
                <a:cs typeface="Arial"/>
              </a:rPr>
              <a:t>to translate the five land-use states into </a:t>
            </a:r>
            <a:br>
              <a:rPr lang="en-US" sz="3600" dirty="0" smtClean="0">
                <a:latin typeface="Arial"/>
                <a:cs typeface="Arial"/>
              </a:rPr>
            </a:br>
            <a:r>
              <a:rPr lang="en-US" sz="3600" dirty="0" smtClean="0">
                <a:latin typeface="Arial"/>
                <a:cs typeface="Arial"/>
              </a:rPr>
              <a:t>16 land cover types. The final states of the </a:t>
            </a:r>
            <a:br>
              <a:rPr lang="en-US" sz="3600" dirty="0" smtClean="0">
                <a:latin typeface="Arial"/>
                <a:cs typeface="Arial"/>
              </a:rPr>
            </a:br>
            <a:r>
              <a:rPr lang="en-US" sz="3600" dirty="0" smtClean="0">
                <a:latin typeface="Arial"/>
                <a:cs typeface="Arial"/>
              </a:rPr>
              <a:t>historical period are used as an initial </a:t>
            </a:r>
            <a:br>
              <a:rPr lang="en-US" sz="3600" dirty="0" smtClean="0">
                <a:latin typeface="Arial"/>
                <a:cs typeface="Arial"/>
              </a:rPr>
            </a:br>
            <a:r>
              <a:rPr lang="en-US" sz="3600" dirty="0" smtClean="0">
                <a:latin typeface="Arial"/>
                <a:cs typeface="Arial"/>
              </a:rPr>
              <a:t>condition in this process so that states </a:t>
            </a:r>
            <a:br>
              <a:rPr lang="en-US" sz="3600" dirty="0" smtClean="0">
                <a:latin typeface="Arial"/>
                <a:cs typeface="Arial"/>
              </a:rPr>
            </a:br>
            <a:r>
              <a:rPr lang="en-US" sz="3600" dirty="0" smtClean="0">
                <a:latin typeface="Arial"/>
                <a:cs typeface="Arial"/>
              </a:rPr>
              <a:t>transition continuously from the historical </a:t>
            </a:r>
            <a:br>
              <a:rPr lang="en-US" sz="3600" dirty="0" smtClean="0">
                <a:latin typeface="Arial"/>
                <a:cs typeface="Arial"/>
              </a:rPr>
            </a:br>
            <a:r>
              <a:rPr lang="en-US" sz="3600" dirty="0" smtClean="0">
                <a:latin typeface="Arial"/>
                <a:cs typeface="Arial"/>
              </a:rPr>
              <a:t>to future periods. The figure shows LUT </a:t>
            </a:r>
            <a:br>
              <a:rPr lang="en-US" sz="3600" dirty="0" smtClean="0">
                <a:latin typeface="Arial"/>
                <a:cs typeface="Arial"/>
              </a:rPr>
            </a:br>
            <a:r>
              <a:rPr lang="en-US" sz="3600" dirty="0" smtClean="0">
                <a:latin typeface="Arial"/>
                <a:cs typeface="Arial"/>
              </a:rPr>
              <a:t>output (solid lines), LUH2 output (dotted </a:t>
            </a:r>
            <a:br>
              <a:rPr lang="en-US" sz="3600" dirty="0" smtClean="0">
                <a:latin typeface="Arial"/>
                <a:cs typeface="Arial"/>
              </a:rPr>
            </a:br>
            <a:r>
              <a:rPr lang="en-US" sz="3600" dirty="0" smtClean="0">
                <a:latin typeface="Arial"/>
                <a:cs typeface="Arial"/>
              </a:rPr>
              <a:t>lines) and IAM output (dashed lines).</a:t>
            </a:r>
          </a:p>
          <a:p>
            <a:pPr>
              <a:lnSpc>
                <a:spcPct val="110000"/>
              </a:lnSpc>
            </a:pPr>
            <a:endParaRPr lang="en-US" sz="3600" dirty="0">
              <a:latin typeface="Arial"/>
              <a:cs typeface="Arial"/>
            </a:endParaRPr>
          </a:p>
          <a:p>
            <a:pPr>
              <a:lnSpc>
                <a:spcPct val="110000"/>
              </a:lnSpc>
            </a:pPr>
            <a:r>
              <a:rPr lang="en-US" sz="3600" dirty="0" smtClean="0">
                <a:latin typeface="Arial"/>
                <a:cs typeface="Arial"/>
              </a:rPr>
              <a:t>Global cropland area trends from LUT </a:t>
            </a:r>
            <a:br>
              <a:rPr lang="en-US" sz="3600" dirty="0" smtClean="0">
                <a:latin typeface="Arial"/>
                <a:cs typeface="Arial"/>
              </a:rPr>
            </a:br>
            <a:r>
              <a:rPr lang="en-US" sz="3600" dirty="0" smtClean="0">
                <a:latin typeface="Arial"/>
                <a:cs typeface="Arial"/>
              </a:rPr>
              <a:t>compare very well with those in LUH2. Grassland also compares well with the LUH2 grazing land, despite definitional differences. Forest area definitions between </a:t>
            </a:r>
            <a:r>
              <a:rPr lang="en-US" sz="3600" smtClean="0">
                <a:latin typeface="Arial"/>
                <a:cs typeface="Arial"/>
              </a:rPr>
              <a:t>the three </a:t>
            </a:r>
            <a:r>
              <a:rPr lang="en-US" sz="3600" dirty="0" smtClean="0">
                <a:latin typeface="Arial"/>
                <a:cs typeface="Arial"/>
              </a:rPr>
              <a:t>models are also quite different, yet global trends also compare well.</a:t>
            </a:r>
            <a:endParaRPr lang="en-US" sz="3600" dirty="0">
              <a:latin typeface="Arial"/>
              <a:cs typeface="Arial"/>
            </a:endParaRPr>
          </a:p>
        </p:txBody>
      </p:sp>
    </p:spTree>
    <p:extLst>
      <p:ext uri="{BB962C8B-B14F-4D97-AF65-F5344CB8AC3E}">
        <p14:creationId xmlns:p14="http://schemas.microsoft.com/office/powerpoint/2010/main" val="14931356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6215</TotalTime>
  <Words>365</Words>
  <Application>Microsoft Macintosh PowerPoint</Application>
  <PresentationFormat>Custom</PresentationFormat>
  <Paragraphs>25</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Calibri</vt:lpstr>
      <vt:lpstr>Arial</vt:lpstr>
      <vt:lpstr>Office Theme</vt:lpstr>
      <vt:lpstr>PowerPoint Presentation</vt:lpstr>
    </vt:vector>
  </TitlesOfParts>
  <Company>Pacific Northwest National Laboratory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DeGraaf</dc:creator>
  <cp:lastModifiedBy>Louise Chini</cp:lastModifiedBy>
  <cp:revision>42</cp:revision>
  <dcterms:created xsi:type="dcterms:W3CDTF">2015-04-08T23:32:45Z</dcterms:created>
  <dcterms:modified xsi:type="dcterms:W3CDTF">2018-11-05T16:32:13Z</dcterms:modified>
</cp:coreProperties>
</file>