
<file path=[Content_Types].xml><?xml version="1.0" encoding="utf-8"?>
<Types xmlns="http://schemas.openxmlformats.org/package/2006/content-types">
  <Default Extension="xml" ContentType="application/xml"/>
  <Default Extension="wmf" ContentType="image/x-wmf"/>
  <Default Extension="jpeg" ContentType="image/jpeg"/>
  <Default Extension="tiff" ContentType="image/tiff"/>
  <Default Extension="emf" ContentType="image/x-emf"/>
  <Default Extension="JPG" ContentType="image/jpeg"/>
  <Default Extension="xlsx" ContentType="application/vnd.openxmlformats-officedocument.spreadsheetml.sheet"/>
  <Default Extension="vml" ContentType="application/vnd.openxmlformats-officedocument.vmlDrawing"/>
  <Default Extension="rels" ContentType="application/vnd.openxmlformats-package.relationships+xml"/>
  <Default Extension="bin" ContentType="application/vnd.openxmlformats-officedocument.oleObject"/>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657" r:id="rId2"/>
    <p:sldMasterId id="2147483653" r:id="rId3"/>
  </p:sldMasterIdLst>
  <p:notesMasterIdLst>
    <p:notesMasterId r:id="rId5"/>
  </p:notesMasterIdLst>
  <p:handoutMasterIdLst>
    <p:handoutMasterId r:id="rId6"/>
  </p:handoutMasterIdLst>
  <p:sldIdLst>
    <p:sldId id="257" r:id="rId4"/>
  </p:sldIdLst>
  <p:sldSz cx="43891200" cy="32918400"/>
  <p:notesSz cx="6858000" cy="9144000"/>
  <p:defaultText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318">
          <p15:clr>
            <a:srgbClr val="A4A3A4"/>
          </p15:clr>
        </p15:guide>
        <p15:guide id="2" orient="horz" pos="288">
          <p15:clr>
            <a:srgbClr val="A4A3A4"/>
          </p15:clr>
        </p15:guide>
        <p15:guide id="3" orient="horz" pos="20160">
          <p15:clr>
            <a:srgbClr val="A4A3A4"/>
          </p15:clr>
        </p15:guide>
        <p15:guide id="4" orient="horz">
          <p15:clr>
            <a:srgbClr val="A4A3A4"/>
          </p15:clr>
        </p15:guide>
        <p15:guide id="5" pos="581">
          <p15:clr>
            <a:srgbClr val="A4A3A4"/>
          </p15:clr>
        </p15:guide>
        <p15:guide id="6" pos="27069">
          <p15:clr>
            <a:srgbClr val="A4A3A4"/>
          </p15:clr>
        </p15:guide>
        <p15:guide id="7" pos="281">
          <p15:clr>
            <a:srgbClr val="A4A3A4"/>
          </p15:clr>
        </p15:guide>
        <p15:guide id="8" pos="27369">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KOTOULAS" initials="AK" lastIdx="2" clrIdx="0"/>
  <p:cmAuthor id="1" name="A.KOTOULAS" initials="HELP" lastIdx="1" clrIdx="1"/>
  <p:cmAuthor id="2" name="A.KOTOULAS" initials="HELP - " lastIdx="1" clrIdx="2"/>
  <p:cmAuthor id="3" name="PosterPresentations.com - 510.649.3001" initials="HELP - " lastIdx="1" clrIdx="3"/>
  <p:cmAuthor id="4" name="Jeff Garnas" initials="JG" lastIdx="4" clrIdx="4">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3F5FA"/>
    <a:srgbClr val="CDD2DE"/>
    <a:srgbClr val="E3E9E5"/>
    <a:srgbClr val="EAEA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669" autoAdjust="0"/>
    <p:restoredTop sz="94760" autoAdjust="0"/>
  </p:normalViewPr>
  <p:slideViewPr>
    <p:cSldViewPr snapToGrid="0" snapToObjects="1" showGuides="1">
      <p:cViewPr>
        <p:scale>
          <a:sx n="24" d="100"/>
          <a:sy n="24" d="100"/>
        </p:scale>
        <p:origin x="1864" y="48"/>
      </p:cViewPr>
      <p:guideLst>
        <p:guide orient="horz" pos="3318"/>
        <p:guide orient="horz" pos="288"/>
        <p:guide orient="horz" pos="20160"/>
        <p:guide orient="horz"/>
        <p:guide pos="581"/>
        <p:guide pos="27069"/>
        <p:guide pos="281"/>
        <p:guide pos="27369"/>
      </p:guideLst>
    </p:cSldViewPr>
  </p:slideViewPr>
  <p:outlineViewPr>
    <p:cViewPr>
      <p:scale>
        <a:sx n="33" d="100"/>
        <a:sy n="33" d="100"/>
      </p:scale>
      <p:origin x="0" y="0"/>
    </p:cViewPr>
  </p:outlineViewPr>
  <p:notesTextViewPr>
    <p:cViewPr>
      <p:scale>
        <a:sx n="3" d="2"/>
        <a:sy n="3" d="2"/>
      </p:scale>
      <p:origin x="0" y="0"/>
    </p:cViewPr>
  </p:notesTextViewPr>
  <p:sorterViewPr>
    <p:cViewPr>
      <p:scale>
        <a:sx n="66" d="100"/>
        <a:sy n="66" d="100"/>
      </p:scale>
      <p:origin x="0" y="0"/>
    </p:cViewPr>
  </p:sorterViewPr>
  <p:notesViewPr>
    <p:cSldViewPr snapToGrid="0" snapToObjects="1" showGuides="1">
      <p:cViewPr varScale="1">
        <p:scale>
          <a:sx n="79" d="100"/>
          <a:sy n="79" d="100"/>
        </p:scale>
        <p:origin x="-3768" y="-10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slideMaster" Target="slideMasters/slideMaster3.xml"/><Relationship Id="rId4" Type="http://schemas.openxmlformats.org/officeDocument/2006/relationships/slide" Target="slides/slide1.xml"/><Relationship Id="rId5" Type="http://schemas.openxmlformats.org/officeDocument/2006/relationships/notesMaster" Target="notesMasters/notesMaster1.xml"/><Relationship Id="rId6" Type="http://schemas.openxmlformats.org/officeDocument/2006/relationships/handoutMaster" Target="handoutMasters/handoutMaster1.xml"/><Relationship Id="rId7" Type="http://schemas.openxmlformats.org/officeDocument/2006/relationships/commentAuthors" Target="commentAuthors.xml"/><Relationship Id="rId8" Type="http://schemas.openxmlformats.org/officeDocument/2006/relationships/presProps" Target="presProps.xml"/><Relationship Id="rId9" Type="http://schemas.openxmlformats.org/officeDocument/2006/relationships/viewProps" Target="viewProps.xml"/><Relationship Id="rId10" Type="http://schemas.openxmlformats.org/officeDocument/2006/relationships/theme" Target="theme/theme1.xml"/><Relationship Id="rId11"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Master" Target="slideMasters/slideMaster2.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wmf"/><Relationship Id="rId4" Type="http://schemas.openxmlformats.org/officeDocument/2006/relationships/image" Target="../media/image4.wmf"/><Relationship Id="rId1" Type="http://schemas.openxmlformats.org/officeDocument/2006/relationships/image" Target="../media/image1.wmf"/><Relationship Id="rId2" Type="http://schemas.openxmlformats.org/officeDocument/2006/relationships/image" Target="../media/image2.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1.wmf"/><Relationship Id="rId4" Type="http://schemas.openxmlformats.org/officeDocument/2006/relationships/image" Target="../media/image2.wmf"/><Relationship Id="rId1" Type="http://schemas.openxmlformats.org/officeDocument/2006/relationships/image" Target="../media/image3.wmf"/><Relationship Id="rId2" Type="http://schemas.openxmlformats.org/officeDocument/2006/relationships/image" Target="../media/image4.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wmf"/><Relationship Id="rId4" Type="http://schemas.openxmlformats.org/officeDocument/2006/relationships/image" Target="../media/image2.wmf"/><Relationship Id="rId1" Type="http://schemas.openxmlformats.org/officeDocument/2006/relationships/image" Target="../media/image3.wmf"/><Relationship Id="rId2" Type="http://schemas.openxmlformats.org/officeDocument/2006/relationships/image" Target="../media/image4.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1.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158C5BC-9A70-462C-B28D-9600239EAC64}" type="datetimeFigureOut">
              <a:rPr lang="en-US" smtClean="0"/>
              <a:pPr/>
              <a:t>11/8/18</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79C131B7-05CA-4AEE-9267-6D0ED4DC84F3}" type="slidenum">
              <a:rPr lang="en-US" smtClean="0"/>
              <a:pPr/>
              <a:t>‹#›</a:t>
            </a:fld>
            <a:endParaRPr lang="en-US"/>
          </a:p>
        </p:txBody>
      </p:sp>
    </p:spTree>
    <p:extLst>
      <p:ext uri="{BB962C8B-B14F-4D97-AF65-F5344CB8AC3E}">
        <p14:creationId xmlns:p14="http://schemas.microsoft.com/office/powerpoint/2010/main" val="39740682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6CC2317-6751-4CD4-9995-8782DD78E936}" type="datetimeFigureOut">
              <a:rPr lang="en-US" smtClean="0"/>
              <a:pPr/>
              <a:t>11/8/18</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6A1A87D-CAF7-4BDC-A0D3-C0DBEDE81619}" type="slidenum">
              <a:rPr lang="en-US" smtClean="0"/>
              <a:pPr/>
              <a:t>‹#›</a:t>
            </a:fld>
            <a:endParaRPr lang="en-US" dirty="0"/>
          </a:p>
        </p:txBody>
      </p:sp>
    </p:spTree>
    <p:extLst>
      <p:ext uri="{BB962C8B-B14F-4D97-AF65-F5344CB8AC3E}">
        <p14:creationId xmlns:p14="http://schemas.microsoft.com/office/powerpoint/2010/main" val="2414637987"/>
      </p:ext>
    </p:extLst>
  </p:cSld>
  <p:clrMap bg1="lt1" tx1="dk1" bg2="lt2" tx2="dk2" accent1="accent1" accent2="accent2" accent3="accent3" accent4="accent4" accent5="accent5" accent6="accent6" hlink="hlink" folHlink="folHlink"/>
  <p:notesStyle>
    <a:lvl1pPr marL="0" algn="l" defTabSz="4388900" rtl="0" eaLnBrk="1" latinLnBrk="0" hangingPunct="1">
      <a:defRPr sz="5800" kern="1200">
        <a:solidFill>
          <a:schemeClr val="tx1"/>
        </a:solidFill>
        <a:latin typeface="+mn-lt"/>
        <a:ea typeface="+mn-ea"/>
        <a:cs typeface="+mn-cs"/>
      </a:defRPr>
    </a:lvl1pPr>
    <a:lvl2pPr marL="2194451" algn="l" defTabSz="4388900" rtl="0" eaLnBrk="1" latinLnBrk="0" hangingPunct="1">
      <a:defRPr sz="5800" kern="1200">
        <a:solidFill>
          <a:schemeClr val="tx1"/>
        </a:solidFill>
        <a:latin typeface="+mn-lt"/>
        <a:ea typeface="+mn-ea"/>
        <a:cs typeface="+mn-cs"/>
      </a:defRPr>
    </a:lvl2pPr>
    <a:lvl3pPr marL="4388900" algn="l" defTabSz="4388900" rtl="0" eaLnBrk="1" latinLnBrk="0" hangingPunct="1">
      <a:defRPr sz="5800" kern="1200">
        <a:solidFill>
          <a:schemeClr val="tx1"/>
        </a:solidFill>
        <a:latin typeface="+mn-lt"/>
        <a:ea typeface="+mn-ea"/>
        <a:cs typeface="+mn-cs"/>
      </a:defRPr>
    </a:lvl3pPr>
    <a:lvl4pPr marL="6583351" algn="l" defTabSz="4388900" rtl="0" eaLnBrk="1" latinLnBrk="0" hangingPunct="1">
      <a:defRPr sz="5800" kern="1200">
        <a:solidFill>
          <a:schemeClr val="tx1"/>
        </a:solidFill>
        <a:latin typeface="+mn-lt"/>
        <a:ea typeface="+mn-ea"/>
        <a:cs typeface="+mn-cs"/>
      </a:defRPr>
    </a:lvl4pPr>
    <a:lvl5pPr marL="8777801" algn="l" defTabSz="4388900" rtl="0" eaLnBrk="1" latinLnBrk="0" hangingPunct="1">
      <a:defRPr sz="5800" kern="1200">
        <a:solidFill>
          <a:schemeClr val="tx1"/>
        </a:solidFill>
        <a:latin typeface="+mn-lt"/>
        <a:ea typeface="+mn-ea"/>
        <a:cs typeface="+mn-cs"/>
      </a:defRPr>
    </a:lvl5pPr>
    <a:lvl6pPr marL="10972252" algn="l" defTabSz="4388900" rtl="0" eaLnBrk="1" latinLnBrk="0" hangingPunct="1">
      <a:defRPr sz="5800" kern="1200">
        <a:solidFill>
          <a:schemeClr val="tx1"/>
        </a:solidFill>
        <a:latin typeface="+mn-lt"/>
        <a:ea typeface="+mn-ea"/>
        <a:cs typeface="+mn-cs"/>
      </a:defRPr>
    </a:lvl6pPr>
    <a:lvl7pPr marL="13166703" algn="l" defTabSz="4388900" rtl="0" eaLnBrk="1" latinLnBrk="0" hangingPunct="1">
      <a:defRPr sz="5800" kern="1200">
        <a:solidFill>
          <a:schemeClr val="tx1"/>
        </a:solidFill>
        <a:latin typeface="+mn-lt"/>
        <a:ea typeface="+mn-ea"/>
        <a:cs typeface="+mn-cs"/>
      </a:defRPr>
    </a:lvl7pPr>
    <a:lvl8pPr marL="15361152" algn="l" defTabSz="4388900" rtl="0" eaLnBrk="1" latinLnBrk="0" hangingPunct="1">
      <a:defRPr sz="5800" kern="1200">
        <a:solidFill>
          <a:schemeClr val="tx1"/>
        </a:solidFill>
        <a:latin typeface="+mn-lt"/>
        <a:ea typeface="+mn-ea"/>
        <a:cs typeface="+mn-cs"/>
      </a:defRPr>
    </a:lvl8pPr>
    <a:lvl9pPr marL="17555603" algn="l" defTabSz="4388900" rtl="0" eaLnBrk="1" latinLnBrk="0" hangingPunct="1">
      <a:defRPr sz="5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459674" y="6378481"/>
            <a:ext cx="10056813" cy="846363"/>
          </a:xfrm>
          <a:prstGeom prst="rect">
            <a:avLst/>
          </a:prstGeom>
        </p:spPr>
        <p:txBody>
          <a:bodyPr wrap="square" lIns="228589" tIns="228589" rIns="228589" bIns="228589">
            <a:spAutoFit/>
          </a:bodyPr>
          <a:lstStyle>
            <a:lvl1pPr marL="0" indent="0">
              <a:buNone/>
              <a:defRPr sz="24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477827" y="5548749"/>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INTRODUCTION or ABSTRACT</a:t>
            </a:r>
          </a:p>
        </p:txBody>
      </p:sp>
      <p:sp>
        <p:nvSpPr>
          <p:cNvPr id="20" name="Text Placeholder 5"/>
          <p:cNvSpPr>
            <a:spLocks noGrp="1"/>
          </p:cNvSpPr>
          <p:nvPr>
            <p:ph type="body" sz="quarter" idx="20" hasCustomPrompt="1"/>
          </p:nvPr>
        </p:nvSpPr>
        <p:spPr>
          <a:xfrm>
            <a:off x="477825" y="14212513"/>
            <a:ext cx="10050462"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OBJECTIVES</a:t>
            </a:r>
          </a:p>
        </p:txBody>
      </p:sp>
      <p:sp>
        <p:nvSpPr>
          <p:cNvPr id="21" name="Text Placeholder 3"/>
          <p:cNvSpPr>
            <a:spLocks noGrp="1"/>
          </p:cNvSpPr>
          <p:nvPr>
            <p:ph type="body" sz="quarter" idx="21" hasCustomPrompt="1"/>
          </p:nvPr>
        </p:nvSpPr>
        <p:spPr>
          <a:xfrm>
            <a:off x="11460161" y="6378481"/>
            <a:ext cx="10048874" cy="846363"/>
          </a:xfrm>
          <a:prstGeom prst="rect">
            <a:avLst/>
          </a:prstGeom>
        </p:spPr>
        <p:txBody>
          <a:bodyPr wrap="square" lIns="228589" tIns="228589" rIns="228589" bIns="228589">
            <a:spAutoFit/>
          </a:bodyPr>
          <a:lstStyle>
            <a:lvl1pPr marL="0" indent="0">
              <a:buNone/>
              <a:defRPr sz="24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11460162" y="5548749"/>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MATERIALS &amp; METHODS</a:t>
            </a:r>
          </a:p>
        </p:txBody>
      </p:sp>
      <p:sp>
        <p:nvSpPr>
          <p:cNvPr id="23" name="Text Placeholder 3"/>
          <p:cNvSpPr>
            <a:spLocks noGrp="1"/>
          </p:cNvSpPr>
          <p:nvPr>
            <p:ph type="body" sz="quarter" idx="23" hasCustomPrompt="1"/>
          </p:nvPr>
        </p:nvSpPr>
        <p:spPr>
          <a:xfrm>
            <a:off x="22448845" y="6378481"/>
            <a:ext cx="10048874" cy="846363"/>
          </a:xfrm>
          <a:prstGeom prst="rect">
            <a:avLst/>
          </a:prstGeom>
        </p:spPr>
        <p:txBody>
          <a:bodyPr wrap="square" lIns="228589" tIns="228589" rIns="228589" bIns="228589">
            <a:spAutoFit/>
          </a:bodyPr>
          <a:lstStyle>
            <a:lvl1pPr marL="0" indent="0">
              <a:buNone/>
              <a:defRPr sz="24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22440906" y="5548749"/>
            <a:ext cx="10058400"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RESULTS</a:t>
            </a:r>
          </a:p>
        </p:txBody>
      </p:sp>
      <p:sp>
        <p:nvSpPr>
          <p:cNvPr id="25" name="Text Placeholder 5"/>
          <p:cNvSpPr>
            <a:spLocks noGrp="1"/>
          </p:cNvSpPr>
          <p:nvPr>
            <p:ph type="body" sz="quarter" idx="25" hasCustomPrompt="1"/>
          </p:nvPr>
        </p:nvSpPr>
        <p:spPr>
          <a:xfrm>
            <a:off x="33422043" y="5548749"/>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CONCLUSIONS</a:t>
            </a:r>
          </a:p>
        </p:txBody>
      </p:sp>
      <p:sp>
        <p:nvSpPr>
          <p:cNvPr id="26" name="Text Placeholder 3"/>
          <p:cNvSpPr>
            <a:spLocks noGrp="1"/>
          </p:cNvSpPr>
          <p:nvPr>
            <p:ph type="body" sz="quarter" idx="26" hasCustomPrompt="1"/>
          </p:nvPr>
        </p:nvSpPr>
        <p:spPr>
          <a:xfrm>
            <a:off x="33422043" y="6378481"/>
            <a:ext cx="10047018" cy="846363"/>
          </a:xfrm>
          <a:prstGeom prst="rect">
            <a:avLst/>
          </a:prstGeom>
        </p:spPr>
        <p:txBody>
          <a:bodyPr wrap="square" lIns="228589" tIns="228589" rIns="228589" bIns="228589">
            <a:spAutoFit/>
          </a:bodyPr>
          <a:lstStyle>
            <a:lvl1pPr marL="0" indent="0">
              <a:buNone/>
              <a:defRPr sz="24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33422043" y="14272738"/>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REFERENCES</a:t>
            </a:r>
          </a:p>
        </p:txBody>
      </p:sp>
      <p:sp>
        <p:nvSpPr>
          <p:cNvPr id="28" name="Text Placeholder 3"/>
          <p:cNvSpPr>
            <a:spLocks noGrp="1"/>
          </p:cNvSpPr>
          <p:nvPr>
            <p:ph type="body" sz="quarter" idx="28" hasCustomPrompt="1"/>
          </p:nvPr>
        </p:nvSpPr>
        <p:spPr>
          <a:xfrm>
            <a:off x="33422043" y="15011402"/>
            <a:ext cx="10052050" cy="846363"/>
          </a:xfrm>
          <a:prstGeom prst="rect">
            <a:avLst/>
          </a:prstGeom>
        </p:spPr>
        <p:txBody>
          <a:bodyPr wrap="square" lIns="228589" tIns="228589" rIns="228589" bIns="228589">
            <a:spAutoFit/>
          </a:bodyPr>
          <a:lstStyle>
            <a:lvl1pPr marL="0" indent="0">
              <a:buNone/>
              <a:defRPr sz="24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33422043" y="25679401"/>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ACKNOWLEDGEMENTS or  CONTACT</a:t>
            </a:r>
          </a:p>
        </p:txBody>
      </p:sp>
      <p:sp>
        <p:nvSpPr>
          <p:cNvPr id="30" name="Text Placeholder 3"/>
          <p:cNvSpPr>
            <a:spLocks noGrp="1"/>
          </p:cNvSpPr>
          <p:nvPr>
            <p:ph type="body" sz="quarter" idx="30" hasCustomPrompt="1"/>
          </p:nvPr>
        </p:nvSpPr>
        <p:spPr>
          <a:xfrm>
            <a:off x="33422043" y="26433446"/>
            <a:ext cx="10052050" cy="846363"/>
          </a:xfrm>
          <a:prstGeom prst="rect">
            <a:avLst/>
          </a:prstGeom>
        </p:spPr>
        <p:txBody>
          <a:bodyPr wrap="square" lIns="228589" tIns="228589" rIns="228589" bIns="228589">
            <a:spAutoFit/>
          </a:bodyPr>
          <a:lstStyle>
            <a:lvl1pPr marL="0" indent="0">
              <a:buNone/>
              <a:defRPr sz="24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0" name="Text Placeholder 3"/>
          <p:cNvSpPr>
            <a:spLocks noGrp="1"/>
          </p:cNvSpPr>
          <p:nvPr>
            <p:ph type="body" sz="quarter" idx="96" hasCustomPrompt="1"/>
          </p:nvPr>
        </p:nvSpPr>
        <p:spPr>
          <a:xfrm>
            <a:off x="459674" y="14951552"/>
            <a:ext cx="10056813" cy="846363"/>
          </a:xfrm>
          <a:prstGeom prst="rect">
            <a:avLst/>
          </a:prstGeom>
        </p:spPr>
        <p:txBody>
          <a:bodyPr wrap="square" lIns="228589" tIns="228589" rIns="228589" bIns="228589">
            <a:spAutoFit/>
          </a:bodyPr>
          <a:lstStyle>
            <a:lvl1pPr marL="0" indent="0">
              <a:buNone/>
              <a:defRPr sz="24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77" name="Text Placeholder 76"/>
          <p:cNvSpPr>
            <a:spLocks noGrp="1"/>
          </p:cNvSpPr>
          <p:nvPr>
            <p:ph type="body" sz="quarter" idx="150" hasCustomPrompt="1"/>
          </p:nvPr>
        </p:nvSpPr>
        <p:spPr>
          <a:xfrm>
            <a:off x="5932593" y="3383947"/>
            <a:ext cx="31998968" cy="1280160"/>
          </a:xfrm>
          <a:prstGeom prst="rect">
            <a:avLst/>
          </a:prstGeom>
        </p:spPr>
        <p:txBody>
          <a:bodyPr>
            <a:normAutofit/>
          </a:bodyPr>
          <a:lstStyle>
            <a:lvl1pPr marL="0" indent="0" algn="ctr">
              <a:buFontTx/>
              <a:buNone/>
              <a:defRPr sz="6000">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78" name="Text Placeholder 76"/>
          <p:cNvSpPr>
            <a:spLocks noGrp="1"/>
          </p:cNvSpPr>
          <p:nvPr>
            <p:ph type="body" sz="quarter" idx="151" hasCustomPrompt="1"/>
          </p:nvPr>
        </p:nvSpPr>
        <p:spPr>
          <a:xfrm>
            <a:off x="5932593" y="2103787"/>
            <a:ext cx="31998968" cy="1280160"/>
          </a:xfrm>
          <a:prstGeom prst="rect">
            <a:avLst/>
          </a:prstGeom>
        </p:spPr>
        <p:txBody>
          <a:bodyPr anchor="t" anchorCtr="1">
            <a:normAutofit/>
          </a:bodyPr>
          <a:lstStyle>
            <a:lvl1pPr marL="0" indent="0" algn="ctr">
              <a:buFontTx/>
              <a:buNone/>
              <a:defRPr sz="8800">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79" name="Text Placeholder 76"/>
          <p:cNvSpPr>
            <a:spLocks noGrp="1"/>
          </p:cNvSpPr>
          <p:nvPr>
            <p:ph type="body" sz="quarter" idx="153" hasCustomPrompt="1"/>
          </p:nvPr>
        </p:nvSpPr>
        <p:spPr>
          <a:xfrm>
            <a:off x="5932593" y="465813"/>
            <a:ext cx="31998968" cy="1637973"/>
          </a:xfrm>
          <a:prstGeom prst="rect">
            <a:avLst/>
          </a:prstGeom>
        </p:spPr>
        <p:txBody>
          <a:bodyPr anchor="t" anchorCtr="1">
            <a:normAutofit/>
          </a:bodyPr>
          <a:lstStyle>
            <a:lvl1pPr marL="0" indent="0" algn="ctr">
              <a:buFontTx/>
              <a:buNone/>
              <a:defRPr sz="11500" b="1">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tandard 3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904186" y="6295353"/>
            <a:ext cx="13591277" cy="861752"/>
          </a:xfrm>
          <a:prstGeom prst="rect">
            <a:avLst/>
          </a:prstGeom>
        </p:spPr>
        <p:txBody>
          <a:bodyPr wrap="square" lIns="228589" tIns="228589" rIns="228589" bIns="228589">
            <a:spAutoFit/>
          </a:bodyPr>
          <a:lstStyle>
            <a:lvl1pPr marL="0" indent="0">
              <a:buNone/>
              <a:defRPr sz="24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922338" y="5431995"/>
            <a:ext cx="13573126"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INTRODUCTION or ABSTRACT</a:t>
            </a:r>
          </a:p>
        </p:txBody>
      </p:sp>
      <p:sp>
        <p:nvSpPr>
          <p:cNvPr id="19" name="Text Placeholder 3"/>
          <p:cNvSpPr>
            <a:spLocks noGrp="1"/>
          </p:cNvSpPr>
          <p:nvPr>
            <p:ph type="body" sz="quarter" idx="19" hasCustomPrompt="1"/>
          </p:nvPr>
        </p:nvSpPr>
        <p:spPr>
          <a:xfrm>
            <a:off x="922338" y="18240478"/>
            <a:ext cx="13592864" cy="861752"/>
          </a:xfrm>
          <a:prstGeom prst="rect">
            <a:avLst/>
          </a:prstGeom>
        </p:spPr>
        <p:txBody>
          <a:bodyPr wrap="square" lIns="228589" tIns="228589" rIns="228589" bIns="228589">
            <a:spAutoFit/>
          </a:bodyPr>
          <a:lstStyle>
            <a:lvl1pPr marL="0" indent="0">
              <a:buNone/>
              <a:defRPr sz="24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0" name="Text Placeholder 5"/>
          <p:cNvSpPr>
            <a:spLocks noGrp="1"/>
          </p:cNvSpPr>
          <p:nvPr>
            <p:ph type="body" sz="quarter" idx="20" hasCustomPrompt="1"/>
          </p:nvPr>
        </p:nvSpPr>
        <p:spPr>
          <a:xfrm>
            <a:off x="942080" y="17409229"/>
            <a:ext cx="1357312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OBJECTIVES</a:t>
            </a:r>
          </a:p>
        </p:txBody>
      </p:sp>
      <p:sp>
        <p:nvSpPr>
          <p:cNvPr id="21" name="Text Placeholder 3"/>
          <p:cNvSpPr>
            <a:spLocks noGrp="1"/>
          </p:cNvSpPr>
          <p:nvPr>
            <p:ph type="body" sz="quarter" idx="21" hasCustomPrompt="1"/>
          </p:nvPr>
        </p:nvSpPr>
        <p:spPr>
          <a:xfrm>
            <a:off x="15154276" y="21595083"/>
            <a:ext cx="13571534" cy="861752"/>
          </a:xfrm>
          <a:prstGeom prst="rect">
            <a:avLst/>
          </a:prstGeom>
        </p:spPr>
        <p:txBody>
          <a:bodyPr wrap="square" lIns="228589" tIns="228589" rIns="228589" bIns="228589">
            <a:spAutoFit/>
          </a:bodyPr>
          <a:lstStyle>
            <a:lvl1pPr marL="0" indent="0">
              <a:buNone/>
              <a:defRPr sz="24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15154276" y="20739663"/>
            <a:ext cx="13571534"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MATERIALS &amp; METHODS</a:t>
            </a:r>
          </a:p>
        </p:txBody>
      </p:sp>
      <p:sp>
        <p:nvSpPr>
          <p:cNvPr id="23" name="Text Placeholder 3"/>
          <p:cNvSpPr>
            <a:spLocks noGrp="1"/>
          </p:cNvSpPr>
          <p:nvPr>
            <p:ph type="body" sz="quarter" idx="23" hasCustomPrompt="1"/>
          </p:nvPr>
        </p:nvSpPr>
        <p:spPr>
          <a:xfrm>
            <a:off x="15162215" y="6295353"/>
            <a:ext cx="13571534" cy="861752"/>
          </a:xfrm>
          <a:prstGeom prst="rect">
            <a:avLst/>
          </a:prstGeom>
        </p:spPr>
        <p:txBody>
          <a:bodyPr wrap="square" lIns="228589" tIns="228589" rIns="228589" bIns="228589">
            <a:spAutoFit/>
          </a:bodyPr>
          <a:lstStyle>
            <a:lvl1pPr marL="0" indent="0">
              <a:buNone/>
              <a:defRPr sz="24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15154277" y="5431995"/>
            <a:ext cx="1357947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RESULTS</a:t>
            </a:r>
          </a:p>
        </p:txBody>
      </p:sp>
      <p:sp>
        <p:nvSpPr>
          <p:cNvPr id="25" name="Text Placeholder 5"/>
          <p:cNvSpPr>
            <a:spLocks noGrp="1"/>
          </p:cNvSpPr>
          <p:nvPr>
            <p:ph type="body" sz="quarter" idx="25" hasCustomPrompt="1"/>
          </p:nvPr>
        </p:nvSpPr>
        <p:spPr>
          <a:xfrm>
            <a:off x="29395741" y="5431995"/>
            <a:ext cx="13576029"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CONCLUSIONS</a:t>
            </a:r>
          </a:p>
        </p:txBody>
      </p:sp>
      <p:sp>
        <p:nvSpPr>
          <p:cNvPr id="26" name="Text Placeholder 3"/>
          <p:cNvSpPr>
            <a:spLocks noGrp="1"/>
          </p:cNvSpPr>
          <p:nvPr>
            <p:ph type="body" sz="quarter" idx="26" hasCustomPrompt="1"/>
          </p:nvPr>
        </p:nvSpPr>
        <p:spPr>
          <a:xfrm>
            <a:off x="29395741" y="6295353"/>
            <a:ext cx="13576029" cy="861752"/>
          </a:xfrm>
          <a:prstGeom prst="rect">
            <a:avLst/>
          </a:prstGeom>
        </p:spPr>
        <p:txBody>
          <a:bodyPr wrap="square" lIns="228589" tIns="228589" rIns="228589" bIns="228589">
            <a:spAutoFit/>
          </a:bodyPr>
          <a:lstStyle>
            <a:lvl1pPr marL="0" indent="0">
              <a:buNone/>
              <a:defRPr sz="24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29395741" y="17377122"/>
            <a:ext cx="13576029" cy="754045"/>
          </a:xfrm>
          <a:prstGeom prst="rect">
            <a:avLst/>
          </a:prstGeom>
          <a:noFill/>
        </p:spPr>
        <p:txBody>
          <a:bodyPr wrap="square" lIns="91436" tIns="91436" rIns="91436" bIns="91436" anchor="ctr" anchorCtr="0">
            <a:spAutoFit/>
          </a:bodyPr>
          <a:lstStyle>
            <a:lvl1pPr marL="0" indent="0" algn="ctr">
              <a:buNone/>
              <a:tabLst/>
              <a:defRPr sz="3700" b="1" u="sng" baseline="0">
                <a:solidFill>
                  <a:schemeClr val="accent5">
                    <a:lumMod val="50000"/>
                  </a:schemeClr>
                </a:solidFill>
              </a:defRPr>
            </a:lvl1pPr>
          </a:lstStyle>
          <a:p>
            <a:pPr lvl="0"/>
            <a:r>
              <a:rPr lang="en-US" dirty="0"/>
              <a:t>(click to add)  REFERENCES</a:t>
            </a:r>
          </a:p>
        </p:txBody>
      </p:sp>
      <p:sp>
        <p:nvSpPr>
          <p:cNvPr id="28" name="Text Placeholder 3"/>
          <p:cNvSpPr>
            <a:spLocks noGrp="1"/>
          </p:cNvSpPr>
          <p:nvPr>
            <p:ph type="body" sz="quarter" idx="28" hasCustomPrompt="1"/>
          </p:nvPr>
        </p:nvSpPr>
        <p:spPr>
          <a:xfrm>
            <a:off x="29390710" y="18157350"/>
            <a:ext cx="13581061" cy="861752"/>
          </a:xfrm>
          <a:prstGeom prst="rect">
            <a:avLst/>
          </a:prstGeom>
        </p:spPr>
        <p:txBody>
          <a:bodyPr wrap="square" lIns="228589" tIns="228589" rIns="228589" bIns="228589">
            <a:spAutoFit/>
          </a:bodyPr>
          <a:lstStyle>
            <a:lvl1pPr marL="0" indent="0">
              <a:buNone/>
              <a:defRPr sz="24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29395741" y="25845657"/>
            <a:ext cx="13576029"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ACKNOWLEDGEMENTS  or  CONTACT</a:t>
            </a:r>
          </a:p>
        </p:txBody>
      </p:sp>
      <p:sp>
        <p:nvSpPr>
          <p:cNvPr id="30" name="Text Placeholder 3"/>
          <p:cNvSpPr>
            <a:spLocks noGrp="1"/>
          </p:cNvSpPr>
          <p:nvPr>
            <p:ph type="body" sz="quarter" idx="30" hasCustomPrompt="1"/>
          </p:nvPr>
        </p:nvSpPr>
        <p:spPr>
          <a:xfrm>
            <a:off x="29395742" y="26625887"/>
            <a:ext cx="13581061" cy="861752"/>
          </a:xfrm>
          <a:prstGeom prst="rect">
            <a:avLst/>
          </a:prstGeom>
        </p:spPr>
        <p:txBody>
          <a:bodyPr wrap="square" lIns="228589" tIns="228589" rIns="228589" bIns="228589">
            <a:spAutoFit/>
          </a:bodyPr>
          <a:lstStyle>
            <a:lvl1pPr marL="0" indent="0">
              <a:buNone/>
              <a:defRPr sz="24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4" name="Text Placeholder 76"/>
          <p:cNvSpPr>
            <a:spLocks noGrp="1"/>
          </p:cNvSpPr>
          <p:nvPr>
            <p:ph type="body" sz="quarter" idx="150" hasCustomPrompt="1"/>
          </p:nvPr>
        </p:nvSpPr>
        <p:spPr>
          <a:xfrm>
            <a:off x="5932593" y="3383947"/>
            <a:ext cx="31998968" cy="1280160"/>
          </a:xfrm>
          <a:prstGeom prst="rect">
            <a:avLst/>
          </a:prstGeom>
        </p:spPr>
        <p:txBody>
          <a:bodyPr>
            <a:normAutofit/>
          </a:bodyPr>
          <a:lstStyle>
            <a:lvl1pPr marL="0" indent="0" algn="ctr">
              <a:buFontTx/>
              <a:buNone/>
              <a:defRPr sz="6000">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65" name="Text Placeholder 76"/>
          <p:cNvSpPr>
            <a:spLocks noGrp="1"/>
          </p:cNvSpPr>
          <p:nvPr>
            <p:ph type="body" sz="quarter" idx="151" hasCustomPrompt="1"/>
          </p:nvPr>
        </p:nvSpPr>
        <p:spPr>
          <a:xfrm>
            <a:off x="5932593" y="2103787"/>
            <a:ext cx="31998968" cy="1280160"/>
          </a:xfrm>
          <a:prstGeom prst="rect">
            <a:avLst/>
          </a:prstGeom>
        </p:spPr>
        <p:txBody>
          <a:bodyPr anchor="t" anchorCtr="1">
            <a:normAutofit/>
          </a:bodyPr>
          <a:lstStyle>
            <a:lvl1pPr marL="0" indent="0" algn="ctr">
              <a:buFontTx/>
              <a:buNone/>
              <a:defRPr sz="8800">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66" name="Text Placeholder 76"/>
          <p:cNvSpPr>
            <a:spLocks noGrp="1"/>
          </p:cNvSpPr>
          <p:nvPr>
            <p:ph type="body" sz="quarter" idx="153" hasCustomPrompt="1"/>
          </p:nvPr>
        </p:nvSpPr>
        <p:spPr>
          <a:xfrm>
            <a:off x="5932593" y="465813"/>
            <a:ext cx="31998968" cy="1637973"/>
          </a:xfrm>
          <a:prstGeom prst="rect">
            <a:avLst/>
          </a:prstGeom>
        </p:spPr>
        <p:txBody>
          <a:bodyPr anchor="t" anchorCtr="1">
            <a:normAutofit/>
          </a:bodyPr>
          <a:lstStyle>
            <a:lvl1pPr marL="0" indent="0" algn="ctr">
              <a:buFontTx/>
              <a:buNone/>
              <a:defRPr sz="11500" b="1">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Wide center column">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904188" y="6212225"/>
            <a:ext cx="10056813" cy="846363"/>
          </a:xfrm>
          <a:prstGeom prst="rect">
            <a:avLst/>
          </a:prstGeom>
        </p:spPr>
        <p:txBody>
          <a:bodyPr wrap="square" lIns="228589" tIns="228589" rIns="228589" bIns="228589">
            <a:spAutoFit/>
          </a:bodyPr>
          <a:lstStyle>
            <a:lvl1pPr marL="0" indent="0">
              <a:buNone/>
              <a:defRPr sz="24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6" name="Text Placeholder 5"/>
          <p:cNvSpPr>
            <a:spLocks noGrp="1"/>
          </p:cNvSpPr>
          <p:nvPr>
            <p:ph type="body" sz="quarter" idx="11" hasCustomPrompt="1"/>
          </p:nvPr>
        </p:nvSpPr>
        <p:spPr>
          <a:xfrm>
            <a:off x="922341" y="5348867"/>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INTRODUCTION or ABSTRACT</a:t>
            </a:r>
          </a:p>
        </p:txBody>
      </p:sp>
      <p:sp>
        <p:nvSpPr>
          <p:cNvPr id="19" name="Text Placeholder 3"/>
          <p:cNvSpPr>
            <a:spLocks noGrp="1"/>
          </p:cNvSpPr>
          <p:nvPr>
            <p:ph type="body" sz="quarter" idx="19" hasCustomPrompt="1"/>
          </p:nvPr>
        </p:nvSpPr>
        <p:spPr>
          <a:xfrm>
            <a:off x="902598" y="15043762"/>
            <a:ext cx="10058400" cy="846363"/>
          </a:xfrm>
          <a:prstGeom prst="rect">
            <a:avLst/>
          </a:prstGeom>
        </p:spPr>
        <p:txBody>
          <a:bodyPr wrap="square" lIns="228589" tIns="228589" rIns="228589" bIns="228589">
            <a:spAutoFit/>
          </a:bodyPr>
          <a:lstStyle>
            <a:lvl1pPr marL="0" indent="0">
              <a:buNone/>
              <a:defRPr sz="24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0" name="Text Placeholder 5"/>
          <p:cNvSpPr>
            <a:spLocks noGrp="1"/>
          </p:cNvSpPr>
          <p:nvPr>
            <p:ph type="body" sz="quarter" idx="20" hasCustomPrompt="1"/>
          </p:nvPr>
        </p:nvSpPr>
        <p:spPr>
          <a:xfrm>
            <a:off x="922339" y="14212513"/>
            <a:ext cx="10050462"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OBJECTIVES</a:t>
            </a:r>
          </a:p>
        </p:txBody>
      </p:sp>
      <p:sp>
        <p:nvSpPr>
          <p:cNvPr id="21" name="Text Placeholder 3"/>
          <p:cNvSpPr>
            <a:spLocks noGrp="1"/>
          </p:cNvSpPr>
          <p:nvPr>
            <p:ph type="body" sz="quarter" idx="21" hasCustomPrompt="1"/>
          </p:nvPr>
        </p:nvSpPr>
        <p:spPr>
          <a:xfrm>
            <a:off x="11587163" y="6204287"/>
            <a:ext cx="20720048" cy="846363"/>
          </a:xfrm>
          <a:prstGeom prst="rect">
            <a:avLst/>
          </a:prstGeom>
        </p:spPr>
        <p:txBody>
          <a:bodyPr wrap="square" lIns="228589" tIns="228589" rIns="228589" bIns="228589">
            <a:spAutoFit/>
          </a:bodyPr>
          <a:lstStyle>
            <a:lvl1pPr marL="0" indent="0">
              <a:buNone/>
              <a:defRPr sz="24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2" name="Text Placeholder 5"/>
          <p:cNvSpPr>
            <a:spLocks noGrp="1"/>
          </p:cNvSpPr>
          <p:nvPr>
            <p:ph type="body" sz="quarter" idx="22" hasCustomPrompt="1"/>
          </p:nvPr>
        </p:nvSpPr>
        <p:spPr>
          <a:xfrm>
            <a:off x="11587164" y="5348867"/>
            <a:ext cx="20720050"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(header)  MATERIALS &amp; METHODS</a:t>
            </a:r>
          </a:p>
        </p:txBody>
      </p:sp>
      <p:sp>
        <p:nvSpPr>
          <p:cNvPr id="23" name="Text Placeholder 3"/>
          <p:cNvSpPr>
            <a:spLocks noGrp="1"/>
          </p:cNvSpPr>
          <p:nvPr>
            <p:ph type="body" sz="quarter" idx="23" hasCustomPrompt="1"/>
          </p:nvPr>
        </p:nvSpPr>
        <p:spPr>
          <a:xfrm>
            <a:off x="11587164" y="21896538"/>
            <a:ext cx="20720050" cy="846363"/>
          </a:xfrm>
          <a:prstGeom prst="rect">
            <a:avLst/>
          </a:prstGeom>
        </p:spPr>
        <p:txBody>
          <a:bodyPr wrap="square" lIns="228589" tIns="228589" rIns="228589" bIns="228589">
            <a:spAutoFit/>
          </a:bodyPr>
          <a:lstStyle>
            <a:lvl1pPr marL="0" indent="0">
              <a:buNone/>
              <a:defRPr sz="24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4" name="Text Placeholder 5"/>
          <p:cNvSpPr>
            <a:spLocks noGrp="1"/>
          </p:cNvSpPr>
          <p:nvPr>
            <p:ph type="body" sz="quarter" idx="24" hasCustomPrompt="1"/>
          </p:nvPr>
        </p:nvSpPr>
        <p:spPr>
          <a:xfrm>
            <a:off x="11587162" y="21074746"/>
            <a:ext cx="20720050"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RESULTS</a:t>
            </a:r>
          </a:p>
        </p:txBody>
      </p:sp>
      <p:sp>
        <p:nvSpPr>
          <p:cNvPr id="25" name="Text Placeholder 5"/>
          <p:cNvSpPr>
            <a:spLocks noGrp="1"/>
          </p:cNvSpPr>
          <p:nvPr>
            <p:ph type="body" sz="quarter" idx="25" hasCustomPrompt="1"/>
          </p:nvPr>
        </p:nvSpPr>
        <p:spPr>
          <a:xfrm>
            <a:off x="32905536" y="5348867"/>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CONCLUSIONS</a:t>
            </a:r>
          </a:p>
        </p:txBody>
      </p:sp>
      <p:sp>
        <p:nvSpPr>
          <p:cNvPr id="26" name="Text Placeholder 3"/>
          <p:cNvSpPr>
            <a:spLocks noGrp="1"/>
          </p:cNvSpPr>
          <p:nvPr>
            <p:ph type="body" sz="quarter" idx="26" hasCustomPrompt="1"/>
          </p:nvPr>
        </p:nvSpPr>
        <p:spPr>
          <a:xfrm>
            <a:off x="32905536" y="6212225"/>
            <a:ext cx="10047018" cy="846363"/>
          </a:xfrm>
          <a:prstGeom prst="rect">
            <a:avLst/>
          </a:prstGeom>
        </p:spPr>
        <p:txBody>
          <a:bodyPr wrap="square" lIns="228589" tIns="228589" rIns="228589" bIns="228589">
            <a:spAutoFit/>
          </a:bodyPr>
          <a:lstStyle>
            <a:lvl1pPr marL="0" indent="0">
              <a:buNone/>
              <a:defRPr sz="24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7" name="Text Placeholder 5"/>
          <p:cNvSpPr>
            <a:spLocks noGrp="1"/>
          </p:cNvSpPr>
          <p:nvPr>
            <p:ph type="body" sz="quarter" idx="27" hasCustomPrompt="1"/>
          </p:nvPr>
        </p:nvSpPr>
        <p:spPr>
          <a:xfrm>
            <a:off x="32905536" y="14272738"/>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REFERENCES</a:t>
            </a:r>
          </a:p>
        </p:txBody>
      </p:sp>
      <p:sp>
        <p:nvSpPr>
          <p:cNvPr id="28" name="Text Placeholder 3"/>
          <p:cNvSpPr>
            <a:spLocks noGrp="1"/>
          </p:cNvSpPr>
          <p:nvPr>
            <p:ph type="body" sz="quarter" idx="28" hasCustomPrompt="1"/>
          </p:nvPr>
        </p:nvSpPr>
        <p:spPr>
          <a:xfrm>
            <a:off x="32905536" y="15011402"/>
            <a:ext cx="10052050" cy="846363"/>
          </a:xfrm>
          <a:prstGeom prst="rect">
            <a:avLst/>
          </a:prstGeom>
        </p:spPr>
        <p:txBody>
          <a:bodyPr wrap="square" lIns="228589" tIns="228589" rIns="228589" bIns="228589">
            <a:spAutoFit/>
          </a:bodyPr>
          <a:lstStyle>
            <a:lvl1pPr marL="0" indent="0">
              <a:buNone/>
              <a:defRPr sz="24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9" name="Text Placeholder 5"/>
          <p:cNvSpPr>
            <a:spLocks noGrp="1"/>
          </p:cNvSpPr>
          <p:nvPr>
            <p:ph type="body" sz="quarter" idx="29" hasCustomPrompt="1"/>
          </p:nvPr>
        </p:nvSpPr>
        <p:spPr>
          <a:xfrm>
            <a:off x="32905536" y="25669876"/>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ACKNOWLEDGEMENTS or CONTACT</a:t>
            </a:r>
          </a:p>
        </p:txBody>
      </p:sp>
      <p:sp>
        <p:nvSpPr>
          <p:cNvPr id="30" name="Text Placeholder 3"/>
          <p:cNvSpPr>
            <a:spLocks noGrp="1"/>
          </p:cNvSpPr>
          <p:nvPr>
            <p:ph type="body" sz="quarter" idx="30" hasCustomPrompt="1"/>
          </p:nvPr>
        </p:nvSpPr>
        <p:spPr>
          <a:xfrm>
            <a:off x="32905536" y="26436774"/>
            <a:ext cx="10052050" cy="846363"/>
          </a:xfrm>
          <a:prstGeom prst="rect">
            <a:avLst/>
          </a:prstGeom>
        </p:spPr>
        <p:txBody>
          <a:bodyPr wrap="square" lIns="228589" tIns="228589" rIns="228589" bIns="228589">
            <a:spAutoFit/>
          </a:bodyPr>
          <a:lstStyle>
            <a:lvl1pPr marL="0" indent="0">
              <a:buNone/>
              <a:defRPr sz="24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64" name="Text Placeholder 76"/>
          <p:cNvSpPr>
            <a:spLocks noGrp="1"/>
          </p:cNvSpPr>
          <p:nvPr>
            <p:ph type="body" sz="quarter" idx="150" hasCustomPrompt="1"/>
          </p:nvPr>
        </p:nvSpPr>
        <p:spPr>
          <a:xfrm>
            <a:off x="5932593" y="3383947"/>
            <a:ext cx="31998968" cy="1280160"/>
          </a:xfrm>
          <a:prstGeom prst="rect">
            <a:avLst/>
          </a:prstGeom>
        </p:spPr>
        <p:txBody>
          <a:bodyPr>
            <a:normAutofit/>
          </a:bodyPr>
          <a:lstStyle>
            <a:lvl1pPr marL="0" indent="0" algn="ctr">
              <a:buFontTx/>
              <a:buNone/>
              <a:defRPr sz="6000">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65" name="Text Placeholder 76"/>
          <p:cNvSpPr>
            <a:spLocks noGrp="1"/>
          </p:cNvSpPr>
          <p:nvPr>
            <p:ph type="body" sz="quarter" idx="151" hasCustomPrompt="1"/>
          </p:nvPr>
        </p:nvSpPr>
        <p:spPr>
          <a:xfrm>
            <a:off x="5932593" y="2103787"/>
            <a:ext cx="31998968" cy="1280160"/>
          </a:xfrm>
          <a:prstGeom prst="rect">
            <a:avLst/>
          </a:prstGeom>
        </p:spPr>
        <p:txBody>
          <a:bodyPr anchor="t" anchorCtr="1">
            <a:normAutofit/>
          </a:bodyPr>
          <a:lstStyle>
            <a:lvl1pPr marL="0" indent="0" algn="ctr">
              <a:buFontTx/>
              <a:buNone/>
              <a:defRPr sz="8800">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66" name="Text Placeholder 76"/>
          <p:cNvSpPr>
            <a:spLocks noGrp="1"/>
          </p:cNvSpPr>
          <p:nvPr>
            <p:ph type="body" sz="quarter" idx="153" hasCustomPrompt="1"/>
          </p:nvPr>
        </p:nvSpPr>
        <p:spPr>
          <a:xfrm>
            <a:off x="5932593" y="465813"/>
            <a:ext cx="31998968" cy="1637973"/>
          </a:xfrm>
          <a:prstGeom prst="rect">
            <a:avLst/>
          </a:prstGeom>
        </p:spPr>
        <p:txBody>
          <a:bodyPr anchor="t" anchorCtr="1">
            <a:normAutofit/>
          </a:bodyPr>
          <a:lstStyle>
            <a:lvl1pPr marL="0" indent="0" algn="ctr">
              <a:buFontTx/>
              <a:buNone/>
              <a:defRPr sz="11500" b="1">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image" Target="../media/image2.wmf"/><Relationship Id="rId12" Type="http://schemas.openxmlformats.org/officeDocument/2006/relationships/oleObject" Target="../embeddings/oleObject3.bin"/><Relationship Id="rId13" Type="http://schemas.openxmlformats.org/officeDocument/2006/relationships/image" Target="../media/image3.wmf"/><Relationship Id="rId14" Type="http://schemas.openxmlformats.org/officeDocument/2006/relationships/image" Target="../media/image9.png"/><Relationship Id="rId15" Type="http://schemas.openxmlformats.org/officeDocument/2006/relationships/oleObject" Target="../embeddings/oleObject4.bin"/><Relationship Id="rId16" Type="http://schemas.openxmlformats.org/officeDocument/2006/relationships/image" Target="../media/image4.wmf"/><Relationship Id="rId17" Type="http://schemas.openxmlformats.org/officeDocument/2006/relationships/hyperlink" Target="http://www.facebook.com/pages/PosterPresentationscom/217914411419?v=app_4949752878&amp;ref=ts" TargetMode="External"/><Relationship Id="rId18" Type="http://schemas.openxmlformats.org/officeDocument/2006/relationships/image" Target="../media/image10.jpeg"/><Relationship Id="rId1" Type="http://schemas.openxmlformats.org/officeDocument/2006/relationships/slideLayout" Target="../slideLayouts/slideLayout1.xml"/><Relationship Id="rId2" Type="http://schemas.openxmlformats.org/officeDocument/2006/relationships/theme" Target="../theme/theme1.xml"/><Relationship Id="rId3" Type="http://schemas.openxmlformats.org/officeDocument/2006/relationships/vmlDrawing" Target="../drawings/vmlDrawing1.vml"/><Relationship Id="rId4" Type="http://schemas.openxmlformats.org/officeDocument/2006/relationships/image" Target="../media/image5.png"/><Relationship Id="rId5" Type="http://schemas.openxmlformats.org/officeDocument/2006/relationships/image" Target="../media/image6.png"/><Relationship Id="rId6" Type="http://schemas.openxmlformats.org/officeDocument/2006/relationships/image" Target="../media/image7.png"/><Relationship Id="rId7" Type="http://schemas.openxmlformats.org/officeDocument/2006/relationships/image" Target="../media/image8.png"/><Relationship Id="rId8" Type="http://schemas.openxmlformats.org/officeDocument/2006/relationships/oleObject" Target="../embeddings/oleObject1.bin"/><Relationship Id="rId9" Type="http://schemas.openxmlformats.org/officeDocument/2006/relationships/image" Target="../media/image1.wmf"/><Relationship Id="rId10" Type="http://schemas.openxmlformats.org/officeDocument/2006/relationships/oleObject" Target="../embeddings/oleObject2.bin"/></Relationships>
</file>

<file path=ppt/slideMasters/_rels/slideMaster2.xml.rels><?xml version="1.0" encoding="UTF-8" standalone="yes"?>
<Relationships xmlns="http://schemas.openxmlformats.org/package/2006/relationships"><Relationship Id="rId11" Type="http://schemas.openxmlformats.org/officeDocument/2006/relationships/image" Target="../media/image5.png"/><Relationship Id="rId12" Type="http://schemas.openxmlformats.org/officeDocument/2006/relationships/image" Target="../media/image6.png"/><Relationship Id="rId13" Type="http://schemas.openxmlformats.org/officeDocument/2006/relationships/image" Target="../media/image7.png"/><Relationship Id="rId14" Type="http://schemas.openxmlformats.org/officeDocument/2006/relationships/image" Target="../media/image8.png"/><Relationship Id="rId15" Type="http://schemas.openxmlformats.org/officeDocument/2006/relationships/oleObject" Target="../embeddings/oleObject7.bin"/><Relationship Id="rId16" Type="http://schemas.openxmlformats.org/officeDocument/2006/relationships/image" Target="../media/image1.wmf"/><Relationship Id="rId17" Type="http://schemas.openxmlformats.org/officeDocument/2006/relationships/oleObject" Target="../embeddings/oleObject8.bin"/><Relationship Id="rId18" Type="http://schemas.openxmlformats.org/officeDocument/2006/relationships/image" Target="../media/image2.wmf"/><Relationship Id="rId1" Type="http://schemas.openxmlformats.org/officeDocument/2006/relationships/slideLayout" Target="../slideLayouts/slideLayout2.xml"/><Relationship Id="rId2" Type="http://schemas.openxmlformats.org/officeDocument/2006/relationships/theme" Target="../theme/theme2.xml"/><Relationship Id="rId3" Type="http://schemas.openxmlformats.org/officeDocument/2006/relationships/vmlDrawing" Target="../drawings/vmlDrawing2.vml"/><Relationship Id="rId4" Type="http://schemas.openxmlformats.org/officeDocument/2006/relationships/oleObject" Target="../embeddings/oleObject5.bin"/><Relationship Id="rId5" Type="http://schemas.openxmlformats.org/officeDocument/2006/relationships/image" Target="../media/image3.wmf"/><Relationship Id="rId6" Type="http://schemas.openxmlformats.org/officeDocument/2006/relationships/image" Target="../media/image9.png"/><Relationship Id="rId7" Type="http://schemas.openxmlformats.org/officeDocument/2006/relationships/oleObject" Target="../embeddings/oleObject6.bin"/><Relationship Id="rId8" Type="http://schemas.openxmlformats.org/officeDocument/2006/relationships/image" Target="../media/image4.wmf"/><Relationship Id="rId9" Type="http://schemas.openxmlformats.org/officeDocument/2006/relationships/hyperlink" Target="http://www.facebook.com/pages/PosterPresentationscom/217914411419?v=app_4949752878&amp;ref=ts" TargetMode="External"/><Relationship Id="rId10" Type="http://schemas.openxmlformats.org/officeDocument/2006/relationships/image" Target="../media/image10.jpeg"/></Relationships>
</file>

<file path=ppt/slideMasters/_rels/slideMaster3.xml.rels><?xml version="1.0" encoding="UTF-8" standalone="yes"?>
<Relationships xmlns="http://schemas.openxmlformats.org/package/2006/relationships"><Relationship Id="rId11" Type="http://schemas.openxmlformats.org/officeDocument/2006/relationships/image" Target="../media/image5.png"/><Relationship Id="rId12" Type="http://schemas.openxmlformats.org/officeDocument/2006/relationships/image" Target="../media/image6.png"/><Relationship Id="rId13" Type="http://schemas.openxmlformats.org/officeDocument/2006/relationships/image" Target="../media/image7.png"/><Relationship Id="rId14" Type="http://schemas.openxmlformats.org/officeDocument/2006/relationships/image" Target="../media/image8.png"/><Relationship Id="rId15" Type="http://schemas.openxmlformats.org/officeDocument/2006/relationships/oleObject" Target="../embeddings/oleObject11.bin"/><Relationship Id="rId16" Type="http://schemas.openxmlformats.org/officeDocument/2006/relationships/image" Target="../media/image1.wmf"/><Relationship Id="rId17" Type="http://schemas.openxmlformats.org/officeDocument/2006/relationships/oleObject" Target="../embeddings/oleObject12.bin"/><Relationship Id="rId18" Type="http://schemas.openxmlformats.org/officeDocument/2006/relationships/image" Target="../media/image2.wmf"/><Relationship Id="rId1" Type="http://schemas.openxmlformats.org/officeDocument/2006/relationships/slideLayout" Target="../slideLayouts/slideLayout3.xml"/><Relationship Id="rId2" Type="http://schemas.openxmlformats.org/officeDocument/2006/relationships/theme" Target="../theme/theme3.xml"/><Relationship Id="rId3" Type="http://schemas.openxmlformats.org/officeDocument/2006/relationships/vmlDrawing" Target="../drawings/vmlDrawing3.vml"/><Relationship Id="rId4" Type="http://schemas.openxmlformats.org/officeDocument/2006/relationships/oleObject" Target="../embeddings/oleObject9.bin"/><Relationship Id="rId5" Type="http://schemas.openxmlformats.org/officeDocument/2006/relationships/image" Target="../media/image3.wmf"/><Relationship Id="rId6" Type="http://schemas.openxmlformats.org/officeDocument/2006/relationships/image" Target="../media/image9.png"/><Relationship Id="rId7" Type="http://schemas.openxmlformats.org/officeDocument/2006/relationships/oleObject" Target="../embeddings/oleObject10.bin"/><Relationship Id="rId8" Type="http://schemas.openxmlformats.org/officeDocument/2006/relationships/image" Target="../media/image4.wmf"/><Relationship Id="rId9" Type="http://schemas.openxmlformats.org/officeDocument/2006/relationships/hyperlink" Target="http://www.facebook.com/pages/PosterPresentationscom/217914411419?v=app_4949752878&amp;ref=ts" TargetMode="External"/><Relationship Id="rId10" Type="http://schemas.openxmlformats.org/officeDocument/2006/relationships/image" Target="../media/image10.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a:gsLst>
            <a:gs pos="0">
              <a:schemeClr val="accent6">
                <a:lumMod val="20000"/>
                <a:lumOff val="80000"/>
              </a:schemeClr>
            </a:gs>
            <a:gs pos="100000">
              <a:schemeClr val="bg1"/>
            </a:gs>
          </a:gsLst>
          <a:lin ang="5400000" scaled="1"/>
        </a:gradFill>
        <a:effectLst/>
      </p:bgPr>
    </p:bg>
    <p:spTree>
      <p:nvGrpSpPr>
        <p:cNvPr id="1" name=""/>
        <p:cNvGrpSpPr/>
        <p:nvPr/>
      </p:nvGrpSpPr>
      <p:grpSpPr>
        <a:xfrm>
          <a:off x="0" y="0"/>
          <a:ext cx="0" cy="0"/>
          <a:chOff x="0" y="0"/>
          <a:chExt cx="0" cy="0"/>
        </a:xfrm>
      </p:grpSpPr>
      <p:sp>
        <p:nvSpPr>
          <p:cNvPr id="2" name="Rounded Rectangle 1"/>
          <p:cNvSpPr/>
          <p:nvPr userDrawn="1"/>
        </p:nvSpPr>
        <p:spPr>
          <a:xfrm>
            <a:off x="446073" y="5475145"/>
            <a:ext cx="10058400" cy="26736675"/>
          </a:xfrm>
          <a:prstGeom prst="roundRect">
            <a:avLst>
              <a:gd name="adj" fmla="val 1956"/>
            </a:avLst>
          </a:prstGeom>
          <a:gradFill>
            <a:gsLst>
              <a:gs pos="0">
                <a:schemeClr val="accent6">
                  <a:lumMod val="40000"/>
                  <a:lumOff val="60000"/>
                </a:schemeClr>
              </a:gs>
              <a:gs pos="10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ounded Rectangle 39"/>
          <p:cNvSpPr/>
          <p:nvPr userDrawn="1"/>
        </p:nvSpPr>
        <p:spPr>
          <a:xfrm>
            <a:off x="11428937" y="5475142"/>
            <a:ext cx="10058400" cy="26736675"/>
          </a:xfrm>
          <a:prstGeom prst="roundRect">
            <a:avLst>
              <a:gd name="adj" fmla="val 1956"/>
            </a:avLst>
          </a:prstGeom>
          <a:gradFill>
            <a:gsLst>
              <a:gs pos="0">
                <a:schemeClr val="accent6">
                  <a:lumMod val="40000"/>
                  <a:lumOff val="60000"/>
                </a:schemeClr>
              </a:gs>
              <a:gs pos="10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ounded Rectangle 41"/>
          <p:cNvSpPr/>
          <p:nvPr userDrawn="1"/>
        </p:nvSpPr>
        <p:spPr>
          <a:xfrm>
            <a:off x="22411801" y="5475143"/>
            <a:ext cx="10058400" cy="26736675"/>
          </a:xfrm>
          <a:prstGeom prst="roundRect">
            <a:avLst>
              <a:gd name="adj" fmla="val 1956"/>
            </a:avLst>
          </a:prstGeom>
          <a:gradFill>
            <a:gsLst>
              <a:gs pos="0">
                <a:schemeClr val="accent6">
                  <a:lumMod val="40000"/>
                  <a:lumOff val="60000"/>
                </a:schemeClr>
              </a:gs>
              <a:gs pos="10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Rounded Rectangle 63"/>
          <p:cNvSpPr/>
          <p:nvPr userDrawn="1"/>
        </p:nvSpPr>
        <p:spPr>
          <a:xfrm>
            <a:off x="33394664" y="5475144"/>
            <a:ext cx="10058400" cy="26736675"/>
          </a:xfrm>
          <a:prstGeom prst="roundRect">
            <a:avLst>
              <a:gd name="adj" fmla="val 1956"/>
            </a:avLst>
          </a:prstGeom>
          <a:gradFill>
            <a:gsLst>
              <a:gs pos="0">
                <a:schemeClr val="accent6">
                  <a:lumMod val="40000"/>
                  <a:lumOff val="60000"/>
                </a:schemeClr>
              </a:gs>
              <a:gs pos="10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0" name="Group 29"/>
          <p:cNvGrpSpPr/>
          <p:nvPr userDrawn="1"/>
        </p:nvGrpSpPr>
        <p:grpSpPr>
          <a:xfrm>
            <a:off x="-11225189" y="-1"/>
            <a:ext cx="11018865" cy="32918401"/>
            <a:chOff x="-11225189" y="-1"/>
            <a:chExt cx="11018865" cy="32918401"/>
          </a:xfrm>
        </p:grpSpPr>
        <p:sp>
          <p:nvSpPr>
            <p:cNvPr id="31" name="Rectangle 30"/>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3200" b="1" spc="0" dirty="0">
                  <a:solidFill>
                    <a:srgbClr val="FF0000"/>
                  </a:solidFill>
                  <a:latin typeface="Trebuchet MS" pitchFamily="34" charset="0"/>
                </a:rPr>
                <a:t>(—THIS SIDEBAR DOES NOT PRINT—)</a:t>
              </a:r>
              <a:endParaRPr lang="en-US" sz="3200" b="1" spc="600" dirty="0">
                <a:solidFill>
                  <a:schemeClr val="bg1"/>
                </a:solidFill>
                <a:latin typeface="Trebuchet MS" pitchFamily="34" charset="0"/>
              </a:endParaRPr>
            </a:p>
            <a:p>
              <a:pPr algn="ctr"/>
              <a:r>
                <a:rPr lang="en-US" sz="4000" b="1" spc="600" dirty="0">
                  <a:solidFill>
                    <a:schemeClr val="bg1"/>
                  </a:solidFill>
                  <a:latin typeface="Trebuchet MS" pitchFamily="34" charset="0"/>
                </a:rPr>
                <a:t>DESIGN</a:t>
              </a:r>
              <a:r>
                <a:rPr lang="en-US" sz="4000" b="1" spc="600" baseline="0" dirty="0">
                  <a:solidFill>
                    <a:schemeClr val="bg1"/>
                  </a:solidFill>
                  <a:latin typeface="Trebuchet MS" pitchFamily="34" charset="0"/>
                </a:rPr>
                <a:t> </a:t>
              </a:r>
              <a:r>
                <a:rPr lang="en-US" sz="4000" b="1" spc="600" dirty="0">
                  <a:solidFill>
                    <a:schemeClr val="bg1"/>
                  </a:solidFill>
                  <a:latin typeface="Trebuchet MS" pitchFamily="34" charset="0"/>
                </a:rPr>
                <a:t>GUIDE</a:t>
              </a:r>
            </a:p>
            <a:p>
              <a:pPr algn="ctr"/>
              <a:endParaRPr lang="en-US" sz="2800" b="1" dirty="0">
                <a:latin typeface="Trebuchet MS" pitchFamily="34" charset="0"/>
              </a:endParaRPr>
            </a:p>
            <a:p>
              <a:pPr defTabSz="3765639"/>
              <a:r>
                <a:rPr lang="en-US" sz="2800" i="0" dirty="0">
                  <a:latin typeface="Trebuchet MS" pitchFamily="34" charset="0"/>
                </a:rPr>
                <a:t>This PowerPoint</a:t>
              </a:r>
              <a:r>
                <a:rPr lang="en-US" sz="2800" i="0" baseline="0" dirty="0">
                  <a:latin typeface="Trebuchet MS" pitchFamily="34" charset="0"/>
                </a:rPr>
                <a:t> </a:t>
              </a:r>
              <a:r>
                <a:rPr lang="en-US" sz="2800" i="0" dirty="0">
                  <a:latin typeface="Trebuchet MS" pitchFamily="34" charset="0"/>
                </a:rPr>
                <a:t>2007 template produces</a:t>
              </a:r>
              <a:r>
                <a:rPr lang="en-US" sz="2800" i="0" baseline="0" dirty="0">
                  <a:latin typeface="Trebuchet MS" pitchFamily="34" charset="0"/>
                </a:rPr>
                <a:t> </a:t>
              </a:r>
              <a:r>
                <a:rPr lang="en-US" sz="2800" i="0" dirty="0">
                  <a:latin typeface="Trebuchet MS" pitchFamily="34" charset="0"/>
                </a:rPr>
                <a:t>a 36”x48” presentation poster. </a:t>
              </a:r>
              <a:r>
                <a:rPr lang="en-US" sz="2800" dirty="0">
                  <a:latin typeface="Trebuchet MS" pitchFamily="34" charset="0"/>
                </a:rPr>
                <a:t>You</a:t>
              </a:r>
              <a:r>
                <a:rPr lang="en-US" sz="2800" baseline="0" dirty="0">
                  <a:latin typeface="Trebuchet MS" pitchFamily="34" charset="0"/>
                </a:rPr>
                <a:t> can u</a:t>
              </a:r>
              <a:r>
                <a:rPr lang="en-US" sz="2800" dirty="0">
                  <a:latin typeface="Trebuchet MS" pitchFamily="34" charset="0"/>
                </a:rPr>
                <a:t>se</a:t>
              </a:r>
              <a:r>
                <a:rPr lang="en-US" sz="2800" baseline="0" dirty="0">
                  <a:latin typeface="Trebuchet MS" pitchFamily="34" charset="0"/>
                </a:rPr>
                <a:t> it to create your research poster and </a:t>
              </a:r>
              <a:r>
                <a:rPr lang="en-US" sz="2800" dirty="0">
                  <a:latin typeface="Trebuchet MS" pitchFamily="34" charset="0"/>
                </a:rPr>
                <a:t>save valuable time placing titles, subtitles,</a:t>
              </a:r>
              <a:r>
                <a:rPr lang="en-US" sz="2800" baseline="0" dirty="0">
                  <a:latin typeface="Trebuchet MS" pitchFamily="34" charset="0"/>
                </a:rPr>
                <a:t> text, and graphics</a:t>
              </a:r>
              <a:r>
                <a:rPr lang="en-US" sz="2800" dirty="0">
                  <a:latin typeface="Trebuchet MS" pitchFamily="34" charset="0"/>
                </a:rPr>
                <a:t>. </a:t>
              </a:r>
            </a:p>
            <a:p>
              <a:pPr defTabSz="3765639"/>
              <a:endParaRPr lang="en-US" sz="2800" dirty="0">
                <a:latin typeface="Trebuchet MS" pitchFamily="34" charset="0"/>
              </a:endParaRPr>
            </a:p>
            <a:p>
              <a:pPr defTabSz="4389219"/>
              <a:r>
                <a:rPr lang="en-US" sz="2800" dirty="0">
                  <a:latin typeface="Trebuchet MS" pitchFamily="34" charset="0"/>
                </a:rPr>
                <a:t>We provide a series of online tutorials that will guide you through the poster design process and answer your poster production questions. To view our template tutorials, go online to </a:t>
              </a:r>
              <a:r>
                <a:rPr lang="en-US" sz="2800" b="1" dirty="0">
                  <a:solidFill>
                    <a:srgbClr val="FFC000"/>
                  </a:solidFill>
                  <a:latin typeface="Trebuchet MS" pitchFamily="34" charset="0"/>
                </a:rPr>
                <a:t>PosterPresentations.com</a:t>
              </a:r>
              <a:r>
                <a:rPr lang="en-US" sz="2800" b="1" dirty="0">
                  <a:solidFill>
                    <a:schemeClr val="bg1"/>
                  </a:solidFill>
                  <a:latin typeface="Trebuchet MS" pitchFamily="34" charset="0"/>
                </a:rPr>
                <a:t> </a:t>
              </a:r>
              <a:r>
                <a:rPr lang="en-US" sz="2800" dirty="0">
                  <a:solidFill>
                    <a:schemeClr val="bg1"/>
                  </a:solidFill>
                  <a:latin typeface="Trebuchet MS" pitchFamily="34" charset="0"/>
                </a:rPr>
                <a:t>and click on HELP DESK.</a:t>
              </a:r>
            </a:p>
            <a:p>
              <a:pPr defTabSz="4389219"/>
              <a:endParaRPr lang="en-US" sz="2800" dirty="0">
                <a:latin typeface="Trebuchet MS" pitchFamily="34" charset="0"/>
              </a:endParaRPr>
            </a:p>
            <a:p>
              <a:pPr defTabSz="4389219"/>
              <a:r>
                <a:rPr lang="en-US" sz="2800" dirty="0">
                  <a:solidFill>
                    <a:schemeClr val="bg1"/>
                  </a:solidFill>
                  <a:latin typeface="Trebuchet MS" pitchFamily="34" charset="0"/>
                </a:rPr>
                <a:t>When</a:t>
              </a:r>
              <a:r>
                <a:rPr lang="en-US" sz="2800" baseline="0" dirty="0">
                  <a:solidFill>
                    <a:schemeClr val="bg1"/>
                  </a:solidFill>
                  <a:latin typeface="Trebuchet MS" pitchFamily="34" charset="0"/>
                </a:rPr>
                <a:t> you are ready to print your poster</a:t>
              </a:r>
              <a:r>
                <a:rPr lang="en-US" sz="2800" dirty="0">
                  <a:solidFill>
                    <a:schemeClr val="bg1"/>
                  </a:solidFill>
                  <a:latin typeface="Trebuchet MS" pitchFamily="34" charset="0"/>
                </a:rPr>
                <a:t>,</a:t>
              </a:r>
              <a:r>
                <a:rPr lang="en-US" sz="2800" baseline="0" dirty="0">
                  <a:solidFill>
                    <a:schemeClr val="bg1"/>
                  </a:solidFill>
                  <a:latin typeface="Trebuchet MS" pitchFamily="34" charset="0"/>
                </a:rPr>
                <a:t> go online to </a:t>
              </a:r>
              <a:r>
                <a:rPr lang="en-US" sz="2800" b="0" dirty="0">
                  <a:solidFill>
                    <a:schemeClr val="bg1"/>
                  </a:solidFill>
                  <a:latin typeface="Trebuchet MS" pitchFamily="34" charset="0"/>
                </a:rPr>
                <a:t>PosterPresentations.com</a:t>
              </a:r>
              <a:r>
                <a:rPr lang="en-US" sz="2800" dirty="0">
                  <a:solidFill>
                    <a:schemeClr val="bg1"/>
                  </a:solidFill>
                  <a:latin typeface="Trebuchet MS" pitchFamily="34" charset="0"/>
                </a:rPr>
                <a:t/>
              </a:r>
              <a:br>
                <a:rPr lang="en-US" sz="2800" dirty="0">
                  <a:solidFill>
                    <a:schemeClr val="bg1"/>
                  </a:solidFill>
                  <a:latin typeface="Trebuchet MS" pitchFamily="34" charset="0"/>
                </a:rPr>
              </a:br>
              <a:endParaRPr lang="en-US" sz="2800" dirty="0">
                <a:solidFill>
                  <a:schemeClr val="bg1"/>
                </a:solidFill>
                <a:latin typeface="Trebuchet MS" pitchFamily="34" charset="0"/>
              </a:endParaRPr>
            </a:p>
            <a:p>
              <a:pPr algn="l" defTabSz="3765639"/>
              <a:r>
                <a:rPr lang="en-US" sz="2800" b="0" dirty="0">
                  <a:solidFill>
                    <a:schemeClr val="bg1"/>
                  </a:solidFill>
                  <a:latin typeface="Trebuchet MS" pitchFamily="34" charset="0"/>
                </a:rPr>
                <a:t>Need</a:t>
              </a:r>
              <a:r>
                <a:rPr lang="en-US" sz="2800" b="0" baseline="0" dirty="0">
                  <a:solidFill>
                    <a:schemeClr val="bg1"/>
                  </a:solidFill>
                  <a:latin typeface="Trebuchet MS" pitchFamily="34" charset="0"/>
                </a:rPr>
                <a:t> assistance? Call us at </a:t>
              </a:r>
              <a:r>
                <a:rPr lang="en-US" sz="2800" b="0" dirty="0">
                  <a:solidFill>
                    <a:srgbClr val="FFC000"/>
                  </a:solidFill>
                  <a:latin typeface="Trebuchet MS" pitchFamily="34" charset="0"/>
                </a:rPr>
                <a:t>1.510.649.3001</a:t>
              </a:r>
            </a:p>
            <a:p>
              <a:pPr algn="l" defTabSz="3765639"/>
              <a:endParaRPr lang="en-US" sz="3600" b="1" dirty="0">
                <a:solidFill>
                  <a:srgbClr val="FFFF00"/>
                </a:solidFill>
                <a:latin typeface="Trebuchet MS" pitchFamily="34" charset="0"/>
              </a:endParaRPr>
            </a:p>
            <a:p>
              <a:pPr algn="ctr"/>
              <a:endParaRPr lang="en-US" sz="2400" b="1" dirty="0">
                <a:solidFill>
                  <a:schemeClr val="bg1"/>
                </a:solidFill>
                <a:latin typeface="Trebuchet MS" pitchFamily="34" charset="0"/>
              </a:endParaRPr>
            </a:p>
            <a:p>
              <a:pPr algn="ctr"/>
              <a:r>
                <a:rPr lang="en-US" sz="4000" b="1" spc="600" dirty="0">
                  <a:solidFill>
                    <a:schemeClr val="bg1"/>
                  </a:solidFill>
                  <a:latin typeface="Trebuchet MS" pitchFamily="34" charset="0"/>
                </a:rPr>
                <a:t>QUICK START</a:t>
              </a:r>
            </a:p>
            <a:p>
              <a:pPr algn="ctr"/>
              <a:endParaRPr lang="en-US" sz="3200" b="1" baseline="0" dirty="0">
                <a:solidFill>
                  <a:schemeClr val="bg1"/>
                </a:solidFill>
                <a:latin typeface="Trebuchet MS" pitchFamily="34" charset="0"/>
              </a:endParaRPr>
            </a:p>
            <a:p>
              <a:pPr algn="ctr"/>
              <a:r>
                <a:rPr lang="en-US" sz="3200" b="1" baseline="0" dirty="0">
                  <a:solidFill>
                    <a:srgbClr val="FFC000"/>
                  </a:solidFill>
                  <a:latin typeface="Trebuchet MS" pitchFamily="34" charset="0"/>
                </a:rPr>
                <a:t>Zoom in and out</a:t>
              </a:r>
            </a:p>
            <a:p>
              <a:pPr marL="1892300" indent="-1892300" algn="l" defTabSz="850900"/>
              <a:r>
                <a:rPr lang="en-US" sz="2400" b="0" baseline="0" dirty="0">
                  <a:solidFill>
                    <a:schemeClr val="bg1"/>
                  </a:solidFill>
                  <a:latin typeface="Trebuchet MS" pitchFamily="34" charset="0"/>
                </a:rPr>
                <a:t>	</a:t>
              </a:r>
              <a:r>
                <a:rPr lang="en-US" sz="2400" b="0" baseline="0" dirty="0">
                  <a:solidFill>
                    <a:schemeClr val="bg1">
                      <a:lumMod val="75000"/>
                    </a:schemeClr>
                  </a:solidFill>
                  <a:latin typeface="Trebuchet MS" pitchFamily="34" charset="0"/>
                </a:rPr>
                <a:t>As you work on your poster zoom in and out to the level that is more comfortable to you. </a:t>
              </a:r>
            </a:p>
            <a:p>
              <a:pPr marL="1892300" indent="-1892300" algn="l" defTabSz="850900"/>
              <a:r>
                <a:rPr lang="en-US" sz="2400" b="1" baseline="0" dirty="0">
                  <a:solidFill>
                    <a:schemeClr val="bg1">
                      <a:lumMod val="75000"/>
                    </a:schemeClr>
                  </a:solidFill>
                  <a:latin typeface="Trebuchet MS" pitchFamily="34" charset="0"/>
                </a:rPr>
                <a:t>	</a:t>
              </a:r>
              <a:r>
                <a:rPr lang="en-US" sz="2400" b="0" baseline="0" dirty="0">
                  <a:solidFill>
                    <a:schemeClr val="bg1">
                      <a:lumMod val="75000"/>
                    </a:schemeClr>
                  </a:solidFill>
                  <a:latin typeface="Trebuchet MS" pitchFamily="34" charset="0"/>
                </a:rPr>
                <a:t>Go to VIEW &gt; ZOOM.</a:t>
              </a:r>
            </a:p>
            <a:p>
              <a:pPr algn="l"/>
              <a:endParaRPr lang="en-US" sz="2800" b="0" baseline="0" dirty="0">
                <a:solidFill>
                  <a:schemeClr val="bg1"/>
                </a:solidFill>
                <a:latin typeface="Trebuchet MS" pitchFamily="34" charset="0"/>
              </a:endParaRPr>
            </a:p>
            <a:p>
              <a:pPr algn="ctr"/>
              <a:r>
                <a:rPr lang="en-US" sz="3200" b="1" baseline="0" dirty="0">
                  <a:solidFill>
                    <a:srgbClr val="FFC000"/>
                  </a:solidFill>
                  <a:latin typeface="Trebuchet MS" pitchFamily="34" charset="0"/>
                </a:rPr>
                <a:t>Title, Authors, and Affiliations</a:t>
              </a:r>
            </a:p>
            <a:p>
              <a:pPr algn="l"/>
              <a:r>
                <a:rPr lang="en-US" sz="2400" b="0" baseline="0" dirty="0">
                  <a:solidFill>
                    <a:schemeClr val="bg1">
                      <a:lumMod val="75000"/>
                    </a:schemeClr>
                  </a:solidFill>
                  <a:latin typeface="Trebuchet MS" pitchFamily="34" charset="0"/>
                </a:rPr>
                <a:t>Start designing your poster by adding the title, the names of the authors, and the affiliated institutions. </a:t>
              </a:r>
              <a:r>
                <a:rPr lang="en-US" sz="2400" b="0" spc="0" baseline="0" dirty="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2400" b="0" spc="0" baseline="0" dirty="0">
                <a:solidFill>
                  <a:schemeClr val="bg1">
                    <a:lumMod val="75000"/>
                  </a:schemeClr>
                </a:solidFill>
                <a:latin typeface="Trebuchet MS" pitchFamily="34" charset="0"/>
              </a:endParaRPr>
            </a:p>
            <a:p>
              <a:pPr algn="l"/>
              <a:r>
                <a:rPr lang="en-US" sz="2400" b="1" spc="300" baseline="0" dirty="0">
                  <a:solidFill>
                    <a:srgbClr val="FFC000"/>
                  </a:solidFill>
                  <a:latin typeface="Trebuchet MS" pitchFamily="34" charset="0"/>
                </a:rPr>
                <a:t>TIP</a:t>
              </a:r>
              <a:r>
                <a:rPr lang="en-US" sz="2400" b="1" baseline="0" dirty="0">
                  <a:solidFill>
                    <a:srgbClr val="FFC000"/>
                  </a:solidFill>
                  <a:latin typeface="Trebuchet MS" pitchFamily="34" charset="0"/>
                </a:rPr>
                <a:t>: </a:t>
              </a:r>
              <a:r>
                <a:rPr lang="en-US" sz="2400" b="0" baseline="0" dirty="0">
                  <a:solidFill>
                    <a:schemeClr val="bg1">
                      <a:lumMod val="75000"/>
                    </a:schemeClr>
                  </a:solidFill>
                  <a:latin typeface="Trebuchet MS" pitchFamily="34" charset="0"/>
                </a:rPr>
                <a:t>The font size of your title should be bigger than your name(s) and institution name(s).</a:t>
              </a:r>
            </a:p>
            <a:p>
              <a:pPr algn="l"/>
              <a:r>
                <a:rPr lang="en-US" sz="2800" b="1" baseline="0" dirty="0">
                  <a:solidFill>
                    <a:schemeClr val="bg1"/>
                  </a:solidFill>
                  <a:latin typeface="Trebuchet MS" pitchFamily="34" charset="0"/>
                </a:rPr>
                <a:t/>
              </a:r>
              <a:br>
                <a:rPr lang="en-US" sz="2800" b="1" baseline="0" dirty="0">
                  <a:solidFill>
                    <a:schemeClr val="bg1"/>
                  </a:solidFill>
                  <a:latin typeface="Trebuchet MS" pitchFamily="34" charset="0"/>
                </a:rPr>
              </a:br>
              <a:endParaRPr lang="en-US" sz="2800" b="1" dirty="0">
                <a:solidFill>
                  <a:schemeClr val="bg1"/>
                </a:solidFill>
                <a:latin typeface="Trebuchet MS" pitchFamily="34" charset="0"/>
              </a:endParaRPr>
            </a:p>
            <a:p>
              <a:pPr algn="ctr"/>
              <a:endParaRPr lang="en-US" sz="2800" b="1" dirty="0">
                <a:solidFill>
                  <a:srgbClr val="FFC000"/>
                </a:solidFill>
                <a:latin typeface="Trebuchet MS" pitchFamily="34" charset="0"/>
              </a:endParaRPr>
            </a:p>
            <a:p>
              <a:pPr algn="ctr"/>
              <a:endParaRPr lang="en-US" sz="2800" b="1" dirty="0">
                <a:solidFill>
                  <a:srgbClr val="FFC000"/>
                </a:solidFill>
                <a:latin typeface="Trebuchet MS" pitchFamily="34" charset="0"/>
              </a:endParaRPr>
            </a:p>
            <a:p>
              <a:pPr algn="ctr"/>
              <a:r>
                <a:rPr lang="en-US" sz="3200" b="1" dirty="0">
                  <a:solidFill>
                    <a:srgbClr val="FFC000"/>
                  </a:solidFill>
                  <a:latin typeface="Trebuchet MS" pitchFamily="34" charset="0"/>
                </a:rPr>
                <a:t>Adding Logos</a:t>
              </a:r>
              <a:r>
                <a:rPr lang="en-US" sz="3200" b="1" baseline="0" dirty="0">
                  <a:solidFill>
                    <a:srgbClr val="FFC000"/>
                  </a:solidFill>
                  <a:latin typeface="Trebuchet MS" pitchFamily="34" charset="0"/>
                </a:rPr>
                <a:t> / Seals</a:t>
              </a:r>
            </a:p>
            <a:p>
              <a:pPr algn="l"/>
              <a:r>
                <a:rPr lang="en-US" sz="2400" b="0" baseline="0" dirty="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2400" b="0" spc="300" baseline="0" dirty="0">
                <a:solidFill>
                  <a:schemeClr val="bg1">
                    <a:lumMod val="75000"/>
                  </a:schemeClr>
                </a:solidFill>
                <a:latin typeface="Trebuchet MS" pitchFamily="34" charset="0"/>
              </a:endParaRPr>
            </a:p>
            <a:p>
              <a:pPr algn="l"/>
              <a:r>
                <a:rPr lang="en-US" sz="2400" b="1" spc="300" baseline="0" dirty="0">
                  <a:solidFill>
                    <a:srgbClr val="FFC000"/>
                  </a:solidFill>
                  <a:latin typeface="Trebuchet MS" pitchFamily="34" charset="0"/>
                </a:rPr>
                <a:t>TIP:</a:t>
              </a:r>
              <a:r>
                <a:rPr lang="en-US" sz="2400" b="1" spc="0" baseline="0" dirty="0">
                  <a:solidFill>
                    <a:srgbClr val="FFC000"/>
                  </a:solidFill>
                  <a:latin typeface="Trebuchet MS" pitchFamily="34" charset="0"/>
                </a:rPr>
                <a:t> </a:t>
              </a:r>
              <a:r>
                <a:rPr lang="en-US" sz="2400" b="0" baseline="0" dirty="0">
                  <a:solidFill>
                    <a:schemeClr val="bg1">
                      <a:lumMod val="75000"/>
                    </a:schemeClr>
                  </a:solidFill>
                  <a:latin typeface="Trebuchet MS" pitchFamily="34" charset="0"/>
                </a:rPr>
                <a:t>See if your school’s logo is available on our free poster templates page.</a:t>
              </a:r>
            </a:p>
            <a:p>
              <a:pPr algn="l"/>
              <a:endParaRPr lang="en-US" sz="2400" b="0" baseline="0" dirty="0">
                <a:latin typeface="Trebuchet MS" pitchFamily="34" charset="0"/>
              </a:endParaRPr>
            </a:p>
            <a:p>
              <a:pPr algn="ctr"/>
              <a:r>
                <a:rPr lang="en-US" sz="3200" b="1" baseline="0" dirty="0">
                  <a:solidFill>
                    <a:srgbClr val="FFC000"/>
                  </a:solidFill>
                  <a:latin typeface="Trebuchet MS" pitchFamily="34" charset="0"/>
                </a:rPr>
                <a:t>Photographs / Graphics</a:t>
              </a:r>
            </a:p>
            <a:p>
              <a:pPr algn="l" defTabSz="977900"/>
              <a:r>
                <a:rPr lang="en-US" sz="2400" b="0" baseline="0" dirty="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2400" b="0" spc="0" baseline="0" dirty="0">
                  <a:solidFill>
                    <a:schemeClr val="bg1">
                      <a:lumMod val="75000"/>
                    </a:schemeClr>
                  </a:solidFill>
                  <a:latin typeface="Trebuchet MS" pitchFamily="34" charset="0"/>
                </a:rPr>
                <a:t>disproportionally.</a:t>
              </a:r>
            </a:p>
            <a:p>
              <a:pPr algn="l" defTabSz="977900"/>
              <a:endParaRPr lang="en-US" sz="2400" b="0" baseline="0" dirty="0">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r>
                <a:rPr lang="en-US" sz="3200" b="1" baseline="0" dirty="0">
                  <a:solidFill>
                    <a:srgbClr val="FFC000"/>
                  </a:solidFill>
                  <a:latin typeface="Trebuchet MS" pitchFamily="34" charset="0"/>
                </a:rPr>
                <a:t>Image Quality Check</a:t>
              </a:r>
            </a:p>
            <a:p>
              <a:pPr lvl="0" algn="l" defTabSz="977900"/>
              <a:r>
                <a:rPr lang="en-US" sz="2400" b="0" baseline="0" dirty="0">
                  <a:solidFill>
                    <a:schemeClr val="bg1">
                      <a:lumMod val="75000"/>
                    </a:schemeClr>
                  </a:solidFill>
                  <a:latin typeface="Trebuchet MS" pitchFamily="34" charset="0"/>
                </a:rPr>
                <a:t>Zoom in and look at your images at 100% magnification. If they look good they will print well. </a:t>
              </a:r>
              <a:endParaRPr lang="en-US" sz="2800" b="0" dirty="0">
                <a:latin typeface="Trebuchet MS" pitchFamily="34" charset="0"/>
              </a:endParaRPr>
            </a:p>
          </p:txBody>
        </p:sp>
        <p:cxnSp>
          <p:nvCxnSpPr>
            <p:cNvPr id="32" name="Straight Connector 31"/>
            <p:cNvCxnSpPr/>
            <p:nvPr/>
          </p:nvCxnSpPr>
          <p:spPr>
            <a:xfrm>
              <a:off x="-11225189" y="8422500"/>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36" name="Picture 35"/>
            <p:cNvPicPr>
              <a:picLocks noChangeAspect="1"/>
            </p:cNvPicPr>
            <p:nvPr userDrawn="1"/>
          </p:nvPicPr>
          <p:blipFill>
            <a:blip r:embed="rId4"/>
            <a:stretch>
              <a:fillRect/>
            </a:stretch>
          </p:blipFill>
          <p:spPr>
            <a:xfrm>
              <a:off x="-10740740" y="10261718"/>
              <a:ext cx="1597666" cy="1201935"/>
            </a:xfrm>
            <a:prstGeom prst="rect">
              <a:avLst/>
            </a:prstGeom>
          </p:spPr>
        </p:pic>
        <p:pic>
          <p:nvPicPr>
            <p:cNvPr id="37" name="Picture 36"/>
            <p:cNvPicPr>
              <a:picLocks noChangeAspect="1"/>
            </p:cNvPicPr>
            <p:nvPr userDrawn="1"/>
          </p:nvPicPr>
          <p:blipFill>
            <a:blip r:embed="rId5"/>
            <a:stretch>
              <a:fillRect/>
            </a:stretch>
          </p:blipFill>
          <p:spPr>
            <a:xfrm>
              <a:off x="-10732765" y="15696927"/>
              <a:ext cx="9986808" cy="1053596"/>
            </a:xfrm>
            <a:prstGeom prst="rect">
              <a:avLst/>
            </a:prstGeom>
          </p:spPr>
        </p:pic>
        <p:grpSp>
          <p:nvGrpSpPr>
            <p:cNvPr id="38" name="Group 37"/>
            <p:cNvGrpSpPr/>
            <p:nvPr userDrawn="1"/>
          </p:nvGrpSpPr>
          <p:grpSpPr>
            <a:xfrm>
              <a:off x="-9744993" y="23540957"/>
              <a:ext cx="7531182" cy="2120439"/>
              <a:chOff x="-4470427" y="11016658"/>
              <a:chExt cx="3470785" cy="974220"/>
            </a:xfrm>
          </p:grpSpPr>
          <p:grpSp>
            <p:nvGrpSpPr>
              <p:cNvPr id="46" name="Group 45"/>
              <p:cNvGrpSpPr/>
              <p:nvPr userDrawn="1"/>
            </p:nvGrpSpPr>
            <p:grpSpPr>
              <a:xfrm>
                <a:off x="-2783495" y="11060886"/>
                <a:ext cx="624431" cy="893535"/>
                <a:chOff x="-3958697" y="11117435"/>
                <a:chExt cx="779338" cy="1280430"/>
              </a:xfrm>
            </p:grpSpPr>
            <p:pic>
              <p:nvPicPr>
                <p:cNvPr id="52" name="Picture 51"/>
                <p:cNvPicPr>
                  <a:picLocks noChangeAspect="1"/>
                </p:cNvPicPr>
                <p:nvPr userDrawn="1"/>
              </p:nvPicPr>
              <p:blipFill>
                <a:blip r:embed="rId6"/>
                <a:stretch>
                  <a:fillRect/>
                </a:stretch>
              </p:blipFill>
              <p:spPr>
                <a:xfrm>
                  <a:off x="-3948160" y="11117435"/>
                  <a:ext cx="768801" cy="1090857"/>
                </a:xfrm>
                <a:prstGeom prst="rect">
                  <a:avLst/>
                </a:prstGeom>
              </p:spPr>
            </p:pic>
            <p:sp>
              <p:nvSpPr>
                <p:cNvPr id="53" name="TextBox 52"/>
                <p:cNvSpPr txBox="1"/>
                <p:nvPr userDrawn="1"/>
              </p:nvSpPr>
              <p:spPr>
                <a:xfrm>
                  <a:off x="-3958697" y="12114178"/>
                  <a:ext cx="779337" cy="283687"/>
                </a:xfrm>
                <a:prstGeom prst="rect">
                  <a:avLst/>
                </a:prstGeom>
                <a:solidFill>
                  <a:schemeClr val="accent1"/>
                </a:solidFill>
                <a:ln>
                  <a:noFill/>
                </a:ln>
              </p:spPr>
              <p:txBody>
                <a:bodyPr wrap="square" lIns="91440" tIns="91440" rIns="91440" bIns="91440" rtlCol="0">
                  <a:spAutoFit/>
                </a:bodyPr>
                <a:lstStyle/>
                <a:p>
                  <a:pPr algn="ctr"/>
                  <a:r>
                    <a:rPr lang="en-US" sz="1600" b="1" dirty="0">
                      <a:solidFill>
                        <a:schemeClr val="tx1"/>
                      </a:solidFill>
                    </a:rPr>
                    <a:t>ORIGINAL</a:t>
                  </a:r>
                </a:p>
              </p:txBody>
            </p:sp>
          </p:grpSp>
          <p:grpSp>
            <p:nvGrpSpPr>
              <p:cNvPr id="47" name="Group 46"/>
              <p:cNvGrpSpPr/>
              <p:nvPr userDrawn="1"/>
            </p:nvGrpSpPr>
            <p:grpSpPr>
              <a:xfrm>
                <a:off x="-2033159" y="11060889"/>
                <a:ext cx="1033517" cy="893529"/>
                <a:chOff x="-2921738" y="11200127"/>
                <a:chExt cx="1420279" cy="1227904"/>
              </a:xfrm>
            </p:grpSpPr>
            <p:pic>
              <p:nvPicPr>
                <p:cNvPr id="50" name="Picture 49"/>
                <p:cNvPicPr>
                  <a:picLocks noChangeAspect="1"/>
                </p:cNvPicPr>
                <p:nvPr userDrawn="1"/>
              </p:nvPicPr>
              <p:blipFill>
                <a:blip r:embed="rId6"/>
                <a:stretch>
                  <a:fillRect/>
                </a:stretch>
              </p:blipFill>
              <p:spPr>
                <a:xfrm>
                  <a:off x="-2921738" y="11200127"/>
                  <a:ext cx="1420279" cy="1029694"/>
                </a:xfrm>
                <a:prstGeom prst="rect">
                  <a:avLst/>
                </a:prstGeom>
              </p:spPr>
            </p:pic>
            <p:sp>
              <p:nvSpPr>
                <p:cNvPr id="51" name="TextBox 50"/>
                <p:cNvSpPr txBox="1"/>
                <p:nvPr userDrawn="1"/>
              </p:nvSpPr>
              <p:spPr>
                <a:xfrm>
                  <a:off x="-2918991" y="12175418"/>
                  <a:ext cx="1417532" cy="252613"/>
                </a:xfrm>
                <a:prstGeom prst="rect">
                  <a:avLst/>
                </a:prstGeom>
                <a:solidFill>
                  <a:srgbClr val="FF0000"/>
                </a:solidFill>
              </p:spPr>
              <p:txBody>
                <a:bodyPr wrap="square" lIns="457200" tIns="91440" rIns="457200" bIns="91440" rtlCol="0">
                  <a:spAutoFit/>
                </a:bodyPr>
                <a:lstStyle/>
                <a:p>
                  <a:pPr algn="ctr"/>
                  <a:r>
                    <a:rPr lang="en-US" sz="1400" b="1" dirty="0">
                      <a:solidFill>
                        <a:schemeClr val="bg1"/>
                      </a:solidFill>
                    </a:rPr>
                    <a:t>DISTORTED</a:t>
                  </a:r>
                  <a:endParaRPr lang="en-US" sz="700" b="1" dirty="0">
                    <a:solidFill>
                      <a:schemeClr val="bg1"/>
                    </a:solidFill>
                  </a:endParaRPr>
                </a:p>
              </p:txBody>
            </p:sp>
          </p:grpSp>
          <p:pic>
            <p:nvPicPr>
              <p:cNvPr id="48" name="Picture 47"/>
              <p:cNvPicPr>
                <a:picLocks noChangeAspect="1"/>
              </p:cNvPicPr>
              <p:nvPr userDrawn="1"/>
            </p:nvPicPr>
            <p:blipFill>
              <a:blip r:embed="rId7"/>
              <a:stretch>
                <a:fillRect/>
              </a:stretch>
            </p:blipFill>
            <p:spPr>
              <a:xfrm>
                <a:off x="-4470427" y="11016658"/>
                <a:ext cx="1098742" cy="847761"/>
              </a:xfrm>
              <a:prstGeom prst="rect">
                <a:avLst/>
              </a:prstGeom>
            </p:spPr>
          </p:pic>
          <p:sp>
            <p:nvSpPr>
              <p:cNvPr id="49" name="TextBox 48"/>
              <p:cNvSpPr txBox="1"/>
              <p:nvPr userDrawn="1"/>
            </p:nvSpPr>
            <p:spPr>
              <a:xfrm>
                <a:off x="-4440600" y="11665645"/>
                <a:ext cx="1035685" cy="325233"/>
              </a:xfrm>
              <a:prstGeom prst="rect">
                <a:avLst/>
              </a:prstGeom>
              <a:noFill/>
            </p:spPr>
            <p:txBody>
              <a:bodyPr wrap="square" lIns="457200" tIns="457200" rIns="457200" bIns="0" rtlCol="0">
                <a:spAutoFit/>
              </a:bodyPr>
              <a:lstStyle/>
              <a:p>
                <a:pPr algn="ctr"/>
                <a:r>
                  <a:rPr lang="en-US" sz="1600" dirty="0">
                    <a:solidFill>
                      <a:schemeClr val="bg1"/>
                    </a:solidFill>
                  </a:rPr>
                  <a:t>Corner</a:t>
                </a:r>
                <a:r>
                  <a:rPr lang="en-US" sz="1600" baseline="0" dirty="0">
                    <a:solidFill>
                      <a:schemeClr val="bg1"/>
                    </a:solidFill>
                  </a:rPr>
                  <a:t> handles</a:t>
                </a:r>
                <a:endParaRPr lang="en-US" sz="1600" dirty="0">
                  <a:solidFill>
                    <a:schemeClr val="bg1"/>
                  </a:solidFill>
                </a:endParaRPr>
              </a:p>
            </p:txBody>
          </p:sp>
        </p:grpSp>
        <p:grpSp>
          <p:nvGrpSpPr>
            <p:cNvPr id="39" name="Group 38"/>
            <p:cNvGrpSpPr/>
            <p:nvPr userDrawn="1"/>
          </p:nvGrpSpPr>
          <p:grpSpPr>
            <a:xfrm>
              <a:off x="-10398793" y="27751410"/>
              <a:ext cx="9323012" cy="2453251"/>
              <a:chOff x="-4754996" y="12734136"/>
              <a:chExt cx="4296559" cy="1127128"/>
            </a:xfrm>
          </p:grpSpPr>
          <p:graphicFrame>
            <p:nvGraphicFramePr>
              <p:cNvPr id="41" name="Object 40"/>
              <p:cNvGraphicFramePr>
                <a:graphicFrameLocks noChangeAspect="1"/>
              </p:cNvGraphicFramePr>
              <p:nvPr userDrawn="1">
                <p:extLst>
                  <p:ext uri="{D42A27DB-BD31-4B8C-83A1-F6EECF244321}">
                    <p14:modId xmlns:p14="http://schemas.microsoft.com/office/powerpoint/2010/main" val="2923600614"/>
                  </p:ext>
                </p:extLst>
              </p:nvPr>
            </p:nvGraphicFramePr>
            <p:xfrm>
              <a:off x="-4533347" y="12734142"/>
              <a:ext cx="1828800" cy="1117600"/>
            </p:xfrm>
            <a:graphic>
              <a:graphicData uri="http://schemas.openxmlformats.org/presentationml/2006/ole">
                <mc:AlternateContent xmlns:mc="http://schemas.openxmlformats.org/markup-compatibility/2006">
                  <mc:Choice xmlns:v="urn:schemas-microsoft-com:vml" Requires="v">
                    <p:oleObj spid="_x0000_s1802" name="Image" r:id="rId8" imgW="1828440" imgH="1117440" progId="Photoshop.Image.13">
                      <p:embed/>
                    </p:oleObj>
                  </mc:Choice>
                  <mc:Fallback>
                    <p:oleObj name="Image" r:id="rId8" imgW="1828440" imgH="1117440" progId="Photoshop.Image.13">
                      <p:embed/>
                      <p:pic>
                        <p:nvPicPr>
                          <p:cNvPr id="0" name=""/>
                          <p:cNvPicPr/>
                          <p:nvPr/>
                        </p:nvPicPr>
                        <p:blipFill>
                          <a:blip r:embed="rId9"/>
                          <a:stretch>
                            <a:fillRect/>
                          </a:stretch>
                        </p:blipFill>
                        <p:spPr>
                          <a:xfrm>
                            <a:off x="-4533347" y="12734142"/>
                            <a:ext cx="1828800" cy="1117600"/>
                          </a:xfrm>
                          <a:prstGeom prst="rect">
                            <a:avLst/>
                          </a:prstGeom>
                        </p:spPr>
                      </p:pic>
                    </p:oleObj>
                  </mc:Fallback>
                </mc:AlternateContent>
              </a:graphicData>
            </a:graphic>
          </p:graphicFrame>
          <p:graphicFrame>
            <p:nvGraphicFramePr>
              <p:cNvPr id="43" name="Object 42"/>
              <p:cNvGraphicFramePr>
                <a:graphicFrameLocks noChangeAspect="1"/>
              </p:cNvGraphicFramePr>
              <p:nvPr userDrawn="1">
                <p:extLst>
                  <p:ext uri="{D42A27DB-BD31-4B8C-83A1-F6EECF244321}">
                    <p14:modId xmlns:p14="http://schemas.microsoft.com/office/powerpoint/2010/main" val="3743875991"/>
                  </p:ext>
                </p:extLst>
              </p:nvPr>
            </p:nvGraphicFramePr>
            <p:xfrm>
              <a:off x="-2456641" y="12737835"/>
              <a:ext cx="1828800" cy="1117600"/>
            </p:xfrm>
            <a:graphic>
              <a:graphicData uri="http://schemas.openxmlformats.org/presentationml/2006/ole">
                <mc:AlternateContent xmlns:mc="http://schemas.openxmlformats.org/markup-compatibility/2006">
                  <mc:Choice xmlns:v="urn:schemas-microsoft-com:vml" Requires="v">
                    <p:oleObj spid="_x0000_s1803" name="Image" r:id="rId10" imgW="1828440" imgH="1117440" progId="Photoshop.Image.13">
                      <p:embed/>
                    </p:oleObj>
                  </mc:Choice>
                  <mc:Fallback>
                    <p:oleObj name="Image" r:id="rId10" imgW="1828440" imgH="1117440" progId="Photoshop.Image.13">
                      <p:embed/>
                      <p:pic>
                        <p:nvPicPr>
                          <p:cNvPr id="0" name=""/>
                          <p:cNvPicPr/>
                          <p:nvPr/>
                        </p:nvPicPr>
                        <p:blipFill>
                          <a:blip r:embed="rId11"/>
                          <a:stretch>
                            <a:fillRect/>
                          </a:stretch>
                        </p:blipFill>
                        <p:spPr>
                          <a:xfrm>
                            <a:off x="-2456641" y="12737835"/>
                            <a:ext cx="1828800" cy="1117600"/>
                          </a:xfrm>
                          <a:prstGeom prst="rect">
                            <a:avLst/>
                          </a:prstGeom>
                        </p:spPr>
                      </p:pic>
                    </p:oleObj>
                  </mc:Fallback>
                </mc:AlternateContent>
              </a:graphicData>
            </a:graphic>
          </p:graphicFrame>
          <p:sp>
            <p:nvSpPr>
              <p:cNvPr id="44" name="TextBox 43"/>
              <p:cNvSpPr txBox="1"/>
              <p:nvPr userDrawn="1"/>
            </p:nvSpPr>
            <p:spPr>
              <a:xfrm rot="16200000">
                <a:off x="-5235785" y="13214925"/>
                <a:ext cx="1117601" cy="156024"/>
              </a:xfrm>
              <a:prstGeom prst="rect">
                <a:avLst/>
              </a:prstGeom>
              <a:noFill/>
            </p:spPr>
            <p:txBody>
              <a:bodyPr wrap="square" lIns="91440" tIns="91440" rIns="91440" bIns="0" rtlCol="0">
                <a:spAutoFit/>
              </a:bodyPr>
              <a:lstStyle/>
              <a:p>
                <a:pPr algn="ctr"/>
                <a:r>
                  <a:rPr lang="en-US" sz="1600" dirty="0">
                    <a:solidFill>
                      <a:srgbClr val="92D050"/>
                    </a:solidFill>
                  </a:rPr>
                  <a:t>Good</a:t>
                </a:r>
                <a:r>
                  <a:rPr lang="en-US" sz="1600" baseline="0" dirty="0">
                    <a:solidFill>
                      <a:srgbClr val="92D050"/>
                    </a:solidFill>
                  </a:rPr>
                  <a:t> </a:t>
                </a:r>
                <a:r>
                  <a:rPr lang="en-US" sz="1600" baseline="0" dirty="0">
                    <a:solidFill>
                      <a:schemeClr val="bg1"/>
                    </a:solidFill>
                  </a:rPr>
                  <a:t>printing quality</a:t>
                </a:r>
                <a:endParaRPr lang="en-US" sz="1600" dirty="0">
                  <a:solidFill>
                    <a:schemeClr val="bg1"/>
                  </a:solidFill>
                </a:endParaRPr>
              </a:p>
            </p:txBody>
          </p:sp>
          <p:sp>
            <p:nvSpPr>
              <p:cNvPr id="45" name="TextBox 44"/>
              <p:cNvSpPr txBox="1"/>
              <p:nvPr userDrawn="1"/>
            </p:nvSpPr>
            <p:spPr>
              <a:xfrm rot="16200000">
                <a:off x="-1095250" y="13224452"/>
                <a:ext cx="1117601" cy="156024"/>
              </a:xfrm>
              <a:prstGeom prst="rect">
                <a:avLst/>
              </a:prstGeom>
              <a:noFill/>
            </p:spPr>
            <p:txBody>
              <a:bodyPr wrap="square" lIns="91440" tIns="91440" rIns="91440" bIns="0" rtlCol="0">
                <a:spAutoFit/>
              </a:bodyPr>
              <a:lstStyle/>
              <a:p>
                <a:pPr algn="ctr"/>
                <a:r>
                  <a:rPr lang="en-US" sz="1600" dirty="0">
                    <a:solidFill>
                      <a:srgbClr val="FF0000"/>
                    </a:solidFill>
                  </a:rPr>
                  <a:t>Bad </a:t>
                </a:r>
                <a:r>
                  <a:rPr lang="en-US" sz="1600" dirty="0">
                    <a:solidFill>
                      <a:schemeClr val="bg1"/>
                    </a:solidFill>
                  </a:rPr>
                  <a:t>printing quality</a:t>
                </a:r>
              </a:p>
            </p:txBody>
          </p:sp>
        </p:grpSp>
      </p:grpSp>
      <p:grpSp>
        <p:nvGrpSpPr>
          <p:cNvPr id="54" name="Group 53"/>
          <p:cNvGrpSpPr/>
          <p:nvPr userDrawn="1"/>
        </p:nvGrpSpPr>
        <p:grpSpPr>
          <a:xfrm>
            <a:off x="44157839" y="-55065"/>
            <a:ext cx="11062139" cy="32973465"/>
            <a:chOff x="44157839" y="-55065"/>
            <a:chExt cx="11062139" cy="32973465"/>
          </a:xfrm>
        </p:grpSpPr>
        <p:sp>
          <p:nvSpPr>
            <p:cNvPr id="55" name="Rectangle 54"/>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4000" b="1" spc="600" dirty="0">
                  <a:solidFill>
                    <a:schemeClr val="bg1"/>
                  </a:solidFill>
                  <a:latin typeface="Trebuchet MS" pitchFamily="34" charset="0"/>
                </a:rPr>
                <a:t>QUICK START (cont.)</a:t>
              </a:r>
            </a:p>
            <a:p>
              <a:pPr algn="ctr"/>
              <a:endParaRPr lang="en-US" sz="3600" b="1" baseline="0" dirty="0">
                <a:solidFill>
                  <a:schemeClr val="bg1"/>
                </a:solidFill>
                <a:latin typeface="Trebuchet MS" pitchFamily="34" charset="0"/>
              </a:endParaRPr>
            </a:p>
            <a:p>
              <a:pPr algn="ctr"/>
              <a:r>
                <a:rPr lang="en-US" sz="3200" b="1" baseline="0" dirty="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2400" b="0" baseline="0" dirty="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2400" b="0" spc="0" baseline="0" dirty="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r>
                <a:rPr lang="en-US" sz="2400" b="0" baseline="0" dirty="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2400" b="0" baseline="0" dirty="0">
                <a:solidFill>
                  <a:schemeClr val="bg1">
                    <a:lumMod val="75000"/>
                  </a:schemeClr>
                </a:solidFill>
                <a:latin typeface="Trebuchet MS" pitchFamily="34" charset="0"/>
              </a:endParaRPr>
            </a:p>
            <a:p>
              <a:pPr algn="ctr"/>
              <a:r>
                <a:rPr lang="en-US" sz="3200" b="1" baseline="0" dirty="0">
                  <a:solidFill>
                    <a:srgbClr val="FFC000"/>
                  </a:solidFill>
                  <a:latin typeface="Trebuchet MS" pitchFamily="34" charset="0"/>
                </a:rPr>
                <a:t>How to add Text</a:t>
              </a:r>
            </a:p>
            <a:p>
              <a:pPr marL="3265488" lvl="2" indent="0" algn="l" defTabSz="114300"/>
              <a:r>
                <a:rPr lang="en-US" sz="2400" b="0" baseline="0" dirty="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2400" b="0" baseline="0" dirty="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2400" b="0" baseline="0" dirty="0">
                  <a:solidFill>
                    <a:schemeClr val="bg1">
                      <a:lumMod val="75000"/>
                    </a:schemeClr>
                  </a:solidFill>
                  <a:latin typeface="Trebuchet MS" pitchFamily="34" charset="0"/>
                </a:rPr>
                <a:t> </a:t>
              </a:r>
              <a:r>
                <a:rPr kumimoji="0" lang="en-US" sz="3200" b="1" i="0" u="none" strike="noStrike" kern="1200" cap="none" spc="0" normalizeH="0" baseline="0" noProof="0" dirty="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2400" b="0" baseline="0" dirty="0">
                <a:solidFill>
                  <a:schemeClr val="bg1">
                    <a:lumMod val="75000"/>
                  </a:schemeClr>
                </a:solidFill>
                <a:latin typeface="Trebuchet MS" pitchFamily="34" charset="0"/>
              </a:endParaRPr>
            </a:p>
            <a:p>
              <a:pPr marL="1518341" lvl="2" indent="0" algn="l" defTabSz="114300"/>
              <a:endParaRPr lang="en-US" sz="2400" b="0" baseline="0" dirty="0">
                <a:solidFill>
                  <a:schemeClr val="bg1">
                    <a:lumMod val="75000"/>
                  </a:schemeClr>
                </a:solidFill>
                <a:latin typeface="Trebuchet MS" pitchFamily="34" charset="0"/>
              </a:endParaRPr>
            </a:p>
            <a:p>
              <a:pPr algn="ctr"/>
              <a:r>
                <a:rPr lang="en-US" sz="3200" b="1" baseline="0" dirty="0">
                  <a:solidFill>
                    <a:srgbClr val="FFC000"/>
                  </a:solidFill>
                  <a:latin typeface="Trebuchet MS" pitchFamily="34" charset="0"/>
                </a:rPr>
                <a:t>How to add Tables</a:t>
              </a:r>
            </a:p>
            <a:p>
              <a:pPr marL="1730375" lvl="1" indent="0" algn="l" defTabSz="114300"/>
              <a:r>
                <a:rPr lang="en-US" sz="2400" b="0" baseline="0" dirty="0">
                  <a:solidFill>
                    <a:schemeClr val="bg1">
                      <a:lumMod val="75000"/>
                    </a:schemeClr>
                  </a:solidFill>
                  <a:latin typeface="Trebuchet MS" pitchFamily="34" charset="0"/>
                </a:rPr>
                <a:t>To add a table from scratch go to the INSERT menu and </a:t>
              </a:r>
              <a:br>
                <a:rPr lang="en-US" sz="2400" b="0" baseline="0" dirty="0">
                  <a:solidFill>
                    <a:schemeClr val="bg1">
                      <a:lumMod val="75000"/>
                    </a:schemeClr>
                  </a:solidFill>
                  <a:latin typeface="Trebuchet MS" pitchFamily="34" charset="0"/>
                </a:rPr>
              </a:br>
              <a:r>
                <a:rPr lang="en-US" sz="2400" b="0" baseline="0" dirty="0">
                  <a:solidFill>
                    <a:schemeClr val="bg1">
                      <a:lumMod val="75000"/>
                    </a:schemeClr>
                  </a:solidFill>
                  <a:latin typeface="Trebuchet MS" pitchFamily="34" charset="0"/>
                </a:rPr>
                <a:t>click on TABLE. A drop-down box will help you select rows and columns. </a:t>
              </a:r>
            </a:p>
            <a:p>
              <a:pPr marL="0" lvl="0" indent="0" algn="l" defTabSz="114300"/>
              <a:r>
                <a:rPr lang="en-US" sz="2400" b="0" baseline="0" dirty="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2400" b="0" baseline="0" dirty="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Save your template as a PowerPoint document. For printing, save as PowerPoint or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0" baseline="0" dirty="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lumMod val="75000"/>
                  </a:prstClr>
                </a:solidFill>
                <a:effectLst/>
                <a:uLnTx/>
                <a:uFillTx/>
                <a:latin typeface="Trebuchet MS" pitchFamily="34" charset="0"/>
              </a:endParaRPr>
            </a:p>
          </p:txBody>
        </p:sp>
        <p:graphicFrame>
          <p:nvGraphicFramePr>
            <p:cNvPr id="56" name="Object 55"/>
            <p:cNvGraphicFramePr>
              <a:graphicFrameLocks noChangeAspect="1"/>
            </p:cNvGraphicFramePr>
            <p:nvPr userDrawn="1">
              <p:extLst>
                <p:ext uri="{D42A27DB-BD31-4B8C-83A1-F6EECF244321}">
                  <p14:modId xmlns:p14="http://schemas.microsoft.com/office/powerpoint/2010/main" val="262704017"/>
                </p:ext>
              </p:extLst>
            </p:nvPr>
          </p:nvGraphicFramePr>
          <p:xfrm>
            <a:off x="46915679" y="3349444"/>
            <a:ext cx="5586150" cy="2063772"/>
          </p:xfrm>
          <a:graphic>
            <a:graphicData uri="http://schemas.openxmlformats.org/presentationml/2006/ole">
              <mc:AlternateContent xmlns:mc="http://schemas.openxmlformats.org/markup-compatibility/2006">
                <mc:Choice xmlns:v="urn:schemas-microsoft-com:vml" Requires="v">
                  <p:oleObj spid="_x0000_s1804" name="Image" r:id="rId12" imgW="4571280" imgH="1688760" progId="Photoshop.Image.13">
                    <p:embed/>
                  </p:oleObj>
                </mc:Choice>
                <mc:Fallback>
                  <p:oleObj name="Image" r:id="rId12" imgW="4571280" imgH="1688760" progId="Photoshop.Image.13">
                    <p:embed/>
                    <p:pic>
                      <p:nvPicPr>
                        <p:cNvPr id="0" name=""/>
                        <p:cNvPicPr/>
                        <p:nvPr/>
                      </p:nvPicPr>
                      <p:blipFill>
                        <a:blip r:embed="rId13"/>
                        <a:stretch>
                          <a:fillRect/>
                        </a:stretch>
                      </p:blipFill>
                      <p:spPr>
                        <a:xfrm>
                          <a:off x="46915679" y="3349444"/>
                          <a:ext cx="5586150" cy="2063772"/>
                        </a:xfrm>
                        <a:prstGeom prst="rect">
                          <a:avLst/>
                        </a:prstGeom>
                      </p:spPr>
                    </p:pic>
                  </p:oleObj>
                </mc:Fallback>
              </mc:AlternateContent>
            </a:graphicData>
          </a:graphic>
        </p:graphicFrame>
        <p:pic>
          <p:nvPicPr>
            <p:cNvPr id="57" name="Picture 56"/>
            <p:cNvPicPr>
              <a:picLocks noChangeAspect="1"/>
            </p:cNvPicPr>
            <p:nvPr userDrawn="1"/>
          </p:nvPicPr>
          <p:blipFill>
            <a:blip r:embed="rId14"/>
            <a:stretch>
              <a:fillRect/>
            </a:stretch>
          </p:blipFill>
          <p:spPr>
            <a:xfrm>
              <a:off x="44621819" y="7740040"/>
              <a:ext cx="2969584" cy="1370577"/>
            </a:xfrm>
            <a:prstGeom prst="rect">
              <a:avLst/>
            </a:prstGeom>
            <a:ln>
              <a:noFill/>
            </a:ln>
          </p:spPr>
        </p:pic>
        <p:graphicFrame>
          <p:nvGraphicFramePr>
            <p:cNvPr id="58" name="Object 57"/>
            <p:cNvGraphicFramePr>
              <a:graphicFrameLocks noChangeAspect="1"/>
            </p:cNvGraphicFramePr>
            <p:nvPr userDrawn="1">
              <p:extLst>
                <p:ext uri="{D42A27DB-BD31-4B8C-83A1-F6EECF244321}">
                  <p14:modId xmlns:p14="http://schemas.microsoft.com/office/powerpoint/2010/main" val="2040245264"/>
                </p:ext>
              </p:extLst>
            </p:nvPr>
          </p:nvGraphicFramePr>
          <p:xfrm>
            <a:off x="44629619" y="12347263"/>
            <a:ext cx="1482266" cy="992162"/>
          </p:xfrm>
          <a:graphic>
            <a:graphicData uri="http://schemas.openxmlformats.org/presentationml/2006/ole">
              <mc:AlternateContent xmlns:mc="http://schemas.openxmlformats.org/markup-compatibility/2006">
                <mc:Choice xmlns:v="urn:schemas-microsoft-com:vml" Requires="v">
                  <p:oleObj spid="_x0000_s1805" name="Image" r:id="rId15" imgW="1574280" imgH="1053720" progId="Photoshop.Image.13">
                    <p:embed/>
                  </p:oleObj>
                </mc:Choice>
                <mc:Fallback>
                  <p:oleObj name="Image" r:id="rId15" imgW="1574280" imgH="1053720" progId="Photoshop.Image.13">
                    <p:embed/>
                    <p:pic>
                      <p:nvPicPr>
                        <p:cNvPr id="0" name=""/>
                        <p:cNvPicPr/>
                        <p:nvPr/>
                      </p:nvPicPr>
                      <p:blipFill>
                        <a:blip r:embed="rId16"/>
                        <a:stretch>
                          <a:fillRect/>
                        </a:stretch>
                      </p:blipFill>
                      <p:spPr>
                        <a:xfrm>
                          <a:off x="44629619" y="12347263"/>
                          <a:ext cx="1482266" cy="992162"/>
                        </a:xfrm>
                        <a:prstGeom prst="rect">
                          <a:avLst/>
                        </a:prstGeom>
                      </p:spPr>
                    </p:pic>
                  </p:oleObj>
                </mc:Fallback>
              </mc:AlternateContent>
            </a:graphicData>
          </a:graphic>
        </p:graphicFrame>
        <p:grpSp>
          <p:nvGrpSpPr>
            <p:cNvPr id="59" name="Group 58"/>
            <p:cNvGrpSpPr/>
            <p:nvPr userDrawn="1"/>
          </p:nvGrpSpPr>
          <p:grpSpPr>
            <a:xfrm>
              <a:off x="44487207" y="29414560"/>
              <a:ext cx="10354213" cy="1265612"/>
              <a:chOff x="44200453" y="28362386"/>
              <a:chExt cx="9771399" cy="1090622"/>
            </a:xfrm>
          </p:grpSpPr>
          <p:sp>
            <p:nvSpPr>
              <p:cNvPr id="61" name="Rounded Rectangle 60"/>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2" name="Picture 7" descr="http://t2.gstatic.com/images?q=tbn:ANd9GcR4APHC6TT9w54M2zn_pvCiBxUNcspYPoVxirLRphBoJabfSvu7zw">
                <a:hlinkClick r:id="rId17"/>
              </p:cNvPr>
              <p:cNvPicPr>
                <a:picLocks noChangeAspect="1" noChangeArrowheads="1"/>
              </p:cNvPicPr>
              <p:nvPr userDrawn="1"/>
            </p:nvPicPr>
            <p:blipFill>
              <a:blip r:embed="rId18" cstate="print"/>
              <a:srcRect/>
              <a:stretch>
                <a:fillRect/>
              </a:stretch>
            </p:blipFill>
            <p:spPr bwMode="auto">
              <a:xfrm>
                <a:off x="44326393" y="28460718"/>
                <a:ext cx="914401" cy="914399"/>
              </a:xfrm>
              <a:prstGeom prst="rect">
                <a:avLst/>
              </a:prstGeom>
              <a:noFill/>
              <a:ln>
                <a:noFill/>
              </a:ln>
            </p:spPr>
          </p:pic>
          <p:sp>
            <p:nvSpPr>
              <p:cNvPr id="63" name="TextBox 62"/>
              <p:cNvSpPr txBox="1"/>
              <p:nvPr userDrawn="1"/>
            </p:nvSpPr>
            <p:spPr>
              <a:xfrm>
                <a:off x="45300663" y="28552305"/>
                <a:ext cx="8671189" cy="716099"/>
              </a:xfrm>
              <a:prstGeom prst="rect">
                <a:avLst/>
              </a:prstGeom>
              <a:noFill/>
              <a:ln>
                <a:noFill/>
              </a:ln>
            </p:spPr>
            <p:txBody>
              <a:bodyPr wrap="square" rtlCol="0">
                <a:spAutoFit/>
              </a:bodyPr>
              <a:lstStyle/>
              <a:p>
                <a:r>
                  <a:rPr lang="en-US" sz="2400" dirty="0">
                    <a:solidFill>
                      <a:schemeClr val="tx2"/>
                    </a:solidFill>
                    <a:latin typeface="Trebuchet MS" pitchFamily="34" charset="0"/>
                  </a:rPr>
                  <a:t>Student</a:t>
                </a:r>
                <a:r>
                  <a:rPr lang="en-US" sz="2400" baseline="0" dirty="0">
                    <a:solidFill>
                      <a:schemeClr val="tx2"/>
                    </a:solidFill>
                    <a:latin typeface="Trebuchet MS" pitchFamily="34" charset="0"/>
                  </a:rPr>
                  <a:t> discounts are available on our </a:t>
                </a:r>
                <a:r>
                  <a:rPr lang="en-US" sz="2400" baseline="0" dirty="0" err="1">
                    <a:solidFill>
                      <a:schemeClr val="tx2"/>
                    </a:solidFill>
                    <a:latin typeface="Trebuchet MS" pitchFamily="34" charset="0"/>
                  </a:rPr>
                  <a:t>Facebook</a:t>
                </a:r>
                <a:r>
                  <a:rPr lang="en-US" sz="2400" baseline="0" dirty="0">
                    <a:solidFill>
                      <a:schemeClr val="tx2"/>
                    </a:solidFill>
                    <a:latin typeface="Trebuchet MS" pitchFamily="34" charset="0"/>
                  </a:rPr>
                  <a:t> page.</a:t>
                </a:r>
                <a:br>
                  <a:rPr lang="en-US" sz="2400" baseline="0" dirty="0">
                    <a:solidFill>
                      <a:schemeClr val="tx2"/>
                    </a:solidFill>
                    <a:latin typeface="Trebuchet MS" pitchFamily="34" charset="0"/>
                  </a:rPr>
                </a:br>
                <a:r>
                  <a:rPr lang="en-US" sz="2400" baseline="0" dirty="0">
                    <a:solidFill>
                      <a:schemeClr val="tx2"/>
                    </a:solidFill>
                    <a:latin typeface="Trebuchet MS" pitchFamily="34" charset="0"/>
                  </a:rPr>
                  <a:t>Go to </a:t>
                </a:r>
                <a:r>
                  <a:rPr lang="en-US" sz="2400" u="sng" baseline="0" dirty="0">
                    <a:solidFill>
                      <a:schemeClr val="tx2"/>
                    </a:solidFill>
                    <a:latin typeface="Trebuchet MS" pitchFamily="34" charset="0"/>
                  </a:rPr>
                  <a:t>PosterPresentations.com</a:t>
                </a:r>
                <a:r>
                  <a:rPr lang="en-US" sz="2400" baseline="0" dirty="0">
                    <a:solidFill>
                      <a:schemeClr val="tx2"/>
                    </a:solidFill>
                    <a:latin typeface="Trebuchet MS" pitchFamily="34" charset="0"/>
                  </a:rPr>
                  <a:t> and click on the FB icon. </a:t>
                </a:r>
                <a:endParaRPr lang="en-US" sz="2400" dirty="0">
                  <a:solidFill>
                    <a:schemeClr val="tx2"/>
                  </a:solidFill>
                  <a:latin typeface="Trebuchet MS" pitchFamily="34" charset="0"/>
                </a:endParaRPr>
              </a:p>
            </p:txBody>
          </p:sp>
        </p:grpSp>
      </p:grpSp>
      <p:sp>
        <p:nvSpPr>
          <p:cNvPr id="471" name="Rounded Rectangle 470"/>
          <p:cNvSpPr/>
          <p:nvPr userDrawn="1"/>
        </p:nvSpPr>
        <p:spPr>
          <a:xfrm>
            <a:off x="0" y="0"/>
            <a:ext cx="43891200" cy="4800600"/>
          </a:xfrm>
          <a:prstGeom prst="roundRect">
            <a:avLst>
              <a:gd name="adj" fmla="val 1956"/>
            </a:avLst>
          </a:prstGeom>
          <a:gradFill>
            <a:gsLst>
              <a:gs pos="0">
                <a:schemeClr val="accent6">
                  <a:lumMod val="40000"/>
                  <a:lumOff val="60000"/>
                </a:schemeClr>
              </a:gs>
              <a:gs pos="10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94" name="Straight Connector 1493"/>
          <p:cNvCxnSpPr/>
          <p:nvPr userDrawn="1"/>
        </p:nvCxnSpPr>
        <p:spPr>
          <a:xfrm>
            <a:off x="0" y="4800600"/>
            <a:ext cx="43891200" cy="0"/>
          </a:xfrm>
          <a:prstGeom prst="line">
            <a:avLst/>
          </a:prstGeom>
          <a:ln w="174625" cmpd="sng">
            <a:solidFill>
              <a:schemeClr val="accent6">
                <a:lumMod val="40000"/>
                <a:lumOff val="60000"/>
              </a:schemeClr>
            </a:solidFill>
            <a:prstDash val="solid"/>
          </a:ln>
        </p:spPr>
        <p:style>
          <a:lnRef idx="1">
            <a:schemeClr val="accent1"/>
          </a:lnRef>
          <a:fillRef idx="0">
            <a:schemeClr val="accent1"/>
          </a:fillRef>
          <a:effectRef idx="0">
            <a:schemeClr val="accent1"/>
          </a:effectRef>
          <a:fontRef idx="minor">
            <a:schemeClr val="tx1"/>
          </a:fontRef>
        </p:style>
      </p:cxnSp>
      <p:sp>
        <p:nvSpPr>
          <p:cNvPr id="65" name="TextBox 64"/>
          <p:cNvSpPr txBox="1"/>
          <p:nvPr userDrawn="1"/>
        </p:nvSpPr>
        <p:spPr>
          <a:xfrm>
            <a:off x="44487207" y="31099467"/>
            <a:ext cx="7629577" cy="1399638"/>
          </a:xfrm>
          <a:prstGeom prst="rect">
            <a:avLst/>
          </a:prstGeom>
          <a:noFill/>
        </p:spPr>
        <p:txBody>
          <a:bodyPr wrap="square" lIns="65304" tIns="32651" rIns="65304" bIns="32651" rtlCol="0">
            <a:spAutoFit/>
          </a:bodyPr>
          <a:lstStyle/>
          <a:p>
            <a:pPr marL="401638" indent="-401638">
              <a:lnSpc>
                <a:spcPts val="2600"/>
              </a:lnSpc>
            </a:pPr>
            <a:r>
              <a:rPr lang="en-US" sz="2800" dirty="0">
                <a:solidFill>
                  <a:schemeClr val="bg1"/>
                </a:solidFill>
              </a:rPr>
              <a:t>©2015</a:t>
            </a:r>
            <a:r>
              <a:rPr lang="en-US" sz="2800" baseline="0" dirty="0">
                <a:solidFill>
                  <a:schemeClr val="bg1"/>
                </a:solidFill>
              </a:rPr>
              <a:t> </a:t>
            </a:r>
            <a:r>
              <a:rPr lang="en-US" sz="2800" dirty="0">
                <a:solidFill>
                  <a:schemeClr val="bg1"/>
                </a:solidFill>
              </a:rPr>
              <a:t>PosterPresentations.com</a:t>
            </a:r>
          </a:p>
          <a:p>
            <a:pPr marL="288925" indent="0">
              <a:lnSpc>
                <a:spcPts val="2600"/>
              </a:lnSpc>
            </a:pPr>
            <a:r>
              <a:rPr lang="en-US" sz="2400" dirty="0">
                <a:solidFill>
                  <a:schemeClr val="bg1"/>
                </a:solidFill>
              </a:rPr>
              <a:t>2117 Fourth Street ,</a:t>
            </a:r>
            <a:r>
              <a:rPr lang="en-US" sz="2400" baseline="0" dirty="0">
                <a:solidFill>
                  <a:schemeClr val="bg1"/>
                </a:solidFill>
              </a:rPr>
              <a:t> Unit C</a:t>
            </a:r>
          </a:p>
          <a:p>
            <a:pPr marL="288925" indent="0">
              <a:lnSpc>
                <a:spcPts val="2600"/>
              </a:lnSpc>
            </a:pPr>
            <a:r>
              <a:rPr lang="en-US" sz="2400" baseline="0" dirty="0">
                <a:solidFill>
                  <a:schemeClr val="bg1"/>
                </a:solidFill>
              </a:rPr>
              <a:t>Berkeley CA </a:t>
            </a:r>
            <a:r>
              <a:rPr lang="en-US" sz="2000" baseline="0" dirty="0">
                <a:solidFill>
                  <a:schemeClr val="bg1"/>
                </a:solidFill>
              </a:rPr>
              <a:t>94710</a:t>
            </a:r>
            <a:endParaRPr lang="en-US" sz="2400" baseline="0" dirty="0">
              <a:solidFill>
                <a:schemeClr val="bg1"/>
              </a:solidFill>
            </a:endParaRPr>
          </a:p>
          <a:p>
            <a:pPr marL="288925" indent="0">
              <a:lnSpc>
                <a:spcPts val="2600"/>
              </a:lnSpc>
            </a:pPr>
            <a:r>
              <a:rPr lang="en-US" sz="2400" b="1" baseline="0" dirty="0">
                <a:solidFill>
                  <a:srgbClr val="FFFF00"/>
                </a:solidFill>
              </a:rPr>
              <a:t>posterpresenter@gmail.com</a:t>
            </a:r>
            <a:endParaRPr lang="en-US" sz="2800" b="1" dirty="0">
              <a:solidFill>
                <a:srgbClr val="FFFF00"/>
              </a:solidFill>
            </a:endParaRPr>
          </a:p>
        </p:txBody>
      </p:sp>
      <p:sp>
        <p:nvSpPr>
          <p:cNvPr id="60" name="Text Box 14"/>
          <p:cNvSpPr txBox="1">
            <a:spLocks noChangeArrowheads="1"/>
          </p:cNvSpPr>
          <p:nvPr userDrawn="1"/>
        </p:nvSpPr>
        <p:spPr bwMode="auto">
          <a:xfrm>
            <a:off x="1484177" y="32124583"/>
            <a:ext cx="2514600" cy="374522"/>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defRPr/>
            </a:pPr>
            <a:r>
              <a:rPr lang="en-US" sz="700" b="1" dirty="0">
                <a:solidFill>
                  <a:schemeClr val="bg1">
                    <a:lumMod val="75000"/>
                  </a:schemeClr>
                </a:solidFill>
                <a:latin typeface="Arial" charset="0"/>
              </a:rPr>
              <a:t>RESEARCH POSTER PRESENTATION DESIGN © 2015</a:t>
            </a:r>
          </a:p>
          <a:p>
            <a:pPr eaLnBrk="0" hangingPunct="0">
              <a:lnSpc>
                <a:spcPct val="65000"/>
              </a:lnSpc>
              <a:spcBef>
                <a:spcPct val="50000"/>
              </a:spcBef>
              <a:defRPr/>
            </a:pPr>
            <a:r>
              <a:rPr lang="en-US" sz="1200" b="1" dirty="0">
                <a:solidFill>
                  <a:schemeClr val="bg1">
                    <a:lumMod val="75000"/>
                  </a:schemeClr>
                </a:solidFill>
                <a:latin typeface="Arial" charset="0"/>
              </a:rPr>
              <a:t>www.PosterPresentations.com</a:t>
            </a:r>
          </a:p>
        </p:txBody>
      </p:sp>
    </p:spTree>
  </p:cSld>
  <p:clrMap bg1="lt1" tx1="dk1" bg2="lt2" tx2="dk2" accent1="accent1" accent2="accent2" accent3="accent3" accent4="accent4" accent5="accent5" accent6="accent6" hlink="hlink" folHlink="folHlink"/>
  <p:sldLayoutIdLst>
    <p:sldLayoutId id="2147483652"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a:gsLst>
            <a:gs pos="0">
              <a:schemeClr val="accent6">
                <a:lumMod val="20000"/>
                <a:lumOff val="80000"/>
              </a:schemeClr>
            </a:gs>
            <a:gs pos="100000">
              <a:schemeClr val="bg1"/>
            </a:gs>
          </a:gsLst>
          <a:lin ang="5400000" scaled="1"/>
        </a:gradFill>
        <a:effectLst/>
      </p:bgPr>
    </p:bg>
    <p:spTree>
      <p:nvGrpSpPr>
        <p:cNvPr id="1" name=""/>
        <p:cNvGrpSpPr/>
        <p:nvPr/>
      </p:nvGrpSpPr>
      <p:grpSpPr>
        <a:xfrm>
          <a:off x="0" y="0"/>
          <a:ext cx="0" cy="0"/>
          <a:chOff x="0" y="0"/>
          <a:chExt cx="0" cy="0"/>
        </a:xfrm>
      </p:grpSpPr>
      <p:cxnSp>
        <p:nvCxnSpPr>
          <p:cNvPr id="38" name="Straight Connector 37"/>
          <p:cNvCxnSpPr/>
          <p:nvPr/>
        </p:nvCxnSpPr>
        <p:spPr>
          <a:xfrm flipV="1">
            <a:off x="-13946601" y="11526118"/>
            <a:ext cx="13577436" cy="818"/>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grpSp>
        <p:nvGrpSpPr>
          <p:cNvPr id="44" name="Group 43"/>
          <p:cNvGrpSpPr/>
          <p:nvPr userDrawn="1"/>
        </p:nvGrpSpPr>
        <p:grpSpPr>
          <a:xfrm>
            <a:off x="44157839" y="-55065"/>
            <a:ext cx="11062139" cy="32973465"/>
            <a:chOff x="44157839" y="-55065"/>
            <a:chExt cx="11062139" cy="32973465"/>
          </a:xfrm>
        </p:grpSpPr>
        <p:sp>
          <p:nvSpPr>
            <p:cNvPr id="45" name="Rectangle 44"/>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4000" b="1" spc="600" dirty="0">
                  <a:solidFill>
                    <a:schemeClr val="bg1"/>
                  </a:solidFill>
                  <a:latin typeface="Trebuchet MS" pitchFamily="34" charset="0"/>
                </a:rPr>
                <a:t>QUICK START (cont.)</a:t>
              </a:r>
            </a:p>
            <a:p>
              <a:pPr algn="ctr"/>
              <a:endParaRPr lang="en-US" sz="3600" b="1" baseline="0" dirty="0">
                <a:solidFill>
                  <a:schemeClr val="bg1"/>
                </a:solidFill>
                <a:latin typeface="Trebuchet MS" pitchFamily="34" charset="0"/>
              </a:endParaRPr>
            </a:p>
            <a:p>
              <a:pPr algn="ctr"/>
              <a:r>
                <a:rPr lang="en-US" sz="3200" b="1" baseline="0" dirty="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2400" b="0" baseline="0" dirty="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2400" b="0" spc="0" baseline="0" dirty="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r>
                <a:rPr lang="en-US" sz="2400" b="0" baseline="0" dirty="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2400" b="0" baseline="0" dirty="0">
                <a:solidFill>
                  <a:schemeClr val="bg1">
                    <a:lumMod val="75000"/>
                  </a:schemeClr>
                </a:solidFill>
                <a:latin typeface="Trebuchet MS" pitchFamily="34" charset="0"/>
              </a:endParaRPr>
            </a:p>
            <a:p>
              <a:pPr algn="ctr"/>
              <a:r>
                <a:rPr lang="en-US" sz="3200" b="1" baseline="0" dirty="0">
                  <a:solidFill>
                    <a:srgbClr val="FFC000"/>
                  </a:solidFill>
                  <a:latin typeface="Trebuchet MS" pitchFamily="34" charset="0"/>
                </a:rPr>
                <a:t>How to add Text</a:t>
              </a:r>
            </a:p>
            <a:p>
              <a:pPr marL="3265488" lvl="2" indent="0" algn="l" defTabSz="114300"/>
              <a:r>
                <a:rPr lang="en-US" sz="2400" b="0" baseline="0" dirty="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2400" b="0" baseline="0" dirty="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2400" b="0" baseline="0" dirty="0">
                  <a:solidFill>
                    <a:schemeClr val="bg1">
                      <a:lumMod val="75000"/>
                    </a:schemeClr>
                  </a:solidFill>
                  <a:latin typeface="Trebuchet MS" pitchFamily="34" charset="0"/>
                </a:rPr>
                <a:t> </a:t>
              </a:r>
              <a:r>
                <a:rPr kumimoji="0" lang="en-US" sz="3200" b="1" i="0" u="none" strike="noStrike" kern="1200" cap="none" spc="0" normalizeH="0" baseline="0" noProof="0" dirty="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2400" b="0" baseline="0" dirty="0">
                <a:solidFill>
                  <a:schemeClr val="bg1">
                    <a:lumMod val="75000"/>
                  </a:schemeClr>
                </a:solidFill>
                <a:latin typeface="Trebuchet MS" pitchFamily="34" charset="0"/>
              </a:endParaRPr>
            </a:p>
            <a:p>
              <a:pPr marL="1518341" lvl="2" indent="0" algn="l" defTabSz="114300"/>
              <a:endParaRPr lang="en-US" sz="2400" b="0" baseline="0" dirty="0">
                <a:solidFill>
                  <a:schemeClr val="bg1">
                    <a:lumMod val="75000"/>
                  </a:schemeClr>
                </a:solidFill>
                <a:latin typeface="Trebuchet MS" pitchFamily="34" charset="0"/>
              </a:endParaRPr>
            </a:p>
            <a:p>
              <a:pPr algn="ctr"/>
              <a:r>
                <a:rPr lang="en-US" sz="3200" b="1" baseline="0" dirty="0">
                  <a:solidFill>
                    <a:srgbClr val="FFC000"/>
                  </a:solidFill>
                  <a:latin typeface="Trebuchet MS" pitchFamily="34" charset="0"/>
                </a:rPr>
                <a:t>How to add Tables</a:t>
              </a:r>
            </a:p>
            <a:p>
              <a:pPr marL="1730375" lvl="1" indent="0" algn="l" defTabSz="114300"/>
              <a:r>
                <a:rPr lang="en-US" sz="2400" b="0" baseline="0" dirty="0">
                  <a:solidFill>
                    <a:schemeClr val="bg1">
                      <a:lumMod val="75000"/>
                    </a:schemeClr>
                  </a:solidFill>
                  <a:latin typeface="Trebuchet MS" pitchFamily="34" charset="0"/>
                </a:rPr>
                <a:t>To add a table from scratch go to the INSERT menu and </a:t>
              </a:r>
              <a:br>
                <a:rPr lang="en-US" sz="2400" b="0" baseline="0" dirty="0">
                  <a:solidFill>
                    <a:schemeClr val="bg1">
                      <a:lumMod val="75000"/>
                    </a:schemeClr>
                  </a:solidFill>
                  <a:latin typeface="Trebuchet MS" pitchFamily="34" charset="0"/>
                </a:rPr>
              </a:br>
              <a:r>
                <a:rPr lang="en-US" sz="2400" b="0" baseline="0" dirty="0">
                  <a:solidFill>
                    <a:schemeClr val="bg1">
                      <a:lumMod val="75000"/>
                    </a:schemeClr>
                  </a:solidFill>
                  <a:latin typeface="Trebuchet MS" pitchFamily="34" charset="0"/>
                </a:rPr>
                <a:t>click on TABLE. A drop-down box will help you select rows and columns. </a:t>
              </a:r>
            </a:p>
            <a:p>
              <a:pPr marL="0" lvl="0" indent="0" algn="l" defTabSz="114300"/>
              <a:r>
                <a:rPr lang="en-US" sz="2400" b="0" baseline="0" dirty="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2400" b="0" baseline="0" dirty="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Save your template as a PowerPoint document. For printing, save as PowerPoint or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0" baseline="0" dirty="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lumMod val="75000"/>
                  </a:prstClr>
                </a:solidFill>
                <a:effectLst/>
                <a:uLnTx/>
                <a:uFillTx/>
                <a:latin typeface="Trebuchet MS" pitchFamily="34" charset="0"/>
              </a:endParaRPr>
            </a:p>
          </p:txBody>
        </p:sp>
        <p:graphicFrame>
          <p:nvGraphicFramePr>
            <p:cNvPr id="46" name="Object 45"/>
            <p:cNvGraphicFramePr>
              <a:graphicFrameLocks noChangeAspect="1"/>
            </p:cNvGraphicFramePr>
            <p:nvPr userDrawn="1">
              <p:extLst>
                <p:ext uri="{D42A27DB-BD31-4B8C-83A1-F6EECF244321}">
                  <p14:modId xmlns:p14="http://schemas.microsoft.com/office/powerpoint/2010/main" val="262704017"/>
                </p:ext>
              </p:extLst>
            </p:nvPr>
          </p:nvGraphicFramePr>
          <p:xfrm>
            <a:off x="46915679" y="3349444"/>
            <a:ext cx="5586150" cy="2063772"/>
          </p:xfrm>
          <a:graphic>
            <a:graphicData uri="http://schemas.openxmlformats.org/presentationml/2006/ole">
              <mc:AlternateContent xmlns:mc="http://schemas.openxmlformats.org/markup-compatibility/2006">
                <mc:Choice xmlns:v="urn:schemas-microsoft-com:vml" Requires="v">
                  <p:oleObj spid="_x0000_s2378" name="Image" r:id="rId4" imgW="4571280" imgH="1688760" progId="Photoshop.Image.13">
                    <p:embed/>
                  </p:oleObj>
                </mc:Choice>
                <mc:Fallback>
                  <p:oleObj name="Image" r:id="rId4" imgW="4571280" imgH="1688760" progId="Photoshop.Image.13">
                    <p:embed/>
                    <p:pic>
                      <p:nvPicPr>
                        <p:cNvPr id="0" name=""/>
                        <p:cNvPicPr/>
                        <p:nvPr/>
                      </p:nvPicPr>
                      <p:blipFill>
                        <a:blip r:embed="rId5"/>
                        <a:stretch>
                          <a:fillRect/>
                        </a:stretch>
                      </p:blipFill>
                      <p:spPr>
                        <a:xfrm>
                          <a:off x="46915679" y="3349444"/>
                          <a:ext cx="5586150" cy="2063772"/>
                        </a:xfrm>
                        <a:prstGeom prst="rect">
                          <a:avLst/>
                        </a:prstGeom>
                      </p:spPr>
                    </p:pic>
                  </p:oleObj>
                </mc:Fallback>
              </mc:AlternateContent>
            </a:graphicData>
          </a:graphic>
        </p:graphicFrame>
        <p:pic>
          <p:nvPicPr>
            <p:cNvPr id="47" name="Picture 46"/>
            <p:cNvPicPr>
              <a:picLocks noChangeAspect="1"/>
            </p:cNvPicPr>
            <p:nvPr userDrawn="1"/>
          </p:nvPicPr>
          <p:blipFill>
            <a:blip r:embed="rId6"/>
            <a:stretch>
              <a:fillRect/>
            </a:stretch>
          </p:blipFill>
          <p:spPr>
            <a:xfrm>
              <a:off x="44621819" y="7740040"/>
              <a:ext cx="2969584" cy="1370577"/>
            </a:xfrm>
            <a:prstGeom prst="rect">
              <a:avLst/>
            </a:prstGeom>
            <a:ln>
              <a:noFill/>
            </a:ln>
          </p:spPr>
        </p:pic>
        <p:graphicFrame>
          <p:nvGraphicFramePr>
            <p:cNvPr id="48" name="Object 47"/>
            <p:cNvGraphicFramePr>
              <a:graphicFrameLocks noChangeAspect="1"/>
            </p:cNvGraphicFramePr>
            <p:nvPr userDrawn="1">
              <p:extLst>
                <p:ext uri="{D42A27DB-BD31-4B8C-83A1-F6EECF244321}">
                  <p14:modId xmlns:p14="http://schemas.microsoft.com/office/powerpoint/2010/main" val="2040245264"/>
                </p:ext>
              </p:extLst>
            </p:nvPr>
          </p:nvGraphicFramePr>
          <p:xfrm>
            <a:off x="44629619" y="12347263"/>
            <a:ext cx="1482266" cy="992162"/>
          </p:xfrm>
          <a:graphic>
            <a:graphicData uri="http://schemas.openxmlformats.org/presentationml/2006/ole">
              <mc:AlternateContent xmlns:mc="http://schemas.openxmlformats.org/markup-compatibility/2006">
                <mc:Choice xmlns:v="urn:schemas-microsoft-com:vml" Requires="v">
                  <p:oleObj spid="_x0000_s2379" name="Image" r:id="rId7" imgW="1574280" imgH="1053720" progId="Photoshop.Image.13">
                    <p:embed/>
                  </p:oleObj>
                </mc:Choice>
                <mc:Fallback>
                  <p:oleObj name="Image" r:id="rId7" imgW="1574280" imgH="1053720" progId="Photoshop.Image.13">
                    <p:embed/>
                    <p:pic>
                      <p:nvPicPr>
                        <p:cNvPr id="0" name=""/>
                        <p:cNvPicPr/>
                        <p:nvPr/>
                      </p:nvPicPr>
                      <p:blipFill>
                        <a:blip r:embed="rId8"/>
                        <a:stretch>
                          <a:fillRect/>
                        </a:stretch>
                      </p:blipFill>
                      <p:spPr>
                        <a:xfrm>
                          <a:off x="44629619" y="12347263"/>
                          <a:ext cx="1482266" cy="992162"/>
                        </a:xfrm>
                        <a:prstGeom prst="rect">
                          <a:avLst/>
                        </a:prstGeom>
                      </p:spPr>
                    </p:pic>
                  </p:oleObj>
                </mc:Fallback>
              </mc:AlternateContent>
            </a:graphicData>
          </a:graphic>
        </p:graphicFrame>
        <p:grpSp>
          <p:nvGrpSpPr>
            <p:cNvPr id="49" name="Group 48"/>
            <p:cNvGrpSpPr/>
            <p:nvPr userDrawn="1"/>
          </p:nvGrpSpPr>
          <p:grpSpPr>
            <a:xfrm>
              <a:off x="44487207" y="29414560"/>
              <a:ext cx="10354213" cy="1265612"/>
              <a:chOff x="44200453" y="28362386"/>
              <a:chExt cx="9771399" cy="1090622"/>
            </a:xfrm>
          </p:grpSpPr>
          <p:sp>
            <p:nvSpPr>
              <p:cNvPr id="51" name="Rounded Rectangle 50"/>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2" name="Picture 7" descr="http://t2.gstatic.com/images?q=tbn:ANd9GcR4APHC6TT9w54M2zn_pvCiBxUNcspYPoVxirLRphBoJabfSvu7zw">
                <a:hlinkClick r:id="rId9"/>
              </p:cNvPr>
              <p:cNvPicPr>
                <a:picLocks noChangeAspect="1" noChangeArrowheads="1"/>
              </p:cNvPicPr>
              <p:nvPr userDrawn="1"/>
            </p:nvPicPr>
            <p:blipFill>
              <a:blip r:embed="rId10" cstate="print"/>
              <a:srcRect/>
              <a:stretch>
                <a:fillRect/>
              </a:stretch>
            </p:blipFill>
            <p:spPr bwMode="auto">
              <a:xfrm>
                <a:off x="44326393" y="28460718"/>
                <a:ext cx="914401" cy="914399"/>
              </a:xfrm>
              <a:prstGeom prst="rect">
                <a:avLst/>
              </a:prstGeom>
              <a:noFill/>
              <a:ln>
                <a:noFill/>
              </a:ln>
            </p:spPr>
          </p:pic>
          <p:sp>
            <p:nvSpPr>
              <p:cNvPr id="53" name="TextBox 52"/>
              <p:cNvSpPr txBox="1"/>
              <p:nvPr userDrawn="1"/>
            </p:nvSpPr>
            <p:spPr>
              <a:xfrm>
                <a:off x="45300663" y="28552305"/>
                <a:ext cx="8671189" cy="716099"/>
              </a:xfrm>
              <a:prstGeom prst="rect">
                <a:avLst/>
              </a:prstGeom>
              <a:noFill/>
              <a:ln>
                <a:noFill/>
              </a:ln>
            </p:spPr>
            <p:txBody>
              <a:bodyPr wrap="square" rtlCol="0">
                <a:spAutoFit/>
              </a:bodyPr>
              <a:lstStyle/>
              <a:p>
                <a:r>
                  <a:rPr lang="en-US" sz="2400" dirty="0">
                    <a:solidFill>
                      <a:schemeClr val="tx2"/>
                    </a:solidFill>
                    <a:latin typeface="Trebuchet MS" pitchFamily="34" charset="0"/>
                  </a:rPr>
                  <a:t>Student</a:t>
                </a:r>
                <a:r>
                  <a:rPr lang="en-US" sz="2400" baseline="0" dirty="0">
                    <a:solidFill>
                      <a:schemeClr val="tx2"/>
                    </a:solidFill>
                    <a:latin typeface="Trebuchet MS" pitchFamily="34" charset="0"/>
                  </a:rPr>
                  <a:t> discounts are available on our </a:t>
                </a:r>
                <a:r>
                  <a:rPr lang="en-US" sz="2400" baseline="0" dirty="0" err="1">
                    <a:solidFill>
                      <a:schemeClr val="tx2"/>
                    </a:solidFill>
                    <a:latin typeface="Trebuchet MS" pitchFamily="34" charset="0"/>
                  </a:rPr>
                  <a:t>Facebook</a:t>
                </a:r>
                <a:r>
                  <a:rPr lang="en-US" sz="2400" baseline="0" dirty="0">
                    <a:solidFill>
                      <a:schemeClr val="tx2"/>
                    </a:solidFill>
                    <a:latin typeface="Trebuchet MS" pitchFamily="34" charset="0"/>
                  </a:rPr>
                  <a:t> page.</a:t>
                </a:r>
                <a:br>
                  <a:rPr lang="en-US" sz="2400" baseline="0" dirty="0">
                    <a:solidFill>
                      <a:schemeClr val="tx2"/>
                    </a:solidFill>
                    <a:latin typeface="Trebuchet MS" pitchFamily="34" charset="0"/>
                  </a:rPr>
                </a:br>
                <a:r>
                  <a:rPr lang="en-US" sz="2400" baseline="0" dirty="0">
                    <a:solidFill>
                      <a:schemeClr val="tx2"/>
                    </a:solidFill>
                    <a:latin typeface="Trebuchet MS" pitchFamily="34" charset="0"/>
                  </a:rPr>
                  <a:t>Go to </a:t>
                </a:r>
                <a:r>
                  <a:rPr lang="en-US" sz="2400" u="sng" baseline="0" dirty="0">
                    <a:solidFill>
                      <a:schemeClr val="tx2"/>
                    </a:solidFill>
                    <a:latin typeface="Trebuchet MS" pitchFamily="34" charset="0"/>
                  </a:rPr>
                  <a:t>PosterPresentations.com</a:t>
                </a:r>
                <a:r>
                  <a:rPr lang="en-US" sz="2400" baseline="0" dirty="0">
                    <a:solidFill>
                      <a:schemeClr val="tx2"/>
                    </a:solidFill>
                    <a:latin typeface="Trebuchet MS" pitchFamily="34" charset="0"/>
                  </a:rPr>
                  <a:t> and click on the FB icon. </a:t>
                </a:r>
                <a:endParaRPr lang="en-US" sz="2400" dirty="0">
                  <a:solidFill>
                    <a:schemeClr val="tx2"/>
                  </a:solidFill>
                  <a:latin typeface="Trebuchet MS" pitchFamily="34" charset="0"/>
                </a:endParaRPr>
              </a:p>
            </p:txBody>
          </p:sp>
        </p:grpSp>
      </p:grpSp>
      <p:grpSp>
        <p:nvGrpSpPr>
          <p:cNvPr id="54" name="Group 53"/>
          <p:cNvGrpSpPr/>
          <p:nvPr userDrawn="1"/>
        </p:nvGrpSpPr>
        <p:grpSpPr>
          <a:xfrm>
            <a:off x="-11225189" y="-1"/>
            <a:ext cx="11018865" cy="32918401"/>
            <a:chOff x="-11225189" y="-1"/>
            <a:chExt cx="11018865" cy="32918401"/>
          </a:xfrm>
        </p:grpSpPr>
        <p:sp>
          <p:nvSpPr>
            <p:cNvPr id="55" name="Rectangle 54"/>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3200" b="1" spc="0" dirty="0">
                  <a:solidFill>
                    <a:srgbClr val="FF0000"/>
                  </a:solidFill>
                  <a:latin typeface="Trebuchet MS" pitchFamily="34" charset="0"/>
                </a:rPr>
                <a:t>(—THIS SIDEBAR DOES NOT PRINT—)</a:t>
              </a:r>
              <a:endParaRPr lang="en-US" sz="3200" b="1" spc="600" dirty="0">
                <a:solidFill>
                  <a:schemeClr val="bg1"/>
                </a:solidFill>
                <a:latin typeface="Trebuchet MS" pitchFamily="34" charset="0"/>
              </a:endParaRPr>
            </a:p>
            <a:p>
              <a:pPr algn="ctr"/>
              <a:r>
                <a:rPr lang="en-US" sz="4000" b="1" spc="600" dirty="0">
                  <a:solidFill>
                    <a:schemeClr val="bg1"/>
                  </a:solidFill>
                  <a:latin typeface="Trebuchet MS" pitchFamily="34" charset="0"/>
                </a:rPr>
                <a:t>DESIGN</a:t>
              </a:r>
              <a:r>
                <a:rPr lang="en-US" sz="4000" b="1" spc="600" baseline="0" dirty="0">
                  <a:solidFill>
                    <a:schemeClr val="bg1"/>
                  </a:solidFill>
                  <a:latin typeface="Trebuchet MS" pitchFamily="34" charset="0"/>
                </a:rPr>
                <a:t> </a:t>
              </a:r>
              <a:r>
                <a:rPr lang="en-US" sz="4000" b="1" spc="600" dirty="0">
                  <a:solidFill>
                    <a:schemeClr val="bg1"/>
                  </a:solidFill>
                  <a:latin typeface="Trebuchet MS" pitchFamily="34" charset="0"/>
                </a:rPr>
                <a:t>GUIDE</a:t>
              </a:r>
            </a:p>
            <a:p>
              <a:pPr algn="ctr"/>
              <a:endParaRPr lang="en-US" sz="2800" b="1" dirty="0">
                <a:latin typeface="Trebuchet MS" pitchFamily="34" charset="0"/>
              </a:endParaRPr>
            </a:p>
            <a:p>
              <a:pPr defTabSz="3765639"/>
              <a:r>
                <a:rPr lang="en-US" sz="2800" i="0" dirty="0">
                  <a:latin typeface="Trebuchet MS" pitchFamily="34" charset="0"/>
                </a:rPr>
                <a:t>This PowerPoint</a:t>
              </a:r>
              <a:r>
                <a:rPr lang="en-US" sz="2800" i="0" baseline="0" dirty="0">
                  <a:latin typeface="Trebuchet MS" pitchFamily="34" charset="0"/>
                </a:rPr>
                <a:t> </a:t>
              </a:r>
              <a:r>
                <a:rPr lang="en-US" sz="2800" i="0" dirty="0">
                  <a:latin typeface="Trebuchet MS" pitchFamily="34" charset="0"/>
                </a:rPr>
                <a:t>2007 template produces</a:t>
              </a:r>
              <a:r>
                <a:rPr lang="en-US" sz="2800" i="0" baseline="0" dirty="0">
                  <a:latin typeface="Trebuchet MS" pitchFamily="34" charset="0"/>
                </a:rPr>
                <a:t> </a:t>
              </a:r>
              <a:r>
                <a:rPr lang="en-US" sz="2800" i="0" dirty="0">
                  <a:latin typeface="Trebuchet MS" pitchFamily="34" charset="0"/>
                </a:rPr>
                <a:t>a 36”x48” presentation poster. </a:t>
              </a:r>
              <a:r>
                <a:rPr lang="en-US" sz="2800" dirty="0">
                  <a:latin typeface="Trebuchet MS" pitchFamily="34" charset="0"/>
                </a:rPr>
                <a:t>You</a:t>
              </a:r>
              <a:r>
                <a:rPr lang="en-US" sz="2800" baseline="0" dirty="0">
                  <a:latin typeface="Trebuchet MS" pitchFamily="34" charset="0"/>
                </a:rPr>
                <a:t> can u</a:t>
              </a:r>
              <a:r>
                <a:rPr lang="en-US" sz="2800" dirty="0">
                  <a:latin typeface="Trebuchet MS" pitchFamily="34" charset="0"/>
                </a:rPr>
                <a:t>se</a:t>
              </a:r>
              <a:r>
                <a:rPr lang="en-US" sz="2800" baseline="0" dirty="0">
                  <a:latin typeface="Trebuchet MS" pitchFamily="34" charset="0"/>
                </a:rPr>
                <a:t> it to create your research poster and </a:t>
              </a:r>
              <a:r>
                <a:rPr lang="en-US" sz="2800" dirty="0">
                  <a:latin typeface="Trebuchet MS" pitchFamily="34" charset="0"/>
                </a:rPr>
                <a:t>save valuable time placing titles, subtitles,</a:t>
              </a:r>
              <a:r>
                <a:rPr lang="en-US" sz="2800" baseline="0" dirty="0">
                  <a:latin typeface="Trebuchet MS" pitchFamily="34" charset="0"/>
                </a:rPr>
                <a:t> text, and graphics</a:t>
              </a:r>
              <a:r>
                <a:rPr lang="en-US" sz="2800" dirty="0">
                  <a:latin typeface="Trebuchet MS" pitchFamily="34" charset="0"/>
                </a:rPr>
                <a:t>. </a:t>
              </a:r>
            </a:p>
            <a:p>
              <a:pPr defTabSz="3765639"/>
              <a:endParaRPr lang="en-US" sz="2800" dirty="0">
                <a:latin typeface="Trebuchet MS" pitchFamily="34" charset="0"/>
              </a:endParaRPr>
            </a:p>
            <a:p>
              <a:pPr defTabSz="4389219"/>
              <a:r>
                <a:rPr lang="en-US" sz="2800" dirty="0">
                  <a:latin typeface="Trebuchet MS" pitchFamily="34" charset="0"/>
                </a:rPr>
                <a:t>We provide a series of online tutorials that will guide you through the poster design process and answer your poster production questions. To view our template tutorials, go online to </a:t>
              </a:r>
              <a:r>
                <a:rPr lang="en-US" sz="2800" b="1" dirty="0">
                  <a:solidFill>
                    <a:srgbClr val="FFC000"/>
                  </a:solidFill>
                  <a:latin typeface="Trebuchet MS" pitchFamily="34" charset="0"/>
                </a:rPr>
                <a:t>PosterPresentations.com</a:t>
              </a:r>
              <a:r>
                <a:rPr lang="en-US" sz="2800" b="1" dirty="0">
                  <a:solidFill>
                    <a:schemeClr val="bg1"/>
                  </a:solidFill>
                  <a:latin typeface="Trebuchet MS" pitchFamily="34" charset="0"/>
                </a:rPr>
                <a:t> </a:t>
              </a:r>
              <a:r>
                <a:rPr lang="en-US" sz="2800" dirty="0">
                  <a:solidFill>
                    <a:schemeClr val="bg1"/>
                  </a:solidFill>
                  <a:latin typeface="Trebuchet MS" pitchFamily="34" charset="0"/>
                </a:rPr>
                <a:t>and click on HELP DESK.</a:t>
              </a:r>
            </a:p>
            <a:p>
              <a:pPr defTabSz="4389219"/>
              <a:endParaRPr lang="en-US" sz="2800" dirty="0">
                <a:latin typeface="Trebuchet MS" pitchFamily="34" charset="0"/>
              </a:endParaRPr>
            </a:p>
            <a:p>
              <a:pPr defTabSz="4389219"/>
              <a:r>
                <a:rPr lang="en-US" sz="2800" dirty="0">
                  <a:solidFill>
                    <a:schemeClr val="bg1"/>
                  </a:solidFill>
                  <a:latin typeface="Trebuchet MS" pitchFamily="34" charset="0"/>
                </a:rPr>
                <a:t>When</a:t>
              </a:r>
              <a:r>
                <a:rPr lang="en-US" sz="2800" baseline="0" dirty="0">
                  <a:solidFill>
                    <a:schemeClr val="bg1"/>
                  </a:solidFill>
                  <a:latin typeface="Trebuchet MS" pitchFamily="34" charset="0"/>
                </a:rPr>
                <a:t> you are ready to print your poster</a:t>
              </a:r>
              <a:r>
                <a:rPr lang="en-US" sz="2800" dirty="0">
                  <a:solidFill>
                    <a:schemeClr val="bg1"/>
                  </a:solidFill>
                  <a:latin typeface="Trebuchet MS" pitchFamily="34" charset="0"/>
                </a:rPr>
                <a:t>,</a:t>
              </a:r>
              <a:r>
                <a:rPr lang="en-US" sz="2800" baseline="0" dirty="0">
                  <a:solidFill>
                    <a:schemeClr val="bg1"/>
                  </a:solidFill>
                  <a:latin typeface="Trebuchet MS" pitchFamily="34" charset="0"/>
                </a:rPr>
                <a:t> go online to </a:t>
              </a:r>
              <a:r>
                <a:rPr lang="en-US" sz="2800" b="0" dirty="0">
                  <a:solidFill>
                    <a:schemeClr val="bg1"/>
                  </a:solidFill>
                  <a:latin typeface="Trebuchet MS" pitchFamily="34" charset="0"/>
                </a:rPr>
                <a:t>PosterPresentations.com</a:t>
              </a:r>
              <a:r>
                <a:rPr lang="en-US" sz="2800" dirty="0">
                  <a:solidFill>
                    <a:schemeClr val="bg1"/>
                  </a:solidFill>
                  <a:latin typeface="Trebuchet MS" pitchFamily="34" charset="0"/>
                </a:rPr>
                <a:t/>
              </a:r>
              <a:br>
                <a:rPr lang="en-US" sz="2800" dirty="0">
                  <a:solidFill>
                    <a:schemeClr val="bg1"/>
                  </a:solidFill>
                  <a:latin typeface="Trebuchet MS" pitchFamily="34" charset="0"/>
                </a:rPr>
              </a:br>
              <a:endParaRPr lang="en-US" sz="2800" dirty="0">
                <a:solidFill>
                  <a:schemeClr val="bg1"/>
                </a:solidFill>
                <a:latin typeface="Trebuchet MS" pitchFamily="34" charset="0"/>
              </a:endParaRPr>
            </a:p>
            <a:p>
              <a:pPr algn="l" defTabSz="3765639"/>
              <a:r>
                <a:rPr lang="en-US" sz="2800" b="0" dirty="0">
                  <a:solidFill>
                    <a:schemeClr val="bg1"/>
                  </a:solidFill>
                  <a:latin typeface="Trebuchet MS" pitchFamily="34" charset="0"/>
                </a:rPr>
                <a:t>Need</a:t>
              </a:r>
              <a:r>
                <a:rPr lang="en-US" sz="2800" b="0" baseline="0" dirty="0">
                  <a:solidFill>
                    <a:schemeClr val="bg1"/>
                  </a:solidFill>
                  <a:latin typeface="Trebuchet MS" pitchFamily="34" charset="0"/>
                </a:rPr>
                <a:t> assistance? Call us at </a:t>
              </a:r>
              <a:r>
                <a:rPr lang="en-US" sz="2800" b="0" dirty="0">
                  <a:solidFill>
                    <a:srgbClr val="FFC000"/>
                  </a:solidFill>
                  <a:latin typeface="Trebuchet MS" pitchFamily="34" charset="0"/>
                </a:rPr>
                <a:t>1.510.649.3001</a:t>
              </a:r>
            </a:p>
            <a:p>
              <a:pPr algn="l" defTabSz="3765639"/>
              <a:endParaRPr lang="en-US" sz="3600" b="1" dirty="0">
                <a:solidFill>
                  <a:srgbClr val="FFFF00"/>
                </a:solidFill>
                <a:latin typeface="Trebuchet MS" pitchFamily="34" charset="0"/>
              </a:endParaRPr>
            </a:p>
            <a:p>
              <a:pPr algn="ctr"/>
              <a:endParaRPr lang="en-US" sz="2400" b="1" dirty="0">
                <a:solidFill>
                  <a:schemeClr val="bg1"/>
                </a:solidFill>
                <a:latin typeface="Trebuchet MS" pitchFamily="34" charset="0"/>
              </a:endParaRPr>
            </a:p>
            <a:p>
              <a:pPr algn="ctr"/>
              <a:r>
                <a:rPr lang="en-US" sz="4000" b="1" spc="600" dirty="0">
                  <a:solidFill>
                    <a:schemeClr val="bg1"/>
                  </a:solidFill>
                  <a:latin typeface="Trebuchet MS" pitchFamily="34" charset="0"/>
                </a:rPr>
                <a:t>QUICK START</a:t>
              </a:r>
            </a:p>
            <a:p>
              <a:pPr algn="ctr"/>
              <a:endParaRPr lang="en-US" sz="3200" b="1" baseline="0" dirty="0">
                <a:solidFill>
                  <a:schemeClr val="bg1"/>
                </a:solidFill>
                <a:latin typeface="Trebuchet MS" pitchFamily="34" charset="0"/>
              </a:endParaRPr>
            </a:p>
            <a:p>
              <a:pPr algn="ctr"/>
              <a:r>
                <a:rPr lang="en-US" sz="3200" b="1" baseline="0" dirty="0">
                  <a:solidFill>
                    <a:srgbClr val="FFC000"/>
                  </a:solidFill>
                  <a:latin typeface="Trebuchet MS" pitchFamily="34" charset="0"/>
                </a:rPr>
                <a:t>Zoom in and out</a:t>
              </a:r>
            </a:p>
            <a:p>
              <a:pPr marL="1892300" indent="-1892300" algn="l" defTabSz="850900"/>
              <a:r>
                <a:rPr lang="en-US" sz="2400" b="0" baseline="0" dirty="0">
                  <a:solidFill>
                    <a:schemeClr val="bg1"/>
                  </a:solidFill>
                  <a:latin typeface="Trebuchet MS" pitchFamily="34" charset="0"/>
                </a:rPr>
                <a:t>	</a:t>
              </a:r>
              <a:r>
                <a:rPr lang="en-US" sz="2400" b="0" baseline="0" dirty="0">
                  <a:solidFill>
                    <a:schemeClr val="bg1">
                      <a:lumMod val="75000"/>
                    </a:schemeClr>
                  </a:solidFill>
                  <a:latin typeface="Trebuchet MS" pitchFamily="34" charset="0"/>
                </a:rPr>
                <a:t>As you work on your poster zoom in and out to the level that is more comfortable to you. </a:t>
              </a:r>
            </a:p>
            <a:p>
              <a:pPr marL="1892300" indent="-1892300" algn="l" defTabSz="850900"/>
              <a:r>
                <a:rPr lang="en-US" sz="2400" b="1" baseline="0" dirty="0">
                  <a:solidFill>
                    <a:schemeClr val="bg1">
                      <a:lumMod val="75000"/>
                    </a:schemeClr>
                  </a:solidFill>
                  <a:latin typeface="Trebuchet MS" pitchFamily="34" charset="0"/>
                </a:rPr>
                <a:t>	</a:t>
              </a:r>
              <a:r>
                <a:rPr lang="en-US" sz="2400" b="0" baseline="0" dirty="0">
                  <a:solidFill>
                    <a:schemeClr val="bg1">
                      <a:lumMod val="75000"/>
                    </a:schemeClr>
                  </a:solidFill>
                  <a:latin typeface="Trebuchet MS" pitchFamily="34" charset="0"/>
                </a:rPr>
                <a:t>Go to VIEW &gt; ZOOM.</a:t>
              </a:r>
            </a:p>
            <a:p>
              <a:pPr algn="l"/>
              <a:endParaRPr lang="en-US" sz="2800" b="0" baseline="0" dirty="0">
                <a:solidFill>
                  <a:schemeClr val="bg1"/>
                </a:solidFill>
                <a:latin typeface="Trebuchet MS" pitchFamily="34" charset="0"/>
              </a:endParaRPr>
            </a:p>
            <a:p>
              <a:pPr algn="ctr"/>
              <a:r>
                <a:rPr lang="en-US" sz="3200" b="1" baseline="0" dirty="0">
                  <a:solidFill>
                    <a:srgbClr val="FFC000"/>
                  </a:solidFill>
                  <a:latin typeface="Trebuchet MS" pitchFamily="34" charset="0"/>
                </a:rPr>
                <a:t>Title, Authors, and Affiliations</a:t>
              </a:r>
            </a:p>
            <a:p>
              <a:pPr algn="l"/>
              <a:r>
                <a:rPr lang="en-US" sz="2400" b="0" baseline="0" dirty="0">
                  <a:solidFill>
                    <a:schemeClr val="bg1">
                      <a:lumMod val="75000"/>
                    </a:schemeClr>
                  </a:solidFill>
                  <a:latin typeface="Trebuchet MS" pitchFamily="34" charset="0"/>
                </a:rPr>
                <a:t>Start designing your poster by adding the title, the names of the authors, and the affiliated institutions. </a:t>
              </a:r>
              <a:r>
                <a:rPr lang="en-US" sz="2400" b="0" spc="0" baseline="0" dirty="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2400" b="0" spc="0" baseline="0" dirty="0">
                <a:solidFill>
                  <a:schemeClr val="bg1">
                    <a:lumMod val="75000"/>
                  </a:schemeClr>
                </a:solidFill>
                <a:latin typeface="Trebuchet MS" pitchFamily="34" charset="0"/>
              </a:endParaRPr>
            </a:p>
            <a:p>
              <a:pPr algn="l"/>
              <a:r>
                <a:rPr lang="en-US" sz="2400" b="1" spc="300" baseline="0" dirty="0">
                  <a:solidFill>
                    <a:srgbClr val="FFC000"/>
                  </a:solidFill>
                  <a:latin typeface="Trebuchet MS" pitchFamily="34" charset="0"/>
                </a:rPr>
                <a:t>TIP</a:t>
              </a:r>
              <a:r>
                <a:rPr lang="en-US" sz="2400" b="1" baseline="0" dirty="0">
                  <a:solidFill>
                    <a:srgbClr val="FFC000"/>
                  </a:solidFill>
                  <a:latin typeface="Trebuchet MS" pitchFamily="34" charset="0"/>
                </a:rPr>
                <a:t>: </a:t>
              </a:r>
              <a:r>
                <a:rPr lang="en-US" sz="2400" b="0" baseline="0" dirty="0">
                  <a:solidFill>
                    <a:schemeClr val="bg1">
                      <a:lumMod val="75000"/>
                    </a:schemeClr>
                  </a:solidFill>
                  <a:latin typeface="Trebuchet MS" pitchFamily="34" charset="0"/>
                </a:rPr>
                <a:t>The font size of your title should be bigger than your name(s) and institution name(s).</a:t>
              </a:r>
            </a:p>
            <a:p>
              <a:pPr algn="l"/>
              <a:r>
                <a:rPr lang="en-US" sz="2800" b="1" baseline="0" dirty="0">
                  <a:solidFill>
                    <a:schemeClr val="bg1"/>
                  </a:solidFill>
                  <a:latin typeface="Trebuchet MS" pitchFamily="34" charset="0"/>
                </a:rPr>
                <a:t/>
              </a:r>
              <a:br>
                <a:rPr lang="en-US" sz="2800" b="1" baseline="0" dirty="0">
                  <a:solidFill>
                    <a:schemeClr val="bg1"/>
                  </a:solidFill>
                  <a:latin typeface="Trebuchet MS" pitchFamily="34" charset="0"/>
                </a:rPr>
              </a:br>
              <a:endParaRPr lang="en-US" sz="2800" b="1" dirty="0">
                <a:solidFill>
                  <a:schemeClr val="bg1"/>
                </a:solidFill>
                <a:latin typeface="Trebuchet MS" pitchFamily="34" charset="0"/>
              </a:endParaRPr>
            </a:p>
            <a:p>
              <a:pPr algn="ctr"/>
              <a:endParaRPr lang="en-US" sz="2800" b="1" dirty="0">
                <a:solidFill>
                  <a:srgbClr val="FFC000"/>
                </a:solidFill>
                <a:latin typeface="Trebuchet MS" pitchFamily="34" charset="0"/>
              </a:endParaRPr>
            </a:p>
            <a:p>
              <a:pPr algn="ctr"/>
              <a:endParaRPr lang="en-US" sz="2800" b="1" dirty="0">
                <a:solidFill>
                  <a:srgbClr val="FFC000"/>
                </a:solidFill>
                <a:latin typeface="Trebuchet MS" pitchFamily="34" charset="0"/>
              </a:endParaRPr>
            </a:p>
            <a:p>
              <a:pPr algn="ctr"/>
              <a:r>
                <a:rPr lang="en-US" sz="3200" b="1" dirty="0">
                  <a:solidFill>
                    <a:srgbClr val="FFC000"/>
                  </a:solidFill>
                  <a:latin typeface="Trebuchet MS" pitchFamily="34" charset="0"/>
                </a:rPr>
                <a:t>Adding Logos</a:t>
              </a:r>
              <a:r>
                <a:rPr lang="en-US" sz="3200" b="1" baseline="0" dirty="0">
                  <a:solidFill>
                    <a:srgbClr val="FFC000"/>
                  </a:solidFill>
                  <a:latin typeface="Trebuchet MS" pitchFamily="34" charset="0"/>
                </a:rPr>
                <a:t> / Seals</a:t>
              </a:r>
            </a:p>
            <a:p>
              <a:pPr algn="l"/>
              <a:r>
                <a:rPr lang="en-US" sz="2400" b="0" baseline="0" dirty="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2400" b="0" spc="300" baseline="0" dirty="0">
                <a:solidFill>
                  <a:schemeClr val="bg1">
                    <a:lumMod val="75000"/>
                  </a:schemeClr>
                </a:solidFill>
                <a:latin typeface="Trebuchet MS" pitchFamily="34" charset="0"/>
              </a:endParaRPr>
            </a:p>
            <a:p>
              <a:pPr algn="l"/>
              <a:r>
                <a:rPr lang="en-US" sz="2400" b="1" spc="300" baseline="0" dirty="0">
                  <a:solidFill>
                    <a:srgbClr val="FFC000"/>
                  </a:solidFill>
                  <a:latin typeface="Trebuchet MS" pitchFamily="34" charset="0"/>
                </a:rPr>
                <a:t>TIP:</a:t>
              </a:r>
              <a:r>
                <a:rPr lang="en-US" sz="2400" b="1" spc="0" baseline="0" dirty="0">
                  <a:solidFill>
                    <a:srgbClr val="FFC000"/>
                  </a:solidFill>
                  <a:latin typeface="Trebuchet MS" pitchFamily="34" charset="0"/>
                </a:rPr>
                <a:t> </a:t>
              </a:r>
              <a:r>
                <a:rPr lang="en-US" sz="2400" b="0" baseline="0" dirty="0">
                  <a:solidFill>
                    <a:schemeClr val="bg1">
                      <a:lumMod val="75000"/>
                    </a:schemeClr>
                  </a:solidFill>
                  <a:latin typeface="Trebuchet MS" pitchFamily="34" charset="0"/>
                </a:rPr>
                <a:t>See if your school’s logo is available on our free poster templates page.</a:t>
              </a:r>
            </a:p>
            <a:p>
              <a:pPr algn="l"/>
              <a:endParaRPr lang="en-US" sz="2400" b="0" baseline="0" dirty="0">
                <a:latin typeface="Trebuchet MS" pitchFamily="34" charset="0"/>
              </a:endParaRPr>
            </a:p>
            <a:p>
              <a:pPr algn="ctr"/>
              <a:r>
                <a:rPr lang="en-US" sz="3200" b="1" baseline="0" dirty="0">
                  <a:solidFill>
                    <a:srgbClr val="FFC000"/>
                  </a:solidFill>
                  <a:latin typeface="Trebuchet MS" pitchFamily="34" charset="0"/>
                </a:rPr>
                <a:t>Photographs / Graphics</a:t>
              </a:r>
            </a:p>
            <a:p>
              <a:pPr algn="l" defTabSz="977900"/>
              <a:r>
                <a:rPr lang="en-US" sz="2400" b="0" baseline="0" dirty="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2400" b="0" spc="0" baseline="0" dirty="0">
                  <a:solidFill>
                    <a:schemeClr val="bg1">
                      <a:lumMod val="75000"/>
                    </a:schemeClr>
                  </a:solidFill>
                  <a:latin typeface="Trebuchet MS" pitchFamily="34" charset="0"/>
                </a:rPr>
                <a:t>disproportionally.</a:t>
              </a:r>
            </a:p>
            <a:p>
              <a:pPr algn="l" defTabSz="977900"/>
              <a:endParaRPr lang="en-US" sz="2400" b="0" baseline="0" dirty="0">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r>
                <a:rPr lang="en-US" sz="3200" b="1" baseline="0" dirty="0">
                  <a:solidFill>
                    <a:srgbClr val="FFC000"/>
                  </a:solidFill>
                  <a:latin typeface="Trebuchet MS" pitchFamily="34" charset="0"/>
                </a:rPr>
                <a:t>Image Quality Check</a:t>
              </a:r>
            </a:p>
            <a:p>
              <a:pPr lvl="0" algn="l" defTabSz="977900"/>
              <a:r>
                <a:rPr lang="en-US" sz="2400" b="0" baseline="0" dirty="0">
                  <a:solidFill>
                    <a:schemeClr val="bg1">
                      <a:lumMod val="75000"/>
                    </a:schemeClr>
                  </a:solidFill>
                  <a:latin typeface="Trebuchet MS" pitchFamily="34" charset="0"/>
                </a:rPr>
                <a:t>Zoom in and look at your images at 100% magnification. If they look good they will print well. </a:t>
              </a:r>
              <a:endParaRPr lang="en-US" sz="2800" b="0" dirty="0">
                <a:latin typeface="Trebuchet MS" pitchFamily="34" charset="0"/>
              </a:endParaRPr>
            </a:p>
          </p:txBody>
        </p:sp>
        <p:cxnSp>
          <p:nvCxnSpPr>
            <p:cNvPr id="56" name="Straight Connector 55"/>
            <p:cNvCxnSpPr/>
            <p:nvPr/>
          </p:nvCxnSpPr>
          <p:spPr>
            <a:xfrm>
              <a:off x="-11225189" y="8422500"/>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57" name="Picture 56"/>
            <p:cNvPicPr>
              <a:picLocks noChangeAspect="1"/>
            </p:cNvPicPr>
            <p:nvPr userDrawn="1"/>
          </p:nvPicPr>
          <p:blipFill>
            <a:blip r:embed="rId11"/>
            <a:stretch>
              <a:fillRect/>
            </a:stretch>
          </p:blipFill>
          <p:spPr>
            <a:xfrm>
              <a:off x="-10740740" y="10261718"/>
              <a:ext cx="1597666" cy="1201935"/>
            </a:xfrm>
            <a:prstGeom prst="rect">
              <a:avLst/>
            </a:prstGeom>
          </p:spPr>
        </p:pic>
        <p:pic>
          <p:nvPicPr>
            <p:cNvPr id="58" name="Picture 57"/>
            <p:cNvPicPr>
              <a:picLocks noChangeAspect="1"/>
            </p:cNvPicPr>
            <p:nvPr userDrawn="1"/>
          </p:nvPicPr>
          <p:blipFill>
            <a:blip r:embed="rId12"/>
            <a:stretch>
              <a:fillRect/>
            </a:stretch>
          </p:blipFill>
          <p:spPr>
            <a:xfrm>
              <a:off x="-10732765" y="15696927"/>
              <a:ext cx="9986808" cy="1053596"/>
            </a:xfrm>
            <a:prstGeom prst="rect">
              <a:avLst/>
            </a:prstGeom>
          </p:spPr>
        </p:pic>
        <p:grpSp>
          <p:nvGrpSpPr>
            <p:cNvPr id="59" name="Group 58"/>
            <p:cNvGrpSpPr/>
            <p:nvPr userDrawn="1"/>
          </p:nvGrpSpPr>
          <p:grpSpPr>
            <a:xfrm>
              <a:off x="-9744993" y="23540957"/>
              <a:ext cx="7531182" cy="2120439"/>
              <a:chOff x="-4470427" y="11016658"/>
              <a:chExt cx="3470785" cy="974220"/>
            </a:xfrm>
          </p:grpSpPr>
          <p:grpSp>
            <p:nvGrpSpPr>
              <p:cNvPr id="65" name="Group 64"/>
              <p:cNvGrpSpPr/>
              <p:nvPr userDrawn="1"/>
            </p:nvGrpSpPr>
            <p:grpSpPr>
              <a:xfrm>
                <a:off x="-2783495" y="11060886"/>
                <a:ext cx="624431" cy="893535"/>
                <a:chOff x="-3958697" y="11117435"/>
                <a:chExt cx="779338" cy="1280430"/>
              </a:xfrm>
            </p:grpSpPr>
            <p:pic>
              <p:nvPicPr>
                <p:cNvPr id="71" name="Picture 70"/>
                <p:cNvPicPr>
                  <a:picLocks noChangeAspect="1"/>
                </p:cNvPicPr>
                <p:nvPr userDrawn="1"/>
              </p:nvPicPr>
              <p:blipFill>
                <a:blip r:embed="rId13"/>
                <a:stretch>
                  <a:fillRect/>
                </a:stretch>
              </p:blipFill>
              <p:spPr>
                <a:xfrm>
                  <a:off x="-3948160" y="11117435"/>
                  <a:ext cx="768801" cy="1090857"/>
                </a:xfrm>
                <a:prstGeom prst="rect">
                  <a:avLst/>
                </a:prstGeom>
              </p:spPr>
            </p:pic>
            <p:sp>
              <p:nvSpPr>
                <p:cNvPr id="72" name="TextBox 71"/>
                <p:cNvSpPr txBox="1"/>
                <p:nvPr userDrawn="1"/>
              </p:nvSpPr>
              <p:spPr>
                <a:xfrm>
                  <a:off x="-3958697" y="12114178"/>
                  <a:ext cx="779337" cy="283687"/>
                </a:xfrm>
                <a:prstGeom prst="rect">
                  <a:avLst/>
                </a:prstGeom>
                <a:solidFill>
                  <a:schemeClr val="accent1"/>
                </a:solidFill>
                <a:ln>
                  <a:noFill/>
                </a:ln>
              </p:spPr>
              <p:txBody>
                <a:bodyPr wrap="square" lIns="91440" tIns="91440" rIns="91440" bIns="91440" rtlCol="0">
                  <a:spAutoFit/>
                </a:bodyPr>
                <a:lstStyle/>
                <a:p>
                  <a:pPr algn="ctr"/>
                  <a:r>
                    <a:rPr lang="en-US" sz="1600" b="1" dirty="0">
                      <a:solidFill>
                        <a:schemeClr val="tx1"/>
                      </a:solidFill>
                    </a:rPr>
                    <a:t>ORIGINAL</a:t>
                  </a:r>
                </a:p>
              </p:txBody>
            </p:sp>
          </p:grpSp>
          <p:grpSp>
            <p:nvGrpSpPr>
              <p:cNvPr id="66" name="Group 65"/>
              <p:cNvGrpSpPr/>
              <p:nvPr userDrawn="1"/>
            </p:nvGrpSpPr>
            <p:grpSpPr>
              <a:xfrm>
                <a:off x="-2033159" y="11060889"/>
                <a:ext cx="1033517" cy="893529"/>
                <a:chOff x="-2921738" y="11200127"/>
                <a:chExt cx="1420279" cy="1227904"/>
              </a:xfrm>
            </p:grpSpPr>
            <p:pic>
              <p:nvPicPr>
                <p:cNvPr id="69" name="Picture 68"/>
                <p:cNvPicPr>
                  <a:picLocks noChangeAspect="1"/>
                </p:cNvPicPr>
                <p:nvPr userDrawn="1"/>
              </p:nvPicPr>
              <p:blipFill>
                <a:blip r:embed="rId13"/>
                <a:stretch>
                  <a:fillRect/>
                </a:stretch>
              </p:blipFill>
              <p:spPr>
                <a:xfrm>
                  <a:off x="-2921738" y="11200127"/>
                  <a:ext cx="1420279" cy="1029694"/>
                </a:xfrm>
                <a:prstGeom prst="rect">
                  <a:avLst/>
                </a:prstGeom>
              </p:spPr>
            </p:pic>
            <p:sp>
              <p:nvSpPr>
                <p:cNvPr id="70" name="TextBox 69"/>
                <p:cNvSpPr txBox="1"/>
                <p:nvPr userDrawn="1"/>
              </p:nvSpPr>
              <p:spPr>
                <a:xfrm>
                  <a:off x="-2918991" y="12175418"/>
                  <a:ext cx="1417532" cy="252613"/>
                </a:xfrm>
                <a:prstGeom prst="rect">
                  <a:avLst/>
                </a:prstGeom>
                <a:solidFill>
                  <a:srgbClr val="FF0000"/>
                </a:solidFill>
              </p:spPr>
              <p:txBody>
                <a:bodyPr wrap="square" lIns="457200" tIns="91440" rIns="457200" bIns="91440" rtlCol="0">
                  <a:spAutoFit/>
                </a:bodyPr>
                <a:lstStyle/>
                <a:p>
                  <a:pPr algn="ctr"/>
                  <a:r>
                    <a:rPr lang="en-US" sz="1400" b="1" dirty="0">
                      <a:solidFill>
                        <a:schemeClr val="bg1"/>
                      </a:solidFill>
                    </a:rPr>
                    <a:t>DISTORTED</a:t>
                  </a:r>
                  <a:endParaRPr lang="en-US" sz="700" b="1" dirty="0">
                    <a:solidFill>
                      <a:schemeClr val="bg1"/>
                    </a:solidFill>
                  </a:endParaRPr>
                </a:p>
              </p:txBody>
            </p:sp>
          </p:grpSp>
          <p:pic>
            <p:nvPicPr>
              <p:cNvPr id="67" name="Picture 66"/>
              <p:cNvPicPr>
                <a:picLocks noChangeAspect="1"/>
              </p:cNvPicPr>
              <p:nvPr userDrawn="1"/>
            </p:nvPicPr>
            <p:blipFill>
              <a:blip r:embed="rId14"/>
              <a:stretch>
                <a:fillRect/>
              </a:stretch>
            </p:blipFill>
            <p:spPr>
              <a:xfrm>
                <a:off x="-4470427" y="11016658"/>
                <a:ext cx="1098742" cy="847761"/>
              </a:xfrm>
              <a:prstGeom prst="rect">
                <a:avLst/>
              </a:prstGeom>
            </p:spPr>
          </p:pic>
          <p:sp>
            <p:nvSpPr>
              <p:cNvPr id="68" name="TextBox 67"/>
              <p:cNvSpPr txBox="1"/>
              <p:nvPr userDrawn="1"/>
            </p:nvSpPr>
            <p:spPr>
              <a:xfrm>
                <a:off x="-4440600" y="11665645"/>
                <a:ext cx="1035685" cy="325233"/>
              </a:xfrm>
              <a:prstGeom prst="rect">
                <a:avLst/>
              </a:prstGeom>
              <a:noFill/>
            </p:spPr>
            <p:txBody>
              <a:bodyPr wrap="square" lIns="457200" tIns="457200" rIns="457200" bIns="0" rtlCol="0">
                <a:spAutoFit/>
              </a:bodyPr>
              <a:lstStyle/>
              <a:p>
                <a:pPr algn="ctr"/>
                <a:r>
                  <a:rPr lang="en-US" sz="1600" dirty="0">
                    <a:solidFill>
                      <a:schemeClr val="bg1"/>
                    </a:solidFill>
                  </a:rPr>
                  <a:t>Corner</a:t>
                </a:r>
                <a:r>
                  <a:rPr lang="en-US" sz="1600" baseline="0" dirty="0">
                    <a:solidFill>
                      <a:schemeClr val="bg1"/>
                    </a:solidFill>
                  </a:rPr>
                  <a:t> handles</a:t>
                </a:r>
                <a:endParaRPr lang="en-US" sz="1600" dirty="0">
                  <a:solidFill>
                    <a:schemeClr val="bg1"/>
                  </a:solidFill>
                </a:endParaRPr>
              </a:p>
            </p:txBody>
          </p:sp>
        </p:grpSp>
        <p:grpSp>
          <p:nvGrpSpPr>
            <p:cNvPr id="60" name="Group 59"/>
            <p:cNvGrpSpPr/>
            <p:nvPr userDrawn="1"/>
          </p:nvGrpSpPr>
          <p:grpSpPr>
            <a:xfrm>
              <a:off x="-10398793" y="27751410"/>
              <a:ext cx="9323012" cy="2453251"/>
              <a:chOff x="-4754996" y="12734136"/>
              <a:chExt cx="4296559" cy="1127128"/>
            </a:xfrm>
          </p:grpSpPr>
          <p:graphicFrame>
            <p:nvGraphicFramePr>
              <p:cNvPr id="61" name="Object 60"/>
              <p:cNvGraphicFramePr>
                <a:graphicFrameLocks noChangeAspect="1"/>
              </p:cNvGraphicFramePr>
              <p:nvPr userDrawn="1">
                <p:extLst>
                  <p:ext uri="{D42A27DB-BD31-4B8C-83A1-F6EECF244321}">
                    <p14:modId xmlns:p14="http://schemas.microsoft.com/office/powerpoint/2010/main" val="1199812768"/>
                  </p:ext>
                </p:extLst>
              </p:nvPr>
            </p:nvGraphicFramePr>
            <p:xfrm>
              <a:off x="-4533347" y="12734142"/>
              <a:ext cx="1828800" cy="1117600"/>
            </p:xfrm>
            <a:graphic>
              <a:graphicData uri="http://schemas.openxmlformats.org/presentationml/2006/ole">
                <mc:AlternateContent xmlns:mc="http://schemas.openxmlformats.org/markup-compatibility/2006">
                  <mc:Choice xmlns:v="urn:schemas-microsoft-com:vml" Requires="v">
                    <p:oleObj spid="_x0000_s2380" name="Image" r:id="rId15" imgW="1828440" imgH="1117440" progId="Photoshop.Image.13">
                      <p:embed/>
                    </p:oleObj>
                  </mc:Choice>
                  <mc:Fallback>
                    <p:oleObj name="Image" r:id="rId15" imgW="1828440" imgH="1117440" progId="Photoshop.Image.13">
                      <p:embed/>
                      <p:pic>
                        <p:nvPicPr>
                          <p:cNvPr id="0" name=""/>
                          <p:cNvPicPr/>
                          <p:nvPr/>
                        </p:nvPicPr>
                        <p:blipFill>
                          <a:blip r:embed="rId16"/>
                          <a:stretch>
                            <a:fillRect/>
                          </a:stretch>
                        </p:blipFill>
                        <p:spPr>
                          <a:xfrm>
                            <a:off x="-4533347" y="12734142"/>
                            <a:ext cx="1828800" cy="1117600"/>
                          </a:xfrm>
                          <a:prstGeom prst="rect">
                            <a:avLst/>
                          </a:prstGeom>
                        </p:spPr>
                      </p:pic>
                    </p:oleObj>
                  </mc:Fallback>
                </mc:AlternateContent>
              </a:graphicData>
            </a:graphic>
          </p:graphicFrame>
          <p:graphicFrame>
            <p:nvGraphicFramePr>
              <p:cNvPr id="62" name="Object 61"/>
              <p:cNvGraphicFramePr>
                <a:graphicFrameLocks noChangeAspect="1"/>
              </p:cNvGraphicFramePr>
              <p:nvPr userDrawn="1">
                <p:extLst>
                  <p:ext uri="{D42A27DB-BD31-4B8C-83A1-F6EECF244321}">
                    <p14:modId xmlns:p14="http://schemas.microsoft.com/office/powerpoint/2010/main" val="4096349677"/>
                  </p:ext>
                </p:extLst>
              </p:nvPr>
            </p:nvGraphicFramePr>
            <p:xfrm>
              <a:off x="-2456641" y="12737835"/>
              <a:ext cx="1828800" cy="1117600"/>
            </p:xfrm>
            <a:graphic>
              <a:graphicData uri="http://schemas.openxmlformats.org/presentationml/2006/ole">
                <mc:AlternateContent xmlns:mc="http://schemas.openxmlformats.org/markup-compatibility/2006">
                  <mc:Choice xmlns:v="urn:schemas-microsoft-com:vml" Requires="v">
                    <p:oleObj spid="_x0000_s2381" name="Image" r:id="rId17" imgW="1828440" imgH="1117440" progId="Photoshop.Image.13">
                      <p:embed/>
                    </p:oleObj>
                  </mc:Choice>
                  <mc:Fallback>
                    <p:oleObj name="Image" r:id="rId17" imgW="1828440" imgH="1117440" progId="Photoshop.Image.13">
                      <p:embed/>
                      <p:pic>
                        <p:nvPicPr>
                          <p:cNvPr id="0" name=""/>
                          <p:cNvPicPr/>
                          <p:nvPr/>
                        </p:nvPicPr>
                        <p:blipFill>
                          <a:blip r:embed="rId18"/>
                          <a:stretch>
                            <a:fillRect/>
                          </a:stretch>
                        </p:blipFill>
                        <p:spPr>
                          <a:xfrm>
                            <a:off x="-2456641" y="12737835"/>
                            <a:ext cx="1828800" cy="1117600"/>
                          </a:xfrm>
                          <a:prstGeom prst="rect">
                            <a:avLst/>
                          </a:prstGeom>
                        </p:spPr>
                      </p:pic>
                    </p:oleObj>
                  </mc:Fallback>
                </mc:AlternateContent>
              </a:graphicData>
            </a:graphic>
          </p:graphicFrame>
          <p:sp>
            <p:nvSpPr>
              <p:cNvPr id="63" name="TextBox 62"/>
              <p:cNvSpPr txBox="1"/>
              <p:nvPr userDrawn="1"/>
            </p:nvSpPr>
            <p:spPr>
              <a:xfrm rot="16200000">
                <a:off x="-5235785" y="13214925"/>
                <a:ext cx="1117601" cy="156024"/>
              </a:xfrm>
              <a:prstGeom prst="rect">
                <a:avLst/>
              </a:prstGeom>
              <a:noFill/>
            </p:spPr>
            <p:txBody>
              <a:bodyPr wrap="square" lIns="91440" tIns="91440" rIns="91440" bIns="0" rtlCol="0">
                <a:spAutoFit/>
              </a:bodyPr>
              <a:lstStyle/>
              <a:p>
                <a:pPr algn="ctr"/>
                <a:r>
                  <a:rPr lang="en-US" sz="1600" dirty="0">
                    <a:solidFill>
                      <a:srgbClr val="92D050"/>
                    </a:solidFill>
                  </a:rPr>
                  <a:t>Good</a:t>
                </a:r>
                <a:r>
                  <a:rPr lang="en-US" sz="1600" baseline="0" dirty="0">
                    <a:solidFill>
                      <a:srgbClr val="92D050"/>
                    </a:solidFill>
                  </a:rPr>
                  <a:t> </a:t>
                </a:r>
                <a:r>
                  <a:rPr lang="en-US" sz="1600" baseline="0" dirty="0">
                    <a:solidFill>
                      <a:schemeClr val="bg1"/>
                    </a:solidFill>
                  </a:rPr>
                  <a:t>printing quality</a:t>
                </a:r>
                <a:endParaRPr lang="en-US" sz="1600" dirty="0">
                  <a:solidFill>
                    <a:schemeClr val="bg1"/>
                  </a:solidFill>
                </a:endParaRPr>
              </a:p>
            </p:txBody>
          </p:sp>
          <p:sp>
            <p:nvSpPr>
              <p:cNvPr id="64" name="TextBox 63"/>
              <p:cNvSpPr txBox="1"/>
              <p:nvPr userDrawn="1"/>
            </p:nvSpPr>
            <p:spPr>
              <a:xfrm rot="16200000">
                <a:off x="-1095250" y="13224452"/>
                <a:ext cx="1117601" cy="156024"/>
              </a:xfrm>
              <a:prstGeom prst="rect">
                <a:avLst/>
              </a:prstGeom>
              <a:noFill/>
            </p:spPr>
            <p:txBody>
              <a:bodyPr wrap="square" lIns="91440" tIns="91440" rIns="91440" bIns="0" rtlCol="0">
                <a:spAutoFit/>
              </a:bodyPr>
              <a:lstStyle/>
              <a:p>
                <a:pPr algn="ctr"/>
                <a:r>
                  <a:rPr lang="en-US" sz="1600" dirty="0">
                    <a:solidFill>
                      <a:srgbClr val="FF0000"/>
                    </a:solidFill>
                  </a:rPr>
                  <a:t>Bad </a:t>
                </a:r>
                <a:r>
                  <a:rPr lang="en-US" sz="1600" dirty="0">
                    <a:solidFill>
                      <a:schemeClr val="bg1"/>
                    </a:solidFill>
                  </a:rPr>
                  <a:t>printing quality</a:t>
                </a:r>
              </a:p>
            </p:txBody>
          </p:sp>
        </p:grpSp>
      </p:grpSp>
      <p:sp>
        <p:nvSpPr>
          <p:cNvPr id="41" name="Rounded Rectangle 40"/>
          <p:cNvSpPr/>
          <p:nvPr userDrawn="1"/>
        </p:nvSpPr>
        <p:spPr>
          <a:xfrm>
            <a:off x="29382628" y="5392017"/>
            <a:ext cx="13577436" cy="26736675"/>
          </a:xfrm>
          <a:prstGeom prst="roundRect">
            <a:avLst>
              <a:gd name="adj" fmla="val 1956"/>
            </a:avLst>
          </a:prstGeom>
          <a:gradFill>
            <a:gsLst>
              <a:gs pos="0">
                <a:schemeClr val="accent6">
                  <a:lumMod val="40000"/>
                  <a:lumOff val="60000"/>
                </a:schemeClr>
              </a:gs>
              <a:gs pos="10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ounded Rectangle 41"/>
          <p:cNvSpPr/>
          <p:nvPr userDrawn="1"/>
        </p:nvSpPr>
        <p:spPr>
          <a:xfrm>
            <a:off x="15156882" y="5370818"/>
            <a:ext cx="13577436" cy="26736675"/>
          </a:xfrm>
          <a:prstGeom prst="roundRect">
            <a:avLst>
              <a:gd name="adj" fmla="val 1956"/>
            </a:avLst>
          </a:prstGeom>
          <a:gradFill>
            <a:gsLst>
              <a:gs pos="0">
                <a:schemeClr val="accent6">
                  <a:lumMod val="40000"/>
                  <a:lumOff val="60000"/>
                </a:schemeClr>
              </a:gs>
              <a:gs pos="10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ounded Rectangle 42"/>
          <p:cNvSpPr/>
          <p:nvPr userDrawn="1"/>
        </p:nvSpPr>
        <p:spPr>
          <a:xfrm>
            <a:off x="931136" y="5413216"/>
            <a:ext cx="13577436" cy="26736675"/>
          </a:xfrm>
          <a:prstGeom prst="roundRect">
            <a:avLst>
              <a:gd name="adj" fmla="val 1956"/>
            </a:avLst>
          </a:prstGeom>
          <a:gradFill>
            <a:gsLst>
              <a:gs pos="0">
                <a:schemeClr val="accent6">
                  <a:lumMod val="40000"/>
                  <a:lumOff val="60000"/>
                </a:schemeClr>
              </a:gs>
              <a:gs pos="10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ounded Rectangle 73"/>
          <p:cNvSpPr/>
          <p:nvPr userDrawn="1"/>
        </p:nvSpPr>
        <p:spPr>
          <a:xfrm>
            <a:off x="0" y="0"/>
            <a:ext cx="43891200" cy="4800600"/>
          </a:xfrm>
          <a:prstGeom prst="roundRect">
            <a:avLst>
              <a:gd name="adj" fmla="val 1956"/>
            </a:avLst>
          </a:prstGeom>
          <a:gradFill>
            <a:gsLst>
              <a:gs pos="0">
                <a:schemeClr val="accent6">
                  <a:lumMod val="40000"/>
                  <a:lumOff val="60000"/>
                </a:schemeClr>
              </a:gs>
              <a:gs pos="10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5" name="Straight Connector 74"/>
          <p:cNvCxnSpPr/>
          <p:nvPr userDrawn="1"/>
        </p:nvCxnSpPr>
        <p:spPr>
          <a:xfrm>
            <a:off x="0" y="4800600"/>
            <a:ext cx="43891200" cy="0"/>
          </a:xfrm>
          <a:prstGeom prst="line">
            <a:avLst/>
          </a:prstGeom>
          <a:ln w="174625" cmpd="sng">
            <a:solidFill>
              <a:schemeClr val="accent6">
                <a:lumMod val="40000"/>
                <a:lumOff val="60000"/>
              </a:schemeClr>
            </a:solidFill>
            <a:prstDash val="solid"/>
          </a:ln>
        </p:spPr>
        <p:style>
          <a:lnRef idx="1">
            <a:schemeClr val="accent1"/>
          </a:lnRef>
          <a:fillRef idx="0">
            <a:schemeClr val="accent1"/>
          </a:fillRef>
          <a:effectRef idx="0">
            <a:schemeClr val="accent1"/>
          </a:effectRef>
          <a:fontRef idx="minor">
            <a:schemeClr val="tx1"/>
          </a:fontRef>
        </p:style>
      </p:cxnSp>
      <p:sp>
        <p:nvSpPr>
          <p:cNvPr id="39" name="TextBox 38"/>
          <p:cNvSpPr txBox="1"/>
          <p:nvPr userDrawn="1"/>
        </p:nvSpPr>
        <p:spPr>
          <a:xfrm>
            <a:off x="44487207" y="31099467"/>
            <a:ext cx="7629577" cy="1399638"/>
          </a:xfrm>
          <a:prstGeom prst="rect">
            <a:avLst/>
          </a:prstGeom>
          <a:noFill/>
        </p:spPr>
        <p:txBody>
          <a:bodyPr wrap="square" lIns="65304" tIns="32651" rIns="65304" bIns="32651" rtlCol="0">
            <a:spAutoFit/>
          </a:bodyPr>
          <a:lstStyle/>
          <a:p>
            <a:pPr marL="401638" indent="-401638">
              <a:lnSpc>
                <a:spcPts val="2600"/>
              </a:lnSpc>
            </a:pPr>
            <a:r>
              <a:rPr lang="en-US" sz="2800" dirty="0">
                <a:solidFill>
                  <a:schemeClr val="bg1"/>
                </a:solidFill>
              </a:rPr>
              <a:t>©2015</a:t>
            </a:r>
            <a:r>
              <a:rPr lang="en-US" sz="2800" baseline="0" dirty="0">
                <a:solidFill>
                  <a:schemeClr val="bg1"/>
                </a:solidFill>
              </a:rPr>
              <a:t> </a:t>
            </a:r>
            <a:r>
              <a:rPr lang="en-US" sz="2800" dirty="0">
                <a:solidFill>
                  <a:schemeClr val="bg1"/>
                </a:solidFill>
              </a:rPr>
              <a:t>PosterPresentations.com</a:t>
            </a:r>
          </a:p>
          <a:p>
            <a:pPr marL="288925" indent="0">
              <a:lnSpc>
                <a:spcPts val="2600"/>
              </a:lnSpc>
            </a:pPr>
            <a:r>
              <a:rPr lang="en-US" sz="2400" dirty="0">
                <a:solidFill>
                  <a:schemeClr val="bg1"/>
                </a:solidFill>
              </a:rPr>
              <a:t>2117 Fourth Street ,</a:t>
            </a:r>
            <a:r>
              <a:rPr lang="en-US" sz="2400" baseline="0" dirty="0">
                <a:solidFill>
                  <a:schemeClr val="bg1"/>
                </a:solidFill>
              </a:rPr>
              <a:t> Unit C</a:t>
            </a:r>
          </a:p>
          <a:p>
            <a:pPr marL="288925" indent="0">
              <a:lnSpc>
                <a:spcPts val="2600"/>
              </a:lnSpc>
            </a:pPr>
            <a:r>
              <a:rPr lang="en-US" sz="2400" baseline="0" dirty="0">
                <a:solidFill>
                  <a:schemeClr val="bg1"/>
                </a:solidFill>
              </a:rPr>
              <a:t>Berkeley CA </a:t>
            </a:r>
            <a:r>
              <a:rPr lang="en-US" sz="2000" baseline="0" dirty="0">
                <a:solidFill>
                  <a:schemeClr val="bg1"/>
                </a:solidFill>
              </a:rPr>
              <a:t>94710</a:t>
            </a:r>
            <a:endParaRPr lang="en-US" sz="2400" baseline="0" dirty="0">
              <a:solidFill>
                <a:schemeClr val="bg1"/>
              </a:solidFill>
            </a:endParaRPr>
          </a:p>
          <a:p>
            <a:pPr marL="288925" indent="0">
              <a:lnSpc>
                <a:spcPts val="2600"/>
              </a:lnSpc>
            </a:pPr>
            <a:r>
              <a:rPr lang="en-US" sz="2400" b="1" baseline="0" dirty="0">
                <a:solidFill>
                  <a:srgbClr val="FFFF00"/>
                </a:solidFill>
              </a:rPr>
              <a:t>posterpresenter@gmail.com</a:t>
            </a:r>
            <a:endParaRPr lang="en-US" sz="2800" b="1" dirty="0">
              <a:solidFill>
                <a:srgbClr val="FFFF00"/>
              </a:solidFill>
            </a:endParaRPr>
          </a:p>
        </p:txBody>
      </p:sp>
      <p:sp>
        <p:nvSpPr>
          <p:cNvPr id="40" name="Text Box 14"/>
          <p:cNvSpPr txBox="1">
            <a:spLocks noChangeArrowheads="1"/>
          </p:cNvSpPr>
          <p:nvPr userDrawn="1"/>
        </p:nvSpPr>
        <p:spPr bwMode="auto">
          <a:xfrm>
            <a:off x="1484177" y="32124583"/>
            <a:ext cx="2514600" cy="374522"/>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defRPr/>
            </a:pPr>
            <a:r>
              <a:rPr lang="en-US" sz="700" b="1" dirty="0">
                <a:solidFill>
                  <a:schemeClr val="bg1">
                    <a:lumMod val="75000"/>
                  </a:schemeClr>
                </a:solidFill>
                <a:latin typeface="Arial" charset="0"/>
              </a:rPr>
              <a:t>RESEARCH POSTER PRESENTATION DESIGN © 2015</a:t>
            </a:r>
          </a:p>
          <a:p>
            <a:pPr eaLnBrk="0" hangingPunct="0">
              <a:lnSpc>
                <a:spcPct val="65000"/>
              </a:lnSpc>
              <a:spcBef>
                <a:spcPct val="50000"/>
              </a:spcBef>
              <a:defRPr/>
            </a:pPr>
            <a:r>
              <a:rPr lang="en-US" sz="1200" b="1" dirty="0">
                <a:solidFill>
                  <a:schemeClr val="bg1">
                    <a:lumMod val="75000"/>
                  </a:schemeClr>
                </a:solidFill>
                <a:latin typeface="Arial" charset="0"/>
              </a:rPr>
              <a:t>www.PosterPresentations.com</a:t>
            </a:r>
          </a:p>
        </p:txBody>
      </p:sp>
    </p:spTree>
  </p:cSld>
  <p:clrMap bg1="lt1" tx1="dk1" bg2="lt2" tx2="dk2" accent1="accent1" accent2="accent2" accent3="accent3" accent4="accent4" accent5="accent5" accent6="accent6" hlink="hlink" folHlink="folHlink"/>
  <p:sldLayoutIdLst>
    <p:sldLayoutId id="2147483658"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gradFill>
          <a:gsLst>
            <a:gs pos="0">
              <a:schemeClr val="accent6">
                <a:lumMod val="20000"/>
                <a:lumOff val="80000"/>
              </a:schemeClr>
            </a:gs>
            <a:gs pos="100000">
              <a:schemeClr val="bg1"/>
            </a:gs>
          </a:gsLst>
          <a:lin ang="5400000" scaled="1"/>
        </a:gradFill>
        <a:effectLst/>
      </p:bgPr>
    </p:bg>
    <p:spTree>
      <p:nvGrpSpPr>
        <p:cNvPr id="1" name=""/>
        <p:cNvGrpSpPr/>
        <p:nvPr/>
      </p:nvGrpSpPr>
      <p:grpSpPr>
        <a:xfrm>
          <a:off x="0" y="0"/>
          <a:ext cx="0" cy="0"/>
          <a:chOff x="0" y="0"/>
          <a:chExt cx="0" cy="0"/>
        </a:xfrm>
      </p:grpSpPr>
      <p:grpSp>
        <p:nvGrpSpPr>
          <p:cNvPr id="43" name="Group 42"/>
          <p:cNvGrpSpPr/>
          <p:nvPr userDrawn="1"/>
        </p:nvGrpSpPr>
        <p:grpSpPr>
          <a:xfrm>
            <a:off x="44157839" y="-55065"/>
            <a:ext cx="11062139" cy="32973465"/>
            <a:chOff x="44157839" y="-55065"/>
            <a:chExt cx="11062139" cy="32973465"/>
          </a:xfrm>
        </p:grpSpPr>
        <p:sp>
          <p:nvSpPr>
            <p:cNvPr id="44" name="Rectangle 43"/>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4000" b="1" spc="600" dirty="0">
                  <a:solidFill>
                    <a:schemeClr val="bg1"/>
                  </a:solidFill>
                  <a:latin typeface="Trebuchet MS" pitchFamily="34" charset="0"/>
                </a:rPr>
                <a:t>QUICK START (cont.)</a:t>
              </a:r>
            </a:p>
            <a:p>
              <a:pPr algn="ctr"/>
              <a:endParaRPr lang="en-US" sz="3600" b="1" baseline="0" dirty="0">
                <a:solidFill>
                  <a:schemeClr val="bg1"/>
                </a:solidFill>
                <a:latin typeface="Trebuchet MS" pitchFamily="34" charset="0"/>
              </a:endParaRPr>
            </a:p>
            <a:p>
              <a:pPr algn="ctr"/>
              <a:r>
                <a:rPr lang="en-US" sz="3200" b="1" baseline="0" dirty="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2400" b="0" baseline="0" dirty="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2400" b="0" spc="0" baseline="0" dirty="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r>
                <a:rPr lang="en-US" sz="2400" b="0" baseline="0" dirty="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2400" b="0" baseline="0" dirty="0">
                <a:solidFill>
                  <a:schemeClr val="bg1">
                    <a:lumMod val="75000"/>
                  </a:schemeClr>
                </a:solidFill>
                <a:latin typeface="Trebuchet MS" pitchFamily="34" charset="0"/>
              </a:endParaRPr>
            </a:p>
            <a:p>
              <a:pPr algn="ctr"/>
              <a:r>
                <a:rPr lang="en-US" sz="3200" b="1" baseline="0" dirty="0">
                  <a:solidFill>
                    <a:srgbClr val="FFC000"/>
                  </a:solidFill>
                  <a:latin typeface="Trebuchet MS" pitchFamily="34" charset="0"/>
                </a:rPr>
                <a:t>How to add Text</a:t>
              </a:r>
            </a:p>
            <a:p>
              <a:pPr marL="3265488" lvl="2" indent="0" algn="l" defTabSz="114300"/>
              <a:r>
                <a:rPr lang="en-US" sz="2400" b="0" baseline="0" dirty="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2400" b="0" baseline="0" dirty="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2400" b="0" baseline="0" dirty="0">
                  <a:solidFill>
                    <a:schemeClr val="bg1">
                      <a:lumMod val="75000"/>
                    </a:schemeClr>
                  </a:solidFill>
                  <a:latin typeface="Trebuchet MS" pitchFamily="34" charset="0"/>
                </a:rPr>
                <a:t> </a:t>
              </a:r>
              <a:r>
                <a:rPr kumimoji="0" lang="en-US" sz="3200" b="1" i="0" u="none" strike="noStrike" kern="1200" cap="none" spc="0" normalizeH="0" baseline="0" noProof="0" dirty="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2400" b="0" baseline="0" dirty="0">
                <a:solidFill>
                  <a:schemeClr val="bg1">
                    <a:lumMod val="75000"/>
                  </a:schemeClr>
                </a:solidFill>
                <a:latin typeface="Trebuchet MS" pitchFamily="34" charset="0"/>
              </a:endParaRPr>
            </a:p>
            <a:p>
              <a:pPr marL="1518341" lvl="2" indent="0" algn="l" defTabSz="114300"/>
              <a:endParaRPr lang="en-US" sz="2400" b="0" baseline="0" dirty="0">
                <a:solidFill>
                  <a:schemeClr val="bg1">
                    <a:lumMod val="75000"/>
                  </a:schemeClr>
                </a:solidFill>
                <a:latin typeface="Trebuchet MS" pitchFamily="34" charset="0"/>
              </a:endParaRPr>
            </a:p>
            <a:p>
              <a:pPr algn="ctr"/>
              <a:r>
                <a:rPr lang="en-US" sz="3200" b="1" baseline="0" dirty="0">
                  <a:solidFill>
                    <a:srgbClr val="FFC000"/>
                  </a:solidFill>
                  <a:latin typeface="Trebuchet MS" pitchFamily="34" charset="0"/>
                </a:rPr>
                <a:t>How to add Tables</a:t>
              </a:r>
            </a:p>
            <a:p>
              <a:pPr marL="1730375" lvl="1" indent="0" algn="l" defTabSz="114300"/>
              <a:r>
                <a:rPr lang="en-US" sz="2400" b="0" baseline="0" dirty="0">
                  <a:solidFill>
                    <a:schemeClr val="bg1">
                      <a:lumMod val="75000"/>
                    </a:schemeClr>
                  </a:solidFill>
                  <a:latin typeface="Trebuchet MS" pitchFamily="34" charset="0"/>
                </a:rPr>
                <a:t>To add a table from scratch go to the INSERT menu and </a:t>
              </a:r>
              <a:br>
                <a:rPr lang="en-US" sz="2400" b="0" baseline="0" dirty="0">
                  <a:solidFill>
                    <a:schemeClr val="bg1">
                      <a:lumMod val="75000"/>
                    </a:schemeClr>
                  </a:solidFill>
                  <a:latin typeface="Trebuchet MS" pitchFamily="34" charset="0"/>
                </a:rPr>
              </a:br>
              <a:r>
                <a:rPr lang="en-US" sz="2400" b="0" baseline="0" dirty="0">
                  <a:solidFill>
                    <a:schemeClr val="bg1">
                      <a:lumMod val="75000"/>
                    </a:schemeClr>
                  </a:solidFill>
                  <a:latin typeface="Trebuchet MS" pitchFamily="34" charset="0"/>
                </a:rPr>
                <a:t>click on TABLE. A drop-down box will help you select rows and columns. </a:t>
              </a:r>
            </a:p>
            <a:p>
              <a:pPr marL="0" lvl="0" indent="0" algn="l" defTabSz="114300"/>
              <a:r>
                <a:rPr lang="en-US" sz="2400" b="0" baseline="0" dirty="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2400" b="0" baseline="0" dirty="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Save your template as a PowerPoint document. For printing, save as PowerPoint or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0" baseline="0" dirty="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lumMod val="75000"/>
                  </a:prstClr>
                </a:solidFill>
                <a:effectLst/>
                <a:uLnTx/>
                <a:uFillTx/>
                <a:latin typeface="Trebuchet MS" pitchFamily="34" charset="0"/>
              </a:endParaRPr>
            </a:p>
          </p:txBody>
        </p:sp>
        <p:graphicFrame>
          <p:nvGraphicFramePr>
            <p:cNvPr id="45" name="Object 44"/>
            <p:cNvGraphicFramePr>
              <a:graphicFrameLocks noChangeAspect="1"/>
            </p:cNvGraphicFramePr>
            <p:nvPr userDrawn="1">
              <p:extLst>
                <p:ext uri="{D42A27DB-BD31-4B8C-83A1-F6EECF244321}">
                  <p14:modId xmlns:p14="http://schemas.microsoft.com/office/powerpoint/2010/main" val="262704017"/>
                </p:ext>
              </p:extLst>
            </p:nvPr>
          </p:nvGraphicFramePr>
          <p:xfrm>
            <a:off x="46915679" y="3349444"/>
            <a:ext cx="5586150" cy="2063772"/>
          </p:xfrm>
          <a:graphic>
            <a:graphicData uri="http://schemas.openxmlformats.org/presentationml/2006/ole">
              <mc:AlternateContent xmlns:mc="http://schemas.openxmlformats.org/markup-compatibility/2006">
                <mc:Choice xmlns:v="urn:schemas-microsoft-com:vml" Requires="v">
                  <p:oleObj spid="_x0000_s3398" name="Image" r:id="rId4" imgW="4571280" imgH="1688760" progId="Photoshop.Image.13">
                    <p:embed/>
                  </p:oleObj>
                </mc:Choice>
                <mc:Fallback>
                  <p:oleObj name="Image" r:id="rId4" imgW="4571280" imgH="1688760" progId="Photoshop.Image.13">
                    <p:embed/>
                    <p:pic>
                      <p:nvPicPr>
                        <p:cNvPr id="0" name=""/>
                        <p:cNvPicPr/>
                        <p:nvPr/>
                      </p:nvPicPr>
                      <p:blipFill>
                        <a:blip r:embed="rId5"/>
                        <a:stretch>
                          <a:fillRect/>
                        </a:stretch>
                      </p:blipFill>
                      <p:spPr>
                        <a:xfrm>
                          <a:off x="46915679" y="3349444"/>
                          <a:ext cx="5586150" cy="2063772"/>
                        </a:xfrm>
                        <a:prstGeom prst="rect">
                          <a:avLst/>
                        </a:prstGeom>
                      </p:spPr>
                    </p:pic>
                  </p:oleObj>
                </mc:Fallback>
              </mc:AlternateContent>
            </a:graphicData>
          </a:graphic>
        </p:graphicFrame>
        <p:pic>
          <p:nvPicPr>
            <p:cNvPr id="46" name="Picture 45"/>
            <p:cNvPicPr>
              <a:picLocks noChangeAspect="1"/>
            </p:cNvPicPr>
            <p:nvPr userDrawn="1"/>
          </p:nvPicPr>
          <p:blipFill>
            <a:blip r:embed="rId6"/>
            <a:stretch>
              <a:fillRect/>
            </a:stretch>
          </p:blipFill>
          <p:spPr>
            <a:xfrm>
              <a:off x="44621819" y="7740040"/>
              <a:ext cx="2969584" cy="1370577"/>
            </a:xfrm>
            <a:prstGeom prst="rect">
              <a:avLst/>
            </a:prstGeom>
            <a:ln>
              <a:noFill/>
            </a:ln>
          </p:spPr>
        </p:pic>
        <p:graphicFrame>
          <p:nvGraphicFramePr>
            <p:cNvPr id="47" name="Object 46"/>
            <p:cNvGraphicFramePr>
              <a:graphicFrameLocks noChangeAspect="1"/>
            </p:cNvGraphicFramePr>
            <p:nvPr userDrawn="1">
              <p:extLst>
                <p:ext uri="{D42A27DB-BD31-4B8C-83A1-F6EECF244321}">
                  <p14:modId xmlns:p14="http://schemas.microsoft.com/office/powerpoint/2010/main" val="2040245264"/>
                </p:ext>
              </p:extLst>
            </p:nvPr>
          </p:nvGraphicFramePr>
          <p:xfrm>
            <a:off x="44629619" y="12347263"/>
            <a:ext cx="1482266" cy="992162"/>
          </p:xfrm>
          <a:graphic>
            <a:graphicData uri="http://schemas.openxmlformats.org/presentationml/2006/ole">
              <mc:AlternateContent xmlns:mc="http://schemas.openxmlformats.org/markup-compatibility/2006">
                <mc:Choice xmlns:v="urn:schemas-microsoft-com:vml" Requires="v">
                  <p:oleObj spid="_x0000_s3399" name="Image" r:id="rId7" imgW="1574280" imgH="1053720" progId="Photoshop.Image.13">
                    <p:embed/>
                  </p:oleObj>
                </mc:Choice>
                <mc:Fallback>
                  <p:oleObj name="Image" r:id="rId7" imgW="1574280" imgH="1053720" progId="Photoshop.Image.13">
                    <p:embed/>
                    <p:pic>
                      <p:nvPicPr>
                        <p:cNvPr id="0" name=""/>
                        <p:cNvPicPr/>
                        <p:nvPr/>
                      </p:nvPicPr>
                      <p:blipFill>
                        <a:blip r:embed="rId8"/>
                        <a:stretch>
                          <a:fillRect/>
                        </a:stretch>
                      </p:blipFill>
                      <p:spPr>
                        <a:xfrm>
                          <a:off x="44629619" y="12347263"/>
                          <a:ext cx="1482266" cy="992162"/>
                        </a:xfrm>
                        <a:prstGeom prst="rect">
                          <a:avLst/>
                        </a:prstGeom>
                      </p:spPr>
                    </p:pic>
                  </p:oleObj>
                </mc:Fallback>
              </mc:AlternateContent>
            </a:graphicData>
          </a:graphic>
        </p:graphicFrame>
        <p:grpSp>
          <p:nvGrpSpPr>
            <p:cNvPr id="48" name="Group 47"/>
            <p:cNvGrpSpPr/>
            <p:nvPr userDrawn="1"/>
          </p:nvGrpSpPr>
          <p:grpSpPr>
            <a:xfrm>
              <a:off x="44487207" y="29414560"/>
              <a:ext cx="10354213" cy="1265612"/>
              <a:chOff x="44200453" y="28362386"/>
              <a:chExt cx="9771399" cy="1090622"/>
            </a:xfrm>
          </p:grpSpPr>
          <p:sp>
            <p:nvSpPr>
              <p:cNvPr id="50" name="Rounded Rectangle 49"/>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 name="Picture 7" descr="http://t2.gstatic.com/images?q=tbn:ANd9GcR4APHC6TT9w54M2zn_pvCiBxUNcspYPoVxirLRphBoJabfSvu7zw">
                <a:hlinkClick r:id="rId9"/>
              </p:cNvPr>
              <p:cNvPicPr>
                <a:picLocks noChangeAspect="1" noChangeArrowheads="1"/>
              </p:cNvPicPr>
              <p:nvPr userDrawn="1"/>
            </p:nvPicPr>
            <p:blipFill>
              <a:blip r:embed="rId10" cstate="print"/>
              <a:srcRect/>
              <a:stretch>
                <a:fillRect/>
              </a:stretch>
            </p:blipFill>
            <p:spPr bwMode="auto">
              <a:xfrm>
                <a:off x="44326393" y="28460718"/>
                <a:ext cx="914401" cy="914399"/>
              </a:xfrm>
              <a:prstGeom prst="rect">
                <a:avLst/>
              </a:prstGeom>
              <a:noFill/>
              <a:ln>
                <a:noFill/>
              </a:ln>
            </p:spPr>
          </p:pic>
          <p:sp>
            <p:nvSpPr>
              <p:cNvPr id="52" name="TextBox 51"/>
              <p:cNvSpPr txBox="1"/>
              <p:nvPr userDrawn="1"/>
            </p:nvSpPr>
            <p:spPr>
              <a:xfrm>
                <a:off x="45300663" y="28552305"/>
                <a:ext cx="8671189" cy="716099"/>
              </a:xfrm>
              <a:prstGeom prst="rect">
                <a:avLst/>
              </a:prstGeom>
              <a:noFill/>
              <a:ln>
                <a:noFill/>
              </a:ln>
            </p:spPr>
            <p:txBody>
              <a:bodyPr wrap="square" rtlCol="0">
                <a:spAutoFit/>
              </a:bodyPr>
              <a:lstStyle/>
              <a:p>
                <a:r>
                  <a:rPr lang="en-US" sz="2400" dirty="0">
                    <a:solidFill>
                      <a:schemeClr val="tx2"/>
                    </a:solidFill>
                    <a:latin typeface="Trebuchet MS" pitchFamily="34" charset="0"/>
                  </a:rPr>
                  <a:t>Student</a:t>
                </a:r>
                <a:r>
                  <a:rPr lang="en-US" sz="2400" baseline="0" dirty="0">
                    <a:solidFill>
                      <a:schemeClr val="tx2"/>
                    </a:solidFill>
                    <a:latin typeface="Trebuchet MS" pitchFamily="34" charset="0"/>
                  </a:rPr>
                  <a:t> discounts are available on our </a:t>
                </a:r>
                <a:r>
                  <a:rPr lang="en-US" sz="2400" baseline="0" dirty="0" err="1">
                    <a:solidFill>
                      <a:schemeClr val="tx2"/>
                    </a:solidFill>
                    <a:latin typeface="Trebuchet MS" pitchFamily="34" charset="0"/>
                  </a:rPr>
                  <a:t>Facebook</a:t>
                </a:r>
                <a:r>
                  <a:rPr lang="en-US" sz="2400" baseline="0" dirty="0">
                    <a:solidFill>
                      <a:schemeClr val="tx2"/>
                    </a:solidFill>
                    <a:latin typeface="Trebuchet MS" pitchFamily="34" charset="0"/>
                  </a:rPr>
                  <a:t> page.</a:t>
                </a:r>
                <a:br>
                  <a:rPr lang="en-US" sz="2400" baseline="0" dirty="0">
                    <a:solidFill>
                      <a:schemeClr val="tx2"/>
                    </a:solidFill>
                    <a:latin typeface="Trebuchet MS" pitchFamily="34" charset="0"/>
                  </a:rPr>
                </a:br>
                <a:r>
                  <a:rPr lang="en-US" sz="2400" baseline="0" dirty="0">
                    <a:solidFill>
                      <a:schemeClr val="tx2"/>
                    </a:solidFill>
                    <a:latin typeface="Trebuchet MS" pitchFamily="34" charset="0"/>
                  </a:rPr>
                  <a:t>Go to </a:t>
                </a:r>
                <a:r>
                  <a:rPr lang="en-US" sz="2400" u="sng" baseline="0" dirty="0">
                    <a:solidFill>
                      <a:schemeClr val="tx2"/>
                    </a:solidFill>
                    <a:latin typeface="Trebuchet MS" pitchFamily="34" charset="0"/>
                  </a:rPr>
                  <a:t>PosterPresentations.com</a:t>
                </a:r>
                <a:r>
                  <a:rPr lang="en-US" sz="2400" baseline="0" dirty="0">
                    <a:solidFill>
                      <a:schemeClr val="tx2"/>
                    </a:solidFill>
                    <a:latin typeface="Trebuchet MS" pitchFamily="34" charset="0"/>
                  </a:rPr>
                  <a:t> and click on the FB icon. </a:t>
                </a:r>
                <a:endParaRPr lang="en-US" sz="2400" dirty="0">
                  <a:solidFill>
                    <a:schemeClr val="tx2"/>
                  </a:solidFill>
                  <a:latin typeface="Trebuchet MS" pitchFamily="34" charset="0"/>
                </a:endParaRPr>
              </a:p>
            </p:txBody>
          </p:sp>
        </p:grpSp>
      </p:grpSp>
      <p:grpSp>
        <p:nvGrpSpPr>
          <p:cNvPr id="53" name="Group 52"/>
          <p:cNvGrpSpPr/>
          <p:nvPr userDrawn="1"/>
        </p:nvGrpSpPr>
        <p:grpSpPr>
          <a:xfrm>
            <a:off x="-11225189" y="-1"/>
            <a:ext cx="11018865" cy="32918401"/>
            <a:chOff x="-11225189" y="-1"/>
            <a:chExt cx="11018865" cy="32918401"/>
          </a:xfrm>
        </p:grpSpPr>
        <p:sp>
          <p:nvSpPr>
            <p:cNvPr id="54" name="Rectangle 53"/>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3200" b="1" spc="0" dirty="0">
                  <a:solidFill>
                    <a:srgbClr val="FF0000"/>
                  </a:solidFill>
                  <a:latin typeface="Trebuchet MS" pitchFamily="34" charset="0"/>
                </a:rPr>
                <a:t>(—THIS SIDEBAR DOES NOT PRINT—)</a:t>
              </a:r>
              <a:endParaRPr lang="en-US" sz="3200" b="1" spc="600" dirty="0">
                <a:solidFill>
                  <a:schemeClr val="bg1"/>
                </a:solidFill>
                <a:latin typeface="Trebuchet MS" pitchFamily="34" charset="0"/>
              </a:endParaRPr>
            </a:p>
            <a:p>
              <a:pPr algn="ctr"/>
              <a:r>
                <a:rPr lang="en-US" sz="4000" b="1" spc="600" dirty="0">
                  <a:solidFill>
                    <a:schemeClr val="bg1"/>
                  </a:solidFill>
                  <a:latin typeface="Trebuchet MS" pitchFamily="34" charset="0"/>
                </a:rPr>
                <a:t>DESIGN</a:t>
              </a:r>
              <a:r>
                <a:rPr lang="en-US" sz="4000" b="1" spc="600" baseline="0" dirty="0">
                  <a:solidFill>
                    <a:schemeClr val="bg1"/>
                  </a:solidFill>
                  <a:latin typeface="Trebuchet MS" pitchFamily="34" charset="0"/>
                </a:rPr>
                <a:t> </a:t>
              </a:r>
              <a:r>
                <a:rPr lang="en-US" sz="4000" b="1" spc="600" dirty="0">
                  <a:solidFill>
                    <a:schemeClr val="bg1"/>
                  </a:solidFill>
                  <a:latin typeface="Trebuchet MS" pitchFamily="34" charset="0"/>
                </a:rPr>
                <a:t>GUIDE</a:t>
              </a:r>
            </a:p>
            <a:p>
              <a:pPr algn="ctr"/>
              <a:endParaRPr lang="en-US" sz="2800" b="1" dirty="0">
                <a:latin typeface="Trebuchet MS" pitchFamily="34" charset="0"/>
              </a:endParaRPr>
            </a:p>
            <a:p>
              <a:pPr defTabSz="3765639"/>
              <a:r>
                <a:rPr lang="en-US" sz="2800" i="0" dirty="0">
                  <a:latin typeface="Trebuchet MS" pitchFamily="34" charset="0"/>
                </a:rPr>
                <a:t>This PowerPoint</a:t>
              </a:r>
              <a:r>
                <a:rPr lang="en-US" sz="2800" i="0" baseline="0" dirty="0">
                  <a:latin typeface="Trebuchet MS" pitchFamily="34" charset="0"/>
                </a:rPr>
                <a:t> </a:t>
              </a:r>
              <a:r>
                <a:rPr lang="en-US" sz="2800" i="0" dirty="0">
                  <a:latin typeface="Trebuchet MS" pitchFamily="34" charset="0"/>
                </a:rPr>
                <a:t>2007 template produces</a:t>
              </a:r>
              <a:r>
                <a:rPr lang="en-US" sz="2800" i="0" baseline="0" dirty="0">
                  <a:latin typeface="Trebuchet MS" pitchFamily="34" charset="0"/>
                </a:rPr>
                <a:t> </a:t>
              </a:r>
              <a:r>
                <a:rPr lang="en-US" sz="2800" i="0" dirty="0">
                  <a:latin typeface="Trebuchet MS" pitchFamily="34" charset="0"/>
                </a:rPr>
                <a:t>a 36”x48” presentation poster. </a:t>
              </a:r>
              <a:r>
                <a:rPr lang="en-US" sz="2800" dirty="0">
                  <a:latin typeface="Trebuchet MS" pitchFamily="34" charset="0"/>
                </a:rPr>
                <a:t>You</a:t>
              </a:r>
              <a:r>
                <a:rPr lang="en-US" sz="2800" baseline="0" dirty="0">
                  <a:latin typeface="Trebuchet MS" pitchFamily="34" charset="0"/>
                </a:rPr>
                <a:t> can u</a:t>
              </a:r>
              <a:r>
                <a:rPr lang="en-US" sz="2800" dirty="0">
                  <a:latin typeface="Trebuchet MS" pitchFamily="34" charset="0"/>
                </a:rPr>
                <a:t>se</a:t>
              </a:r>
              <a:r>
                <a:rPr lang="en-US" sz="2800" baseline="0" dirty="0">
                  <a:latin typeface="Trebuchet MS" pitchFamily="34" charset="0"/>
                </a:rPr>
                <a:t> it to create your research poster and </a:t>
              </a:r>
              <a:r>
                <a:rPr lang="en-US" sz="2800" dirty="0">
                  <a:latin typeface="Trebuchet MS" pitchFamily="34" charset="0"/>
                </a:rPr>
                <a:t>save valuable time placing titles, subtitles,</a:t>
              </a:r>
              <a:r>
                <a:rPr lang="en-US" sz="2800" baseline="0" dirty="0">
                  <a:latin typeface="Trebuchet MS" pitchFamily="34" charset="0"/>
                </a:rPr>
                <a:t> text, and graphics</a:t>
              </a:r>
              <a:r>
                <a:rPr lang="en-US" sz="2800" dirty="0">
                  <a:latin typeface="Trebuchet MS" pitchFamily="34" charset="0"/>
                </a:rPr>
                <a:t>. </a:t>
              </a:r>
            </a:p>
            <a:p>
              <a:pPr defTabSz="3765639"/>
              <a:endParaRPr lang="en-US" sz="2800" dirty="0">
                <a:latin typeface="Trebuchet MS" pitchFamily="34" charset="0"/>
              </a:endParaRPr>
            </a:p>
            <a:p>
              <a:pPr defTabSz="4389219"/>
              <a:r>
                <a:rPr lang="en-US" sz="2800" dirty="0">
                  <a:latin typeface="Trebuchet MS" pitchFamily="34" charset="0"/>
                </a:rPr>
                <a:t>We provide a series of online tutorials that will guide you through the poster design process and answer your poster production questions. To view our template tutorials, go online to </a:t>
              </a:r>
              <a:r>
                <a:rPr lang="en-US" sz="2800" b="1" dirty="0">
                  <a:solidFill>
                    <a:srgbClr val="FFC000"/>
                  </a:solidFill>
                  <a:latin typeface="Trebuchet MS" pitchFamily="34" charset="0"/>
                </a:rPr>
                <a:t>PosterPresentations.com</a:t>
              </a:r>
              <a:r>
                <a:rPr lang="en-US" sz="2800" b="1" dirty="0">
                  <a:solidFill>
                    <a:schemeClr val="bg1"/>
                  </a:solidFill>
                  <a:latin typeface="Trebuchet MS" pitchFamily="34" charset="0"/>
                </a:rPr>
                <a:t> </a:t>
              </a:r>
              <a:r>
                <a:rPr lang="en-US" sz="2800" dirty="0">
                  <a:solidFill>
                    <a:schemeClr val="bg1"/>
                  </a:solidFill>
                  <a:latin typeface="Trebuchet MS" pitchFamily="34" charset="0"/>
                </a:rPr>
                <a:t>and click on HELP DESK.</a:t>
              </a:r>
            </a:p>
            <a:p>
              <a:pPr defTabSz="4389219"/>
              <a:endParaRPr lang="en-US" sz="2800" dirty="0">
                <a:latin typeface="Trebuchet MS" pitchFamily="34" charset="0"/>
              </a:endParaRPr>
            </a:p>
            <a:p>
              <a:pPr defTabSz="4389219"/>
              <a:r>
                <a:rPr lang="en-US" sz="2800" dirty="0">
                  <a:solidFill>
                    <a:schemeClr val="bg1"/>
                  </a:solidFill>
                  <a:latin typeface="Trebuchet MS" pitchFamily="34" charset="0"/>
                </a:rPr>
                <a:t>When</a:t>
              </a:r>
              <a:r>
                <a:rPr lang="en-US" sz="2800" baseline="0" dirty="0">
                  <a:solidFill>
                    <a:schemeClr val="bg1"/>
                  </a:solidFill>
                  <a:latin typeface="Trebuchet MS" pitchFamily="34" charset="0"/>
                </a:rPr>
                <a:t> you are ready to print your poster</a:t>
              </a:r>
              <a:r>
                <a:rPr lang="en-US" sz="2800" dirty="0">
                  <a:solidFill>
                    <a:schemeClr val="bg1"/>
                  </a:solidFill>
                  <a:latin typeface="Trebuchet MS" pitchFamily="34" charset="0"/>
                </a:rPr>
                <a:t>,</a:t>
              </a:r>
              <a:r>
                <a:rPr lang="en-US" sz="2800" baseline="0" dirty="0">
                  <a:solidFill>
                    <a:schemeClr val="bg1"/>
                  </a:solidFill>
                  <a:latin typeface="Trebuchet MS" pitchFamily="34" charset="0"/>
                </a:rPr>
                <a:t> go online to </a:t>
              </a:r>
              <a:r>
                <a:rPr lang="en-US" sz="2800" b="0" dirty="0">
                  <a:solidFill>
                    <a:schemeClr val="bg1"/>
                  </a:solidFill>
                  <a:latin typeface="Trebuchet MS" pitchFamily="34" charset="0"/>
                </a:rPr>
                <a:t>PosterPresentations.com</a:t>
              </a:r>
              <a:r>
                <a:rPr lang="en-US" sz="2800" dirty="0">
                  <a:solidFill>
                    <a:schemeClr val="bg1"/>
                  </a:solidFill>
                  <a:latin typeface="Trebuchet MS" pitchFamily="34" charset="0"/>
                </a:rPr>
                <a:t/>
              </a:r>
              <a:br>
                <a:rPr lang="en-US" sz="2800" dirty="0">
                  <a:solidFill>
                    <a:schemeClr val="bg1"/>
                  </a:solidFill>
                  <a:latin typeface="Trebuchet MS" pitchFamily="34" charset="0"/>
                </a:rPr>
              </a:br>
              <a:endParaRPr lang="en-US" sz="2800" dirty="0">
                <a:solidFill>
                  <a:schemeClr val="bg1"/>
                </a:solidFill>
                <a:latin typeface="Trebuchet MS" pitchFamily="34" charset="0"/>
              </a:endParaRPr>
            </a:p>
            <a:p>
              <a:pPr algn="l" defTabSz="3765639"/>
              <a:r>
                <a:rPr lang="en-US" sz="2800" b="0" dirty="0">
                  <a:solidFill>
                    <a:schemeClr val="bg1"/>
                  </a:solidFill>
                  <a:latin typeface="Trebuchet MS" pitchFamily="34" charset="0"/>
                </a:rPr>
                <a:t>Need</a:t>
              </a:r>
              <a:r>
                <a:rPr lang="en-US" sz="2800" b="0" baseline="0" dirty="0">
                  <a:solidFill>
                    <a:schemeClr val="bg1"/>
                  </a:solidFill>
                  <a:latin typeface="Trebuchet MS" pitchFamily="34" charset="0"/>
                </a:rPr>
                <a:t> assistance? Call us at </a:t>
              </a:r>
              <a:r>
                <a:rPr lang="en-US" sz="2800" b="0" dirty="0">
                  <a:solidFill>
                    <a:srgbClr val="FFC000"/>
                  </a:solidFill>
                  <a:latin typeface="Trebuchet MS" pitchFamily="34" charset="0"/>
                </a:rPr>
                <a:t>1.510.649.3001</a:t>
              </a:r>
            </a:p>
            <a:p>
              <a:pPr algn="l" defTabSz="3765639"/>
              <a:endParaRPr lang="en-US" sz="3600" b="1" dirty="0">
                <a:solidFill>
                  <a:srgbClr val="FFFF00"/>
                </a:solidFill>
                <a:latin typeface="Trebuchet MS" pitchFamily="34" charset="0"/>
              </a:endParaRPr>
            </a:p>
            <a:p>
              <a:pPr algn="ctr"/>
              <a:endParaRPr lang="en-US" sz="2400" b="1" dirty="0">
                <a:solidFill>
                  <a:schemeClr val="bg1"/>
                </a:solidFill>
                <a:latin typeface="Trebuchet MS" pitchFamily="34" charset="0"/>
              </a:endParaRPr>
            </a:p>
            <a:p>
              <a:pPr algn="ctr"/>
              <a:r>
                <a:rPr lang="en-US" sz="4000" b="1" spc="600" dirty="0">
                  <a:solidFill>
                    <a:schemeClr val="bg1"/>
                  </a:solidFill>
                  <a:latin typeface="Trebuchet MS" pitchFamily="34" charset="0"/>
                </a:rPr>
                <a:t>QUICK START</a:t>
              </a:r>
            </a:p>
            <a:p>
              <a:pPr algn="ctr"/>
              <a:endParaRPr lang="en-US" sz="3200" b="1" baseline="0" dirty="0">
                <a:solidFill>
                  <a:schemeClr val="bg1"/>
                </a:solidFill>
                <a:latin typeface="Trebuchet MS" pitchFamily="34" charset="0"/>
              </a:endParaRPr>
            </a:p>
            <a:p>
              <a:pPr algn="ctr"/>
              <a:r>
                <a:rPr lang="en-US" sz="3200" b="1" baseline="0" dirty="0">
                  <a:solidFill>
                    <a:srgbClr val="FFC000"/>
                  </a:solidFill>
                  <a:latin typeface="Trebuchet MS" pitchFamily="34" charset="0"/>
                </a:rPr>
                <a:t>Zoom in and out</a:t>
              </a:r>
            </a:p>
            <a:p>
              <a:pPr marL="1892300" indent="-1892300" algn="l" defTabSz="850900"/>
              <a:r>
                <a:rPr lang="en-US" sz="2400" b="0" baseline="0" dirty="0">
                  <a:solidFill>
                    <a:schemeClr val="bg1"/>
                  </a:solidFill>
                  <a:latin typeface="Trebuchet MS" pitchFamily="34" charset="0"/>
                </a:rPr>
                <a:t>	</a:t>
              </a:r>
              <a:r>
                <a:rPr lang="en-US" sz="2400" b="0" baseline="0" dirty="0">
                  <a:solidFill>
                    <a:schemeClr val="bg1">
                      <a:lumMod val="75000"/>
                    </a:schemeClr>
                  </a:solidFill>
                  <a:latin typeface="Trebuchet MS" pitchFamily="34" charset="0"/>
                </a:rPr>
                <a:t>As you work on your poster zoom in and out to the level that is more comfortable to you. </a:t>
              </a:r>
            </a:p>
            <a:p>
              <a:pPr marL="1892300" indent="-1892300" algn="l" defTabSz="850900"/>
              <a:r>
                <a:rPr lang="en-US" sz="2400" b="1" baseline="0" dirty="0">
                  <a:solidFill>
                    <a:schemeClr val="bg1">
                      <a:lumMod val="75000"/>
                    </a:schemeClr>
                  </a:solidFill>
                  <a:latin typeface="Trebuchet MS" pitchFamily="34" charset="0"/>
                </a:rPr>
                <a:t>	</a:t>
              </a:r>
              <a:r>
                <a:rPr lang="en-US" sz="2400" b="0" baseline="0" dirty="0">
                  <a:solidFill>
                    <a:schemeClr val="bg1">
                      <a:lumMod val="75000"/>
                    </a:schemeClr>
                  </a:solidFill>
                  <a:latin typeface="Trebuchet MS" pitchFamily="34" charset="0"/>
                </a:rPr>
                <a:t>Go to VIEW &gt; ZOOM.</a:t>
              </a:r>
            </a:p>
            <a:p>
              <a:pPr algn="l"/>
              <a:endParaRPr lang="en-US" sz="2800" b="0" baseline="0" dirty="0">
                <a:solidFill>
                  <a:schemeClr val="bg1"/>
                </a:solidFill>
                <a:latin typeface="Trebuchet MS" pitchFamily="34" charset="0"/>
              </a:endParaRPr>
            </a:p>
            <a:p>
              <a:pPr algn="ctr"/>
              <a:r>
                <a:rPr lang="en-US" sz="3200" b="1" baseline="0" dirty="0">
                  <a:solidFill>
                    <a:srgbClr val="FFC000"/>
                  </a:solidFill>
                  <a:latin typeface="Trebuchet MS" pitchFamily="34" charset="0"/>
                </a:rPr>
                <a:t>Title, Authors, and Affiliations</a:t>
              </a:r>
            </a:p>
            <a:p>
              <a:pPr algn="l"/>
              <a:r>
                <a:rPr lang="en-US" sz="2400" b="0" baseline="0" dirty="0">
                  <a:solidFill>
                    <a:schemeClr val="bg1">
                      <a:lumMod val="75000"/>
                    </a:schemeClr>
                  </a:solidFill>
                  <a:latin typeface="Trebuchet MS" pitchFamily="34" charset="0"/>
                </a:rPr>
                <a:t>Start designing your poster by adding the title, the names of the authors, and the affiliated institutions. </a:t>
              </a:r>
              <a:r>
                <a:rPr lang="en-US" sz="2400" b="0" spc="0" baseline="0" dirty="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2400" b="0" spc="0" baseline="0" dirty="0">
                <a:solidFill>
                  <a:schemeClr val="bg1">
                    <a:lumMod val="75000"/>
                  </a:schemeClr>
                </a:solidFill>
                <a:latin typeface="Trebuchet MS" pitchFamily="34" charset="0"/>
              </a:endParaRPr>
            </a:p>
            <a:p>
              <a:pPr algn="l"/>
              <a:r>
                <a:rPr lang="en-US" sz="2400" b="1" spc="300" baseline="0" dirty="0">
                  <a:solidFill>
                    <a:srgbClr val="FFC000"/>
                  </a:solidFill>
                  <a:latin typeface="Trebuchet MS" pitchFamily="34" charset="0"/>
                </a:rPr>
                <a:t>TIP</a:t>
              </a:r>
              <a:r>
                <a:rPr lang="en-US" sz="2400" b="1" baseline="0" dirty="0">
                  <a:solidFill>
                    <a:srgbClr val="FFC000"/>
                  </a:solidFill>
                  <a:latin typeface="Trebuchet MS" pitchFamily="34" charset="0"/>
                </a:rPr>
                <a:t>: </a:t>
              </a:r>
              <a:r>
                <a:rPr lang="en-US" sz="2400" b="0" baseline="0" dirty="0">
                  <a:solidFill>
                    <a:schemeClr val="bg1">
                      <a:lumMod val="75000"/>
                    </a:schemeClr>
                  </a:solidFill>
                  <a:latin typeface="Trebuchet MS" pitchFamily="34" charset="0"/>
                </a:rPr>
                <a:t>The font size of your title should be bigger than your name(s) and institution name(s).</a:t>
              </a:r>
            </a:p>
            <a:p>
              <a:pPr algn="l"/>
              <a:r>
                <a:rPr lang="en-US" sz="2800" b="1" baseline="0" dirty="0">
                  <a:solidFill>
                    <a:schemeClr val="bg1"/>
                  </a:solidFill>
                  <a:latin typeface="Trebuchet MS" pitchFamily="34" charset="0"/>
                </a:rPr>
                <a:t/>
              </a:r>
              <a:br>
                <a:rPr lang="en-US" sz="2800" b="1" baseline="0" dirty="0">
                  <a:solidFill>
                    <a:schemeClr val="bg1"/>
                  </a:solidFill>
                  <a:latin typeface="Trebuchet MS" pitchFamily="34" charset="0"/>
                </a:rPr>
              </a:br>
              <a:endParaRPr lang="en-US" sz="2800" b="1" dirty="0">
                <a:solidFill>
                  <a:schemeClr val="bg1"/>
                </a:solidFill>
                <a:latin typeface="Trebuchet MS" pitchFamily="34" charset="0"/>
              </a:endParaRPr>
            </a:p>
            <a:p>
              <a:pPr algn="ctr"/>
              <a:endParaRPr lang="en-US" sz="2800" b="1" dirty="0">
                <a:solidFill>
                  <a:srgbClr val="FFC000"/>
                </a:solidFill>
                <a:latin typeface="Trebuchet MS" pitchFamily="34" charset="0"/>
              </a:endParaRPr>
            </a:p>
            <a:p>
              <a:pPr algn="ctr"/>
              <a:endParaRPr lang="en-US" sz="2800" b="1" dirty="0">
                <a:solidFill>
                  <a:srgbClr val="FFC000"/>
                </a:solidFill>
                <a:latin typeface="Trebuchet MS" pitchFamily="34" charset="0"/>
              </a:endParaRPr>
            </a:p>
            <a:p>
              <a:pPr algn="ctr"/>
              <a:r>
                <a:rPr lang="en-US" sz="3200" b="1" dirty="0">
                  <a:solidFill>
                    <a:srgbClr val="FFC000"/>
                  </a:solidFill>
                  <a:latin typeface="Trebuchet MS" pitchFamily="34" charset="0"/>
                </a:rPr>
                <a:t>Adding Logos</a:t>
              </a:r>
              <a:r>
                <a:rPr lang="en-US" sz="3200" b="1" baseline="0" dirty="0">
                  <a:solidFill>
                    <a:srgbClr val="FFC000"/>
                  </a:solidFill>
                  <a:latin typeface="Trebuchet MS" pitchFamily="34" charset="0"/>
                </a:rPr>
                <a:t> / Seals</a:t>
              </a:r>
            </a:p>
            <a:p>
              <a:pPr algn="l"/>
              <a:r>
                <a:rPr lang="en-US" sz="2400" b="0" baseline="0" dirty="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2400" b="0" spc="300" baseline="0" dirty="0">
                <a:solidFill>
                  <a:schemeClr val="bg1">
                    <a:lumMod val="75000"/>
                  </a:schemeClr>
                </a:solidFill>
                <a:latin typeface="Trebuchet MS" pitchFamily="34" charset="0"/>
              </a:endParaRPr>
            </a:p>
            <a:p>
              <a:pPr algn="l"/>
              <a:r>
                <a:rPr lang="en-US" sz="2400" b="1" spc="300" baseline="0" dirty="0">
                  <a:solidFill>
                    <a:srgbClr val="FFC000"/>
                  </a:solidFill>
                  <a:latin typeface="Trebuchet MS" pitchFamily="34" charset="0"/>
                </a:rPr>
                <a:t>TIP:</a:t>
              </a:r>
              <a:r>
                <a:rPr lang="en-US" sz="2400" b="1" spc="0" baseline="0" dirty="0">
                  <a:solidFill>
                    <a:srgbClr val="FFC000"/>
                  </a:solidFill>
                  <a:latin typeface="Trebuchet MS" pitchFamily="34" charset="0"/>
                </a:rPr>
                <a:t> </a:t>
              </a:r>
              <a:r>
                <a:rPr lang="en-US" sz="2400" b="0" baseline="0" dirty="0">
                  <a:solidFill>
                    <a:schemeClr val="bg1">
                      <a:lumMod val="75000"/>
                    </a:schemeClr>
                  </a:solidFill>
                  <a:latin typeface="Trebuchet MS" pitchFamily="34" charset="0"/>
                </a:rPr>
                <a:t>See if your school’s logo is available on our free poster templates page.</a:t>
              </a:r>
            </a:p>
            <a:p>
              <a:pPr algn="l"/>
              <a:endParaRPr lang="en-US" sz="2400" b="0" baseline="0" dirty="0">
                <a:latin typeface="Trebuchet MS" pitchFamily="34" charset="0"/>
              </a:endParaRPr>
            </a:p>
            <a:p>
              <a:pPr algn="ctr"/>
              <a:r>
                <a:rPr lang="en-US" sz="3200" b="1" baseline="0" dirty="0">
                  <a:solidFill>
                    <a:srgbClr val="FFC000"/>
                  </a:solidFill>
                  <a:latin typeface="Trebuchet MS" pitchFamily="34" charset="0"/>
                </a:rPr>
                <a:t>Photographs / Graphics</a:t>
              </a:r>
            </a:p>
            <a:p>
              <a:pPr algn="l" defTabSz="977900"/>
              <a:r>
                <a:rPr lang="en-US" sz="2400" b="0" baseline="0" dirty="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2400" b="0" spc="0" baseline="0" dirty="0">
                  <a:solidFill>
                    <a:schemeClr val="bg1">
                      <a:lumMod val="75000"/>
                    </a:schemeClr>
                  </a:solidFill>
                  <a:latin typeface="Trebuchet MS" pitchFamily="34" charset="0"/>
                </a:rPr>
                <a:t>disproportionally.</a:t>
              </a:r>
            </a:p>
            <a:p>
              <a:pPr algn="l" defTabSz="977900"/>
              <a:endParaRPr lang="en-US" sz="2400" b="0" baseline="0" dirty="0">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r>
                <a:rPr lang="en-US" sz="3200" b="1" baseline="0" dirty="0">
                  <a:solidFill>
                    <a:srgbClr val="FFC000"/>
                  </a:solidFill>
                  <a:latin typeface="Trebuchet MS" pitchFamily="34" charset="0"/>
                </a:rPr>
                <a:t>Image Quality Check</a:t>
              </a:r>
            </a:p>
            <a:p>
              <a:pPr lvl="0" algn="l" defTabSz="977900"/>
              <a:r>
                <a:rPr lang="en-US" sz="2400" b="0" baseline="0" dirty="0">
                  <a:solidFill>
                    <a:schemeClr val="bg1">
                      <a:lumMod val="75000"/>
                    </a:schemeClr>
                  </a:solidFill>
                  <a:latin typeface="Trebuchet MS" pitchFamily="34" charset="0"/>
                </a:rPr>
                <a:t>Zoom in and look at your images at 100% magnification. If they look good they will print well. </a:t>
              </a:r>
              <a:endParaRPr lang="en-US" sz="2800" b="0" dirty="0">
                <a:latin typeface="Trebuchet MS" pitchFamily="34" charset="0"/>
              </a:endParaRPr>
            </a:p>
          </p:txBody>
        </p:sp>
        <p:cxnSp>
          <p:nvCxnSpPr>
            <p:cNvPr id="55" name="Straight Connector 54"/>
            <p:cNvCxnSpPr/>
            <p:nvPr/>
          </p:nvCxnSpPr>
          <p:spPr>
            <a:xfrm>
              <a:off x="-11225189" y="8422500"/>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56" name="Picture 55"/>
            <p:cNvPicPr>
              <a:picLocks noChangeAspect="1"/>
            </p:cNvPicPr>
            <p:nvPr userDrawn="1"/>
          </p:nvPicPr>
          <p:blipFill>
            <a:blip r:embed="rId11"/>
            <a:stretch>
              <a:fillRect/>
            </a:stretch>
          </p:blipFill>
          <p:spPr>
            <a:xfrm>
              <a:off x="-10740740" y="10261718"/>
              <a:ext cx="1597666" cy="1201935"/>
            </a:xfrm>
            <a:prstGeom prst="rect">
              <a:avLst/>
            </a:prstGeom>
          </p:spPr>
        </p:pic>
        <p:pic>
          <p:nvPicPr>
            <p:cNvPr id="57" name="Picture 56"/>
            <p:cNvPicPr>
              <a:picLocks noChangeAspect="1"/>
            </p:cNvPicPr>
            <p:nvPr userDrawn="1"/>
          </p:nvPicPr>
          <p:blipFill>
            <a:blip r:embed="rId12"/>
            <a:stretch>
              <a:fillRect/>
            </a:stretch>
          </p:blipFill>
          <p:spPr>
            <a:xfrm>
              <a:off x="-10732765" y="15696927"/>
              <a:ext cx="9986808" cy="1053596"/>
            </a:xfrm>
            <a:prstGeom prst="rect">
              <a:avLst/>
            </a:prstGeom>
          </p:spPr>
        </p:pic>
        <p:grpSp>
          <p:nvGrpSpPr>
            <p:cNvPr id="58" name="Group 57"/>
            <p:cNvGrpSpPr/>
            <p:nvPr userDrawn="1"/>
          </p:nvGrpSpPr>
          <p:grpSpPr>
            <a:xfrm>
              <a:off x="-9744993" y="23540957"/>
              <a:ext cx="7531182" cy="2120439"/>
              <a:chOff x="-4470427" y="11016658"/>
              <a:chExt cx="3470785" cy="974220"/>
            </a:xfrm>
          </p:grpSpPr>
          <p:grpSp>
            <p:nvGrpSpPr>
              <p:cNvPr id="64" name="Group 63"/>
              <p:cNvGrpSpPr/>
              <p:nvPr userDrawn="1"/>
            </p:nvGrpSpPr>
            <p:grpSpPr>
              <a:xfrm>
                <a:off x="-2783495" y="11060886"/>
                <a:ext cx="624431" cy="893535"/>
                <a:chOff x="-3958697" y="11117435"/>
                <a:chExt cx="779338" cy="1280430"/>
              </a:xfrm>
            </p:grpSpPr>
            <p:pic>
              <p:nvPicPr>
                <p:cNvPr id="70" name="Picture 69"/>
                <p:cNvPicPr>
                  <a:picLocks noChangeAspect="1"/>
                </p:cNvPicPr>
                <p:nvPr userDrawn="1"/>
              </p:nvPicPr>
              <p:blipFill>
                <a:blip r:embed="rId13"/>
                <a:stretch>
                  <a:fillRect/>
                </a:stretch>
              </p:blipFill>
              <p:spPr>
                <a:xfrm>
                  <a:off x="-3948160" y="11117435"/>
                  <a:ext cx="768801" cy="1090857"/>
                </a:xfrm>
                <a:prstGeom prst="rect">
                  <a:avLst/>
                </a:prstGeom>
              </p:spPr>
            </p:pic>
            <p:sp>
              <p:nvSpPr>
                <p:cNvPr id="71" name="TextBox 70"/>
                <p:cNvSpPr txBox="1"/>
                <p:nvPr userDrawn="1"/>
              </p:nvSpPr>
              <p:spPr>
                <a:xfrm>
                  <a:off x="-3958697" y="12114178"/>
                  <a:ext cx="779337" cy="283687"/>
                </a:xfrm>
                <a:prstGeom prst="rect">
                  <a:avLst/>
                </a:prstGeom>
                <a:solidFill>
                  <a:schemeClr val="accent1"/>
                </a:solidFill>
                <a:ln>
                  <a:noFill/>
                </a:ln>
              </p:spPr>
              <p:txBody>
                <a:bodyPr wrap="square" lIns="91440" tIns="91440" rIns="91440" bIns="91440" rtlCol="0">
                  <a:spAutoFit/>
                </a:bodyPr>
                <a:lstStyle/>
                <a:p>
                  <a:pPr algn="ctr"/>
                  <a:r>
                    <a:rPr lang="en-US" sz="1600" b="1" dirty="0">
                      <a:solidFill>
                        <a:schemeClr val="tx1"/>
                      </a:solidFill>
                    </a:rPr>
                    <a:t>ORIGINAL</a:t>
                  </a:r>
                </a:p>
              </p:txBody>
            </p:sp>
          </p:grpSp>
          <p:grpSp>
            <p:nvGrpSpPr>
              <p:cNvPr id="65" name="Group 64"/>
              <p:cNvGrpSpPr/>
              <p:nvPr userDrawn="1"/>
            </p:nvGrpSpPr>
            <p:grpSpPr>
              <a:xfrm>
                <a:off x="-2033159" y="11060889"/>
                <a:ext cx="1033517" cy="893529"/>
                <a:chOff x="-2921738" y="11200127"/>
                <a:chExt cx="1420279" cy="1227904"/>
              </a:xfrm>
            </p:grpSpPr>
            <p:pic>
              <p:nvPicPr>
                <p:cNvPr id="68" name="Picture 67"/>
                <p:cNvPicPr>
                  <a:picLocks noChangeAspect="1"/>
                </p:cNvPicPr>
                <p:nvPr userDrawn="1"/>
              </p:nvPicPr>
              <p:blipFill>
                <a:blip r:embed="rId13"/>
                <a:stretch>
                  <a:fillRect/>
                </a:stretch>
              </p:blipFill>
              <p:spPr>
                <a:xfrm>
                  <a:off x="-2921738" y="11200127"/>
                  <a:ext cx="1420279" cy="1029694"/>
                </a:xfrm>
                <a:prstGeom prst="rect">
                  <a:avLst/>
                </a:prstGeom>
              </p:spPr>
            </p:pic>
            <p:sp>
              <p:nvSpPr>
                <p:cNvPr id="69" name="TextBox 68"/>
                <p:cNvSpPr txBox="1"/>
                <p:nvPr userDrawn="1"/>
              </p:nvSpPr>
              <p:spPr>
                <a:xfrm>
                  <a:off x="-2918991" y="12175418"/>
                  <a:ext cx="1417532" cy="252613"/>
                </a:xfrm>
                <a:prstGeom prst="rect">
                  <a:avLst/>
                </a:prstGeom>
                <a:solidFill>
                  <a:srgbClr val="FF0000"/>
                </a:solidFill>
              </p:spPr>
              <p:txBody>
                <a:bodyPr wrap="square" lIns="457200" tIns="91440" rIns="457200" bIns="91440" rtlCol="0">
                  <a:spAutoFit/>
                </a:bodyPr>
                <a:lstStyle/>
                <a:p>
                  <a:pPr algn="ctr"/>
                  <a:r>
                    <a:rPr lang="en-US" sz="1400" b="1" dirty="0">
                      <a:solidFill>
                        <a:schemeClr val="bg1"/>
                      </a:solidFill>
                    </a:rPr>
                    <a:t>DISTORTED</a:t>
                  </a:r>
                  <a:endParaRPr lang="en-US" sz="700" b="1" dirty="0">
                    <a:solidFill>
                      <a:schemeClr val="bg1"/>
                    </a:solidFill>
                  </a:endParaRPr>
                </a:p>
              </p:txBody>
            </p:sp>
          </p:grpSp>
          <p:pic>
            <p:nvPicPr>
              <p:cNvPr id="66" name="Picture 65"/>
              <p:cNvPicPr>
                <a:picLocks noChangeAspect="1"/>
              </p:cNvPicPr>
              <p:nvPr userDrawn="1"/>
            </p:nvPicPr>
            <p:blipFill>
              <a:blip r:embed="rId14"/>
              <a:stretch>
                <a:fillRect/>
              </a:stretch>
            </p:blipFill>
            <p:spPr>
              <a:xfrm>
                <a:off x="-4470427" y="11016658"/>
                <a:ext cx="1098742" cy="847761"/>
              </a:xfrm>
              <a:prstGeom prst="rect">
                <a:avLst/>
              </a:prstGeom>
            </p:spPr>
          </p:pic>
          <p:sp>
            <p:nvSpPr>
              <p:cNvPr id="67" name="TextBox 66"/>
              <p:cNvSpPr txBox="1"/>
              <p:nvPr userDrawn="1"/>
            </p:nvSpPr>
            <p:spPr>
              <a:xfrm>
                <a:off x="-4440600" y="11665645"/>
                <a:ext cx="1035685" cy="325233"/>
              </a:xfrm>
              <a:prstGeom prst="rect">
                <a:avLst/>
              </a:prstGeom>
              <a:noFill/>
            </p:spPr>
            <p:txBody>
              <a:bodyPr wrap="square" lIns="457200" tIns="457200" rIns="457200" bIns="0" rtlCol="0">
                <a:spAutoFit/>
              </a:bodyPr>
              <a:lstStyle/>
              <a:p>
                <a:pPr algn="ctr"/>
                <a:r>
                  <a:rPr lang="en-US" sz="1600" dirty="0">
                    <a:solidFill>
                      <a:schemeClr val="bg1"/>
                    </a:solidFill>
                  </a:rPr>
                  <a:t>Corner</a:t>
                </a:r>
                <a:r>
                  <a:rPr lang="en-US" sz="1600" baseline="0" dirty="0">
                    <a:solidFill>
                      <a:schemeClr val="bg1"/>
                    </a:solidFill>
                  </a:rPr>
                  <a:t> handles</a:t>
                </a:r>
                <a:endParaRPr lang="en-US" sz="1600" dirty="0">
                  <a:solidFill>
                    <a:schemeClr val="bg1"/>
                  </a:solidFill>
                </a:endParaRPr>
              </a:p>
            </p:txBody>
          </p:sp>
        </p:grpSp>
        <p:grpSp>
          <p:nvGrpSpPr>
            <p:cNvPr id="59" name="Group 58"/>
            <p:cNvGrpSpPr/>
            <p:nvPr userDrawn="1"/>
          </p:nvGrpSpPr>
          <p:grpSpPr>
            <a:xfrm>
              <a:off x="-10398793" y="27751410"/>
              <a:ext cx="9323012" cy="2453251"/>
              <a:chOff x="-4754996" y="12734136"/>
              <a:chExt cx="4296559" cy="1127128"/>
            </a:xfrm>
          </p:grpSpPr>
          <p:graphicFrame>
            <p:nvGraphicFramePr>
              <p:cNvPr id="60" name="Object 59"/>
              <p:cNvGraphicFramePr>
                <a:graphicFrameLocks noChangeAspect="1"/>
              </p:cNvGraphicFramePr>
              <p:nvPr userDrawn="1">
                <p:extLst>
                  <p:ext uri="{D42A27DB-BD31-4B8C-83A1-F6EECF244321}">
                    <p14:modId xmlns:p14="http://schemas.microsoft.com/office/powerpoint/2010/main" val="1199812768"/>
                  </p:ext>
                </p:extLst>
              </p:nvPr>
            </p:nvGraphicFramePr>
            <p:xfrm>
              <a:off x="-4533347" y="12734142"/>
              <a:ext cx="1828800" cy="1117600"/>
            </p:xfrm>
            <a:graphic>
              <a:graphicData uri="http://schemas.openxmlformats.org/presentationml/2006/ole">
                <mc:AlternateContent xmlns:mc="http://schemas.openxmlformats.org/markup-compatibility/2006">
                  <mc:Choice xmlns:v="urn:schemas-microsoft-com:vml" Requires="v">
                    <p:oleObj spid="_x0000_s3400" name="Image" r:id="rId15" imgW="1828440" imgH="1117440" progId="Photoshop.Image.13">
                      <p:embed/>
                    </p:oleObj>
                  </mc:Choice>
                  <mc:Fallback>
                    <p:oleObj name="Image" r:id="rId15" imgW="1828440" imgH="1117440" progId="Photoshop.Image.13">
                      <p:embed/>
                      <p:pic>
                        <p:nvPicPr>
                          <p:cNvPr id="0" name=""/>
                          <p:cNvPicPr/>
                          <p:nvPr/>
                        </p:nvPicPr>
                        <p:blipFill>
                          <a:blip r:embed="rId16"/>
                          <a:stretch>
                            <a:fillRect/>
                          </a:stretch>
                        </p:blipFill>
                        <p:spPr>
                          <a:xfrm>
                            <a:off x="-4533347" y="12734142"/>
                            <a:ext cx="1828800" cy="1117600"/>
                          </a:xfrm>
                          <a:prstGeom prst="rect">
                            <a:avLst/>
                          </a:prstGeom>
                        </p:spPr>
                      </p:pic>
                    </p:oleObj>
                  </mc:Fallback>
                </mc:AlternateContent>
              </a:graphicData>
            </a:graphic>
          </p:graphicFrame>
          <p:graphicFrame>
            <p:nvGraphicFramePr>
              <p:cNvPr id="61" name="Object 60"/>
              <p:cNvGraphicFramePr>
                <a:graphicFrameLocks noChangeAspect="1"/>
              </p:cNvGraphicFramePr>
              <p:nvPr userDrawn="1">
                <p:extLst>
                  <p:ext uri="{D42A27DB-BD31-4B8C-83A1-F6EECF244321}">
                    <p14:modId xmlns:p14="http://schemas.microsoft.com/office/powerpoint/2010/main" val="4096349677"/>
                  </p:ext>
                </p:extLst>
              </p:nvPr>
            </p:nvGraphicFramePr>
            <p:xfrm>
              <a:off x="-2456641" y="12737835"/>
              <a:ext cx="1828800" cy="1117600"/>
            </p:xfrm>
            <a:graphic>
              <a:graphicData uri="http://schemas.openxmlformats.org/presentationml/2006/ole">
                <mc:AlternateContent xmlns:mc="http://schemas.openxmlformats.org/markup-compatibility/2006">
                  <mc:Choice xmlns:v="urn:schemas-microsoft-com:vml" Requires="v">
                    <p:oleObj spid="_x0000_s3401" name="Image" r:id="rId17" imgW="1828440" imgH="1117440" progId="Photoshop.Image.13">
                      <p:embed/>
                    </p:oleObj>
                  </mc:Choice>
                  <mc:Fallback>
                    <p:oleObj name="Image" r:id="rId17" imgW="1828440" imgH="1117440" progId="Photoshop.Image.13">
                      <p:embed/>
                      <p:pic>
                        <p:nvPicPr>
                          <p:cNvPr id="0" name=""/>
                          <p:cNvPicPr/>
                          <p:nvPr/>
                        </p:nvPicPr>
                        <p:blipFill>
                          <a:blip r:embed="rId18"/>
                          <a:stretch>
                            <a:fillRect/>
                          </a:stretch>
                        </p:blipFill>
                        <p:spPr>
                          <a:xfrm>
                            <a:off x="-2456641" y="12737835"/>
                            <a:ext cx="1828800" cy="1117600"/>
                          </a:xfrm>
                          <a:prstGeom prst="rect">
                            <a:avLst/>
                          </a:prstGeom>
                        </p:spPr>
                      </p:pic>
                    </p:oleObj>
                  </mc:Fallback>
                </mc:AlternateContent>
              </a:graphicData>
            </a:graphic>
          </p:graphicFrame>
          <p:sp>
            <p:nvSpPr>
              <p:cNvPr id="62" name="TextBox 61"/>
              <p:cNvSpPr txBox="1"/>
              <p:nvPr userDrawn="1"/>
            </p:nvSpPr>
            <p:spPr>
              <a:xfrm rot="16200000">
                <a:off x="-5235785" y="13214925"/>
                <a:ext cx="1117601" cy="156024"/>
              </a:xfrm>
              <a:prstGeom prst="rect">
                <a:avLst/>
              </a:prstGeom>
              <a:noFill/>
            </p:spPr>
            <p:txBody>
              <a:bodyPr wrap="square" lIns="91440" tIns="91440" rIns="91440" bIns="0" rtlCol="0">
                <a:spAutoFit/>
              </a:bodyPr>
              <a:lstStyle/>
              <a:p>
                <a:pPr algn="ctr"/>
                <a:r>
                  <a:rPr lang="en-US" sz="1600" dirty="0">
                    <a:solidFill>
                      <a:srgbClr val="92D050"/>
                    </a:solidFill>
                  </a:rPr>
                  <a:t>Good</a:t>
                </a:r>
                <a:r>
                  <a:rPr lang="en-US" sz="1600" baseline="0" dirty="0">
                    <a:solidFill>
                      <a:srgbClr val="92D050"/>
                    </a:solidFill>
                  </a:rPr>
                  <a:t> </a:t>
                </a:r>
                <a:r>
                  <a:rPr lang="en-US" sz="1600" baseline="0" dirty="0">
                    <a:solidFill>
                      <a:schemeClr val="bg1"/>
                    </a:solidFill>
                  </a:rPr>
                  <a:t>printing quality</a:t>
                </a:r>
                <a:endParaRPr lang="en-US" sz="1600" dirty="0">
                  <a:solidFill>
                    <a:schemeClr val="bg1"/>
                  </a:solidFill>
                </a:endParaRPr>
              </a:p>
            </p:txBody>
          </p:sp>
          <p:sp>
            <p:nvSpPr>
              <p:cNvPr id="63" name="TextBox 62"/>
              <p:cNvSpPr txBox="1"/>
              <p:nvPr userDrawn="1"/>
            </p:nvSpPr>
            <p:spPr>
              <a:xfrm rot="16200000">
                <a:off x="-1095250" y="13224452"/>
                <a:ext cx="1117601" cy="156024"/>
              </a:xfrm>
              <a:prstGeom prst="rect">
                <a:avLst/>
              </a:prstGeom>
              <a:noFill/>
            </p:spPr>
            <p:txBody>
              <a:bodyPr wrap="square" lIns="91440" tIns="91440" rIns="91440" bIns="0" rtlCol="0">
                <a:spAutoFit/>
              </a:bodyPr>
              <a:lstStyle/>
              <a:p>
                <a:pPr algn="ctr"/>
                <a:r>
                  <a:rPr lang="en-US" sz="1600" dirty="0">
                    <a:solidFill>
                      <a:srgbClr val="FF0000"/>
                    </a:solidFill>
                  </a:rPr>
                  <a:t>Bad </a:t>
                </a:r>
                <a:r>
                  <a:rPr lang="en-US" sz="1600" dirty="0">
                    <a:solidFill>
                      <a:schemeClr val="bg1"/>
                    </a:solidFill>
                  </a:rPr>
                  <a:t>printing quality</a:t>
                </a:r>
              </a:p>
            </p:txBody>
          </p:sp>
        </p:grpSp>
      </p:grpSp>
      <p:sp>
        <p:nvSpPr>
          <p:cNvPr id="35" name="Rounded Rectangle 34"/>
          <p:cNvSpPr/>
          <p:nvPr userDrawn="1"/>
        </p:nvSpPr>
        <p:spPr>
          <a:xfrm>
            <a:off x="789907" y="5392017"/>
            <a:ext cx="42170157" cy="26736675"/>
          </a:xfrm>
          <a:prstGeom prst="roundRect">
            <a:avLst>
              <a:gd name="adj" fmla="val 1956"/>
            </a:avLst>
          </a:prstGeom>
          <a:gradFill>
            <a:gsLst>
              <a:gs pos="0">
                <a:schemeClr val="accent6">
                  <a:lumMod val="40000"/>
                  <a:lumOff val="60000"/>
                </a:schemeClr>
              </a:gs>
              <a:gs pos="10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ounded Rectangle 35"/>
          <p:cNvSpPr/>
          <p:nvPr userDrawn="1"/>
        </p:nvSpPr>
        <p:spPr>
          <a:xfrm>
            <a:off x="0" y="0"/>
            <a:ext cx="43891200" cy="4800600"/>
          </a:xfrm>
          <a:prstGeom prst="roundRect">
            <a:avLst>
              <a:gd name="adj" fmla="val 1956"/>
            </a:avLst>
          </a:prstGeom>
          <a:gradFill>
            <a:gsLst>
              <a:gs pos="0">
                <a:schemeClr val="accent6">
                  <a:lumMod val="40000"/>
                  <a:lumOff val="60000"/>
                </a:schemeClr>
              </a:gs>
              <a:gs pos="100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0" name="Straight Connector 39"/>
          <p:cNvCxnSpPr/>
          <p:nvPr userDrawn="1"/>
        </p:nvCxnSpPr>
        <p:spPr>
          <a:xfrm>
            <a:off x="0" y="4800600"/>
            <a:ext cx="43891200" cy="0"/>
          </a:xfrm>
          <a:prstGeom prst="line">
            <a:avLst/>
          </a:prstGeom>
          <a:ln w="174625" cmpd="sng">
            <a:solidFill>
              <a:schemeClr val="accent6">
                <a:lumMod val="40000"/>
                <a:lumOff val="60000"/>
              </a:schemeClr>
            </a:solidFill>
            <a:prstDash val="solid"/>
          </a:ln>
        </p:spPr>
        <p:style>
          <a:lnRef idx="1">
            <a:schemeClr val="accent1"/>
          </a:lnRef>
          <a:fillRef idx="0">
            <a:schemeClr val="accent1"/>
          </a:fillRef>
          <a:effectRef idx="0">
            <a:schemeClr val="accent1"/>
          </a:effectRef>
          <a:fontRef idx="minor">
            <a:schemeClr val="tx1"/>
          </a:fontRef>
        </p:style>
      </p:cxnSp>
      <p:sp>
        <p:nvSpPr>
          <p:cNvPr id="37" name="TextBox 36"/>
          <p:cNvSpPr txBox="1"/>
          <p:nvPr userDrawn="1"/>
        </p:nvSpPr>
        <p:spPr>
          <a:xfrm>
            <a:off x="44487207" y="31099467"/>
            <a:ext cx="7629577" cy="1399638"/>
          </a:xfrm>
          <a:prstGeom prst="rect">
            <a:avLst/>
          </a:prstGeom>
          <a:noFill/>
        </p:spPr>
        <p:txBody>
          <a:bodyPr wrap="square" lIns="65304" tIns="32651" rIns="65304" bIns="32651" rtlCol="0">
            <a:spAutoFit/>
          </a:bodyPr>
          <a:lstStyle/>
          <a:p>
            <a:pPr marL="401638" indent="-401638">
              <a:lnSpc>
                <a:spcPts val="2600"/>
              </a:lnSpc>
            </a:pPr>
            <a:r>
              <a:rPr lang="en-US" sz="2800" dirty="0">
                <a:solidFill>
                  <a:schemeClr val="bg1"/>
                </a:solidFill>
              </a:rPr>
              <a:t>©2015</a:t>
            </a:r>
            <a:r>
              <a:rPr lang="en-US" sz="2800" baseline="0" dirty="0">
                <a:solidFill>
                  <a:schemeClr val="bg1"/>
                </a:solidFill>
              </a:rPr>
              <a:t> </a:t>
            </a:r>
            <a:r>
              <a:rPr lang="en-US" sz="2800" dirty="0">
                <a:solidFill>
                  <a:schemeClr val="bg1"/>
                </a:solidFill>
              </a:rPr>
              <a:t>PosterPresentations.com</a:t>
            </a:r>
          </a:p>
          <a:p>
            <a:pPr marL="288925" indent="0">
              <a:lnSpc>
                <a:spcPts val="2600"/>
              </a:lnSpc>
            </a:pPr>
            <a:r>
              <a:rPr lang="en-US" sz="2400" dirty="0">
                <a:solidFill>
                  <a:schemeClr val="bg1"/>
                </a:solidFill>
              </a:rPr>
              <a:t>2117 Fourth Street ,</a:t>
            </a:r>
            <a:r>
              <a:rPr lang="en-US" sz="2400" baseline="0" dirty="0">
                <a:solidFill>
                  <a:schemeClr val="bg1"/>
                </a:solidFill>
              </a:rPr>
              <a:t> Unit C</a:t>
            </a:r>
          </a:p>
          <a:p>
            <a:pPr marL="288925" indent="0">
              <a:lnSpc>
                <a:spcPts val="2600"/>
              </a:lnSpc>
            </a:pPr>
            <a:r>
              <a:rPr lang="en-US" sz="2400" baseline="0" dirty="0">
                <a:solidFill>
                  <a:schemeClr val="bg1"/>
                </a:solidFill>
              </a:rPr>
              <a:t>Berkeley CA </a:t>
            </a:r>
            <a:r>
              <a:rPr lang="en-US" sz="2000" baseline="0" dirty="0">
                <a:solidFill>
                  <a:schemeClr val="bg1"/>
                </a:solidFill>
              </a:rPr>
              <a:t>94710</a:t>
            </a:r>
            <a:endParaRPr lang="en-US" sz="2400" baseline="0" dirty="0">
              <a:solidFill>
                <a:schemeClr val="bg1"/>
              </a:solidFill>
            </a:endParaRPr>
          </a:p>
          <a:p>
            <a:pPr marL="288925" indent="0">
              <a:lnSpc>
                <a:spcPts val="2600"/>
              </a:lnSpc>
            </a:pPr>
            <a:r>
              <a:rPr lang="en-US" sz="2400" b="1" baseline="0" dirty="0">
                <a:solidFill>
                  <a:srgbClr val="FFFF00"/>
                </a:solidFill>
              </a:rPr>
              <a:t>posterpresenter@gmail.com</a:t>
            </a:r>
            <a:endParaRPr lang="en-US" sz="2800" b="1" dirty="0">
              <a:solidFill>
                <a:srgbClr val="FFFF00"/>
              </a:solidFill>
            </a:endParaRPr>
          </a:p>
        </p:txBody>
      </p:sp>
      <p:sp>
        <p:nvSpPr>
          <p:cNvPr id="38" name="Text Box 14"/>
          <p:cNvSpPr txBox="1">
            <a:spLocks noChangeArrowheads="1"/>
          </p:cNvSpPr>
          <p:nvPr userDrawn="1"/>
        </p:nvSpPr>
        <p:spPr bwMode="auto">
          <a:xfrm>
            <a:off x="1484177" y="32124583"/>
            <a:ext cx="2514600" cy="374522"/>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defRPr/>
            </a:pPr>
            <a:r>
              <a:rPr lang="en-US" sz="700" b="1" dirty="0">
                <a:solidFill>
                  <a:schemeClr val="bg1">
                    <a:lumMod val="75000"/>
                  </a:schemeClr>
                </a:solidFill>
                <a:latin typeface="Arial" charset="0"/>
              </a:rPr>
              <a:t>RESEARCH POSTER PRESENTATION DESIGN © 2015</a:t>
            </a:r>
          </a:p>
          <a:p>
            <a:pPr eaLnBrk="0" hangingPunct="0">
              <a:lnSpc>
                <a:spcPct val="65000"/>
              </a:lnSpc>
              <a:spcBef>
                <a:spcPct val="50000"/>
              </a:spcBef>
              <a:defRPr/>
            </a:pPr>
            <a:r>
              <a:rPr lang="en-US" sz="1200" b="1" dirty="0">
                <a:solidFill>
                  <a:schemeClr val="bg1">
                    <a:lumMod val="75000"/>
                  </a:schemeClr>
                </a:solidFill>
                <a:latin typeface="Arial" charset="0"/>
              </a:rPr>
              <a:t>www.PosterPresentations.com</a:t>
            </a:r>
          </a:p>
        </p:txBody>
      </p:sp>
    </p:spTree>
  </p:cSld>
  <p:clrMap bg1="lt1" tx1="dk1" bg2="lt2" tx2="dk2" accent1="accent1" accent2="accent2" accent3="accent3" accent4="accent4" accent5="accent5" accent6="accent6" hlink="hlink" folHlink="folHlink"/>
  <p:sldLayoutIdLst>
    <p:sldLayoutId id="2147483654"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0" Type="http://schemas.openxmlformats.org/officeDocument/2006/relationships/image" Target="../media/image23.tiff"/><Relationship Id="rId21" Type="http://schemas.openxmlformats.org/officeDocument/2006/relationships/image" Target="../media/image24.JPG"/><Relationship Id="rId22" Type="http://schemas.openxmlformats.org/officeDocument/2006/relationships/image" Target="../media/image25.JPG"/><Relationship Id="rId23" Type="http://schemas.openxmlformats.org/officeDocument/2006/relationships/image" Target="../media/image26.JPG"/><Relationship Id="rId24" Type="http://schemas.openxmlformats.org/officeDocument/2006/relationships/image" Target="../media/image27.JPG"/><Relationship Id="rId25" Type="http://schemas.openxmlformats.org/officeDocument/2006/relationships/image" Target="../media/image28.tiff"/><Relationship Id="rId26" Type="http://schemas.openxmlformats.org/officeDocument/2006/relationships/image" Target="../media/image29.tiff"/><Relationship Id="rId27" Type="http://schemas.openxmlformats.org/officeDocument/2006/relationships/image" Target="../media/image30.png"/><Relationship Id="rId28" Type="http://schemas.openxmlformats.org/officeDocument/2006/relationships/image" Target="../media/image31.tiff"/><Relationship Id="rId29" Type="http://schemas.openxmlformats.org/officeDocument/2006/relationships/image" Target="../media/image32.png"/><Relationship Id="rId1" Type="http://schemas.openxmlformats.org/officeDocument/2006/relationships/vmlDrawing" Target="../drawings/vmlDrawing4.vml"/><Relationship Id="rId2" Type="http://schemas.openxmlformats.org/officeDocument/2006/relationships/slideLayout" Target="../slideLayouts/slideLayout1.xml"/><Relationship Id="rId3" Type="http://schemas.openxmlformats.org/officeDocument/2006/relationships/hyperlink" Target="https://doi.org/10.5558/tfc2015-" TargetMode="External"/><Relationship Id="rId4" Type="http://schemas.openxmlformats.org/officeDocument/2006/relationships/hyperlink" Target="https://doi.org/10.4039/tce.2015.18" TargetMode="External"/><Relationship Id="rId5" Type="http://schemas.openxmlformats.org/officeDocument/2006/relationships/hyperlink" Target="https://doi.org/10.1093/ee/nvx200" TargetMode="External"/><Relationship Id="rId30" Type="http://schemas.openxmlformats.org/officeDocument/2006/relationships/image" Target="../media/image33.JPG"/><Relationship Id="rId31" Type="http://schemas.openxmlformats.org/officeDocument/2006/relationships/image" Target="../media/image34.jpeg"/><Relationship Id="rId32" Type="http://schemas.openxmlformats.org/officeDocument/2006/relationships/package" Target="../embeddings/Microsoft_Excel_Worksheet1.xlsx"/><Relationship Id="rId9" Type="http://schemas.openxmlformats.org/officeDocument/2006/relationships/image" Target="../media/image12.tiff"/><Relationship Id="rId6" Type="http://schemas.openxmlformats.org/officeDocument/2006/relationships/hyperlink" Target="https://doi.org/10.1111/1365-2664.12485" TargetMode="External"/><Relationship Id="rId7" Type="http://schemas.openxmlformats.org/officeDocument/2006/relationships/hyperlink" Target="http://treesearch.fs.fed.us/pubs/40545" TargetMode="External"/><Relationship Id="rId8" Type="http://schemas.openxmlformats.org/officeDocument/2006/relationships/hyperlink" Target="https://doi.org/10.3390/f9060296" TargetMode="External"/><Relationship Id="rId33" Type="http://schemas.openxmlformats.org/officeDocument/2006/relationships/image" Target="../media/image11.emf"/><Relationship Id="rId34" Type="http://schemas.openxmlformats.org/officeDocument/2006/relationships/image" Target="../media/image35.png"/><Relationship Id="rId35" Type="http://schemas.openxmlformats.org/officeDocument/2006/relationships/image" Target="../media/image36.png"/><Relationship Id="rId10" Type="http://schemas.openxmlformats.org/officeDocument/2006/relationships/image" Target="../media/image13.tiff"/><Relationship Id="rId11" Type="http://schemas.openxmlformats.org/officeDocument/2006/relationships/image" Target="../media/image14.tiff"/><Relationship Id="rId12" Type="http://schemas.openxmlformats.org/officeDocument/2006/relationships/image" Target="../media/image15.tiff"/><Relationship Id="rId13" Type="http://schemas.openxmlformats.org/officeDocument/2006/relationships/image" Target="../media/image16.tiff"/><Relationship Id="rId14" Type="http://schemas.openxmlformats.org/officeDocument/2006/relationships/image" Target="../media/image17.JPG"/><Relationship Id="rId15" Type="http://schemas.openxmlformats.org/officeDocument/2006/relationships/image" Target="../media/image18.JPG"/><Relationship Id="rId16" Type="http://schemas.openxmlformats.org/officeDocument/2006/relationships/image" Target="../media/image19.JPG"/><Relationship Id="rId17" Type="http://schemas.openxmlformats.org/officeDocument/2006/relationships/image" Target="../media/image20.JPG"/><Relationship Id="rId18" Type="http://schemas.openxmlformats.org/officeDocument/2006/relationships/image" Target="../media/image21.JPG"/><Relationship Id="rId19" Type="http://schemas.openxmlformats.org/officeDocument/2006/relationships/image" Target="../media/image22.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497142" y="6082851"/>
            <a:ext cx="10001186" cy="6941365"/>
          </a:xfrm>
        </p:spPr>
        <p:txBody>
          <a:bodyPr/>
          <a:lstStyle/>
          <a:p>
            <a:pPr marL="457200" indent="-457200">
              <a:spcAft>
                <a:spcPts val="200"/>
              </a:spcAft>
              <a:buFont typeface="Wingdings" charset="2"/>
              <a:buChar char="§"/>
            </a:pPr>
            <a:r>
              <a:rPr lang="en-US" sz="2800" dirty="0"/>
              <a:t>Emerald ash borer (</a:t>
            </a:r>
            <a:r>
              <a:rPr lang="en-US" sz="2800" dirty="0" smtClean="0"/>
              <a:t>EAB) has been detected in 35 of the US states, killing </a:t>
            </a:r>
            <a:r>
              <a:rPr lang="en-US" sz="2800" dirty="0"/>
              <a:t>hundreds of millions of ash trees in North </a:t>
            </a:r>
            <a:r>
              <a:rPr lang="en-US" sz="2800" dirty="0" smtClean="0"/>
              <a:t>America</a:t>
            </a:r>
            <a:endParaRPr lang="en-US" sz="2800" dirty="0"/>
          </a:p>
          <a:p>
            <a:pPr marL="457200" indent="-457200">
              <a:spcAft>
                <a:spcPts val="200"/>
              </a:spcAft>
              <a:buFont typeface="Wingdings" charset="2"/>
              <a:buChar char="§"/>
            </a:pPr>
            <a:r>
              <a:rPr lang="en-US" sz="2800" dirty="0"/>
              <a:t>Adult </a:t>
            </a:r>
            <a:r>
              <a:rPr lang="en-US" sz="2800" dirty="0" smtClean="0"/>
              <a:t>beetles preferentially colonize and kill larger ash trees leaving “aftermath” forests dominated by small ash trees </a:t>
            </a:r>
          </a:p>
          <a:p>
            <a:pPr marL="457200" indent="-457200">
              <a:spcAft>
                <a:spcPts val="200"/>
              </a:spcAft>
              <a:buFont typeface="Wingdings" charset="2"/>
              <a:buChar char="§"/>
            </a:pPr>
            <a:r>
              <a:rPr lang="en-US" sz="2800" dirty="0" smtClean="0"/>
              <a:t>The </a:t>
            </a:r>
            <a:r>
              <a:rPr lang="en-US" sz="2800" dirty="0"/>
              <a:t>decline in larger ash trees highlights the importance of protecting the smaller ash trees in these aftermath </a:t>
            </a:r>
            <a:r>
              <a:rPr lang="en-US" sz="2800" dirty="0" smtClean="0"/>
              <a:t>forests, which become more susceptible as they age</a:t>
            </a:r>
          </a:p>
          <a:p>
            <a:pPr marL="457200" indent="-457200">
              <a:spcAft>
                <a:spcPts val="200"/>
              </a:spcAft>
              <a:buFont typeface="Wingdings" charset="2"/>
              <a:buChar char="§"/>
            </a:pPr>
            <a:r>
              <a:rPr lang="en-US" sz="2800" dirty="0" smtClean="0"/>
              <a:t>Biological </a:t>
            </a:r>
            <a:r>
              <a:rPr lang="en-US" sz="2800" dirty="0"/>
              <a:t>control using natural enemies from the native range of EAB has been successful at protecting small ash trees in aftermath forests of </a:t>
            </a:r>
            <a:r>
              <a:rPr lang="en-US" sz="2800" dirty="0" smtClean="0"/>
              <a:t>Michigan (Kashian et al. 2018)</a:t>
            </a:r>
            <a:endParaRPr lang="en-US" sz="2800" dirty="0">
              <a:highlight>
                <a:srgbClr val="FFFF00"/>
              </a:highlight>
            </a:endParaRPr>
          </a:p>
          <a:p>
            <a:pPr marL="457200" indent="-457200">
              <a:spcAft>
                <a:spcPts val="200"/>
              </a:spcAft>
              <a:buFont typeface="Wingdings" charset="2"/>
              <a:buChar char="§"/>
            </a:pPr>
            <a:r>
              <a:rPr lang="en-US" sz="2800" i="1" dirty="0" smtClean="0"/>
              <a:t>Tetrastichus planipennisi </a:t>
            </a:r>
            <a:r>
              <a:rPr lang="en-US" sz="2800" dirty="0" smtClean="0"/>
              <a:t>is </a:t>
            </a:r>
            <a:r>
              <a:rPr lang="en-US" sz="2800" dirty="0"/>
              <a:t>only effective in smaller diameter </a:t>
            </a:r>
            <a:r>
              <a:rPr lang="en-US" sz="2800" dirty="0" smtClean="0"/>
              <a:t>trees; little is known about this wasp’s behavior and preferences in aftermath forests</a:t>
            </a:r>
            <a:endParaRPr lang="en-US" sz="2800" dirty="0"/>
          </a:p>
        </p:txBody>
      </p:sp>
      <p:sp>
        <p:nvSpPr>
          <p:cNvPr id="3" name="Text Placeholder 2"/>
          <p:cNvSpPr>
            <a:spLocks noGrp="1"/>
          </p:cNvSpPr>
          <p:nvPr>
            <p:ph type="body" sz="quarter" idx="11"/>
          </p:nvPr>
        </p:nvSpPr>
        <p:spPr>
          <a:xfrm>
            <a:off x="404569" y="5369181"/>
            <a:ext cx="10048875" cy="923322"/>
          </a:xfrm>
        </p:spPr>
        <p:txBody>
          <a:bodyPr/>
          <a:lstStyle/>
          <a:p>
            <a:r>
              <a:rPr lang="en-US" sz="4800" u="none" dirty="0"/>
              <a:t>INTRODUCTION</a:t>
            </a:r>
            <a:endParaRPr lang="en-US" sz="4000" u="none" dirty="0"/>
          </a:p>
        </p:txBody>
      </p:sp>
      <p:sp>
        <p:nvSpPr>
          <p:cNvPr id="4" name="Text Placeholder 3"/>
          <p:cNvSpPr>
            <a:spLocks noGrp="1"/>
          </p:cNvSpPr>
          <p:nvPr>
            <p:ph type="body" sz="quarter" idx="20"/>
          </p:nvPr>
        </p:nvSpPr>
        <p:spPr>
          <a:xfrm>
            <a:off x="532783" y="17924457"/>
            <a:ext cx="10050462" cy="923322"/>
          </a:xfrm>
        </p:spPr>
        <p:txBody>
          <a:bodyPr/>
          <a:lstStyle/>
          <a:p>
            <a:r>
              <a:rPr lang="en-US" sz="4800" u="none" dirty="0"/>
              <a:t>OBJECTIVES</a:t>
            </a:r>
            <a:endParaRPr lang="en-US" sz="4400" u="none" dirty="0"/>
          </a:p>
        </p:txBody>
      </p:sp>
      <p:sp>
        <p:nvSpPr>
          <p:cNvPr id="5" name="Text Placeholder 4"/>
          <p:cNvSpPr>
            <a:spLocks noGrp="1"/>
          </p:cNvSpPr>
          <p:nvPr>
            <p:ph type="body" sz="quarter" idx="21"/>
          </p:nvPr>
        </p:nvSpPr>
        <p:spPr>
          <a:xfrm>
            <a:off x="11460162" y="27428924"/>
            <a:ext cx="10048874" cy="4253450"/>
          </a:xfrm>
        </p:spPr>
        <p:txBody>
          <a:bodyPr/>
          <a:lstStyle/>
          <a:p>
            <a:r>
              <a:rPr lang="en-US" sz="2800" dirty="0" smtClean="0"/>
              <a:t>EAB infested “sentinel” trees were peeled during the field season to inform </a:t>
            </a:r>
            <a:r>
              <a:rPr lang="en-US" sz="2800" dirty="0"/>
              <a:t>the timing of parasitoid releases. </a:t>
            </a:r>
          </a:p>
          <a:p>
            <a:endParaRPr lang="en-US" sz="2800" dirty="0"/>
          </a:p>
          <a:p>
            <a:r>
              <a:rPr lang="en-US" sz="2800" dirty="0" smtClean="0"/>
              <a:t>Approximately </a:t>
            </a:r>
            <a:r>
              <a:rPr lang="en-US" sz="2800" dirty="0"/>
              <a:t>10,000 female </a:t>
            </a:r>
            <a:r>
              <a:rPr lang="en-US" sz="2800" i="1" dirty="0"/>
              <a:t>T. planipennisi </a:t>
            </a:r>
            <a:r>
              <a:rPr lang="en-US" sz="2800" dirty="0"/>
              <a:t>wasps released (500/site/week) from mid-August through mid-October of 2018. </a:t>
            </a:r>
          </a:p>
          <a:p>
            <a:endParaRPr lang="en-US" sz="2800" dirty="0"/>
          </a:p>
          <a:p>
            <a:r>
              <a:rPr lang="en-US" sz="2800" dirty="0" smtClean="0"/>
              <a:t>Experimental </a:t>
            </a:r>
            <a:r>
              <a:rPr lang="en-US" sz="2800" dirty="0"/>
              <a:t>trees were felled in late October and peeled to collect data on EAB larval establishment and parasitism by </a:t>
            </a:r>
            <a:r>
              <a:rPr lang="en-US" sz="2800" i="1" dirty="0"/>
              <a:t>Tetrastichus</a:t>
            </a:r>
            <a:r>
              <a:rPr lang="en-US" i="1" dirty="0"/>
              <a:t>.</a:t>
            </a:r>
          </a:p>
        </p:txBody>
      </p:sp>
      <p:sp>
        <p:nvSpPr>
          <p:cNvPr id="6" name="Text Placeholder 5"/>
          <p:cNvSpPr>
            <a:spLocks noGrp="1"/>
          </p:cNvSpPr>
          <p:nvPr>
            <p:ph type="body" sz="quarter" idx="22"/>
          </p:nvPr>
        </p:nvSpPr>
        <p:spPr>
          <a:xfrm>
            <a:off x="11421065" y="5501974"/>
            <a:ext cx="10048875" cy="923322"/>
          </a:xfrm>
        </p:spPr>
        <p:txBody>
          <a:bodyPr/>
          <a:lstStyle/>
          <a:p>
            <a:r>
              <a:rPr lang="en-US" sz="4800" u="none" dirty="0"/>
              <a:t>METHODS</a:t>
            </a:r>
            <a:endParaRPr lang="en-US" sz="4000" u="none" dirty="0"/>
          </a:p>
        </p:txBody>
      </p:sp>
      <p:sp>
        <p:nvSpPr>
          <p:cNvPr id="8" name="Text Placeholder 7"/>
          <p:cNvSpPr>
            <a:spLocks noGrp="1"/>
          </p:cNvSpPr>
          <p:nvPr>
            <p:ph type="body" sz="quarter" idx="24"/>
          </p:nvPr>
        </p:nvSpPr>
        <p:spPr>
          <a:xfrm>
            <a:off x="22440906" y="5464111"/>
            <a:ext cx="10058400" cy="923322"/>
          </a:xfrm>
        </p:spPr>
        <p:txBody>
          <a:bodyPr/>
          <a:lstStyle/>
          <a:p>
            <a:r>
              <a:rPr lang="en-US" sz="4800" u="none" dirty="0"/>
              <a:t>RESULTS</a:t>
            </a:r>
          </a:p>
        </p:txBody>
      </p:sp>
      <p:sp>
        <p:nvSpPr>
          <p:cNvPr id="9" name="Text Placeholder 8"/>
          <p:cNvSpPr>
            <a:spLocks noGrp="1"/>
          </p:cNvSpPr>
          <p:nvPr>
            <p:ph type="body" sz="quarter" idx="25"/>
          </p:nvPr>
        </p:nvSpPr>
        <p:spPr>
          <a:xfrm>
            <a:off x="33422043" y="5464111"/>
            <a:ext cx="10047018" cy="923322"/>
          </a:xfrm>
        </p:spPr>
        <p:txBody>
          <a:bodyPr/>
          <a:lstStyle/>
          <a:p>
            <a:r>
              <a:rPr lang="en-US" sz="4800" u="none" dirty="0"/>
              <a:t>CONCLUSIONS</a:t>
            </a:r>
            <a:endParaRPr lang="en-US" sz="4400" u="none" dirty="0"/>
          </a:p>
        </p:txBody>
      </p:sp>
      <p:sp>
        <p:nvSpPr>
          <p:cNvPr id="10" name="Text Placeholder 9"/>
          <p:cNvSpPr>
            <a:spLocks noGrp="1"/>
          </p:cNvSpPr>
          <p:nvPr>
            <p:ph type="body" sz="quarter" idx="26"/>
          </p:nvPr>
        </p:nvSpPr>
        <p:spPr>
          <a:xfrm>
            <a:off x="33494367" y="6404388"/>
            <a:ext cx="10047018" cy="5139846"/>
          </a:xfrm>
        </p:spPr>
        <p:txBody>
          <a:bodyPr/>
          <a:lstStyle/>
          <a:p>
            <a:r>
              <a:rPr lang="en-US" sz="2800" dirty="0" smtClean="0"/>
              <a:t>No </a:t>
            </a:r>
            <a:r>
              <a:rPr lang="en-US" sz="2800" dirty="0"/>
              <a:t>strong relationship between parasitism by </a:t>
            </a:r>
            <a:r>
              <a:rPr lang="en-US" sz="2800" i="1" dirty="0"/>
              <a:t>Tetrastichus planipennisi </a:t>
            </a:r>
            <a:r>
              <a:rPr lang="en-US" sz="2800" dirty="0"/>
              <a:t>and tree stress or larval density.</a:t>
            </a:r>
          </a:p>
          <a:p>
            <a:endParaRPr lang="en-US" sz="2800" dirty="0"/>
          </a:p>
          <a:p>
            <a:r>
              <a:rPr lang="en-US" sz="2800" dirty="0" smtClean="0"/>
              <a:t>Clear </a:t>
            </a:r>
            <a:r>
              <a:rPr lang="en-US" sz="2800" dirty="0"/>
              <a:t>negative relationship between diameter of the tree and wasp parasitism rate (Fig. 1)</a:t>
            </a:r>
          </a:p>
          <a:p>
            <a:endParaRPr lang="en-US" sz="2800" dirty="0"/>
          </a:p>
          <a:p>
            <a:r>
              <a:rPr lang="en-US" sz="2800" dirty="0" smtClean="0"/>
              <a:t>More </a:t>
            </a:r>
            <a:r>
              <a:rPr lang="en-US" sz="2800" dirty="0"/>
              <a:t>research regarding biocontrol in aftermath forests is likely required to better understand what is driving parasitism.</a:t>
            </a:r>
          </a:p>
          <a:p>
            <a:endParaRPr lang="en-US" dirty="0"/>
          </a:p>
          <a:p>
            <a:endParaRPr lang="en-US" dirty="0"/>
          </a:p>
        </p:txBody>
      </p:sp>
      <p:sp>
        <p:nvSpPr>
          <p:cNvPr id="11" name="Text Placeholder 10"/>
          <p:cNvSpPr>
            <a:spLocks noGrp="1"/>
          </p:cNvSpPr>
          <p:nvPr>
            <p:ph type="body" sz="quarter" idx="27"/>
          </p:nvPr>
        </p:nvSpPr>
        <p:spPr>
          <a:xfrm>
            <a:off x="33387660" y="10993985"/>
            <a:ext cx="10047018" cy="923322"/>
          </a:xfrm>
        </p:spPr>
        <p:txBody>
          <a:bodyPr/>
          <a:lstStyle/>
          <a:p>
            <a:r>
              <a:rPr lang="en-US" sz="4800" u="none" dirty="0">
                <a:ln w="0"/>
                <a:effectLst>
                  <a:outerShdw blurRad="38100" dist="19050" dir="2700000" algn="tl" rotWithShape="0">
                    <a:schemeClr val="dk1">
                      <a:alpha val="40000"/>
                    </a:schemeClr>
                  </a:outerShdw>
                </a:effectLst>
              </a:rPr>
              <a:t>REFERENCES</a:t>
            </a:r>
            <a:endParaRPr lang="en-US" sz="4400" u="none" dirty="0">
              <a:ln w="0"/>
              <a:effectLst>
                <a:outerShdw blurRad="38100" dist="19050" dir="2700000" algn="tl" rotWithShape="0">
                  <a:schemeClr val="dk1">
                    <a:alpha val="40000"/>
                  </a:schemeClr>
                </a:outerShdw>
              </a:effectLst>
            </a:endParaRPr>
          </a:p>
        </p:txBody>
      </p:sp>
      <p:sp>
        <p:nvSpPr>
          <p:cNvPr id="12" name="Text Placeholder 11"/>
          <p:cNvSpPr>
            <a:spLocks noGrp="1"/>
          </p:cNvSpPr>
          <p:nvPr>
            <p:ph type="body" sz="quarter" idx="28"/>
          </p:nvPr>
        </p:nvSpPr>
        <p:spPr>
          <a:xfrm>
            <a:off x="33415197" y="12129780"/>
            <a:ext cx="10052050" cy="13757590"/>
          </a:xfrm>
        </p:spPr>
        <p:txBody>
          <a:bodyPr/>
          <a:lstStyle/>
          <a:p>
            <a:r>
              <a:rPr lang="en-US" dirty="0"/>
              <a:t>Aubin, I., </a:t>
            </a:r>
            <a:r>
              <a:rPr lang="en-US" dirty="0" err="1"/>
              <a:t>Cardou</a:t>
            </a:r>
            <a:r>
              <a:rPr lang="en-US" dirty="0"/>
              <a:t>, F., Ryall, K., </a:t>
            </a:r>
            <a:r>
              <a:rPr lang="en-US" dirty="0" err="1"/>
              <a:t>Kreutzweiser</a:t>
            </a:r>
            <a:r>
              <a:rPr lang="en-US" dirty="0"/>
              <a:t>, D., &amp; </a:t>
            </a:r>
            <a:r>
              <a:rPr lang="en-US" dirty="0" err="1"/>
              <a:t>Scarr</a:t>
            </a:r>
            <a:r>
              <a:rPr lang="en-US" dirty="0"/>
              <a:t>, T. (2015). Ash regeneration capacity after emerald ash borer (EAB) outbreaks: Some early results. </a:t>
            </a:r>
            <a:r>
              <a:rPr lang="en-US" i="1" dirty="0"/>
              <a:t>Forestry Chronicle</a:t>
            </a:r>
            <a:r>
              <a:rPr lang="en-US" dirty="0"/>
              <a:t>, </a:t>
            </a:r>
            <a:r>
              <a:rPr lang="en-US" i="1" dirty="0"/>
              <a:t>91</a:t>
            </a:r>
            <a:r>
              <a:rPr lang="en-US" dirty="0"/>
              <a:t>(3), 291–298. </a:t>
            </a:r>
            <a:r>
              <a:rPr lang="en-US" dirty="0">
                <a:hlinkClick r:id="rId3"/>
              </a:rPr>
              <a:t>https://doi.org/10.5558/tfc2015-</a:t>
            </a:r>
            <a:endParaRPr lang="en-US" dirty="0"/>
          </a:p>
          <a:p>
            <a:endParaRPr lang="en-US" dirty="0"/>
          </a:p>
          <a:p>
            <a:r>
              <a:rPr lang="en-US" dirty="0"/>
              <a:t>Bauer, L. S., Duan, J. J., Gould, J. R., &amp; Van </a:t>
            </a:r>
            <a:r>
              <a:rPr lang="en-US" dirty="0" err="1"/>
              <a:t>Driesche</a:t>
            </a:r>
            <a:r>
              <a:rPr lang="en-US" dirty="0"/>
              <a:t>, R. (2015). Progress in the classical biological control of Agrilus planipennis Fairmaire (Coleoptera: Buprestidae) in North America. </a:t>
            </a:r>
            <a:r>
              <a:rPr lang="en-US" i="1" dirty="0"/>
              <a:t>The Canadian Entomologist</a:t>
            </a:r>
            <a:r>
              <a:rPr lang="en-US" dirty="0"/>
              <a:t>, </a:t>
            </a:r>
            <a:r>
              <a:rPr lang="en-US" i="1" dirty="0"/>
              <a:t>147</a:t>
            </a:r>
            <a:r>
              <a:rPr lang="en-US" dirty="0"/>
              <a:t>(03), 300–317. </a:t>
            </a:r>
            <a:r>
              <a:rPr lang="en-US" dirty="0">
                <a:hlinkClick r:id="rId4"/>
              </a:rPr>
              <a:t>https://doi.org/10.4039/tce.2015.18</a:t>
            </a:r>
            <a:endParaRPr lang="en-US" dirty="0"/>
          </a:p>
          <a:p>
            <a:endParaRPr lang="en-US" dirty="0"/>
          </a:p>
          <a:p>
            <a:r>
              <a:rPr lang="en-US" dirty="0"/>
              <a:t>Burr, S. J., McCullough, D. G., &amp; Poland, T. M. (2018). Density of Emerald Ash Borer (Coleoptera: Buprestidae) Adults and Larvae at Three Stages of the Invasion Wave. </a:t>
            </a:r>
            <a:r>
              <a:rPr lang="en-US" i="1" dirty="0"/>
              <a:t>Environmental Entomology</a:t>
            </a:r>
            <a:r>
              <a:rPr lang="en-US" dirty="0"/>
              <a:t>, </a:t>
            </a:r>
            <a:r>
              <a:rPr lang="en-US" i="1" dirty="0"/>
              <a:t>47</a:t>
            </a:r>
            <a:r>
              <a:rPr lang="en-US" dirty="0"/>
              <a:t>(1), 121–132. </a:t>
            </a:r>
            <a:r>
              <a:rPr lang="en-US" dirty="0">
                <a:hlinkClick r:id="rId5"/>
              </a:rPr>
              <a:t>https://doi.org/10.1093/ee/nvx200</a:t>
            </a:r>
            <a:endParaRPr lang="en-US" dirty="0"/>
          </a:p>
          <a:p>
            <a:endParaRPr lang="en-US" dirty="0"/>
          </a:p>
          <a:p>
            <a:r>
              <a:rPr lang="en-US" dirty="0"/>
              <a:t>Duan, J. J., Bauer, L. S., Abell, K. J., Ulyshen, M. D., &amp; Van </a:t>
            </a:r>
            <a:r>
              <a:rPr lang="en-US" dirty="0" err="1"/>
              <a:t>Driesche</a:t>
            </a:r>
            <a:r>
              <a:rPr lang="en-US" dirty="0"/>
              <a:t>, R. G. (2015). Population dynamics of an invasive forest insect and associated natural enemies in the aftermath of invasion: Implications for biological control. </a:t>
            </a:r>
            <a:r>
              <a:rPr lang="en-US" i="1" dirty="0"/>
              <a:t>Journal of Applied Ecology</a:t>
            </a:r>
            <a:r>
              <a:rPr lang="en-US" dirty="0"/>
              <a:t>, </a:t>
            </a:r>
            <a:r>
              <a:rPr lang="en-US" i="1" dirty="0"/>
              <a:t>52</a:t>
            </a:r>
            <a:r>
              <a:rPr lang="en-US" dirty="0"/>
              <a:t>(5), 1246–1254. </a:t>
            </a:r>
            <a:r>
              <a:rPr lang="en-US" dirty="0">
                <a:hlinkClick r:id="rId6"/>
              </a:rPr>
              <a:t>https://doi.org/10.1111/1365-2664.12485</a:t>
            </a:r>
            <a:endParaRPr lang="en-US" dirty="0"/>
          </a:p>
          <a:p>
            <a:endParaRPr lang="en-US" dirty="0"/>
          </a:p>
          <a:p>
            <a:r>
              <a:rPr lang="en-US" dirty="0"/>
              <a:t>Gould, J., Bauer, L., </a:t>
            </a:r>
            <a:r>
              <a:rPr lang="en-US" dirty="0" err="1"/>
              <a:t>Lelito</a:t>
            </a:r>
            <a:r>
              <a:rPr lang="en-US" dirty="0"/>
              <a:t>, J., &amp; Duan, J. (2012). Emerald ash borer biological control release and recovery guidelines. </a:t>
            </a:r>
            <a:r>
              <a:rPr lang="en-US" i="1" dirty="0"/>
              <a:t>United States Department of Agriculture</a:t>
            </a:r>
            <a:r>
              <a:rPr lang="en-US" dirty="0"/>
              <a:t>, </a:t>
            </a:r>
            <a:r>
              <a:rPr lang="en-US" i="1" dirty="0"/>
              <a:t>Forest </a:t>
            </a:r>
            <a:r>
              <a:rPr lang="en-US" i="1" dirty="0" err="1"/>
              <a:t>Ser</a:t>
            </a:r>
            <a:r>
              <a:rPr lang="en-US" dirty="0"/>
              <a:t>(USDA–APHIS/ARS/FS). Retrieved from </a:t>
            </a:r>
            <a:r>
              <a:rPr lang="en-US" dirty="0">
                <a:hlinkClick r:id="rId7"/>
              </a:rPr>
              <a:t>http://treesearch.fs.fed.us/pubs/40545</a:t>
            </a:r>
            <a:endParaRPr lang="en-US" dirty="0"/>
          </a:p>
          <a:p>
            <a:endParaRPr lang="en-US" dirty="0"/>
          </a:p>
          <a:p>
            <a:r>
              <a:rPr lang="en-US" dirty="0"/>
              <a:t>Kashian, D. M., Bauer, L. S., </a:t>
            </a:r>
            <a:r>
              <a:rPr lang="en-US" dirty="0" err="1"/>
              <a:t>Spei</a:t>
            </a:r>
            <a:r>
              <a:rPr lang="en-US" dirty="0"/>
              <a:t>, B. A., Duan, J. J., &amp; Gould, J. R. (2018). Potential Impacts of Emerald Ash Borer Biocontrol on Ash Health and Recovery in Southern Michigan, 1–16. </a:t>
            </a:r>
            <a:r>
              <a:rPr lang="en-US" dirty="0">
                <a:hlinkClick r:id="rId8"/>
              </a:rPr>
              <a:t>https://doi.org/10.3390/f9060296</a:t>
            </a:r>
            <a:endParaRPr lang="en-US" dirty="0"/>
          </a:p>
          <a:p>
            <a:pPr marL="342900" indent="-342900">
              <a:buFont typeface="Arial" charset="0"/>
              <a:buChar char="•"/>
            </a:pPr>
            <a:endParaRPr lang="en-US" dirty="0"/>
          </a:p>
          <a:p>
            <a:pPr marL="342900" indent="-342900">
              <a:buFont typeface="Arial" charset="0"/>
              <a:buChar char="•"/>
            </a:pPr>
            <a:endParaRPr lang="en-US" dirty="0"/>
          </a:p>
          <a:p>
            <a:endParaRPr lang="en-US" dirty="0"/>
          </a:p>
          <a:p>
            <a:endParaRPr lang="en-US" dirty="0"/>
          </a:p>
          <a:p>
            <a:endParaRPr lang="en-US" dirty="0"/>
          </a:p>
        </p:txBody>
      </p:sp>
      <p:sp>
        <p:nvSpPr>
          <p:cNvPr id="13" name="Text Placeholder 12"/>
          <p:cNvSpPr>
            <a:spLocks noGrp="1"/>
          </p:cNvSpPr>
          <p:nvPr>
            <p:ph type="body" sz="quarter" idx="29"/>
          </p:nvPr>
        </p:nvSpPr>
        <p:spPr>
          <a:xfrm>
            <a:off x="33287978" y="24081670"/>
            <a:ext cx="10047018" cy="923322"/>
          </a:xfrm>
        </p:spPr>
        <p:txBody>
          <a:bodyPr/>
          <a:lstStyle/>
          <a:p>
            <a:r>
              <a:rPr lang="en-US" sz="4800" u="none" dirty="0"/>
              <a:t>ACKNOWLDEGEMENTS </a:t>
            </a:r>
            <a:endParaRPr lang="en-US" sz="4400" u="none" dirty="0"/>
          </a:p>
        </p:txBody>
      </p:sp>
      <p:sp>
        <p:nvSpPr>
          <p:cNvPr id="14" name="Text Placeholder 13"/>
          <p:cNvSpPr>
            <a:spLocks noGrp="1"/>
          </p:cNvSpPr>
          <p:nvPr>
            <p:ph type="body" sz="quarter" idx="30"/>
          </p:nvPr>
        </p:nvSpPr>
        <p:spPr>
          <a:xfrm>
            <a:off x="33387660" y="29273918"/>
            <a:ext cx="10425364" cy="3046966"/>
          </a:xfrm>
        </p:spPr>
        <p:txBody>
          <a:bodyPr/>
          <a:lstStyle/>
          <a:p>
            <a:r>
              <a:rPr lang="en-US" sz="2800" dirty="0"/>
              <a:t>A special thanks to our cooperators at the USDA, Otis </a:t>
            </a:r>
            <a:r>
              <a:rPr lang="en-US" sz="2800" dirty="0" smtClean="0"/>
              <a:t>and Brighton Labs </a:t>
            </a:r>
            <a:r>
              <a:rPr lang="en-US" sz="2800" dirty="0"/>
              <a:t>for their help and hard work during this project. Additional thanks to Jonathon Swett, Chris Ziadeh, and Sawyer Gardner for your dedication and support during the field season. Finally, we are grateful to the NH State Officials, volunteers, and landowners, without whom this work would not have been possible! </a:t>
            </a:r>
          </a:p>
        </p:txBody>
      </p:sp>
      <p:sp>
        <p:nvSpPr>
          <p:cNvPr id="15" name="Text Placeholder 14"/>
          <p:cNvSpPr>
            <a:spLocks noGrp="1"/>
          </p:cNvSpPr>
          <p:nvPr>
            <p:ph type="body" sz="quarter" idx="96"/>
          </p:nvPr>
        </p:nvSpPr>
        <p:spPr>
          <a:xfrm>
            <a:off x="647906" y="23178252"/>
            <a:ext cx="10161932" cy="4093406"/>
          </a:xfrm>
        </p:spPr>
        <p:txBody>
          <a:bodyPr/>
          <a:lstStyle/>
          <a:p>
            <a:r>
              <a:rPr lang="en-US" sz="2800" dirty="0"/>
              <a:t>Improve understanding of </a:t>
            </a:r>
            <a:r>
              <a:rPr lang="en-US" sz="2800" i="1" dirty="0"/>
              <a:t>Tetrastichus planipennisi </a:t>
            </a:r>
            <a:r>
              <a:rPr lang="en-US" sz="2800" dirty="0"/>
              <a:t>preference and performance</a:t>
            </a:r>
            <a:r>
              <a:rPr lang="en-US" sz="2800" i="1" dirty="0"/>
              <a:t> </a:t>
            </a:r>
            <a:r>
              <a:rPr lang="en-US" sz="2800" dirty="0"/>
              <a:t>in simulated aftermath forests with variable EAB larval densities and levels of tree stress </a:t>
            </a:r>
          </a:p>
          <a:p>
            <a:endParaRPr lang="en-US" sz="2800" dirty="0"/>
          </a:p>
          <a:p>
            <a:r>
              <a:rPr lang="en-US" sz="2800" dirty="0"/>
              <a:t>We performed we will deploy a crossed factorial experiment where tress will be stressed or healthy as on treatment, or have a high or low EAB larval density as another treatment. </a:t>
            </a:r>
          </a:p>
          <a:p>
            <a:endParaRPr lang="en-US" dirty="0"/>
          </a:p>
        </p:txBody>
      </p:sp>
      <p:sp>
        <p:nvSpPr>
          <p:cNvPr id="16" name="Text Placeholder 15"/>
          <p:cNvSpPr>
            <a:spLocks noGrp="1"/>
          </p:cNvSpPr>
          <p:nvPr>
            <p:ph type="body" sz="quarter" idx="150"/>
          </p:nvPr>
        </p:nvSpPr>
        <p:spPr>
          <a:xfrm>
            <a:off x="5932593" y="3590666"/>
            <a:ext cx="31998968" cy="1280160"/>
          </a:xfrm>
        </p:spPr>
        <p:txBody>
          <a:bodyPr/>
          <a:lstStyle/>
          <a:p>
            <a:r>
              <a:rPr lang="en-US" dirty="0"/>
              <a:t>University of New Hampshire, S&amp;T/USDA/APHIS/PPQ</a:t>
            </a:r>
          </a:p>
        </p:txBody>
      </p:sp>
      <p:sp>
        <p:nvSpPr>
          <p:cNvPr id="17" name="Text Placeholder 16"/>
          <p:cNvSpPr>
            <a:spLocks noGrp="1"/>
          </p:cNvSpPr>
          <p:nvPr>
            <p:ph type="body" sz="quarter" idx="151"/>
          </p:nvPr>
        </p:nvSpPr>
        <p:spPr>
          <a:xfrm>
            <a:off x="5932593" y="2521934"/>
            <a:ext cx="31998968" cy="1280160"/>
          </a:xfrm>
        </p:spPr>
        <p:txBody>
          <a:bodyPr>
            <a:normAutofit/>
          </a:bodyPr>
          <a:lstStyle/>
          <a:p>
            <a:r>
              <a:rPr lang="en-US" sz="6600" dirty="0"/>
              <a:t>Breanne Aflague </a:t>
            </a:r>
            <a:r>
              <a:rPr lang="en-US" sz="6600" baseline="30000" dirty="0"/>
              <a:t>1</a:t>
            </a:r>
            <a:r>
              <a:rPr lang="en-US" sz="6600" dirty="0"/>
              <a:t>, Juli Gould </a:t>
            </a:r>
            <a:r>
              <a:rPr lang="en-US" sz="6600" baseline="30000" dirty="0"/>
              <a:t>2</a:t>
            </a:r>
            <a:r>
              <a:rPr lang="en-US" sz="6600" dirty="0"/>
              <a:t>, and Jeff Garnas </a:t>
            </a:r>
            <a:r>
              <a:rPr lang="en-US" sz="6600" baseline="30000" dirty="0"/>
              <a:t>1</a:t>
            </a:r>
            <a:endParaRPr lang="en-US" sz="6600" dirty="0"/>
          </a:p>
        </p:txBody>
      </p:sp>
      <p:sp>
        <p:nvSpPr>
          <p:cNvPr id="18" name="Text Placeholder 17"/>
          <p:cNvSpPr>
            <a:spLocks noGrp="1"/>
          </p:cNvSpPr>
          <p:nvPr>
            <p:ph type="body" sz="quarter" idx="153"/>
          </p:nvPr>
        </p:nvSpPr>
        <p:spPr/>
        <p:txBody>
          <a:bodyPr>
            <a:noAutofit/>
          </a:bodyPr>
          <a:lstStyle/>
          <a:p>
            <a:r>
              <a:rPr lang="en-US" sz="7200" dirty="0"/>
              <a:t>The Effects of Emerald Ash Borer Density and Tree Condition on Parasitism by the Introduced Biocontrol Wasp, </a:t>
            </a:r>
            <a:r>
              <a:rPr lang="en-US" sz="7200" i="1" dirty="0"/>
              <a:t>Tetrastichus planipennisi </a:t>
            </a:r>
          </a:p>
        </p:txBody>
      </p:sp>
      <p:pic>
        <p:nvPicPr>
          <p:cNvPr id="19" name="Picture 18"/>
          <p:cNvPicPr>
            <a:picLocks noChangeAspect="1"/>
          </p:cNvPicPr>
          <p:nvPr/>
        </p:nvPicPr>
        <p:blipFill>
          <a:blip r:embed="rId9"/>
          <a:stretch>
            <a:fillRect/>
          </a:stretch>
        </p:blipFill>
        <p:spPr>
          <a:xfrm>
            <a:off x="39263704" y="290226"/>
            <a:ext cx="4205357" cy="3627120"/>
          </a:xfrm>
          <a:prstGeom prst="rect">
            <a:avLst/>
          </a:prstGeom>
        </p:spPr>
      </p:pic>
      <p:pic>
        <p:nvPicPr>
          <p:cNvPr id="20" name="Picture 19"/>
          <p:cNvPicPr>
            <a:picLocks noChangeAspect="1"/>
          </p:cNvPicPr>
          <p:nvPr/>
        </p:nvPicPr>
        <p:blipFill>
          <a:blip r:embed="rId10"/>
          <a:stretch>
            <a:fillRect/>
          </a:stretch>
        </p:blipFill>
        <p:spPr>
          <a:xfrm>
            <a:off x="298388" y="277014"/>
            <a:ext cx="5575300" cy="1460500"/>
          </a:xfrm>
          <a:prstGeom prst="rect">
            <a:avLst/>
          </a:prstGeom>
        </p:spPr>
      </p:pic>
      <p:pic>
        <p:nvPicPr>
          <p:cNvPr id="21" name="Picture 20"/>
          <p:cNvPicPr>
            <a:picLocks noChangeAspect="1"/>
          </p:cNvPicPr>
          <p:nvPr/>
        </p:nvPicPr>
        <p:blipFill>
          <a:blip r:embed="rId11"/>
          <a:stretch>
            <a:fillRect/>
          </a:stretch>
        </p:blipFill>
        <p:spPr>
          <a:xfrm>
            <a:off x="298388" y="2367396"/>
            <a:ext cx="1750830" cy="1201677"/>
          </a:xfrm>
          <a:prstGeom prst="rect">
            <a:avLst/>
          </a:prstGeom>
        </p:spPr>
      </p:pic>
      <p:pic>
        <p:nvPicPr>
          <p:cNvPr id="22" name="Picture 21"/>
          <p:cNvPicPr>
            <a:picLocks noChangeAspect="1"/>
          </p:cNvPicPr>
          <p:nvPr/>
        </p:nvPicPr>
        <p:blipFill>
          <a:blip r:embed="rId12"/>
          <a:stretch>
            <a:fillRect/>
          </a:stretch>
        </p:blipFill>
        <p:spPr>
          <a:xfrm>
            <a:off x="2314789" y="2367396"/>
            <a:ext cx="1070402" cy="1201677"/>
          </a:xfrm>
          <a:prstGeom prst="rect">
            <a:avLst/>
          </a:prstGeom>
        </p:spPr>
      </p:pic>
      <p:pic>
        <p:nvPicPr>
          <p:cNvPr id="23" name="Picture 22"/>
          <p:cNvPicPr>
            <a:picLocks noChangeAspect="1"/>
          </p:cNvPicPr>
          <p:nvPr/>
        </p:nvPicPr>
        <p:blipFill>
          <a:blip r:embed="rId13"/>
          <a:stretch>
            <a:fillRect/>
          </a:stretch>
        </p:blipFill>
        <p:spPr>
          <a:xfrm>
            <a:off x="3650762" y="2059123"/>
            <a:ext cx="2295650" cy="1631120"/>
          </a:xfrm>
          <a:prstGeom prst="rect">
            <a:avLst/>
          </a:prstGeom>
        </p:spPr>
      </p:pic>
      <p:grpSp>
        <p:nvGrpSpPr>
          <p:cNvPr id="25" name="Group 24"/>
          <p:cNvGrpSpPr/>
          <p:nvPr/>
        </p:nvGrpSpPr>
        <p:grpSpPr>
          <a:xfrm>
            <a:off x="11682870" y="15314309"/>
            <a:ext cx="9525263" cy="3418640"/>
            <a:chOff x="0" y="1018436"/>
            <a:chExt cx="12642974" cy="2825263"/>
          </a:xfrm>
        </p:grpSpPr>
        <p:grpSp>
          <p:nvGrpSpPr>
            <p:cNvPr id="26" name="Group 25"/>
            <p:cNvGrpSpPr/>
            <p:nvPr/>
          </p:nvGrpSpPr>
          <p:grpSpPr>
            <a:xfrm>
              <a:off x="0" y="1031625"/>
              <a:ext cx="10533917" cy="2812074"/>
              <a:chOff x="1285753" y="339964"/>
              <a:chExt cx="10533917" cy="2812074"/>
            </a:xfrm>
          </p:grpSpPr>
          <p:pic>
            <p:nvPicPr>
              <p:cNvPr id="28" name="Picture 27"/>
              <p:cNvPicPr>
                <a:picLocks noChangeAspect="1"/>
              </p:cNvPicPr>
              <p:nvPr/>
            </p:nvPicPr>
            <p:blipFill rotWithShape="1">
              <a:blip r:embed="rId14">
                <a:extLst>
                  <a:ext uri="{28A0092B-C50C-407E-A947-70E740481C1C}">
                    <a14:useLocalDpi xmlns:a14="http://schemas.microsoft.com/office/drawing/2010/main" val="0"/>
                  </a:ext>
                </a:extLst>
              </a:blip>
              <a:srcRect l="37094" r="6960"/>
              <a:stretch/>
            </p:blipFill>
            <p:spPr>
              <a:xfrm>
                <a:off x="1285753" y="339965"/>
                <a:ext cx="2097698" cy="2812073"/>
              </a:xfrm>
              <a:prstGeom prst="rect">
                <a:avLst/>
              </a:prstGeom>
            </p:spPr>
          </p:pic>
          <p:pic>
            <p:nvPicPr>
              <p:cNvPr id="29" name="Picture 28"/>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rot="5400000">
                <a:off x="3031942" y="691474"/>
                <a:ext cx="2812073" cy="2109055"/>
              </a:xfrm>
              <a:prstGeom prst="rect">
                <a:avLst/>
              </a:prstGeom>
            </p:spPr>
          </p:pic>
          <p:pic>
            <p:nvPicPr>
              <p:cNvPr id="30" name="Picture 29"/>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rot="5400000">
                <a:off x="9359108" y="691474"/>
                <a:ext cx="2812071" cy="2109053"/>
              </a:xfrm>
              <a:prstGeom prst="rect">
                <a:avLst/>
              </a:prstGeom>
            </p:spPr>
          </p:pic>
          <p:pic>
            <p:nvPicPr>
              <p:cNvPr id="31" name="Picture 30"/>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rot="5400000">
                <a:off x="5140997" y="691473"/>
                <a:ext cx="2812072" cy="2109054"/>
              </a:xfrm>
              <a:prstGeom prst="rect">
                <a:avLst/>
              </a:prstGeom>
            </p:spPr>
          </p:pic>
          <p:pic>
            <p:nvPicPr>
              <p:cNvPr id="32" name="Picture 31"/>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rot="5400000">
                <a:off x="7250053" y="691475"/>
                <a:ext cx="2812070" cy="2109053"/>
              </a:xfrm>
              <a:prstGeom prst="rect">
                <a:avLst/>
              </a:prstGeom>
            </p:spPr>
          </p:pic>
        </p:grpSp>
        <p:pic>
          <p:nvPicPr>
            <p:cNvPr id="27" name="Picture 26"/>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rot="5400000">
              <a:off x="10170870" y="1371593"/>
              <a:ext cx="2825262" cy="2118947"/>
            </a:xfrm>
            <a:prstGeom prst="rect">
              <a:avLst/>
            </a:prstGeom>
          </p:spPr>
        </p:pic>
      </p:grpSp>
      <p:grpSp>
        <p:nvGrpSpPr>
          <p:cNvPr id="33" name="Group 32"/>
          <p:cNvGrpSpPr/>
          <p:nvPr/>
        </p:nvGrpSpPr>
        <p:grpSpPr>
          <a:xfrm>
            <a:off x="11639965" y="23657056"/>
            <a:ext cx="9677068" cy="3244591"/>
            <a:chOff x="1008184" y="3970462"/>
            <a:chExt cx="8694733" cy="2442061"/>
          </a:xfrm>
        </p:grpSpPr>
        <p:pic>
          <p:nvPicPr>
            <p:cNvPr id="34" name="Picture 33"/>
            <p:cNvPicPr>
              <a:picLocks noChangeAspect="1"/>
            </p:cNvPicPr>
            <p:nvPr/>
          </p:nvPicPr>
          <p:blipFill rotWithShape="1">
            <a:blip r:embed="rId20"/>
            <a:srcRect l="17730"/>
            <a:stretch/>
          </p:blipFill>
          <p:spPr>
            <a:xfrm>
              <a:off x="1008184" y="3985845"/>
              <a:ext cx="1849501" cy="2426677"/>
            </a:xfrm>
            <a:prstGeom prst="rect">
              <a:avLst/>
            </a:prstGeom>
          </p:spPr>
        </p:pic>
        <p:pic>
          <p:nvPicPr>
            <p:cNvPr id="35" name="Picture 34"/>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rot="5400000">
              <a:off x="2552428" y="4275720"/>
              <a:ext cx="2442060" cy="1831545"/>
            </a:xfrm>
            <a:prstGeom prst="rect">
              <a:avLst/>
            </a:prstGeom>
          </p:spPr>
        </p:pic>
        <p:pic>
          <p:nvPicPr>
            <p:cNvPr id="36" name="Picture 35"/>
            <p:cNvPicPr>
              <a:picLocks noChangeAspect="1"/>
            </p:cNvPicPr>
            <p:nvPr/>
          </p:nvPicPr>
          <p:blipFill rotWithShape="1">
            <a:blip r:embed="rId22">
              <a:extLst>
                <a:ext uri="{28A0092B-C50C-407E-A947-70E740481C1C}">
                  <a14:useLocalDpi xmlns:a14="http://schemas.microsoft.com/office/drawing/2010/main" val="0"/>
                </a:ext>
              </a:extLst>
            </a:blip>
            <a:srcRect l="19422" t="21442" r="39039" b="5096"/>
            <a:stretch/>
          </p:blipFill>
          <p:spPr>
            <a:xfrm>
              <a:off x="4689230" y="3985846"/>
              <a:ext cx="1829535" cy="2426676"/>
            </a:xfrm>
            <a:prstGeom prst="rect">
              <a:avLst/>
            </a:prstGeom>
          </p:spPr>
        </p:pic>
        <p:pic>
          <p:nvPicPr>
            <p:cNvPr id="37" name="Picture 36"/>
            <p:cNvPicPr>
              <a:picLocks noChangeAspect="1"/>
            </p:cNvPicPr>
            <p:nvPr/>
          </p:nvPicPr>
          <p:blipFill rotWithShape="1">
            <a:blip r:embed="rId23">
              <a:extLst>
                <a:ext uri="{28A0092B-C50C-407E-A947-70E740481C1C}">
                  <a14:useLocalDpi xmlns:a14="http://schemas.microsoft.com/office/drawing/2010/main" val="0"/>
                </a:ext>
              </a:extLst>
            </a:blip>
            <a:srcRect l="46250" t="12404" r="12500" b="8558"/>
            <a:stretch/>
          </p:blipFill>
          <p:spPr>
            <a:xfrm>
              <a:off x="6518765" y="3970462"/>
              <a:ext cx="1694282" cy="2434790"/>
            </a:xfrm>
            <a:prstGeom prst="rect">
              <a:avLst/>
            </a:prstGeom>
          </p:spPr>
        </p:pic>
        <p:pic>
          <p:nvPicPr>
            <p:cNvPr id="38" name="Picture 37"/>
            <p:cNvPicPr>
              <a:picLocks noChangeAspect="1"/>
            </p:cNvPicPr>
            <p:nvPr/>
          </p:nvPicPr>
          <p:blipFill rotWithShape="1">
            <a:blip r:embed="rId24">
              <a:extLst>
                <a:ext uri="{28A0092B-C50C-407E-A947-70E740481C1C}">
                  <a14:useLocalDpi xmlns:a14="http://schemas.microsoft.com/office/drawing/2010/main" val="0"/>
                </a:ext>
              </a:extLst>
            </a:blip>
            <a:srcRect l="19297" t="2500" r="49484" b="8437"/>
            <a:stretch/>
          </p:blipFill>
          <p:spPr>
            <a:xfrm>
              <a:off x="8213047" y="3970462"/>
              <a:ext cx="1489870" cy="2434790"/>
            </a:xfrm>
            <a:prstGeom prst="rect">
              <a:avLst/>
            </a:prstGeom>
          </p:spPr>
        </p:pic>
      </p:grpSp>
      <p:grpSp>
        <p:nvGrpSpPr>
          <p:cNvPr id="46" name="Group 45"/>
          <p:cNvGrpSpPr/>
          <p:nvPr/>
        </p:nvGrpSpPr>
        <p:grpSpPr>
          <a:xfrm>
            <a:off x="839101" y="18912890"/>
            <a:ext cx="9614343" cy="5003567"/>
            <a:chOff x="1339449" y="744344"/>
            <a:chExt cx="9722111" cy="5356079"/>
          </a:xfrm>
        </p:grpSpPr>
        <p:pic>
          <p:nvPicPr>
            <p:cNvPr id="47" name="Picture 46"/>
            <p:cNvPicPr>
              <a:picLocks noChangeAspect="1"/>
            </p:cNvPicPr>
            <p:nvPr/>
          </p:nvPicPr>
          <p:blipFill rotWithShape="1">
            <a:blip r:embed="rId25"/>
            <a:srcRect l="8591" r="15660" b="2"/>
            <a:stretch/>
          </p:blipFill>
          <p:spPr>
            <a:xfrm>
              <a:off x="3793813" y="744344"/>
              <a:ext cx="4627646" cy="4627648"/>
            </a:xfrm>
            <a:custGeom>
              <a:avLst/>
              <a:gdLst>
                <a:gd name="connsiteX0" fmla="*/ 2313823 w 4627646"/>
                <a:gd name="connsiteY0" fmla="*/ 0 h 4627648"/>
                <a:gd name="connsiteX1" fmla="*/ 4627646 w 4627646"/>
                <a:gd name="connsiteY1" fmla="*/ 2313824 h 4627648"/>
                <a:gd name="connsiteX2" fmla="*/ 2313823 w 4627646"/>
                <a:gd name="connsiteY2" fmla="*/ 4627648 h 4627648"/>
                <a:gd name="connsiteX3" fmla="*/ 0 w 4627646"/>
                <a:gd name="connsiteY3" fmla="*/ 2313824 h 4627648"/>
                <a:gd name="connsiteX4" fmla="*/ 2313823 w 4627646"/>
                <a:gd name="connsiteY4" fmla="*/ 0 h 46276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27646" h="4627648">
                  <a:moveTo>
                    <a:pt x="2313823" y="0"/>
                  </a:moveTo>
                  <a:cubicBezTo>
                    <a:pt x="3591712" y="0"/>
                    <a:pt x="4627646" y="1035934"/>
                    <a:pt x="4627646" y="2313824"/>
                  </a:cubicBezTo>
                  <a:cubicBezTo>
                    <a:pt x="4627646" y="3591714"/>
                    <a:pt x="3591712" y="4627648"/>
                    <a:pt x="2313823" y="4627648"/>
                  </a:cubicBezTo>
                  <a:cubicBezTo>
                    <a:pt x="1035934" y="4627648"/>
                    <a:pt x="0" y="3591714"/>
                    <a:pt x="0" y="2313824"/>
                  </a:cubicBezTo>
                  <a:cubicBezTo>
                    <a:pt x="0" y="1035934"/>
                    <a:pt x="1035934" y="0"/>
                    <a:pt x="2313823" y="0"/>
                  </a:cubicBezTo>
                  <a:close/>
                </a:path>
              </a:pathLst>
            </a:custGeom>
          </p:spPr>
        </p:pic>
        <p:pic>
          <p:nvPicPr>
            <p:cNvPr id="48" name="Picture 47"/>
            <p:cNvPicPr>
              <a:picLocks noChangeAspect="1"/>
            </p:cNvPicPr>
            <p:nvPr/>
          </p:nvPicPr>
          <p:blipFill rotWithShape="1">
            <a:blip r:embed="rId26"/>
            <a:srcRect r="12927"/>
            <a:stretch/>
          </p:blipFill>
          <p:spPr>
            <a:xfrm>
              <a:off x="1339449" y="1757695"/>
              <a:ext cx="2590737" cy="2926956"/>
            </a:xfrm>
            <a:custGeom>
              <a:avLst/>
              <a:gdLst>
                <a:gd name="connsiteX0" fmla="*/ 1463478 w 2590737"/>
                <a:gd name="connsiteY0" fmla="*/ 0 h 2926956"/>
                <a:gd name="connsiteX1" fmla="*/ 2498313 w 2590737"/>
                <a:gd name="connsiteY1" fmla="*/ 428643 h 2926956"/>
                <a:gd name="connsiteX2" fmla="*/ 2501029 w 2590737"/>
                <a:gd name="connsiteY2" fmla="*/ 431631 h 2926956"/>
                <a:gd name="connsiteX3" fmla="*/ 2445696 w 2590737"/>
                <a:gd name="connsiteY3" fmla="*/ 582811 h 2926956"/>
                <a:gd name="connsiteX4" fmla="*/ 2335437 w 2590737"/>
                <a:gd name="connsiteY4" fmla="*/ 1312109 h 2926956"/>
                <a:gd name="connsiteX5" fmla="*/ 2528166 w 2590737"/>
                <a:gd name="connsiteY5" fmla="*/ 2266732 h 2926956"/>
                <a:gd name="connsiteX6" fmla="*/ 2590737 w 2590737"/>
                <a:gd name="connsiteY6" fmla="*/ 2396622 h 2926956"/>
                <a:gd name="connsiteX7" fmla="*/ 2498313 w 2590737"/>
                <a:gd name="connsiteY7" fmla="*/ 2498313 h 2926956"/>
                <a:gd name="connsiteX8" fmla="*/ 1463478 w 2590737"/>
                <a:gd name="connsiteY8" fmla="*/ 2926956 h 2926956"/>
                <a:gd name="connsiteX9" fmla="*/ 0 w 2590737"/>
                <a:gd name="connsiteY9" fmla="*/ 1463478 h 2926956"/>
                <a:gd name="connsiteX10" fmla="*/ 1463478 w 2590737"/>
                <a:gd name="connsiteY10" fmla="*/ 0 h 2926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590737" h="2926956">
                  <a:moveTo>
                    <a:pt x="1463478" y="0"/>
                  </a:moveTo>
                  <a:cubicBezTo>
                    <a:pt x="1867606" y="0"/>
                    <a:pt x="2233476" y="163805"/>
                    <a:pt x="2498313" y="428643"/>
                  </a:cubicBezTo>
                  <a:lnTo>
                    <a:pt x="2501029" y="431631"/>
                  </a:lnTo>
                  <a:lnTo>
                    <a:pt x="2445696" y="582811"/>
                  </a:lnTo>
                  <a:cubicBezTo>
                    <a:pt x="2374039" y="813196"/>
                    <a:pt x="2335437" y="1058145"/>
                    <a:pt x="2335437" y="1312109"/>
                  </a:cubicBezTo>
                  <a:cubicBezTo>
                    <a:pt x="2335437" y="1650728"/>
                    <a:pt x="2404063" y="1973319"/>
                    <a:pt x="2528166" y="2266732"/>
                  </a:cubicBezTo>
                  <a:lnTo>
                    <a:pt x="2590737" y="2396622"/>
                  </a:lnTo>
                  <a:lnTo>
                    <a:pt x="2498313" y="2498313"/>
                  </a:lnTo>
                  <a:cubicBezTo>
                    <a:pt x="2233476" y="2763151"/>
                    <a:pt x="1867606" y="2926956"/>
                    <a:pt x="1463478" y="2926956"/>
                  </a:cubicBezTo>
                  <a:cubicBezTo>
                    <a:pt x="655221" y="2926956"/>
                    <a:pt x="0" y="2271735"/>
                    <a:pt x="0" y="1463478"/>
                  </a:cubicBezTo>
                  <a:cubicBezTo>
                    <a:pt x="0" y="655221"/>
                    <a:pt x="655221" y="0"/>
                    <a:pt x="1463478" y="0"/>
                  </a:cubicBezTo>
                  <a:close/>
                </a:path>
              </a:pathLst>
            </a:custGeom>
          </p:spPr>
        </p:pic>
        <p:pic>
          <p:nvPicPr>
            <p:cNvPr id="49" name="Picture 48"/>
            <p:cNvPicPr>
              <a:picLocks noChangeAspect="1"/>
            </p:cNvPicPr>
            <p:nvPr/>
          </p:nvPicPr>
          <p:blipFill rotWithShape="1">
            <a:blip r:embed="rId27">
              <a:extLst>
                <a:ext uri="{28A0092B-C50C-407E-A947-70E740481C1C}">
                  <a14:useLocalDpi xmlns:a14="http://schemas.microsoft.com/office/drawing/2010/main" val="0"/>
                </a:ext>
              </a:extLst>
            </a:blip>
            <a:srcRect l="5532" r="3" b="3"/>
            <a:stretch/>
          </p:blipFill>
          <p:spPr>
            <a:xfrm>
              <a:off x="8297994" y="1757695"/>
              <a:ext cx="2577829" cy="2926956"/>
            </a:xfrm>
            <a:custGeom>
              <a:avLst/>
              <a:gdLst>
                <a:gd name="connsiteX0" fmla="*/ 1114351 w 2577829"/>
                <a:gd name="connsiteY0" fmla="*/ 0 h 2926956"/>
                <a:gd name="connsiteX1" fmla="*/ 2577829 w 2577829"/>
                <a:gd name="connsiteY1" fmla="*/ 1463478 h 2926956"/>
                <a:gd name="connsiteX2" fmla="*/ 1114351 w 2577829"/>
                <a:gd name="connsiteY2" fmla="*/ 2926956 h 2926956"/>
                <a:gd name="connsiteX3" fmla="*/ 79516 w 2577829"/>
                <a:gd name="connsiteY3" fmla="*/ 2498313 h 2926956"/>
                <a:gd name="connsiteX4" fmla="*/ 0 w 2577829"/>
                <a:gd name="connsiteY4" fmla="*/ 2410824 h 2926956"/>
                <a:gd name="connsiteX5" fmla="*/ 69413 w 2577829"/>
                <a:gd name="connsiteY5" fmla="*/ 2266732 h 2926956"/>
                <a:gd name="connsiteX6" fmla="*/ 262142 w 2577829"/>
                <a:gd name="connsiteY6" fmla="*/ 1312109 h 2926956"/>
                <a:gd name="connsiteX7" fmla="*/ 151883 w 2577829"/>
                <a:gd name="connsiteY7" fmla="*/ 582811 h 2926956"/>
                <a:gd name="connsiteX8" fmla="*/ 91478 w 2577829"/>
                <a:gd name="connsiteY8" fmla="*/ 417771 h 2926956"/>
                <a:gd name="connsiteX9" fmla="*/ 183443 w 2577829"/>
                <a:gd name="connsiteY9" fmla="*/ 334187 h 2926956"/>
                <a:gd name="connsiteX10" fmla="*/ 1114351 w 2577829"/>
                <a:gd name="connsiteY10" fmla="*/ 0 h 2926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577829" h="2926956">
                  <a:moveTo>
                    <a:pt x="1114351" y="0"/>
                  </a:moveTo>
                  <a:cubicBezTo>
                    <a:pt x="1922608" y="0"/>
                    <a:pt x="2577829" y="655221"/>
                    <a:pt x="2577829" y="1463478"/>
                  </a:cubicBezTo>
                  <a:cubicBezTo>
                    <a:pt x="2577829" y="2271735"/>
                    <a:pt x="1922608" y="2926956"/>
                    <a:pt x="1114351" y="2926956"/>
                  </a:cubicBezTo>
                  <a:cubicBezTo>
                    <a:pt x="710223" y="2926956"/>
                    <a:pt x="344353" y="2763151"/>
                    <a:pt x="79516" y="2498313"/>
                  </a:cubicBezTo>
                  <a:lnTo>
                    <a:pt x="0" y="2410824"/>
                  </a:lnTo>
                  <a:lnTo>
                    <a:pt x="69413" y="2266732"/>
                  </a:lnTo>
                  <a:cubicBezTo>
                    <a:pt x="193516" y="1973319"/>
                    <a:pt x="262142" y="1650728"/>
                    <a:pt x="262142" y="1312109"/>
                  </a:cubicBezTo>
                  <a:cubicBezTo>
                    <a:pt x="262142" y="1058145"/>
                    <a:pt x="223540" y="813196"/>
                    <a:pt x="151883" y="582811"/>
                  </a:cubicBezTo>
                  <a:lnTo>
                    <a:pt x="91478" y="417771"/>
                  </a:lnTo>
                  <a:lnTo>
                    <a:pt x="183443" y="334187"/>
                  </a:lnTo>
                  <a:cubicBezTo>
                    <a:pt x="436418" y="125413"/>
                    <a:pt x="760739" y="0"/>
                    <a:pt x="1114351" y="0"/>
                  </a:cubicBezTo>
                  <a:close/>
                </a:path>
              </a:pathLst>
            </a:custGeom>
          </p:spPr>
        </p:pic>
        <p:sp>
          <p:nvSpPr>
            <p:cNvPr id="50" name="TextBox 49"/>
            <p:cNvSpPr txBox="1"/>
            <p:nvPr/>
          </p:nvSpPr>
          <p:spPr>
            <a:xfrm>
              <a:off x="1985543" y="4684651"/>
              <a:ext cx="2114550" cy="1415772"/>
            </a:xfrm>
            <a:prstGeom prst="rect">
              <a:avLst/>
            </a:prstGeom>
            <a:noFill/>
          </p:spPr>
          <p:txBody>
            <a:bodyPr wrap="square" rtlCol="0">
              <a:spAutoFit/>
            </a:bodyPr>
            <a:lstStyle/>
            <a:p>
              <a:endParaRPr lang="en-US" b="1" dirty="0">
                <a:solidFill>
                  <a:srgbClr val="000000"/>
                </a:solidFill>
              </a:endParaRPr>
            </a:p>
          </p:txBody>
        </p:sp>
        <p:sp>
          <p:nvSpPr>
            <p:cNvPr id="51" name="TextBox 50"/>
            <p:cNvSpPr txBox="1"/>
            <p:nvPr/>
          </p:nvSpPr>
          <p:spPr>
            <a:xfrm>
              <a:off x="8801100" y="4684651"/>
              <a:ext cx="2260460" cy="1415772"/>
            </a:xfrm>
            <a:prstGeom prst="rect">
              <a:avLst/>
            </a:prstGeom>
            <a:noFill/>
          </p:spPr>
          <p:txBody>
            <a:bodyPr wrap="square" rtlCol="0">
              <a:spAutoFit/>
            </a:bodyPr>
            <a:lstStyle/>
            <a:p>
              <a:endParaRPr lang="en-US" b="1" dirty="0"/>
            </a:p>
          </p:txBody>
        </p:sp>
        <p:sp>
          <p:nvSpPr>
            <p:cNvPr id="52" name="TextBox 51"/>
            <p:cNvSpPr txBox="1"/>
            <p:nvPr/>
          </p:nvSpPr>
          <p:spPr>
            <a:xfrm>
              <a:off x="4828755" y="1287122"/>
              <a:ext cx="4543425" cy="1415772"/>
            </a:xfrm>
            <a:prstGeom prst="rect">
              <a:avLst/>
            </a:prstGeom>
            <a:noFill/>
          </p:spPr>
          <p:txBody>
            <a:bodyPr wrap="square" rtlCol="0">
              <a:spAutoFit/>
            </a:bodyPr>
            <a:lstStyle/>
            <a:p>
              <a:endParaRPr lang="en-US" b="1" i="1" dirty="0"/>
            </a:p>
          </p:txBody>
        </p:sp>
      </p:grpSp>
      <p:pic>
        <p:nvPicPr>
          <p:cNvPr id="24" name="Picture 23"/>
          <p:cNvPicPr>
            <a:picLocks noChangeAspect="1"/>
          </p:cNvPicPr>
          <p:nvPr/>
        </p:nvPicPr>
        <p:blipFill>
          <a:blip r:embed="rId28"/>
          <a:stretch>
            <a:fillRect/>
          </a:stretch>
        </p:blipFill>
        <p:spPr>
          <a:xfrm>
            <a:off x="11498155" y="7166394"/>
            <a:ext cx="9828296" cy="5920484"/>
          </a:xfrm>
          <a:prstGeom prst="rect">
            <a:avLst/>
          </a:prstGeom>
          <a:ln>
            <a:noFill/>
          </a:ln>
          <a:effectLst/>
        </p:spPr>
      </p:pic>
      <p:pic>
        <p:nvPicPr>
          <p:cNvPr id="39" name="Picture 38"/>
          <p:cNvPicPr>
            <a:picLocks noChangeAspect="1"/>
          </p:cNvPicPr>
          <p:nvPr/>
        </p:nvPicPr>
        <p:blipFill rotWithShape="1">
          <a:blip r:embed="rId29">
            <a:extLst>
              <a:ext uri="{28A0092B-C50C-407E-A947-70E740481C1C}">
                <a14:useLocalDpi xmlns:a14="http://schemas.microsoft.com/office/drawing/2010/main" val="0"/>
              </a:ext>
            </a:extLst>
          </a:blip>
          <a:srcRect b="3127"/>
          <a:stretch/>
        </p:blipFill>
        <p:spPr>
          <a:xfrm>
            <a:off x="1973877" y="13275618"/>
            <a:ext cx="7297028" cy="416634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5" name="TextBox 44"/>
          <p:cNvSpPr txBox="1"/>
          <p:nvPr/>
        </p:nvSpPr>
        <p:spPr>
          <a:xfrm>
            <a:off x="11795867" y="6461679"/>
            <a:ext cx="9377464" cy="523220"/>
          </a:xfrm>
          <a:prstGeom prst="rect">
            <a:avLst/>
          </a:prstGeom>
          <a:noFill/>
        </p:spPr>
        <p:txBody>
          <a:bodyPr wrap="square" rtlCol="0">
            <a:spAutoFit/>
          </a:bodyPr>
          <a:lstStyle/>
          <a:p>
            <a:r>
              <a:rPr lang="en-US" sz="2800" b="1" dirty="0">
                <a:solidFill>
                  <a:schemeClr val="accent5">
                    <a:lumMod val="50000"/>
                  </a:schemeClr>
                </a:solidFill>
                <a:latin typeface="+mj-lt"/>
                <a:cs typeface="Times New Roman" panose="02020603050405020304" pitchFamily="18" charset="0"/>
              </a:rPr>
              <a:t>Study Site Locations</a:t>
            </a:r>
          </a:p>
        </p:txBody>
      </p:sp>
      <p:sp>
        <p:nvSpPr>
          <p:cNvPr id="56" name="TextBox 55"/>
          <p:cNvSpPr txBox="1"/>
          <p:nvPr/>
        </p:nvSpPr>
        <p:spPr>
          <a:xfrm>
            <a:off x="11656873" y="13279871"/>
            <a:ext cx="9377096" cy="830997"/>
          </a:xfrm>
          <a:prstGeom prst="rect">
            <a:avLst/>
          </a:prstGeom>
          <a:noFill/>
        </p:spPr>
        <p:txBody>
          <a:bodyPr wrap="square" rtlCol="0">
            <a:spAutoFit/>
          </a:bodyPr>
          <a:lstStyle/>
          <a:p>
            <a:r>
              <a:rPr lang="en-US" sz="2400" dirty="0">
                <a:solidFill>
                  <a:schemeClr val="accent5">
                    <a:lumMod val="50000"/>
                  </a:schemeClr>
                </a:solidFill>
                <a:latin typeface="Times" charset="0"/>
                <a:ea typeface="Times" charset="0"/>
                <a:cs typeface="Times" charset="0"/>
              </a:rPr>
              <a:t>Two of the study sites were located in Boscawen, and the third was located in Franklin, New </a:t>
            </a:r>
            <a:r>
              <a:rPr lang="en-US" sz="2400" dirty="0" smtClean="0">
                <a:solidFill>
                  <a:schemeClr val="accent5">
                    <a:lumMod val="50000"/>
                  </a:schemeClr>
                </a:solidFill>
                <a:latin typeface="Times" charset="0"/>
                <a:ea typeface="Times" charset="0"/>
                <a:cs typeface="Times" charset="0"/>
              </a:rPr>
              <a:t>Hampshire, see red star. </a:t>
            </a:r>
            <a:endParaRPr lang="en-US" sz="2400" dirty="0">
              <a:solidFill>
                <a:schemeClr val="accent5">
                  <a:lumMod val="50000"/>
                </a:schemeClr>
              </a:solidFill>
              <a:latin typeface="Times" charset="0"/>
              <a:ea typeface="Times" charset="0"/>
              <a:cs typeface="Times" charset="0"/>
            </a:endParaRPr>
          </a:p>
        </p:txBody>
      </p:sp>
      <p:sp>
        <p:nvSpPr>
          <p:cNvPr id="57" name="TextBox 56"/>
          <p:cNvSpPr txBox="1"/>
          <p:nvPr/>
        </p:nvSpPr>
        <p:spPr>
          <a:xfrm>
            <a:off x="11757999" y="14432515"/>
            <a:ext cx="4865948" cy="523220"/>
          </a:xfrm>
          <a:prstGeom prst="rect">
            <a:avLst/>
          </a:prstGeom>
          <a:noFill/>
        </p:spPr>
        <p:txBody>
          <a:bodyPr wrap="square" rtlCol="0">
            <a:spAutoFit/>
          </a:bodyPr>
          <a:lstStyle/>
          <a:p>
            <a:r>
              <a:rPr lang="en-US" sz="2800" b="1" dirty="0">
                <a:solidFill>
                  <a:schemeClr val="accent5">
                    <a:lumMod val="50000"/>
                  </a:schemeClr>
                </a:solidFill>
                <a:latin typeface="+mj-lt"/>
                <a:cs typeface="Times New Roman" panose="02020603050405020304" pitchFamily="18" charset="0"/>
              </a:rPr>
              <a:t>The Field Work</a:t>
            </a:r>
          </a:p>
        </p:txBody>
      </p:sp>
      <p:sp>
        <p:nvSpPr>
          <p:cNvPr id="58" name="TextBox 57"/>
          <p:cNvSpPr txBox="1"/>
          <p:nvPr/>
        </p:nvSpPr>
        <p:spPr>
          <a:xfrm>
            <a:off x="11591587" y="19399398"/>
            <a:ext cx="9969284" cy="4278094"/>
          </a:xfrm>
          <a:prstGeom prst="rect">
            <a:avLst/>
          </a:prstGeom>
          <a:noFill/>
        </p:spPr>
        <p:txBody>
          <a:bodyPr wrap="square" rtlCol="0">
            <a:spAutoFit/>
          </a:bodyPr>
          <a:lstStyle/>
          <a:p>
            <a:r>
              <a:rPr lang="en-US" sz="2800" dirty="0" smtClean="0">
                <a:solidFill>
                  <a:schemeClr val="accent5">
                    <a:lumMod val="50000"/>
                  </a:schemeClr>
                </a:solidFill>
                <a:latin typeface="Times" charset="0"/>
                <a:ea typeface="Times" charset="0"/>
                <a:cs typeface="Times" charset="0"/>
              </a:rPr>
              <a:t>Eggs </a:t>
            </a:r>
            <a:r>
              <a:rPr lang="en-US" sz="2800" dirty="0">
                <a:solidFill>
                  <a:schemeClr val="accent5">
                    <a:lumMod val="50000"/>
                  </a:schemeClr>
                </a:solidFill>
                <a:latin typeface="Times" charset="0"/>
                <a:ea typeface="Times" charset="0"/>
                <a:cs typeface="Times" charset="0"/>
              </a:rPr>
              <a:t>from the APHIS Rearing Facility (Brighton, MI) were applied </a:t>
            </a:r>
            <a:r>
              <a:rPr lang="en-US" sz="2800" dirty="0" smtClean="0">
                <a:solidFill>
                  <a:schemeClr val="accent5">
                    <a:lumMod val="50000"/>
                  </a:schemeClr>
                </a:solidFill>
                <a:latin typeface="Times" charset="0"/>
                <a:ea typeface="Times" charset="0"/>
                <a:cs typeface="Times" charset="0"/>
              </a:rPr>
              <a:t>(target </a:t>
            </a:r>
            <a:r>
              <a:rPr lang="en-US" sz="2800" dirty="0">
                <a:solidFill>
                  <a:schemeClr val="accent5">
                    <a:lumMod val="50000"/>
                  </a:schemeClr>
                </a:solidFill>
                <a:latin typeface="Times" charset="0"/>
                <a:ea typeface="Times" charset="0"/>
                <a:cs typeface="Times" charset="0"/>
              </a:rPr>
              <a:t>EAB larval density of 5 and </a:t>
            </a:r>
            <a:r>
              <a:rPr lang="en-US" sz="2800" dirty="0" smtClean="0">
                <a:solidFill>
                  <a:schemeClr val="accent5">
                    <a:lumMod val="50000"/>
                  </a:schemeClr>
                </a:solidFill>
                <a:latin typeface="Times" charset="0"/>
                <a:ea typeface="Times" charset="0"/>
                <a:cs typeface="Times" charset="0"/>
              </a:rPr>
              <a:t>30)</a:t>
            </a:r>
          </a:p>
          <a:p>
            <a:endParaRPr lang="en-US" sz="2800" dirty="0">
              <a:solidFill>
                <a:schemeClr val="accent5">
                  <a:lumMod val="50000"/>
                </a:schemeClr>
              </a:solidFill>
              <a:latin typeface="Times" charset="0"/>
              <a:ea typeface="Times" charset="0"/>
              <a:cs typeface="Times" charset="0"/>
            </a:endParaRPr>
          </a:p>
          <a:p>
            <a:r>
              <a:rPr lang="en-US" sz="2800" dirty="0" smtClean="0">
                <a:solidFill>
                  <a:schemeClr val="accent5">
                    <a:lumMod val="50000"/>
                  </a:schemeClr>
                </a:solidFill>
                <a:latin typeface="Times" charset="0"/>
                <a:ea typeface="Times" charset="0"/>
                <a:cs typeface="Times" charset="0"/>
              </a:rPr>
              <a:t>Each </a:t>
            </a:r>
            <a:r>
              <a:rPr lang="en-US" sz="2800" dirty="0">
                <a:solidFill>
                  <a:schemeClr val="accent5">
                    <a:lumMod val="50000"/>
                  </a:schemeClr>
                </a:solidFill>
                <a:latin typeface="Times" charset="0"/>
                <a:ea typeface="Times" charset="0"/>
                <a:cs typeface="Times" charset="0"/>
              </a:rPr>
              <a:t>egg was padded with cotton, wrapped in gauze, and protected against </a:t>
            </a:r>
            <a:r>
              <a:rPr lang="en-US" sz="2800" dirty="0" smtClean="0">
                <a:solidFill>
                  <a:schemeClr val="accent5">
                    <a:lumMod val="50000"/>
                  </a:schemeClr>
                </a:solidFill>
                <a:latin typeface="Times" charset="0"/>
                <a:ea typeface="Times" charset="0"/>
                <a:cs typeface="Times" charset="0"/>
              </a:rPr>
              <a:t>the </a:t>
            </a:r>
            <a:r>
              <a:rPr lang="en-US" sz="2800" dirty="0">
                <a:solidFill>
                  <a:schemeClr val="accent5">
                    <a:lumMod val="50000"/>
                  </a:schemeClr>
                </a:solidFill>
                <a:latin typeface="Times" charset="0"/>
                <a:ea typeface="Times" charset="0"/>
                <a:cs typeface="Times" charset="0"/>
              </a:rPr>
              <a:t>elements using Tyvek tents. </a:t>
            </a:r>
          </a:p>
          <a:p>
            <a:endParaRPr lang="en-US" sz="2800" dirty="0">
              <a:solidFill>
                <a:schemeClr val="accent5">
                  <a:lumMod val="50000"/>
                </a:schemeClr>
              </a:solidFill>
              <a:latin typeface="Times" charset="0"/>
              <a:ea typeface="Times" charset="0"/>
              <a:cs typeface="Times" charset="0"/>
            </a:endParaRPr>
          </a:p>
          <a:p>
            <a:r>
              <a:rPr lang="en-US" sz="2800" dirty="0" smtClean="0">
                <a:solidFill>
                  <a:schemeClr val="accent5">
                    <a:lumMod val="50000"/>
                  </a:schemeClr>
                </a:solidFill>
                <a:latin typeface="Times" charset="0"/>
                <a:ea typeface="Times" charset="0"/>
                <a:cs typeface="Times" charset="0"/>
              </a:rPr>
              <a:t>Half </a:t>
            </a:r>
            <a:r>
              <a:rPr lang="en-US" sz="2800" dirty="0">
                <a:solidFill>
                  <a:schemeClr val="accent5">
                    <a:lumMod val="50000"/>
                  </a:schemeClr>
                </a:solidFill>
                <a:latin typeface="Times" charset="0"/>
                <a:ea typeface="Times" charset="0"/>
                <a:cs typeface="Times" charset="0"/>
              </a:rPr>
              <a:t>of the experimental trees were girdled at 3 meters to induce tree stress</a:t>
            </a:r>
          </a:p>
          <a:p>
            <a:endParaRPr lang="en-US" sz="2400" dirty="0">
              <a:solidFill>
                <a:schemeClr val="accent5">
                  <a:lumMod val="50000"/>
                </a:schemeClr>
              </a:solidFill>
              <a:latin typeface="Times" charset="0"/>
              <a:ea typeface="Times" charset="0"/>
              <a:cs typeface="Times" charset="0"/>
            </a:endParaRPr>
          </a:p>
          <a:p>
            <a:endParaRPr lang="en-US" sz="2400" dirty="0">
              <a:solidFill>
                <a:schemeClr val="accent5">
                  <a:lumMod val="50000"/>
                </a:schemeClr>
              </a:solidFill>
              <a:latin typeface="Times" charset="0"/>
              <a:ea typeface="Times" charset="0"/>
              <a:cs typeface="Times" charset="0"/>
            </a:endParaRPr>
          </a:p>
        </p:txBody>
      </p:sp>
      <p:pic>
        <p:nvPicPr>
          <p:cNvPr id="59" name="Picture 58"/>
          <p:cNvPicPr>
            <a:picLocks noChangeAspect="1"/>
          </p:cNvPicPr>
          <p:nvPr/>
        </p:nvPicPr>
        <p:blipFill>
          <a:blip r:embed="rId30">
            <a:extLst>
              <a:ext uri="{28A0092B-C50C-407E-A947-70E740481C1C}">
                <a14:useLocalDpi xmlns:a14="http://schemas.microsoft.com/office/drawing/2010/main" val="0"/>
              </a:ext>
            </a:extLst>
          </a:blip>
          <a:stretch>
            <a:fillRect/>
          </a:stretch>
        </p:blipFill>
        <p:spPr>
          <a:xfrm>
            <a:off x="33750193" y="25393902"/>
            <a:ext cx="5007349" cy="3755512"/>
          </a:xfrm>
          <a:prstGeom prst="ellipse">
            <a:avLst/>
          </a:prstGeom>
          <a:ln>
            <a:noFill/>
          </a:ln>
          <a:effectLst>
            <a:softEdge rad="112500"/>
          </a:effectLst>
        </p:spPr>
      </p:pic>
      <p:sp>
        <p:nvSpPr>
          <p:cNvPr id="60" name="TextBox 59"/>
          <p:cNvSpPr txBox="1"/>
          <p:nvPr/>
        </p:nvSpPr>
        <p:spPr>
          <a:xfrm>
            <a:off x="22633205" y="6292360"/>
            <a:ext cx="9625573" cy="4401205"/>
          </a:xfrm>
          <a:prstGeom prst="rect">
            <a:avLst/>
          </a:prstGeom>
          <a:noFill/>
        </p:spPr>
        <p:txBody>
          <a:bodyPr wrap="square" rtlCol="0">
            <a:spAutoFit/>
          </a:bodyPr>
          <a:lstStyle/>
          <a:p>
            <a:pPr marL="457200" indent="-457200">
              <a:buFont typeface="Wingdings" charset="2"/>
              <a:buChar char="§"/>
            </a:pPr>
            <a:r>
              <a:rPr lang="en-US" sz="2800" dirty="0" smtClean="0">
                <a:solidFill>
                  <a:schemeClr val="accent5">
                    <a:lumMod val="50000"/>
                  </a:schemeClr>
                </a:solidFill>
                <a:latin typeface="Times New Roman" panose="02020603050405020304" pitchFamily="18" charset="0"/>
                <a:cs typeface="Times New Roman" panose="02020603050405020304" pitchFamily="18" charset="0"/>
              </a:rPr>
              <a:t>Larval </a:t>
            </a:r>
            <a:r>
              <a:rPr lang="en-US" sz="2800" dirty="0">
                <a:solidFill>
                  <a:schemeClr val="accent5">
                    <a:lumMod val="50000"/>
                  </a:schemeClr>
                </a:solidFill>
                <a:latin typeface="Times New Roman" panose="02020603050405020304" pitchFamily="18" charset="0"/>
                <a:cs typeface="Times New Roman" panose="02020603050405020304" pitchFamily="18" charset="0"/>
              </a:rPr>
              <a:t>establishment was highly variable among sites and </a:t>
            </a:r>
            <a:r>
              <a:rPr lang="en-US" sz="2800" dirty="0" smtClean="0">
                <a:solidFill>
                  <a:schemeClr val="accent5">
                    <a:lumMod val="50000"/>
                  </a:schemeClr>
                </a:solidFill>
                <a:latin typeface="Times New Roman" panose="02020603050405020304" pitchFamily="18" charset="0"/>
                <a:cs typeface="Times New Roman" panose="02020603050405020304" pitchFamily="18" charset="0"/>
              </a:rPr>
              <a:t>treatments with an average of 3 and 7 early instar larvae per High treatments and an average of 2 and 4 late instar larvae on low treatments</a:t>
            </a:r>
            <a:endParaRPr lang="en-US" sz="2800" dirty="0">
              <a:solidFill>
                <a:schemeClr val="accent5">
                  <a:lumMod val="50000"/>
                </a:schemeClr>
              </a:solidFill>
              <a:latin typeface="Times New Roman" panose="02020603050405020304" pitchFamily="18" charset="0"/>
              <a:cs typeface="Times New Roman" panose="02020603050405020304" pitchFamily="18" charset="0"/>
            </a:endParaRPr>
          </a:p>
          <a:p>
            <a:pPr marL="457200" indent="-457200">
              <a:buFont typeface="Wingdings" charset="2"/>
              <a:buChar char="§"/>
            </a:pPr>
            <a:r>
              <a:rPr lang="en-US" sz="2800" dirty="0" smtClean="0">
                <a:solidFill>
                  <a:schemeClr val="accent5">
                    <a:lumMod val="50000"/>
                  </a:schemeClr>
                </a:solidFill>
                <a:latin typeface="Times New Roman" panose="02020603050405020304" pitchFamily="18" charset="0"/>
                <a:cs typeface="Times New Roman" panose="02020603050405020304" pitchFamily="18" charset="0"/>
              </a:rPr>
              <a:t>Adding </a:t>
            </a:r>
            <a:r>
              <a:rPr lang="en-US" sz="2800" dirty="0">
                <a:solidFill>
                  <a:schemeClr val="accent5">
                    <a:lumMod val="50000"/>
                  </a:schemeClr>
                </a:solidFill>
                <a:latin typeface="Times New Roman" panose="02020603050405020304" pitchFamily="18" charset="0"/>
                <a:cs typeface="Times New Roman" panose="02020603050405020304" pitchFamily="18" charset="0"/>
              </a:rPr>
              <a:t>more eggs and girdling the tree was not necessarily an indicator of the number of late instar larvae that could be expected from an artificially infested tree</a:t>
            </a:r>
            <a:r>
              <a:rPr lang="en-US" sz="2800" dirty="0" smtClean="0">
                <a:solidFill>
                  <a:schemeClr val="accent5">
                    <a:lumMod val="50000"/>
                  </a:schemeClr>
                </a:solidFill>
                <a:latin typeface="Times New Roman" panose="02020603050405020304" pitchFamily="18" charset="0"/>
                <a:cs typeface="Times New Roman" panose="02020603050405020304" pitchFamily="18" charset="0"/>
              </a:rPr>
              <a:t>.</a:t>
            </a:r>
            <a:endParaRPr lang="en-US" sz="2800" dirty="0">
              <a:solidFill>
                <a:schemeClr val="accent5">
                  <a:lumMod val="50000"/>
                </a:schemeClr>
              </a:solidFill>
              <a:latin typeface="Times New Roman" panose="02020603050405020304" pitchFamily="18" charset="0"/>
              <a:cs typeface="Times New Roman" panose="02020603050405020304" pitchFamily="18" charset="0"/>
            </a:endParaRPr>
          </a:p>
          <a:p>
            <a:pPr marL="457200" indent="-457200">
              <a:buFont typeface="Wingdings" charset="2"/>
              <a:buChar char="§"/>
            </a:pPr>
            <a:r>
              <a:rPr lang="en-US" sz="2800" dirty="0" smtClean="0">
                <a:solidFill>
                  <a:schemeClr val="accent5">
                    <a:lumMod val="50000"/>
                  </a:schemeClr>
                </a:solidFill>
                <a:latin typeface="Times New Roman" panose="02020603050405020304" pitchFamily="18" charset="0"/>
                <a:cs typeface="Times New Roman" panose="02020603050405020304" pitchFamily="18" charset="0"/>
              </a:rPr>
              <a:t>Girdling </a:t>
            </a:r>
            <a:r>
              <a:rPr lang="en-US" sz="2800" dirty="0">
                <a:solidFill>
                  <a:schemeClr val="accent5">
                    <a:lumMod val="50000"/>
                  </a:schemeClr>
                </a:solidFill>
                <a:latin typeface="Times New Roman" panose="02020603050405020304" pitchFamily="18" charset="0"/>
                <a:cs typeface="Times New Roman" panose="02020603050405020304" pitchFamily="18" charset="0"/>
              </a:rPr>
              <a:t>had a slight effect on the rate of development of the larvae, however there was no effect of girdling on larval density in the 2017 field </a:t>
            </a:r>
            <a:r>
              <a:rPr lang="en-US" sz="2800" dirty="0" smtClean="0">
                <a:solidFill>
                  <a:schemeClr val="accent5">
                    <a:lumMod val="50000"/>
                  </a:schemeClr>
                </a:solidFill>
                <a:latin typeface="Times New Roman" panose="02020603050405020304" pitchFamily="18" charset="0"/>
                <a:cs typeface="Times New Roman" panose="02020603050405020304" pitchFamily="18" charset="0"/>
              </a:rPr>
              <a:t>season (Fig. 2)</a:t>
            </a:r>
            <a:endParaRPr lang="en-US" sz="2800" dirty="0">
              <a:solidFill>
                <a:schemeClr val="accent5">
                  <a:lumMod val="50000"/>
                </a:schemeClr>
              </a:solidFill>
              <a:latin typeface="Times New Roman" panose="02020603050405020304" pitchFamily="18" charset="0"/>
              <a:cs typeface="Times New Roman" panose="02020603050405020304" pitchFamily="18" charset="0"/>
            </a:endParaRPr>
          </a:p>
        </p:txBody>
      </p:sp>
      <p:sp>
        <p:nvSpPr>
          <p:cNvPr id="63" name="TextBox 62"/>
          <p:cNvSpPr txBox="1"/>
          <p:nvPr/>
        </p:nvSpPr>
        <p:spPr>
          <a:xfrm>
            <a:off x="22813664" y="19330144"/>
            <a:ext cx="9431349" cy="2677656"/>
          </a:xfrm>
          <a:prstGeom prst="rect">
            <a:avLst/>
          </a:prstGeom>
          <a:noFill/>
        </p:spPr>
        <p:txBody>
          <a:bodyPr wrap="square" rtlCol="0">
            <a:spAutoFit/>
          </a:bodyPr>
          <a:lstStyle/>
          <a:p>
            <a:r>
              <a:rPr lang="en-US" sz="2800" dirty="0">
                <a:solidFill>
                  <a:schemeClr val="accent5">
                    <a:lumMod val="50000"/>
                  </a:schemeClr>
                </a:solidFill>
                <a:latin typeface="Times New Roman" panose="02020603050405020304" pitchFamily="18" charset="0"/>
                <a:cs typeface="Times New Roman" panose="02020603050405020304" pitchFamily="18" charset="0"/>
              </a:rPr>
              <a:t>Figure 1: There was a strong relationship between parasitism of EAB larvae by </a:t>
            </a:r>
            <a:r>
              <a:rPr lang="en-US" sz="2800" i="1" dirty="0">
                <a:solidFill>
                  <a:schemeClr val="accent5">
                    <a:lumMod val="50000"/>
                  </a:schemeClr>
                </a:solidFill>
                <a:latin typeface="Times New Roman" panose="02020603050405020304" pitchFamily="18" charset="0"/>
                <a:cs typeface="Times New Roman" panose="02020603050405020304" pitchFamily="18" charset="0"/>
              </a:rPr>
              <a:t>Tetrastichus planipennisi </a:t>
            </a:r>
            <a:r>
              <a:rPr lang="en-US" sz="2800" dirty="0">
                <a:solidFill>
                  <a:schemeClr val="accent5">
                    <a:lumMod val="50000"/>
                  </a:schemeClr>
                </a:solidFill>
                <a:latin typeface="Times New Roman" panose="02020603050405020304" pitchFamily="18" charset="0"/>
                <a:cs typeface="Times New Roman" panose="02020603050405020304" pitchFamily="18" charset="0"/>
              </a:rPr>
              <a:t>and tree diameter at breast height (cm). The graph highlights a trend of decreasing parasitism by the wasps as the diameter of the tree increases. </a:t>
            </a:r>
            <a:r>
              <a:rPr lang="en-US" sz="2800" dirty="0">
                <a:solidFill>
                  <a:schemeClr val="accent5">
                    <a:lumMod val="50000"/>
                  </a:schemeClr>
                </a:solidFill>
                <a:latin typeface="Times New Roman" panose="02020603050405020304" pitchFamily="18" charset="0"/>
                <a:cs typeface="Times New Roman" panose="02020603050405020304" pitchFamily="18" charset="0"/>
              </a:rPr>
              <a:t>Residuals were calculated using a site, larval density, and girdling treatment relationship in ANCOVA.</a:t>
            </a:r>
            <a:endParaRPr lang="en-US" sz="2800" i="1" dirty="0">
              <a:solidFill>
                <a:schemeClr val="accent5">
                  <a:lumMod val="50000"/>
                </a:schemeClr>
              </a:solidFill>
              <a:latin typeface="Times New Roman" panose="02020603050405020304" pitchFamily="18" charset="0"/>
              <a:cs typeface="Times New Roman" panose="02020603050405020304" pitchFamily="18" charset="0"/>
            </a:endParaRPr>
          </a:p>
        </p:txBody>
      </p:sp>
      <p:sp>
        <p:nvSpPr>
          <p:cNvPr id="64" name="TextBox 63"/>
          <p:cNvSpPr txBox="1"/>
          <p:nvPr/>
        </p:nvSpPr>
        <p:spPr>
          <a:xfrm>
            <a:off x="22680170" y="29555649"/>
            <a:ext cx="9578608" cy="2677656"/>
          </a:xfrm>
          <a:prstGeom prst="rect">
            <a:avLst/>
          </a:prstGeom>
          <a:noFill/>
        </p:spPr>
        <p:txBody>
          <a:bodyPr wrap="square" rtlCol="0">
            <a:spAutoFit/>
          </a:bodyPr>
          <a:lstStyle/>
          <a:p>
            <a:r>
              <a:rPr lang="en-US" sz="2800" dirty="0">
                <a:solidFill>
                  <a:schemeClr val="accent5">
                    <a:lumMod val="50000"/>
                  </a:schemeClr>
                </a:solidFill>
                <a:latin typeface="Times New Roman" panose="02020603050405020304" pitchFamily="18" charset="0"/>
                <a:cs typeface="Times New Roman" panose="02020603050405020304" pitchFamily="18" charset="0"/>
              </a:rPr>
              <a:t>Figure 2: In the figure above, the red and blue lines represent the ungirdled and girdled trees respectively. Additionally, the plotted points represent the total number of late instar EAB larvae, where the size of the dot represents the percent parasitism by </a:t>
            </a:r>
            <a:r>
              <a:rPr lang="en-US" sz="2800" i="1" dirty="0">
                <a:solidFill>
                  <a:schemeClr val="accent5">
                    <a:lumMod val="50000"/>
                  </a:schemeClr>
                </a:solidFill>
                <a:latin typeface="Times New Roman" panose="02020603050405020304" pitchFamily="18" charset="0"/>
                <a:cs typeface="Times New Roman" panose="02020603050405020304" pitchFamily="18" charset="0"/>
              </a:rPr>
              <a:t>Tetrastichus</a:t>
            </a:r>
            <a:r>
              <a:rPr lang="en-US" sz="2800" dirty="0">
                <a:solidFill>
                  <a:schemeClr val="accent5">
                    <a:lumMod val="50000"/>
                  </a:schemeClr>
                </a:solidFill>
                <a:latin typeface="Times New Roman" panose="02020603050405020304" pitchFamily="18" charset="0"/>
                <a:cs typeface="Times New Roman" panose="02020603050405020304" pitchFamily="18" charset="0"/>
              </a:rPr>
              <a:t>. The graph shows a slight increase in the larval development in the girdled, or, stressed treatments. </a:t>
            </a:r>
          </a:p>
        </p:txBody>
      </p:sp>
      <p:pic>
        <p:nvPicPr>
          <p:cNvPr id="66" name="Picture 65"/>
          <p:cNvPicPr>
            <a:picLocks noChangeAspect="1"/>
          </p:cNvPicPr>
          <p:nvPr/>
        </p:nvPicPr>
        <p:blipFill>
          <a:blip r:embed="rId31" cstate="print">
            <a:extLst>
              <a:ext uri="{28A0092B-C50C-407E-A947-70E740481C1C}">
                <a14:useLocalDpi xmlns:a14="http://schemas.microsoft.com/office/drawing/2010/main" val="0"/>
              </a:ext>
            </a:extLst>
          </a:blip>
          <a:stretch>
            <a:fillRect/>
          </a:stretch>
        </p:blipFill>
        <p:spPr>
          <a:xfrm>
            <a:off x="38921828" y="25465130"/>
            <a:ext cx="3882539" cy="3721626"/>
          </a:xfrm>
          <a:prstGeom prst="ellipse">
            <a:avLst/>
          </a:prstGeom>
          <a:ln>
            <a:noFill/>
          </a:ln>
          <a:effectLst>
            <a:softEdge rad="112500"/>
          </a:effectLst>
        </p:spPr>
      </p:pic>
      <p:graphicFrame>
        <p:nvGraphicFramePr>
          <p:cNvPr id="42" name="Object 41"/>
          <p:cNvGraphicFramePr>
            <a:graphicFrameLocks noChangeAspect="1"/>
          </p:cNvGraphicFramePr>
          <p:nvPr>
            <p:extLst>
              <p:ext uri="{D42A27DB-BD31-4B8C-83A1-F6EECF244321}">
                <p14:modId xmlns:p14="http://schemas.microsoft.com/office/powerpoint/2010/main" val="1302122343"/>
              </p:ext>
            </p:extLst>
          </p:nvPr>
        </p:nvGraphicFramePr>
        <p:xfrm>
          <a:off x="1045292" y="27130270"/>
          <a:ext cx="8934166" cy="4850759"/>
        </p:xfrm>
        <a:graphic>
          <a:graphicData uri="http://schemas.openxmlformats.org/presentationml/2006/ole">
            <mc:AlternateContent xmlns:mc="http://schemas.openxmlformats.org/markup-compatibility/2006">
              <mc:Choice xmlns:v="urn:schemas-microsoft-com:vml" Requires="v">
                <p:oleObj spid="_x0000_s4141" name="Worksheet" r:id="rId32" imgW="4140200" imgH="2247900" progId="Excel.Sheet.12">
                  <p:embed/>
                </p:oleObj>
              </mc:Choice>
              <mc:Fallback>
                <p:oleObj name="Worksheet" r:id="rId32" imgW="4140200" imgH="2247900" progId="Excel.Sheet.12">
                  <p:embed/>
                  <p:pic>
                    <p:nvPicPr>
                      <p:cNvPr id="0" name=""/>
                      <p:cNvPicPr/>
                      <p:nvPr/>
                    </p:nvPicPr>
                    <p:blipFill>
                      <a:blip r:embed="rId33"/>
                      <a:stretch>
                        <a:fillRect/>
                      </a:stretch>
                    </p:blipFill>
                    <p:spPr>
                      <a:xfrm>
                        <a:off x="1045292" y="27130270"/>
                        <a:ext cx="8934166" cy="4850759"/>
                      </a:xfrm>
                      <a:prstGeom prst="rect">
                        <a:avLst/>
                      </a:prstGeom>
                    </p:spPr>
                  </p:pic>
                </p:oleObj>
              </mc:Fallback>
            </mc:AlternateContent>
          </a:graphicData>
        </a:graphic>
      </p:graphicFrame>
      <p:sp>
        <p:nvSpPr>
          <p:cNvPr id="74" name="5-Point Star 73"/>
          <p:cNvSpPr/>
          <p:nvPr/>
        </p:nvSpPr>
        <p:spPr>
          <a:xfrm>
            <a:off x="20027154" y="8373035"/>
            <a:ext cx="250146" cy="250073"/>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6" name="Picture 75"/>
          <p:cNvPicPr>
            <a:picLocks noChangeAspect="1"/>
          </p:cNvPicPr>
          <p:nvPr/>
        </p:nvPicPr>
        <p:blipFill rotWithShape="1">
          <a:blip r:embed="rId34">
            <a:extLst>
              <a:ext uri="{28A0092B-C50C-407E-A947-70E740481C1C}">
                <a14:useLocalDpi xmlns:a14="http://schemas.microsoft.com/office/drawing/2010/main" val="0"/>
              </a:ext>
            </a:extLst>
          </a:blip>
          <a:srcRect t="588" r="27826"/>
          <a:stretch/>
        </p:blipFill>
        <p:spPr>
          <a:xfrm>
            <a:off x="22756720" y="10931508"/>
            <a:ext cx="9430893" cy="7981382"/>
          </a:xfrm>
          <a:prstGeom prst="rect">
            <a:avLst/>
          </a:prstGeom>
        </p:spPr>
      </p:pic>
      <p:pic>
        <p:nvPicPr>
          <p:cNvPr id="78" name="Picture 77"/>
          <p:cNvPicPr>
            <a:picLocks noChangeAspect="1"/>
          </p:cNvPicPr>
          <p:nvPr/>
        </p:nvPicPr>
        <p:blipFill rotWithShape="1">
          <a:blip r:embed="rId35">
            <a:extLst>
              <a:ext uri="{28A0092B-C50C-407E-A947-70E740481C1C}">
                <a14:useLocalDpi xmlns:a14="http://schemas.microsoft.com/office/drawing/2010/main" val="0"/>
              </a:ext>
            </a:extLst>
          </a:blip>
          <a:srcRect l="1297" t="510" r="1666" b="70"/>
          <a:stretch/>
        </p:blipFill>
        <p:spPr>
          <a:xfrm>
            <a:off x="22609630" y="22349069"/>
            <a:ext cx="9672722" cy="7076601"/>
          </a:xfrm>
          <a:prstGeom prst="rect">
            <a:avLst/>
          </a:prstGeom>
        </p:spPr>
      </p:pic>
    </p:spTree>
    <p:extLst>
      <p:ext uri="{BB962C8B-B14F-4D97-AF65-F5344CB8AC3E}">
        <p14:creationId xmlns:p14="http://schemas.microsoft.com/office/powerpoint/2010/main" val="224315920"/>
      </p:ext>
    </p:extLst>
  </p:cSld>
  <p:clrMapOvr>
    <a:masterClrMapping/>
  </p:clrMapOvr>
</p:sld>
</file>

<file path=ppt/theme/theme1.xml><?xml version="1.0" encoding="utf-8"?>
<a:theme xmlns:a="http://schemas.openxmlformats.org/drawingml/2006/main" name="36x48-Template-V2b">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sz="2400" dirty="0">
            <a:latin typeface="Times New Roman" panose="02020603050405020304" pitchFamily="18" charset="0"/>
            <a:cs typeface="Times New Roman" panose="02020603050405020304" pitchFamily="18" charset="0"/>
          </a:defRPr>
        </a:defPPr>
      </a:lstStyle>
    </a:txDef>
  </a:objectDefaults>
  <a:extraClrSchemeLst/>
</a:theme>
</file>

<file path=ppt/theme/theme2.xml><?xml version="1.0" encoding="utf-8"?>
<a:theme xmlns:a="http://schemas.openxmlformats.org/drawingml/2006/main" name="1_Classic 3 Columns">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sz="2400" dirty="0">
            <a:latin typeface="Times New Roman" panose="02020603050405020304" pitchFamily="18" charset="0"/>
            <a:cs typeface="Times New Roman" panose="02020603050405020304" pitchFamily="18" charset="0"/>
          </a:defRPr>
        </a:defPPr>
      </a:lstStyle>
    </a:txDef>
  </a:objectDefaults>
  <a:extraClrSchemeLst/>
</a:theme>
</file>

<file path=ppt/theme/theme3.xml><?xml version="1.0" encoding="utf-8"?>
<a:theme xmlns:a="http://schemas.openxmlformats.org/drawingml/2006/main" name="Classic - Wide Center">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sz="2400" dirty="0">
            <a:latin typeface="Times New Roman" panose="02020603050405020304" pitchFamily="18" charset="0"/>
            <a:cs typeface="Times New Roman" panose="02020603050405020304" pitchFamily="18" charset="0"/>
          </a:defRPr>
        </a:defPPr>
      </a:lstStyle>
    </a:tx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36x48-Template-V2b</Template>
  <TotalTime>10076</TotalTime>
  <Words>1049</Words>
  <Application>Microsoft Macintosh PowerPoint</Application>
  <PresentationFormat>Custom</PresentationFormat>
  <Paragraphs>56</Paragraphs>
  <Slides>1</Slides>
  <Notes>0</Notes>
  <HiddenSlides>0</HiddenSlides>
  <MMClips>0</MMClips>
  <ScaleCrop>false</ScaleCrop>
  <HeadingPairs>
    <vt:vector size="8" baseType="variant">
      <vt:variant>
        <vt:lpstr>Fonts Used</vt:lpstr>
      </vt:variant>
      <vt:variant>
        <vt:i4>6</vt:i4>
      </vt:variant>
      <vt:variant>
        <vt:lpstr>Theme</vt:lpstr>
      </vt:variant>
      <vt:variant>
        <vt:i4>3</vt:i4>
      </vt:variant>
      <vt:variant>
        <vt:lpstr>Embedded OLE Servers</vt:lpstr>
      </vt:variant>
      <vt:variant>
        <vt:i4>2</vt:i4>
      </vt:variant>
      <vt:variant>
        <vt:lpstr>Slide Titles</vt:lpstr>
      </vt:variant>
      <vt:variant>
        <vt:i4>1</vt:i4>
      </vt:variant>
    </vt:vector>
  </HeadingPairs>
  <TitlesOfParts>
    <vt:vector size="12" baseType="lpstr">
      <vt:lpstr>Calibri</vt:lpstr>
      <vt:lpstr>Times</vt:lpstr>
      <vt:lpstr>Times New Roman</vt:lpstr>
      <vt:lpstr>Trebuchet MS</vt:lpstr>
      <vt:lpstr>Wingdings</vt:lpstr>
      <vt:lpstr>Arial</vt:lpstr>
      <vt:lpstr>36x48-Template-V2b</vt:lpstr>
      <vt:lpstr>1_Classic 3 Columns</vt:lpstr>
      <vt:lpstr>Classic - Wide Center</vt:lpstr>
      <vt:lpstr>Image</vt:lpstr>
      <vt:lpstr>Microsoft Excel Worksheet</vt:lpstr>
      <vt:lpstr>PowerPoint Presentation</vt:lpstr>
    </vt:vector>
  </TitlesOfParts>
  <Company>Hewlett-Packard Company</Company>
  <LinksUpToDate>false</LinksUpToDate>
  <SharedDoc>false</SharedDoc>
  <HyperlinksChanged>false</HyperlinksChanged>
  <AppVersion>15.0030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CanterburyMedia</dc:creator>
  <dc:description>This template is the property of PosterPresentations.com. Call us if you need help with this poster template._x000d_
1-866-649-3004           _x000d_
 (c)PosterPresentations.com</dc:description>
  <cp:lastModifiedBy>aflaguebreanne@gmail.com</cp:lastModifiedBy>
  <cp:revision>126</cp:revision>
  <dcterms:created xsi:type="dcterms:W3CDTF">2012-02-03T19:11:35Z</dcterms:created>
  <dcterms:modified xsi:type="dcterms:W3CDTF">2018-11-08T18:52:26Z</dcterms:modified>
</cp:coreProperties>
</file>