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Override PartName="/ppt/charts/style1.xml" ContentType="application/vnd.ms-office.chartstyle+xml"/>
  <Override PartName="/ppt/charts/colors1.xml" ContentType="application/vnd.ms-office.chartcolor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47A7"/>
    <a:srgbClr val="0051AA"/>
    <a:srgbClr val="0157B2"/>
    <a:srgbClr val="0F30E4"/>
    <a:srgbClr val="C0363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582"/>
    <p:restoredTop sz="94615"/>
  </p:normalViewPr>
  <p:slideViewPr>
    <p:cSldViewPr snapToGrid="0" snapToObjects="1">
      <p:cViewPr>
        <p:scale>
          <a:sx n="84" d="100"/>
          <a:sy n="84" d="100"/>
        </p:scale>
        <p:origin x="-80" y="64"/>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charts/_rels/chart1.xml.rels><?xml version="1.0" encoding="UTF-8" standalone="yes"?>
<Relationships xmlns="http://schemas.openxmlformats.org/package/2006/relationships"><Relationship Id="rId1" Type="http://schemas.openxmlformats.org/officeDocument/2006/relationships/oleObject" Target="file://localhost//Users/AllanSmith/Documents/Disguise%20Figure.xlsx" TargetMode="External"/><Relationship Id="rId2" Type="http://schemas.microsoft.com/office/2011/relationships/chartStyle" Target="style1.xml"/><Relationship Id="rId3" Type="http://schemas.microsoft.com/office/2011/relationships/chartColorStyle" Target="colors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800" b="1" i="0" u="none" strike="noStrike" kern="1200" baseline="0">
                <a:solidFill>
                  <a:schemeClr val="dk1">
                    <a:lumMod val="75000"/>
                    <a:lumOff val="25000"/>
                  </a:schemeClr>
                </a:solidFill>
                <a:latin typeface="+mn-lt"/>
                <a:ea typeface="+mn-ea"/>
                <a:cs typeface="+mn-cs"/>
              </a:defRPr>
            </a:pPr>
            <a:r>
              <a:rPr lang="en-US" sz="2800" b="1" dirty="0">
                <a:latin typeface="Arial Narrow" panose="020B0604020202020204" pitchFamily="34" charset="0"/>
                <a:cs typeface="Arial Narrow" panose="020B0604020202020204" pitchFamily="34" charset="0"/>
              </a:rPr>
              <a:t>Figure 1  </a:t>
            </a:r>
          </a:p>
          <a:p>
            <a:pPr>
              <a:defRPr sz="2800" b="1" i="0" u="none" strike="noStrike" kern="1200" baseline="0">
                <a:solidFill>
                  <a:schemeClr val="dk1">
                    <a:lumMod val="75000"/>
                    <a:lumOff val="25000"/>
                  </a:schemeClr>
                </a:solidFill>
                <a:latin typeface="+mn-lt"/>
                <a:ea typeface="+mn-ea"/>
                <a:cs typeface="+mn-cs"/>
              </a:defRPr>
            </a:pPr>
            <a:r>
              <a:rPr lang="en-US" sz="2800" b="0" dirty="0">
                <a:latin typeface="Arial Narrow" panose="020B0604020202020204" pitchFamily="34" charset="0"/>
                <a:cs typeface="Arial Narrow" panose="020B0604020202020204" pitchFamily="34" charset="0"/>
              </a:rPr>
              <a:t>Correlations</a:t>
            </a:r>
            <a:r>
              <a:rPr lang="en-US" sz="2800" b="0" baseline="0" dirty="0">
                <a:latin typeface="Arial Narrow" panose="020B0604020202020204" pitchFamily="34" charset="0"/>
                <a:cs typeface="Arial Narrow" panose="020B0604020202020204" pitchFamily="34" charset="0"/>
              </a:rPr>
              <a:t> Between Normal and Disguised Voices According to Acoustic Characteristics: </a:t>
            </a:r>
          </a:p>
          <a:p>
            <a:pPr>
              <a:defRPr sz="2800" b="1" i="0" u="none" strike="noStrike" kern="1200" baseline="0">
                <a:solidFill>
                  <a:schemeClr val="dk1">
                    <a:lumMod val="75000"/>
                    <a:lumOff val="25000"/>
                  </a:schemeClr>
                </a:solidFill>
                <a:latin typeface="+mn-lt"/>
                <a:ea typeface="+mn-ea"/>
                <a:cs typeface="+mn-cs"/>
              </a:defRPr>
            </a:pPr>
            <a:r>
              <a:rPr lang="en-US" sz="2800" b="0" baseline="0" dirty="0">
                <a:latin typeface="Arial Narrow" panose="020B0604020202020204" pitchFamily="34" charset="0"/>
                <a:cs typeface="Arial Narrow" panose="020B0604020202020204" pitchFamily="34" charset="0"/>
              </a:rPr>
              <a:t>Comparison of </a:t>
            </a:r>
            <a:r>
              <a:rPr lang="en-US" sz="2800" b="0" baseline="0" dirty="0">
                <a:solidFill>
                  <a:srgbClr val="0070C0"/>
                </a:solidFill>
                <a:latin typeface="Arial Narrow" panose="020B0604020202020204" pitchFamily="34" charset="0"/>
                <a:cs typeface="Arial Narrow" panose="020B0604020202020204" pitchFamily="34" charset="0"/>
              </a:rPr>
              <a:t>True Matches</a:t>
            </a:r>
            <a:r>
              <a:rPr lang="en-US" sz="2800" b="0" baseline="0" dirty="0">
                <a:latin typeface="Arial Narrow" panose="020B0604020202020204" pitchFamily="34" charset="0"/>
                <a:cs typeface="Arial Narrow" panose="020B0604020202020204" pitchFamily="34" charset="0"/>
              </a:rPr>
              <a:t>, </a:t>
            </a:r>
            <a:r>
              <a:rPr lang="en-US" sz="2800" b="0" baseline="0" dirty="0">
                <a:solidFill>
                  <a:srgbClr val="00B050"/>
                </a:solidFill>
                <a:latin typeface="Arial Narrow" panose="020B0604020202020204" pitchFamily="34" charset="0"/>
                <a:cs typeface="Arial Narrow" panose="020B0604020202020204" pitchFamily="34" charset="0"/>
              </a:rPr>
              <a:t>Listeners' Correct Matches</a:t>
            </a:r>
            <a:r>
              <a:rPr lang="en-US" sz="2800" b="0" baseline="0" dirty="0">
                <a:latin typeface="Arial Narrow" panose="020B0604020202020204" pitchFamily="34" charset="0"/>
                <a:cs typeface="Arial Narrow" panose="020B0604020202020204" pitchFamily="34" charset="0"/>
              </a:rPr>
              <a:t>, and </a:t>
            </a:r>
            <a:r>
              <a:rPr lang="en-US" sz="2800" b="0" baseline="0" dirty="0">
                <a:solidFill>
                  <a:srgbClr val="FF0000"/>
                </a:solidFill>
                <a:latin typeface="Arial Narrow" panose="020B0604020202020204" pitchFamily="34" charset="0"/>
                <a:cs typeface="Arial Narrow" panose="020B0604020202020204" pitchFamily="34" charset="0"/>
              </a:rPr>
              <a:t>Listeners' Incorrect Matches   </a:t>
            </a:r>
            <a:endParaRPr lang="en-US" sz="2800" b="0" dirty="0">
              <a:solidFill>
                <a:srgbClr val="FF0000"/>
              </a:solidFill>
              <a:latin typeface="Arial Narrow" panose="020B0604020202020204" pitchFamily="34" charset="0"/>
              <a:cs typeface="Arial Narrow" panose="020B0604020202020204" pitchFamily="34" charset="0"/>
            </a:endParaRPr>
          </a:p>
        </c:rich>
      </c:tx>
      <c:layout>
        <c:manualLayout>
          <c:xMode val="edge"/>
          <c:yMode val="edge"/>
          <c:x val="0.10576132510344"/>
          <c:y val="0.0540083264164629"/>
        </c:manualLayout>
      </c:layout>
      <c:overlay val="0"/>
      <c:spPr>
        <a:noFill/>
        <a:ln>
          <a:noFill/>
        </a:ln>
        <a:effectLst/>
      </c:spPr>
    </c:title>
    <c:autoTitleDeleted val="0"/>
    <c:plotArea>
      <c:layout>
        <c:manualLayout>
          <c:layoutTarget val="inner"/>
          <c:xMode val="edge"/>
          <c:yMode val="edge"/>
          <c:x val="0.0160349854227405"/>
          <c:y val="0.139336609336609"/>
          <c:w val="0.967930029154519"/>
          <c:h val="0.84915997601037"/>
        </c:manualLayout>
      </c:layout>
      <c:barChart>
        <c:barDir val="col"/>
        <c:grouping val="clustered"/>
        <c:varyColors val="0"/>
        <c:ser>
          <c:idx val="0"/>
          <c:order val="0"/>
          <c:tx>
            <c:strRef>
              <c:f>Sheet1!$C$3</c:f>
              <c:strCache>
                <c:ptCount val="1"/>
                <c:pt idx="0">
                  <c:v>True Match</c:v>
                </c:pt>
              </c:strCache>
            </c:strRef>
          </c:tx>
          <c:spPr>
            <a:solidFill>
              <a:srgbClr val="0157B2"/>
            </a:solidFill>
            <a:ln w="9525" cap="flat" cmpd="sng" algn="ctr">
              <a:solidFill>
                <a:srgbClr val="0F30E4">
                  <a:alpha val="50196"/>
                </a:srgb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en-US"/>
              </a:p>
            </c:txPr>
            <c:dLblPos val="in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Sheet1!$D$2:$I$2</c:f>
              <c:strCache>
                <c:ptCount val="6"/>
                <c:pt idx="0">
                  <c:v>F1</c:v>
                </c:pt>
                <c:pt idx="1">
                  <c:v>F2</c:v>
                </c:pt>
                <c:pt idx="2">
                  <c:v>F3</c:v>
                </c:pt>
                <c:pt idx="3">
                  <c:v>Fo</c:v>
                </c:pt>
                <c:pt idx="4">
                  <c:v>Intensity</c:v>
                </c:pt>
                <c:pt idx="5">
                  <c:v>Speaking Rate</c:v>
                </c:pt>
              </c:strCache>
            </c:strRef>
          </c:cat>
          <c:val>
            <c:numRef>
              <c:f>Sheet1!$D$3:$I$3</c:f>
              <c:numCache>
                <c:formatCode>0.00</c:formatCode>
                <c:ptCount val="6"/>
                <c:pt idx="0">
                  <c:v>0.455</c:v>
                </c:pt>
                <c:pt idx="1">
                  <c:v>0.35</c:v>
                </c:pt>
                <c:pt idx="2">
                  <c:v>0.821</c:v>
                </c:pt>
                <c:pt idx="3">
                  <c:v>0.503</c:v>
                </c:pt>
                <c:pt idx="4">
                  <c:v>0.679</c:v>
                </c:pt>
                <c:pt idx="5">
                  <c:v>0.771</c:v>
                </c:pt>
              </c:numCache>
            </c:numRef>
          </c:val>
          <c:extLst xmlns:c16r2="http://schemas.microsoft.com/office/drawing/2015/06/chart">
            <c:ext xmlns:c16="http://schemas.microsoft.com/office/drawing/2014/chart" uri="{C3380CC4-5D6E-409C-BE32-E72D297353CC}">
              <c16:uniqueId val="{00000000-196D-2149-B359-F9A7003B3F3F}"/>
            </c:ext>
          </c:extLst>
        </c:ser>
        <c:ser>
          <c:idx val="1"/>
          <c:order val="1"/>
          <c:tx>
            <c:strRef>
              <c:f>Sheet1!$C$4</c:f>
              <c:strCache>
                <c:ptCount val="1"/>
                <c:pt idx="0">
                  <c:v>Correctly Identified</c:v>
                </c:pt>
              </c:strCache>
            </c:strRef>
          </c:tx>
          <c:spPr>
            <a:solidFill>
              <a:srgbClr val="00B050"/>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en-US"/>
              </a:p>
            </c:txPr>
            <c:dLblPos val="in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Sheet1!$D$2:$I$2</c:f>
              <c:strCache>
                <c:ptCount val="6"/>
                <c:pt idx="0">
                  <c:v>F1</c:v>
                </c:pt>
                <c:pt idx="1">
                  <c:v>F2</c:v>
                </c:pt>
                <c:pt idx="2">
                  <c:v>F3</c:v>
                </c:pt>
                <c:pt idx="3">
                  <c:v>Fo</c:v>
                </c:pt>
                <c:pt idx="4">
                  <c:v>Intensity</c:v>
                </c:pt>
                <c:pt idx="5">
                  <c:v>Speaking Rate</c:v>
                </c:pt>
              </c:strCache>
            </c:strRef>
          </c:cat>
          <c:val>
            <c:numRef>
              <c:f>Sheet1!$D$4:$I$4</c:f>
              <c:numCache>
                <c:formatCode>0.00</c:formatCode>
                <c:ptCount val="6"/>
                <c:pt idx="0">
                  <c:v>0.301</c:v>
                </c:pt>
                <c:pt idx="1">
                  <c:v>0.276</c:v>
                </c:pt>
                <c:pt idx="2">
                  <c:v>0.62</c:v>
                </c:pt>
                <c:pt idx="3">
                  <c:v>0.383</c:v>
                </c:pt>
                <c:pt idx="4">
                  <c:v>0.83</c:v>
                </c:pt>
                <c:pt idx="5">
                  <c:v>0.885</c:v>
                </c:pt>
              </c:numCache>
            </c:numRef>
          </c:val>
          <c:extLst xmlns:c16r2="http://schemas.microsoft.com/office/drawing/2015/06/chart">
            <c:ext xmlns:c16="http://schemas.microsoft.com/office/drawing/2014/chart" uri="{C3380CC4-5D6E-409C-BE32-E72D297353CC}">
              <c16:uniqueId val="{00000001-196D-2149-B359-F9A7003B3F3F}"/>
            </c:ext>
          </c:extLst>
        </c:ser>
        <c:ser>
          <c:idx val="2"/>
          <c:order val="2"/>
          <c:tx>
            <c:strRef>
              <c:f>Sheet1!$C$5</c:f>
              <c:strCache>
                <c:ptCount val="1"/>
                <c:pt idx="0">
                  <c:v>Incorrectly Identified </c:v>
                </c:pt>
              </c:strCache>
            </c:strRef>
          </c:tx>
          <c:spPr>
            <a:solidFill>
              <a:srgbClr val="FF0000"/>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en-US"/>
              </a:p>
            </c:txPr>
            <c:dLblPos val="in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Sheet1!$D$2:$I$2</c:f>
              <c:strCache>
                <c:ptCount val="6"/>
                <c:pt idx="0">
                  <c:v>F1</c:v>
                </c:pt>
                <c:pt idx="1">
                  <c:v>F2</c:v>
                </c:pt>
                <c:pt idx="2">
                  <c:v>F3</c:v>
                </c:pt>
                <c:pt idx="3">
                  <c:v>Fo</c:v>
                </c:pt>
                <c:pt idx="4">
                  <c:v>Intensity</c:v>
                </c:pt>
                <c:pt idx="5">
                  <c:v>Speaking Rate</c:v>
                </c:pt>
              </c:strCache>
            </c:strRef>
          </c:cat>
          <c:val>
            <c:numRef>
              <c:f>Sheet1!$D$5:$I$5</c:f>
              <c:numCache>
                <c:formatCode>0.00</c:formatCode>
                <c:ptCount val="6"/>
                <c:pt idx="0">
                  <c:v>-0.054</c:v>
                </c:pt>
                <c:pt idx="1">
                  <c:v>0.335</c:v>
                </c:pt>
                <c:pt idx="2">
                  <c:v>0.053</c:v>
                </c:pt>
                <c:pt idx="3">
                  <c:v>-0.03</c:v>
                </c:pt>
                <c:pt idx="4">
                  <c:v>0.05</c:v>
                </c:pt>
                <c:pt idx="5">
                  <c:v>-0.2</c:v>
                </c:pt>
              </c:numCache>
            </c:numRef>
          </c:val>
          <c:extLst xmlns:c16r2="http://schemas.microsoft.com/office/drawing/2015/06/chart">
            <c:ext xmlns:c16="http://schemas.microsoft.com/office/drawing/2014/chart" uri="{C3380CC4-5D6E-409C-BE32-E72D297353CC}">
              <c16:uniqueId val="{00000002-196D-2149-B359-F9A7003B3F3F}"/>
            </c:ext>
          </c:extLst>
        </c:ser>
        <c:dLbls>
          <c:dLblPos val="inEnd"/>
          <c:showLegendKey val="0"/>
          <c:showVal val="1"/>
          <c:showCatName val="0"/>
          <c:showSerName val="0"/>
          <c:showPercent val="0"/>
          <c:showBubbleSize val="0"/>
        </c:dLbls>
        <c:gapWidth val="65"/>
        <c:axId val="2102103432"/>
        <c:axId val="2102106984"/>
      </c:barChart>
      <c:catAx>
        <c:axId val="2102103432"/>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1800" b="0" i="0" u="none" strike="noStrike" kern="1200" cap="all" baseline="0">
                <a:solidFill>
                  <a:schemeClr val="dk1">
                    <a:lumMod val="75000"/>
                    <a:lumOff val="25000"/>
                  </a:schemeClr>
                </a:solidFill>
                <a:latin typeface="+mn-lt"/>
                <a:ea typeface="+mn-ea"/>
                <a:cs typeface="+mn-cs"/>
              </a:defRPr>
            </a:pPr>
            <a:endParaRPr lang="en-US"/>
          </a:p>
        </c:txPr>
        <c:crossAx val="2102106984"/>
        <c:crosses val="autoZero"/>
        <c:auto val="1"/>
        <c:lblAlgn val="ctr"/>
        <c:lblOffset val="100"/>
        <c:noMultiLvlLbl val="0"/>
      </c:catAx>
      <c:valAx>
        <c:axId val="2102106984"/>
        <c:scaling>
          <c:orientation val="minMax"/>
        </c:scaling>
        <c:delete val="1"/>
        <c:axPos val="l"/>
        <c:majorGridlines>
          <c:spPr>
            <a:ln w="9525" cap="flat" cmpd="sng" algn="ctr">
              <a:noFill/>
              <a:round/>
            </a:ln>
            <a:effectLst/>
          </c:spPr>
        </c:majorGridlines>
        <c:numFmt formatCode="0.00" sourceLinked="1"/>
        <c:majorTickMark val="none"/>
        <c:minorTickMark val="none"/>
        <c:tickLblPos val="nextTo"/>
        <c:crossAx val="2102103432"/>
        <c:crosses val="autoZero"/>
        <c:crossBetween val="between"/>
      </c:valAx>
      <c:spPr>
        <a:noFill/>
        <a:ln>
          <a:noFill/>
        </a:ln>
        <a:effectLst/>
      </c:spPr>
    </c:plotArea>
    <c:legend>
      <c:legendPos val="b"/>
      <c:layout>
        <c:manualLayout>
          <c:xMode val="edge"/>
          <c:yMode val="edge"/>
          <c:x val="0.185792895074162"/>
          <c:y val="0.812932982592422"/>
          <c:w val="0.622458576030868"/>
          <c:h val="0.122351706036745"/>
        </c:manualLayout>
      </c:layout>
      <c:overlay val="0"/>
      <c:spPr>
        <a:solidFill>
          <a:schemeClr val="lt1">
            <a:lumMod val="95000"/>
            <a:alpha val="39000"/>
          </a:schemeClr>
        </a:solidFill>
        <a:ln>
          <a:solidFill>
            <a:srgbClr val="00B0F0"/>
          </a:solidFill>
        </a:ln>
        <a:effectLst/>
      </c:spPr>
      <c:txPr>
        <a:bodyPr rot="0" spcFirstLastPara="1" vertOverflow="ellipsis" vert="horz" wrap="square" anchor="ctr" anchorCtr="1"/>
        <a:lstStyle/>
        <a:p>
          <a:pPr>
            <a:defRPr sz="2800" b="0" i="0" u="none" strike="noStrike" kern="1200" baseline="0">
              <a:solidFill>
                <a:schemeClr val="dk1">
                  <a:lumMod val="75000"/>
                  <a:lumOff val="25000"/>
                </a:schemeClr>
              </a:solidFill>
              <a:latin typeface="+mn-lt"/>
              <a:ea typeface="+mn-ea"/>
              <a:cs typeface="+mn-cs"/>
            </a:defRPr>
          </a:pPr>
          <a:endParaRPr lang="en-US"/>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5">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862CB0D-228D-CD4C-8C8C-FA68D9AA1B12}" type="datetimeFigureOut">
              <a:rPr lang="en-US" smtClean="0"/>
              <a:t>11/12/18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01E60D-6889-6647-924F-ABE78713892C}" type="slidenum">
              <a:rPr lang="en-US" smtClean="0"/>
              <a:t>‹#›</a:t>
            </a:fld>
            <a:endParaRPr lang="en-US"/>
          </a:p>
        </p:txBody>
      </p:sp>
    </p:spTree>
    <p:extLst>
      <p:ext uri="{BB962C8B-B14F-4D97-AF65-F5344CB8AC3E}">
        <p14:creationId xmlns:p14="http://schemas.microsoft.com/office/powerpoint/2010/main" val="2536888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62CB0D-228D-CD4C-8C8C-FA68D9AA1B12}" type="datetimeFigureOut">
              <a:rPr lang="en-US" smtClean="0"/>
              <a:t>11/12/18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01E60D-6889-6647-924F-ABE78713892C}" type="slidenum">
              <a:rPr lang="en-US" smtClean="0"/>
              <a:t>‹#›</a:t>
            </a:fld>
            <a:endParaRPr lang="en-US"/>
          </a:p>
        </p:txBody>
      </p:sp>
    </p:spTree>
    <p:extLst>
      <p:ext uri="{BB962C8B-B14F-4D97-AF65-F5344CB8AC3E}">
        <p14:creationId xmlns:p14="http://schemas.microsoft.com/office/powerpoint/2010/main" val="5522000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862CB0D-228D-CD4C-8C8C-FA68D9AA1B12}" type="datetimeFigureOut">
              <a:rPr lang="en-US" smtClean="0"/>
              <a:t>11/12/18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01E60D-6889-6647-924F-ABE78713892C}" type="slidenum">
              <a:rPr lang="en-US" smtClean="0"/>
              <a:t>‹#›</a:t>
            </a:fld>
            <a:endParaRPr lang="en-US"/>
          </a:p>
        </p:txBody>
      </p:sp>
    </p:spTree>
    <p:extLst>
      <p:ext uri="{BB962C8B-B14F-4D97-AF65-F5344CB8AC3E}">
        <p14:creationId xmlns:p14="http://schemas.microsoft.com/office/powerpoint/2010/main" val="10031223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862CB0D-228D-CD4C-8C8C-FA68D9AA1B12}" type="datetimeFigureOut">
              <a:rPr lang="en-US" smtClean="0"/>
              <a:t>11/12/18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01E60D-6889-6647-924F-ABE78713892C}" type="slidenum">
              <a:rPr lang="en-US" smtClean="0"/>
              <a:t>‹#›</a:t>
            </a:fld>
            <a:endParaRPr lang="en-US"/>
          </a:p>
        </p:txBody>
      </p:sp>
    </p:spTree>
    <p:extLst>
      <p:ext uri="{BB962C8B-B14F-4D97-AF65-F5344CB8AC3E}">
        <p14:creationId xmlns:p14="http://schemas.microsoft.com/office/powerpoint/2010/main" val="32728619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862CB0D-228D-CD4C-8C8C-FA68D9AA1B12}" type="datetimeFigureOut">
              <a:rPr lang="en-US" smtClean="0"/>
              <a:t>11/12/18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701E60D-6889-6647-924F-ABE78713892C}" type="slidenum">
              <a:rPr lang="en-US" smtClean="0"/>
              <a:t>‹#›</a:t>
            </a:fld>
            <a:endParaRPr lang="en-US"/>
          </a:p>
        </p:txBody>
      </p:sp>
    </p:spTree>
    <p:extLst>
      <p:ext uri="{BB962C8B-B14F-4D97-AF65-F5344CB8AC3E}">
        <p14:creationId xmlns:p14="http://schemas.microsoft.com/office/powerpoint/2010/main" val="24221374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862CB0D-228D-CD4C-8C8C-FA68D9AA1B12}" type="datetimeFigureOut">
              <a:rPr lang="en-US" smtClean="0"/>
              <a:t>11/12/18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701E60D-6889-6647-924F-ABE78713892C}" type="slidenum">
              <a:rPr lang="en-US" smtClean="0"/>
              <a:t>‹#›</a:t>
            </a:fld>
            <a:endParaRPr lang="en-US"/>
          </a:p>
        </p:txBody>
      </p:sp>
    </p:spTree>
    <p:extLst>
      <p:ext uri="{BB962C8B-B14F-4D97-AF65-F5344CB8AC3E}">
        <p14:creationId xmlns:p14="http://schemas.microsoft.com/office/powerpoint/2010/main" val="30414457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62CB0D-228D-CD4C-8C8C-FA68D9AA1B12}" type="datetimeFigureOut">
              <a:rPr lang="en-US" smtClean="0"/>
              <a:t>11/12/18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701E60D-6889-6647-924F-ABE78713892C}" type="slidenum">
              <a:rPr lang="en-US" smtClean="0"/>
              <a:t>‹#›</a:t>
            </a:fld>
            <a:endParaRPr lang="en-US"/>
          </a:p>
        </p:txBody>
      </p:sp>
    </p:spTree>
    <p:extLst>
      <p:ext uri="{BB962C8B-B14F-4D97-AF65-F5344CB8AC3E}">
        <p14:creationId xmlns:p14="http://schemas.microsoft.com/office/powerpoint/2010/main" val="21155059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Edit Master text styles</a:t>
            </a:r>
          </a:p>
        </p:txBody>
      </p:sp>
      <p:sp>
        <p:nvSpPr>
          <p:cNvPr id="5" name="Date Placeholder 4"/>
          <p:cNvSpPr>
            <a:spLocks noGrp="1"/>
          </p:cNvSpPr>
          <p:nvPr>
            <p:ph type="dt" sz="half" idx="10"/>
          </p:nvPr>
        </p:nvSpPr>
        <p:spPr/>
        <p:txBody>
          <a:bodyPr/>
          <a:lstStyle/>
          <a:p>
            <a:fld id="{8862CB0D-228D-CD4C-8C8C-FA68D9AA1B12}" type="datetimeFigureOut">
              <a:rPr lang="en-US" smtClean="0"/>
              <a:t>11/12/18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01E60D-6889-6647-924F-ABE78713892C}" type="slidenum">
              <a:rPr lang="en-US" smtClean="0"/>
              <a:t>‹#›</a:t>
            </a:fld>
            <a:endParaRPr lang="en-US"/>
          </a:p>
        </p:txBody>
      </p:sp>
    </p:spTree>
    <p:extLst>
      <p:ext uri="{BB962C8B-B14F-4D97-AF65-F5344CB8AC3E}">
        <p14:creationId xmlns:p14="http://schemas.microsoft.com/office/powerpoint/2010/main" val="31780804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Edit Master text styles</a:t>
            </a:r>
          </a:p>
        </p:txBody>
      </p:sp>
      <p:sp>
        <p:nvSpPr>
          <p:cNvPr id="5" name="Date Placeholder 4"/>
          <p:cNvSpPr>
            <a:spLocks noGrp="1"/>
          </p:cNvSpPr>
          <p:nvPr>
            <p:ph type="dt" sz="half" idx="10"/>
          </p:nvPr>
        </p:nvSpPr>
        <p:spPr/>
        <p:txBody>
          <a:bodyPr/>
          <a:lstStyle/>
          <a:p>
            <a:fld id="{8862CB0D-228D-CD4C-8C8C-FA68D9AA1B12}" type="datetimeFigureOut">
              <a:rPr lang="en-US" smtClean="0"/>
              <a:t>11/12/18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01E60D-6889-6647-924F-ABE78713892C}" type="slidenum">
              <a:rPr lang="en-US" smtClean="0"/>
              <a:t>‹#›</a:t>
            </a:fld>
            <a:endParaRPr lang="en-US"/>
          </a:p>
        </p:txBody>
      </p:sp>
    </p:spTree>
    <p:extLst>
      <p:ext uri="{BB962C8B-B14F-4D97-AF65-F5344CB8AC3E}">
        <p14:creationId xmlns:p14="http://schemas.microsoft.com/office/powerpoint/2010/main" val="12932007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62CB0D-228D-CD4C-8C8C-FA68D9AA1B12}" type="datetimeFigureOut">
              <a:rPr lang="en-US" smtClean="0"/>
              <a:t>11/12/18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01E60D-6889-6647-924F-ABE78713892C}" type="slidenum">
              <a:rPr lang="en-US" smtClean="0"/>
              <a:t>‹#›</a:t>
            </a:fld>
            <a:endParaRPr lang="en-US"/>
          </a:p>
        </p:txBody>
      </p:sp>
    </p:spTree>
    <p:extLst>
      <p:ext uri="{BB962C8B-B14F-4D97-AF65-F5344CB8AC3E}">
        <p14:creationId xmlns:p14="http://schemas.microsoft.com/office/powerpoint/2010/main" val="10296689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62CB0D-228D-CD4C-8C8C-FA68D9AA1B12}" type="datetimeFigureOut">
              <a:rPr lang="en-US" smtClean="0"/>
              <a:t>11/12/18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01E60D-6889-6647-924F-ABE78713892C}" type="slidenum">
              <a:rPr lang="en-US" smtClean="0"/>
              <a:t>‹#›</a:t>
            </a:fld>
            <a:endParaRPr lang="en-US"/>
          </a:p>
        </p:txBody>
      </p:sp>
    </p:spTree>
    <p:extLst>
      <p:ext uri="{BB962C8B-B14F-4D97-AF65-F5344CB8AC3E}">
        <p14:creationId xmlns:p14="http://schemas.microsoft.com/office/powerpoint/2010/main" val="2150170825"/>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8862CB0D-228D-CD4C-8C8C-FA68D9AA1B12}" type="datetimeFigureOut">
              <a:rPr lang="en-US" smtClean="0"/>
              <a:t>11/12/18</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D701E60D-6889-6647-924F-ABE78713892C}" type="slidenum">
              <a:rPr lang="en-US" smtClean="0"/>
              <a:t>‹#›</a:t>
            </a:fld>
            <a:endParaRPr lang="en-US"/>
          </a:p>
        </p:txBody>
      </p:sp>
    </p:spTree>
    <p:extLst>
      <p:ext uri="{BB962C8B-B14F-4D97-AF65-F5344CB8AC3E}">
        <p14:creationId xmlns:p14="http://schemas.microsoft.com/office/powerpoint/2010/main" val="29065308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tiff"/><Relationship Id="rId4" Type="http://schemas.openxmlformats.org/officeDocument/2006/relationships/image" Target="../media/image2.png"/><Relationship Id="rId1" Type="http://schemas.openxmlformats.org/officeDocument/2006/relationships/slideLayout" Target="../slideLayouts/slideLayout4.xml"/><Relationship Id="rId2" Type="http://schemas.openxmlformats.org/officeDocument/2006/relationships/chart" Target="../charts/char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lumMod val="85000"/>
              </a:schemeClr>
            </a:gs>
            <a:gs pos="35000">
              <a:schemeClr val="accent3">
                <a:lumMod val="0"/>
                <a:lumOff val="100000"/>
              </a:schemeClr>
            </a:gs>
            <a:gs pos="100000">
              <a:schemeClr val="accent3">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9" name="Rectangle 1">
            <a:extLst>
              <a:ext uri="{FF2B5EF4-FFF2-40B4-BE49-F238E27FC236}">
                <a16:creationId xmlns:a16="http://schemas.microsoft.com/office/drawing/2014/main" xmlns="" id="{41BF6DCC-2F4F-D844-8F7A-45846E64C696}"/>
              </a:ext>
            </a:extLst>
          </p:cNvPr>
          <p:cNvSpPr>
            <a:spLocks noGrp="1" noChangeArrowheads="1"/>
          </p:cNvSpPr>
          <p:nvPr>
            <p:ph type="title"/>
          </p:nvPr>
        </p:nvSpPr>
        <p:spPr bwMode="auto">
          <a:xfrm>
            <a:off x="1645920" y="1151799"/>
            <a:ext cx="40919399" cy="69619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spAutoFit/>
          </a:bodyPr>
          <a:lstStyle/>
          <a:p>
            <a:pPr algn="ctr"/>
            <a:r>
              <a:rPr lang="en-US" sz="14000" dirty="0">
                <a:solidFill>
                  <a:srgbClr val="0047A7"/>
                </a:solidFill>
                <a:latin typeface="Arial Narrow" panose="020B0604020202020204" pitchFamily="34" charset="0"/>
                <a:cs typeface="Arial Narrow" panose="020B0604020202020204" pitchFamily="34" charset="0"/>
              </a:rPr>
              <a:t>Acoustic Characteristics of Disguised Speech: </a:t>
            </a:r>
            <a:br>
              <a:rPr lang="en-US" sz="14000" dirty="0">
                <a:solidFill>
                  <a:srgbClr val="0047A7"/>
                </a:solidFill>
                <a:latin typeface="Arial Narrow" panose="020B0604020202020204" pitchFamily="34" charset="0"/>
                <a:cs typeface="Arial Narrow" panose="020B0604020202020204" pitchFamily="34" charset="0"/>
              </a:rPr>
            </a:br>
            <a:r>
              <a:rPr lang="en-US" sz="14000" dirty="0">
                <a:solidFill>
                  <a:srgbClr val="0047A7"/>
                </a:solidFill>
                <a:latin typeface="Arial Narrow" panose="020B0604020202020204" pitchFamily="34" charset="0"/>
                <a:cs typeface="Arial Narrow" panose="020B0604020202020204" pitchFamily="34" charset="0"/>
              </a:rPr>
              <a:t>Speaker Strategies and Listener Mistake Patterns   </a:t>
            </a:r>
            <a:r>
              <a:rPr lang="en-US" sz="7200" dirty="0"/>
              <a:t/>
            </a:r>
            <a:br>
              <a:rPr lang="en-US" sz="7200" dirty="0"/>
            </a:br>
            <a:r>
              <a:rPr lang="en-US" altLang="en-US" sz="7200" dirty="0">
                <a:latin typeface="+mn-lt"/>
                <a:ea typeface="Times New Roman" panose="02020603050405020304" pitchFamily="18" charset="0"/>
                <a:cs typeface="Arial" panose="020B0604020202020204" pitchFamily="34" charset="0"/>
              </a:rPr>
              <a:t>Allan B. Smith, </a:t>
            </a:r>
            <a:r>
              <a:rPr lang="en-US" altLang="en-US" sz="7200" dirty="0" err="1">
                <a:latin typeface="+mn-lt"/>
                <a:ea typeface="Times New Roman" panose="02020603050405020304" pitchFamily="18" charset="0"/>
                <a:cs typeface="Arial" panose="020B0604020202020204" pitchFamily="34" charset="0"/>
              </a:rPr>
              <a:t>Nealy</a:t>
            </a:r>
            <a:r>
              <a:rPr lang="en-US" altLang="en-US" sz="7200" dirty="0">
                <a:latin typeface="+mn-lt"/>
                <a:ea typeface="Times New Roman" panose="02020603050405020304" pitchFamily="18" charset="0"/>
                <a:cs typeface="Arial" panose="020B0604020202020204" pitchFamily="34" charset="0"/>
              </a:rPr>
              <a:t> Mason, Molly Browne, and Brendan Sullivan</a:t>
            </a:r>
            <a:br>
              <a:rPr lang="en-US" altLang="en-US" sz="7200" dirty="0">
                <a:latin typeface="+mn-lt"/>
                <a:ea typeface="Times New Roman" panose="02020603050405020304" pitchFamily="18" charset="0"/>
                <a:cs typeface="Arial" panose="020B0604020202020204" pitchFamily="34" charset="0"/>
              </a:rPr>
            </a:br>
            <a:r>
              <a:rPr lang="en-US" altLang="en-US" sz="7200" dirty="0">
                <a:latin typeface="+mn-lt"/>
                <a:ea typeface="Times New Roman" panose="02020603050405020304" pitchFamily="18" charset="0"/>
                <a:cs typeface="Arial" panose="020B0604020202020204" pitchFamily="34" charset="0"/>
              </a:rPr>
              <a:t/>
            </a:r>
            <a:br>
              <a:rPr lang="en-US" altLang="en-US" sz="7200" dirty="0">
                <a:latin typeface="+mn-lt"/>
                <a:ea typeface="Times New Roman" panose="02020603050405020304" pitchFamily="18" charset="0"/>
                <a:cs typeface="Arial" panose="020B0604020202020204" pitchFamily="34" charset="0"/>
              </a:rPr>
            </a:br>
            <a:endParaRPr lang="en-US" altLang="en-US" sz="7200" dirty="0">
              <a:latin typeface="+mn-lt"/>
            </a:endParaRPr>
          </a:p>
        </p:txBody>
      </p:sp>
      <p:sp>
        <p:nvSpPr>
          <p:cNvPr id="5" name="Content Placeholder 4">
            <a:extLst>
              <a:ext uri="{FF2B5EF4-FFF2-40B4-BE49-F238E27FC236}">
                <a16:creationId xmlns:a16="http://schemas.microsoft.com/office/drawing/2014/main" xmlns="" id="{EF1824DB-426A-D54D-BE07-8E63F439401A}"/>
              </a:ext>
            </a:extLst>
          </p:cNvPr>
          <p:cNvSpPr>
            <a:spLocks noGrp="1"/>
          </p:cNvSpPr>
          <p:nvPr>
            <p:ph sz="half" idx="1"/>
          </p:nvPr>
        </p:nvSpPr>
        <p:spPr>
          <a:xfrm>
            <a:off x="2143823" y="5963478"/>
            <a:ext cx="11611934" cy="24542313"/>
          </a:xfrm>
        </p:spPr>
        <p:txBody>
          <a:bodyPr>
            <a:normAutofit fontScale="25000" lnSpcReduction="20000"/>
          </a:bodyPr>
          <a:lstStyle/>
          <a:p>
            <a:pPr marL="0" indent="0" algn="just">
              <a:lnSpc>
                <a:spcPct val="120000"/>
              </a:lnSpc>
              <a:spcBef>
                <a:spcPts val="0"/>
              </a:spcBef>
              <a:buNone/>
            </a:pPr>
            <a:endParaRPr lang="en-US" sz="11200" dirty="0">
              <a:latin typeface="Arial Narrow" panose="020B0604020202020204" pitchFamily="34" charset="0"/>
              <a:cs typeface="Arial Narrow" panose="020B0604020202020204" pitchFamily="34" charset="0"/>
            </a:endParaRPr>
          </a:p>
          <a:p>
            <a:pPr marL="0" indent="0" algn="ctr">
              <a:lnSpc>
                <a:spcPct val="120000"/>
              </a:lnSpc>
              <a:spcBef>
                <a:spcPts val="0"/>
              </a:spcBef>
              <a:buNone/>
            </a:pPr>
            <a:r>
              <a:rPr lang="en-US" sz="12000" b="1" dirty="0">
                <a:latin typeface="Arial Narrow" panose="020B0604020202020204" pitchFamily="34" charset="0"/>
                <a:cs typeface="Arial Narrow" panose="020B0604020202020204" pitchFamily="34" charset="0"/>
              </a:rPr>
              <a:t>Introduction to Speaker Recognition and Disguise</a:t>
            </a:r>
          </a:p>
          <a:p>
            <a:pPr marL="0" indent="0" algn="ctr">
              <a:lnSpc>
                <a:spcPct val="120000"/>
              </a:lnSpc>
              <a:spcBef>
                <a:spcPts val="0"/>
              </a:spcBef>
              <a:buNone/>
            </a:pPr>
            <a:endParaRPr lang="en-US" sz="4000" b="1" dirty="0">
              <a:latin typeface="Arial Narrow" panose="020B0604020202020204" pitchFamily="34" charset="0"/>
              <a:cs typeface="Arial Narrow" panose="020B0604020202020204" pitchFamily="34" charset="0"/>
            </a:endParaRPr>
          </a:p>
          <a:p>
            <a:pPr marL="0" indent="0" algn="just">
              <a:lnSpc>
                <a:spcPct val="120000"/>
              </a:lnSpc>
              <a:spcBef>
                <a:spcPts val="0"/>
              </a:spcBef>
              <a:buNone/>
            </a:pPr>
            <a:r>
              <a:rPr lang="en-US" sz="12000" dirty="0">
                <a:latin typeface="Arial Narrow" panose="020B0604020202020204" pitchFamily="34" charset="0"/>
                <a:cs typeface="Arial Narrow" panose="020B0604020202020204" pitchFamily="34" charset="0"/>
              </a:rPr>
              <a:t>Speaker recognition is defined as the identification of individuals based on characteristics of their speech (e.g., Cambier-</a:t>
            </a:r>
            <a:r>
              <a:rPr lang="en-US" sz="12000" dirty="0" err="1">
                <a:latin typeface="Arial Narrow" panose="020B0604020202020204" pitchFamily="34" charset="0"/>
                <a:cs typeface="Arial Narrow" panose="020B0604020202020204" pitchFamily="34" charset="0"/>
              </a:rPr>
              <a:t>Langeveld</a:t>
            </a:r>
            <a:r>
              <a:rPr lang="en-US" sz="12000" dirty="0">
                <a:latin typeface="Arial Narrow" panose="020B0604020202020204" pitchFamily="34" charset="0"/>
                <a:cs typeface="Arial Narrow" panose="020B0604020202020204" pitchFamily="34" charset="0"/>
              </a:rPr>
              <a:t>, 2007; </a:t>
            </a:r>
            <a:r>
              <a:rPr lang="en-US" sz="12000" dirty="0" err="1">
                <a:latin typeface="Arial Narrow" panose="020B0604020202020204" pitchFamily="34" charset="0"/>
                <a:cs typeface="Arial Narrow" panose="020B0604020202020204" pitchFamily="34" charset="0"/>
              </a:rPr>
              <a:t>Zetterholm</a:t>
            </a:r>
            <a:r>
              <a:rPr lang="en-US" sz="12000" dirty="0">
                <a:latin typeface="Arial Narrow" panose="020B0604020202020204" pitchFamily="34" charset="0"/>
                <a:cs typeface="Arial Narrow" panose="020B0604020202020204" pitchFamily="34" charset="0"/>
              </a:rPr>
              <a:t>, Sarwar, </a:t>
            </a:r>
            <a:r>
              <a:rPr lang="en-US" sz="12000" dirty="0" err="1">
                <a:latin typeface="Arial Narrow" panose="020B0604020202020204" pitchFamily="34" charset="0"/>
                <a:cs typeface="Arial Narrow" panose="020B0604020202020204" pitchFamily="34" charset="0"/>
              </a:rPr>
              <a:t>Thorvaldsson</a:t>
            </a:r>
            <a:r>
              <a:rPr lang="en-US" sz="12000" dirty="0">
                <a:latin typeface="Arial Narrow" panose="020B0604020202020204" pitchFamily="34" charset="0"/>
                <a:cs typeface="Arial Narrow" panose="020B0604020202020204" pitchFamily="34" charset="0"/>
              </a:rPr>
              <a:t>, &amp; Allwood, 2012).  One branch of speaker recognition is automatic speech recognition, which involves objective assessment of speaker identity using acoustic measures of speech. Automatic speaker recognition would have many useful purposes. In the field of speech forensics, cases such as harassment by telephone, extortion, and kidnapping sometimes involve audio-recordings of a defendant. Automatic recognition of a defendant’s speech might lead to conviction. Moreover, the same technology could support acquittal by showing acoustic differences between a defendant’s speech and speech in a recorded sample submitted as evidence.</a:t>
            </a:r>
          </a:p>
          <a:p>
            <a:pPr marL="0" indent="0" algn="just">
              <a:lnSpc>
                <a:spcPct val="120000"/>
              </a:lnSpc>
              <a:spcBef>
                <a:spcPts val="0"/>
              </a:spcBef>
              <a:buNone/>
            </a:pPr>
            <a:r>
              <a:rPr lang="en-US" sz="12000" dirty="0">
                <a:latin typeface="Arial Narrow" panose="020B0604020202020204" pitchFamily="34" charset="0"/>
                <a:cs typeface="Arial Narrow" panose="020B0604020202020204" pitchFamily="34" charset="0"/>
              </a:rPr>
              <a:t>           One of the major challenges for speaker recognition is that people can disguise their voice to conceal their identity (Amin, 2013; </a:t>
            </a:r>
            <a:r>
              <a:rPr lang="en-US" sz="12000" dirty="0" err="1">
                <a:latin typeface="Arial Narrow" panose="020B0604020202020204" pitchFamily="34" charset="0"/>
                <a:cs typeface="Arial Narrow" panose="020B0604020202020204" pitchFamily="34" charset="0"/>
              </a:rPr>
              <a:t>Dilda</a:t>
            </a:r>
            <a:r>
              <a:rPr lang="en-US" sz="12000" dirty="0">
                <a:latin typeface="Arial Narrow" panose="020B0604020202020204" pitchFamily="34" charset="0"/>
                <a:cs typeface="Arial Narrow" panose="020B0604020202020204" pitchFamily="34" charset="0"/>
              </a:rPr>
              <a:t> &amp; </a:t>
            </a:r>
            <a:r>
              <a:rPr lang="en-US" sz="12000" dirty="0" err="1">
                <a:latin typeface="Arial Narrow" panose="020B0604020202020204" pitchFamily="34" charset="0"/>
                <a:cs typeface="Arial Narrow" panose="020B0604020202020204" pitchFamily="34" charset="0"/>
              </a:rPr>
              <a:t>Hollien</a:t>
            </a:r>
            <a:r>
              <a:rPr lang="en-US" sz="12000" dirty="0">
                <a:latin typeface="Arial Narrow" panose="020B0604020202020204" pitchFamily="34" charset="0"/>
                <a:cs typeface="Arial Narrow" panose="020B0604020202020204" pitchFamily="34" charset="0"/>
              </a:rPr>
              <a:t>, 2015; </a:t>
            </a:r>
            <a:r>
              <a:rPr lang="en-US" sz="12000" dirty="0" err="1">
                <a:latin typeface="Arial Narrow" panose="020B0604020202020204" pitchFamily="34" charset="0"/>
                <a:cs typeface="Arial Narrow" panose="020B0604020202020204" pitchFamily="34" charset="0"/>
              </a:rPr>
              <a:t>Künzel</a:t>
            </a:r>
            <a:r>
              <a:rPr lang="en-US" sz="12000" dirty="0">
                <a:latin typeface="Arial Narrow" panose="020B0604020202020204" pitchFamily="34" charset="0"/>
                <a:cs typeface="Arial Narrow" panose="020B0604020202020204" pitchFamily="34" charset="0"/>
              </a:rPr>
              <a:t>, 2000). While people can disguise their speech with external devices such as computer applications, or by speaking through a cloth or into a jar (Clark &amp; Foulkes, 2007; Wu, 2014), physiological adjustments may be used to change speech without any external objects or computer applications. For example, whispering, pitch-changing, nose-pinching, faking an accent, and mumbling all change speech output (Bartle, &amp; </a:t>
            </a:r>
            <a:r>
              <a:rPr lang="en-US" sz="12000" dirty="0" err="1">
                <a:latin typeface="Arial Narrow" panose="020B0604020202020204" pitchFamily="34" charset="0"/>
                <a:cs typeface="Arial Narrow" panose="020B0604020202020204" pitchFamily="34" charset="0"/>
              </a:rPr>
              <a:t>Dellwo</a:t>
            </a:r>
            <a:r>
              <a:rPr lang="en-US" sz="12000" dirty="0">
                <a:latin typeface="Arial Narrow" panose="020B0604020202020204" pitchFamily="34" charset="0"/>
                <a:cs typeface="Arial Narrow" panose="020B0604020202020204" pitchFamily="34" charset="0"/>
              </a:rPr>
              <a:t>, 2015; </a:t>
            </a:r>
            <a:r>
              <a:rPr lang="en-US" sz="12000" dirty="0" err="1">
                <a:latin typeface="Arial Narrow" panose="020B0604020202020204" pitchFamily="34" charset="0"/>
                <a:cs typeface="Arial Narrow" panose="020B0604020202020204" pitchFamily="34" charset="0"/>
              </a:rPr>
              <a:t>Dilda</a:t>
            </a:r>
            <a:r>
              <a:rPr lang="en-US" sz="12000" dirty="0">
                <a:latin typeface="Arial Narrow" panose="020B0604020202020204" pitchFamily="34" charset="0"/>
                <a:cs typeface="Arial Narrow" panose="020B0604020202020204" pitchFamily="34" charset="0"/>
              </a:rPr>
              <a:t> &amp; </a:t>
            </a:r>
            <a:r>
              <a:rPr lang="en-US" sz="12000" dirty="0" err="1">
                <a:latin typeface="Arial Narrow" panose="020B0604020202020204" pitchFamily="34" charset="0"/>
                <a:cs typeface="Arial Narrow" panose="020B0604020202020204" pitchFamily="34" charset="0"/>
              </a:rPr>
              <a:t>Hollien</a:t>
            </a:r>
            <a:r>
              <a:rPr lang="en-US" sz="12000" dirty="0">
                <a:latin typeface="Arial Narrow" panose="020B0604020202020204" pitchFamily="34" charset="0"/>
                <a:cs typeface="Arial Narrow" panose="020B0604020202020204" pitchFamily="34" charset="0"/>
              </a:rPr>
              <a:t>, 2015). This type of disguising the voice is the focus of the present study.  </a:t>
            </a:r>
          </a:p>
          <a:p>
            <a:pPr marL="0" indent="0" algn="ctr">
              <a:lnSpc>
                <a:spcPct val="120000"/>
              </a:lnSpc>
              <a:spcBef>
                <a:spcPts val="0"/>
              </a:spcBef>
              <a:buNone/>
            </a:pPr>
            <a:endParaRPr lang="en-US" sz="12000" dirty="0">
              <a:latin typeface="Arial Narrow" panose="020B0604020202020204" pitchFamily="34" charset="0"/>
              <a:cs typeface="Arial Narrow" panose="020B0604020202020204" pitchFamily="34" charset="0"/>
            </a:endParaRPr>
          </a:p>
          <a:p>
            <a:pPr marL="0" indent="0">
              <a:lnSpc>
                <a:spcPct val="120000"/>
              </a:lnSpc>
              <a:spcBef>
                <a:spcPts val="0"/>
              </a:spcBef>
              <a:buNone/>
            </a:pPr>
            <a:r>
              <a:rPr lang="en-US" sz="12000" i="1" dirty="0">
                <a:latin typeface="Arial Narrow" panose="020B0604020202020204" pitchFamily="34" charset="0"/>
                <a:cs typeface="Arial Narrow" panose="020B0604020202020204" pitchFamily="34" charset="0"/>
              </a:rPr>
              <a:t>Purpose of the Study</a:t>
            </a:r>
          </a:p>
          <a:p>
            <a:pPr marL="0" indent="0" algn="just">
              <a:lnSpc>
                <a:spcPct val="120000"/>
              </a:lnSpc>
              <a:spcBef>
                <a:spcPts val="0"/>
              </a:spcBef>
              <a:buNone/>
            </a:pPr>
            <a:r>
              <a:rPr lang="en-US" sz="12000" dirty="0">
                <a:latin typeface="Arial Narrow" panose="020B0604020202020204" pitchFamily="34" charset="0"/>
                <a:cs typeface="Arial Narrow" panose="020B0604020202020204" pitchFamily="34" charset="0"/>
              </a:rPr>
              <a:t>Past studies of forensic speech disguise have focused on how speakers can be correctly identified (e.g., Cambier-</a:t>
            </a:r>
            <a:r>
              <a:rPr lang="en-US" sz="12000" dirty="0" err="1">
                <a:latin typeface="Arial Narrow" panose="020B0604020202020204" pitchFamily="34" charset="0"/>
                <a:cs typeface="Arial Narrow" panose="020B0604020202020204" pitchFamily="34" charset="0"/>
              </a:rPr>
              <a:t>Langeveld</a:t>
            </a:r>
            <a:r>
              <a:rPr lang="en-US" sz="12000" dirty="0">
                <a:latin typeface="Arial Narrow" panose="020B0604020202020204" pitchFamily="34" charset="0"/>
                <a:cs typeface="Arial Narrow" panose="020B0604020202020204" pitchFamily="34" charset="0"/>
              </a:rPr>
              <a:t>, 2007; </a:t>
            </a:r>
            <a:r>
              <a:rPr lang="en-US" sz="12000" dirty="0" err="1">
                <a:latin typeface="Arial Narrow" panose="020B0604020202020204" pitchFamily="34" charset="0"/>
                <a:cs typeface="Arial Narrow" panose="020B0604020202020204" pitchFamily="34" charset="0"/>
              </a:rPr>
              <a:t>Dilda</a:t>
            </a:r>
            <a:r>
              <a:rPr lang="en-US" sz="12000" dirty="0">
                <a:latin typeface="Arial Narrow" panose="020B0604020202020204" pitchFamily="34" charset="0"/>
                <a:cs typeface="Arial Narrow" panose="020B0604020202020204" pitchFamily="34" charset="0"/>
              </a:rPr>
              <a:t> &amp; </a:t>
            </a:r>
            <a:r>
              <a:rPr lang="en-US" sz="12000" dirty="0" err="1">
                <a:latin typeface="Arial Narrow" panose="020B0604020202020204" pitchFamily="34" charset="0"/>
                <a:cs typeface="Arial Narrow" panose="020B0604020202020204" pitchFamily="34" charset="0"/>
              </a:rPr>
              <a:t>Hollien</a:t>
            </a:r>
            <a:r>
              <a:rPr lang="en-US" sz="12000" dirty="0">
                <a:latin typeface="Arial Narrow" panose="020B0604020202020204" pitchFamily="34" charset="0"/>
                <a:cs typeface="Arial Narrow" panose="020B0604020202020204" pitchFamily="34" charset="0"/>
              </a:rPr>
              <a:t>, 2015). However, little is known about (1) how people choose to disguise their speech, and (2) how listeners match, even if inaccurately, natural speech to disguised speech.  Knowing more about these factors would provide a fuller understanding of disguised speech and the challenges it presents for automatic recognition. </a:t>
            </a:r>
          </a:p>
          <a:p>
            <a:pPr marL="0" indent="0" algn="just">
              <a:lnSpc>
                <a:spcPct val="120000"/>
              </a:lnSpc>
              <a:spcBef>
                <a:spcPts val="0"/>
              </a:spcBef>
              <a:buNone/>
            </a:pPr>
            <a:endParaRPr lang="en-US" sz="12000" dirty="0">
              <a:latin typeface="Arial Narrow" panose="020B0604020202020204" pitchFamily="34" charset="0"/>
              <a:cs typeface="Arial Narrow" panose="020B0604020202020204" pitchFamily="34" charset="0"/>
            </a:endParaRPr>
          </a:p>
          <a:p>
            <a:pPr marL="0" indent="0" algn="just">
              <a:lnSpc>
                <a:spcPct val="120000"/>
              </a:lnSpc>
              <a:spcBef>
                <a:spcPts val="0"/>
              </a:spcBef>
              <a:buNone/>
            </a:pPr>
            <a:r>
              <a:rPr lang="en-US" sz="12000" i="1" dirty="0">
                <a:latin typeface="Arial Narrow" panose="020B0604020202020204" pitchFamily="34" charset="0"/>
                <a:cs typeface="Arial Narrow" panose="020B0604020202020204" pitchFamily="34" charset="0"/>
              </a:rPr>
              <a:t>Research Questions</a:t>
            </a:r>
          </a:p>
          <a:p>
            <a:pPr marL="0" indent="0" algn="just">
              <a:lnSpc>
                <a:spcPct val="120000"/>
              </a:lnSpc>
              <a:spcBef>
                <a:spcPts val="0"/>
              </a:spcBef>
              <a:buNone/>
            </a:pPr>
            <a:r>
              <a:rPr lang="en-US" sz="12000" dirty="0">
                <a:latin typeface="Arial Narrow" panose="020B0604020202020204" pitchFamily="34" charset="0"/>
                <a:cs typeface="Arial Narrow" panose="020B0604020202020204" pitchFamily="34" charset="0"/>
              </a:rPr>
              <a:t>1. How accurate are listeners in matching a speaker’s disguised and true speech?</a:t>
            </a:r>
          </a:p>
          <a:p>
            <a:pPr marL="0" indent="0" algn="just">
              <a:lnSpc>
                <a:spcPct val="120000"/>
              </a:lnSpc>
              <a:spcBef>
                <a:spcPts val="0"/>
              </a:spcBef>
              <a:buNone/>
            </a:pPr>
            <a:r>
              <a:rPr lang="en-US" sz="12000" dirty="0">
                <a:latin typeface="Arial Narrow" panose="020B0604020202020204" pitchFamily="34" charset="0"/>
                <a:cs typeface="Arial Narrow" panose="020B0604020202020204" pitchFamily="34" charset="0"/>
              </a:rPr>
              <a:t>2. How do speakers change their speech when they disguise it? </a:t>
            </a:r>
          </a:p>
          <a:p>
            <a:pPr marL="0" indent="0" algn="just">
              <a:lnSpc>
                <a:spcPct val="120000"/>
              </a:lnSpc>
              <a:spcBef>
                <a:spcPts val="0"/>
              </a:spcBef>
              <a:buNone/>
            </a:pPr>
            <a:r>
              <a:rPr lang="en-US" sz="12000" dirty="0">
                <a:latin typeface="Arial Narrow" panose="020B0604020202020204" pitchFamily="34" charset="0"/>
                <a:cs typeface="Arial Narrow" panose="020B0604020202020204" pitchFamily="34" charset="0"/>
              </a:rPr>
              <a:t>3. When listeners match speakers </a:t>
            </a:r>
            <a:r>
              <a:rPr lang="en-US" sz="12000" u="sng" dirty="0">
                <a:latin typeface="Arial Narrow" panose="020B0604020202020204" pitchFamily="34" charset="0"/>
                <a:cs typeface="Arial Narrow" panose="020B0604020202020204" pitchFamily="34" charset="0"/>
              </a:rPr>
              <a:t>correctly</a:t>
            </a:r>
            <a:r>
              <a:rPr lang="en-US" sz="12000" dirty="0">
                <a:latin typeface="Arial Narrow" panose="020B0604020202020204" pitchFamily="34" charset="0"/>
                <a:cs typeface="Arial Narrow" panose="020B0604020202020204" pitchFamily="34" charset="0"/>
              </a:rPr>
              <a:t>, which acoustic characteristics correspond with the match?</a:t>
            </a:r>
          </a:p>
          <a:p>
            <a:pPr marL="0" indent="0" algn="just">
              <a:lnSpc>
                <a:spcPct val="120000"/>
              </a:lnSpc>
              <a:spcBef>
                <a:spcPts val="0"/>
              </a:spcBef>
              <a:buNone/>
            </a:pPr>
            <a:r>
              <a:rPr lang="en-US" sz="12000" dirty="0">
                <a:latin typeface="Arial Narrow" panose="020B0604020202020204" pitchFamily="34" charset="0"/>
                <a:cs typeface="Arial Narrow" panose="020B0604020202020204" pitchFamily="34" charset="0"/>
              </a:rPr>
              <a:t>4. When listeners match speakers </a:t>
            </a:r>
            <a:r>
              <a:rPr lang="en-US" sz="12000" u="sng" dirty="0">
                <a:latin typeface="Arial Narrow" panose="020B0604020202020204" pitchFamily="34" charset="0"/>
                <a:cs typeface="Arial Narrow" panose="020B0604020202020204" pitchFamily="34" charset="0"/>
              </a:rPr>
              <a:t>incorrectly</a:t>
            </a:r>
            <a:r>
              <a:rPr lang="en-US" sz="12000" dirty="0">
                <a:latin typeface="Arial Narrow" panose="020B0604020202020204" pitchFamily="34" charset="0"/>
                <a:cs typeface="Arial Narrow" panose="020B0604020202020204" pitchFamily="34" charset="0"/>
              </a:rPr>
              <a:t>, which acoustic characteristics correspond with the match?</a:t>
            </a:r>
          </a:p>
          <a:p>
            <a:pPr marL="0" indent="0" algn="just">
              <a:lnSpc>
                <a:spcPct val="120000"/>
              </a:lnSpc>
              <a:spcBef>
                <a:spcPts val="0"/>
              </a:spcBef>
              <a:buNone/>
            </a:pPr>
            <a:endParaRPr lang="en-US" sz="12000" dirty="0">
              <a:latin typeface="Arial Narrow" panose="020B0604020202020204" pitchFamily="34" charset="0"/>
              <a:cs typeface="Arial Narrow" panose="020B0604020202020204" pitchFamily="34" charset="0"/>
            </a:endParaRPr>
          </a:p>
          <a:p>
            <a:pPr marL="0" indent="0" algn="ctr">
              <a:lnSpc>
                <a:spcPct val="120000"/>
              </a:lnSpc>
              <a:spcBef>
                <a:spcPts val="0"/>
              </a:spcBef>
              <a:buNone/>
            </a:pPr>
            <a:r>
              <a:rPr lang="en-US" sz="12000" b="1" dirty="0">
                <a:latin typeface="Arial Narrow" panose="020B0604020202020204" pitchFamily="34" charset="0"/>
                <a:cs typeface="Arial Narrow" panose="020B0604020202020204" pitchFamily="34" charset="0"/>
              </a:rPr>
              <a:t>Method</a:t>
            </a:r>
          </a:p>
          <a:p>
            <a:pPr marL="0" indent="0" algn="just">
              <a:lnSpc>
                <a:spcPct val="120000"/>
              </a:lnSpc>
              <a:spcBef>
                <a:spcPts val="0"/>
              </a:spcBef>
              <a:buNone/>
            </a:pPr>
            <a:r>
              <a:rPr lang="en-US" sz="12000" i="1" dirty="0">
                <a:latin typeface="Arial Narrow" panose="020B0604020202020204" pitchFamily="34" charset="0"/>
                <a:cs typeface="Arial Narrow" panose="020B0604020202020204" pitchFamily="34" charset="0"/>
              </a:rPr>
              <a:t>Participants</a:t>
            </a:r>
          </a:p>
          <a:p>
            <a:pPr marL="0" indent="0" algn="just">
              <a:lnSpc>
                <a:spcPct val="120000"/>
              </a:lnSpc>
              <a:spcBef>
                <a:spcPts val="0"/>
              </a:spcBef>
              <a:buNone/>
            </a:pPr>
            <a:r>
              <a:rPr lang="en-US" sz="12000" dirty="0">
                <a:latin typeface="Arial Narrow" panose="020B0604020202020204" pitchFamily="34" charset="0"/>
                <a:cs typeface="Arial Narrow" panose="020B0604020202020204" pitchFamily="34" charset="0"/>
              </a:rPr>
              <a:t>      Speakers were 13 women, age 18-25.</a:t>
            </a:r>
          </a:p>
          <a:p>
            <a:pPr marL="0" indent="0" algn="just">
              <a:lnSpc>
                <a:spcPct val="120000"/>
              </a:lnSpc>
              <a:spcBef>
                <a:spcPts val="0"/>
              </a:spcBef>
              <a:buNone/>
            </a:pPr>
            <a:r>
              <a:rPr lang="en-US" sz="12000" dirty="0">
                <a:latin typeface="Arial Narrow" panose="020B0604020202020204" pitchFamily="34" charset="0"/>
                <a:cs typeface="Arial Narrow" panose="020B0604020202020204" pitchFamily="34" charset="0"/>
              </a:rPr>
              <a:t>      Listeners were a different group of 5 participants.</a:t>
            </a:r>
          </a:p>
          <a:p>
            <a:pPr marL="0" indent="0" algn="just">
              <a:lnSpc>
                <a:spcPct val="120000"/>
              </a:lnSpc>
              <a:spcBef>
                <a:spcPts val="0"/>
              </a:spcBef>
              <a:buNone/>
            </a:pPr>
            <a:r>
              <a:rPr lang="en-US" sz="12000" i="1" dirty="0">
                <a:latin typeface="Arial Narrow" panose="020B0604020202020204" pitchFamily="34" charset="0"/>
                <a:cs typeface="Arial Narrow" panose="020B0604020202020204" pitchFamily="34" charset="0"/>
              </a:rPr>
              <a:t>Procedures</a:t>
            </a:r>
          </a:p>
          <a:p>
            <a:pPr marL="0" indent="0" algn="just">
              <a:lnSpc>
                <a:spcPct val="120000"/>
              </a:lnSpc>
              <a:spcBef>
                <a:spcPts val="0"/>
              </a:spcBef>
              <a:buNone/>
            </a:pPr>
            <a:r>
              <a:rPr lang="en-US" sz="12000" dirty="0">
                <a:latin typeface="Arial Narrow" panose="020B0604020202020204" pitchFamily="34" charset="0"/>
                <a:cs typeface="Arial Narrow" panose="020B0604020202020204" pitchFamily="34" charset="0"/>
              </a:rPr>
              <a:t>      </a:t>
            </a:r>
            <a:r>
              <a:rPr lang="en-US" sz="12000" i="1" dirty="0">
                <a:latin typeface="Arial Narrow" panose="020B0604020202020204" pitchFamily="34" charset="0"/>
                <a:cs typeface="Arial Narrow" panose="020B0604020202020204" pitchFamily="34" charset="0"/>
              </a:rPr>
              <a:t>Speaking task</a:t>
            </a:r>
            <a:r>
              <a:rPr lang="en-US" sz="12000" dirty="0">
                <a:latin typeface="Arial Narrow" panose="020B0604020202020204" pitchFamily="34" charset="0"/>
                <a:cs typeface="Arial Narrow" panose="020B0604020202020204" pitchFamily="34" charset="0"/>
              </a:rPr>
              <a:t>: Participants read the first paragraph of the rainbow passage in their normal voice. Then they read the paragraph again while speaking in a manner that would make their identity difficult for listeners to recognize.  </a:t>
            </a:r>
          </a:p>
          <a:p>
            <a:pPr marL="0" indent="0" algn="just">
              <a:lnSpc>
                <a:spcPct val="120000"/>
              </a:lnSpc>
              <a:spcBef>
                <a:spcPts val="0"/>
              </a:spcBef>
              <a:buNone/>
            </a:pPr>
            <a:r>
              <a:rPr lang="en-US" sz="12000" i="1" dirty="0">
                <a:latin typeface="Arial Narrow" panose="020B0604020202020204" pitchFamily="34" charset="0"/>
                <a:cs typeface="Arial Narrow" panose="020B0604020202020204" pitchFamily="34" charset="0"/>
              </a:rPr>
              <a:t>        Acoustic analyses: </a:t>
            </a:r>
            <a:r>
              <a:rPr lang="en-US" sz="12000" dirty="0">
                <a:latin typeface="Arial Narrow" panose="020B0604020202020204" pitchFamily="34" charset="0"/>
                <a:cs typeface="Arial Narrow" panose="020B0604020202020204" pitchFamily="34" charset="0"/>
              </a:rPr>
              <a:t>All 26 recordings (13 normal, 13 disguised) were analyzed with CSL for mean F1,  F2,  F3, F</a:t>
            </a:r>
            <a:r>
              <a:rPr lang="en-US" sz="12000" baseline="-25000" dirty="0">
                <a:latin typeface="Arial Narrow" panose="020B0604020202020204" pitchFamily="34" charset="0"/>
                <a:cs typeface="Arial Narrow" panose="020B0604020202020204" pitchFamily="34" charset="0"/>
              </a:rPr>
              <a:t>0</a:t>
            </a:r>
            <a:r>
              <a:rPr lang="en-US" sz="12000" dirty="0">
                <a:latin typeface="Arial Narrow" panose="020B0604020202020204" pitchFamily="34" charset="0"/>
                <a:cs typeface="Arial Narrow" panose="020B0604020202020204" pitchFamily="34" charset="0"/>
              </a:rPr>
              <a:t>, intensity, and speaking rate.</a:t>
            </a:r>
          </a:p>
          <a:p>
            <a:pPr marL="0" indent="0" algn="just">
              <a:lnSpc>
                <a:spcPct val="120000"/>
              </a:lnSpc>
              <a:spcBef>
                <a:spcPts val="0"/>
              </a:spcBef>
              <a:buNone/>
            </a:pPr>
            <a:r>
              <a:rPr lang="en-US" sz="12000" i="1" dirty="0">
                <a:latin typeface="Arial Narrow" panose="020B0604020202020204" pitchFamily="34" charset="0"/>
                <a:cs typeface="Arial Narrow" panose="020B0604020202020204" pitchFamily="34" charset="0"/>
              </a:rPr>
              <a:t>         Listening task: </a:t>
            </a:r>
            <a:r>
              <a:rPr lang="en-US" sz="12000" dirty="0">
                <a:latin typeface="Arial Narrow" panose="020B0604020202020204" pitchFamily="34" charset="0"/>
                <a:cs typeface="Arial Narrow" panose="020B0604020202020204" pitchFamily="34" charset="0"/>
              </a:rPr>
              <a:t>Listeners were presented 26 audio file icons shown on a computer screen (13 icons labelled as normal; 13 labelled as disguised) in random order.  Participants listened and attempted to match them by speaker.</a:t>
            </a:r>
          </a:p>
          <a:p>
            <a:pPr marL="0" indent="0" algn="just">
              <a:lnSpc>
                <a:spcPct val="120000"/>
              </a:lnSpc>
              <a:spcBef>
                <a:spcPts val="0"/>
              </a:spcBef>
              <a:buNone/>
            </a:pPr>
            <a:endParaRPr lang="en-US" sz="11200" dirty="0">
              <a:latin typeface="Arial Narrow" panose="020B0604020202020204" pitchFamily="34" charset="0"/>
              <a:cs typeface="Arial Narrow" panose="020B0604020202020204" pitchFamily="34" charset="0"/>
            </a:endParaRPr>
          </a:p>
          <a:p>
            <a:pPr marL="0" indent="0" algn="just">
              <a:lnSpc>
                <a:spcPct val="120000"/>
              </a:lnSpc>
              <a:spcBef>
                <a:spcPts val="0"/>
              </a:spcBef>
              <a:buNone/>
            </a:pPr>
            <a:endParaRPr lang="en-US" sz="14400" dirty="0">
              <a:latin typeface="Arial Narrow" panose="020B0604020202020204" pitchFamily="34" charset="0"/>
              <a:cs typeface="Arial Narrow" panose="020B0604020202020204" pitchFamily="34" charset="0"/>
            </a:endParaRPr>
          </a:p>
          <a:p>
            <a:pPr marL="0" indent="0" algn="just">
              <a:lnSpc>
                <a:spcPct val="120000"/>
              </a:lnSpc>
              <a:spcBef>
                <a:spcPts val="0"/>
              </a:spcBef>
              <a:buNone/>
            </a:pPr>
            <a:endParaRPr lang="en-US" sz="1600" dirty="0">
              <a:latin typeface="Arial Narrow" panose="020B0604020202020204" pitchFamily="34" charset="0"/>
              <a:cs typeface="Arial Narrow" panose="020B0604020202020204" pitchFamily="34" charset="0"/>
            </a:endParaRPr>
          </a:p>
        </p:txBody>
      </p:sp>
      <p:sp>
        <p:nvSpPr>
          <p:cNvPr id="6" name="Content Placeholder 5">
            <a:extLst>
              <a:ext uri="{FF2B5EF4-FFF2-40B4-BE49-F238E27FC236}">
                <a16:creationId xmlns:a16="http://schemas.microsoft.com/office/drawing/2014/main" xmlns="" id="{0D2B0A4C-0D57-544F-8FB6-2F39CC1B349A}"/>
              </a:ext>
            </a:extLst>
          </p:cNvPr>
          <p:cNvSpPr>
            <a:spLocks noGrp="1"/>
          </p:cNvSpPr>
          <p:nvPr>
            <p:ph sz="half" idx="2"/>
          </p:nvPr>
        </p:nvSpPr>
        <p:spPr>
          <a:xfrm>
            <a:off x="30413739" y="5963477"/>
            <a:ext cx="11617881" cy="23506329"/>
          </a:xfrm>
        </p:spPr>
        <p:txBody>
          <a:bodyPr>
            <a:noAutofit/>
          </a:bodyPr>
          <a:lstStyle/>
          <a:p>
            <a:pPr marL="0" indent="0">
              <a:spcBef>
                <a:spcPts val="0"/>
              </a:spcBef>
              <a:buNone/>
            </a:pPr>
            <a:endParaRPr lang="en-US" sz="3000" dirty="0">
              <a:latin typeface="Arial Narrow" panose="020B0604020202020204" pitchFamily="34" charset="0"/>
              <a:cs typeface="Arial Narrow" panose="020B0604020202020204" pitchFamily="34" charset="0"/>
            </a:endParaRPr>
          </a:p>
          <a:p>
            <a:pPr marL="0" indent="0" algn="ctr">
              <a:spcBef>
                <a:spcPts val="0"/>
              </a:spcBef>
              <a:buNone/>
            </a:pPr>
            <a:r>
              <a:rPr lang="en-US" sz="3000" b="1" dirty="0">
                <a:latin typeface="Arial Narrow" panose="020B0604020202020204" pitchFamily="34" charset="0"/>
                <a:cs typeface="Arial Narrow" panose="020B0604020202020204" pitchFamily="34" charset="0"/>
              </a:rPr>
              <a:t>Results and Discussion</a:t>
            </a:r>
          </a:p>
          <a:p>
            <a:pPr marL="0" indent="0" algn="just">
              <a:lnSpc>
                <a:spcPct val="100000"/>
              </a:lnSpc>
              <a:spcBef>
                <a:spcPts val="2400"/>
              </a:spcBef>
              <a:buNone/>
            </a:pPr>
            <a:r>
              <a:rPr lang="en-US" sz="3000" i="1" dirty="0">
                <a:latin typeface="Arial Narrow" panose="020B0604020202020204" pitchFamily="34" charset="0"/>
                <a:cs typeface="Arial Narrow" panose="020B0604020202020204" pitchFamily="34" charset="0"/>
              </a:rPr>
              <a:t>Research Question 1</a:t>
            </a:r>
            <a:r>
              <a:rPr lang="en-US" sz="3000" dirty="0">
                <a:latin typeface="Arial Narrow" panose="020B0604020202020204" pitchFamily="34" charset="0"/>
                <a:cs typeface="Arial Narrow" panose="020B0604020202020204" pitchFamily="34" charset="0"/>
              </a:rPr>
              <a:t>. Speakers were correctly matched by listeners in only 28.8% of attempts. Individual listeners ranged from 15.4% to 38.5% accuracy.  </a:t>
            </a:r>
            <a:endParaRPr lang="en-US" sz="1000" dirty="0">
              <a:latin typeface="Arial Narrow" panose="020B0604020202020204" pitchFamily="34" charset="0"/>
              <a:cs typeface="Arial Narrow" panose="020B0604020202020204" pitchFamily="34" charset="0"/>
            </a:endParaRPr>
          </a:p>
          <a:p>
            <a:pPr marL="0" indent="0" algn="just">
              <a:lnSpc>
                <a:spcPct val="100000"/>
              </a:lnSpc>
              <a:spcBef>
                <a:spcPts val="2400"/>
              </a:spcBef>
              <a:buNone/>
            </a:pPr>
            <a:r>
              <a:rPr lang="en-US" sz="3000" i="1" dirty="0">
                <a:latin typeface="Arial Narrow" panose="020B0604020202020204" pitchFamily="34" charset="0"/>
                <a:cs typeface="Arial Narrow" panose="020B0604020202020204" pitchFamily="34" charset="0"/>
              </a:rPr>
              <a:t>Research Question 2</a:t>
            </a:r>
            <a:r>
              <a:rPr lang="en-US" sz="3000" dirty="0">
                <a:latin typeface="Arial Narrow" panose="020B0604020202020204" pitchFamily="34" charset="0"/>
                <a:cs typeface="Arial Narrow" panose="020B0604020202020204" pitchFamily="34" charset="0"/>
              </a:rPr>
              <a:t>:  While individual speakers clearly changed acoustic characteristics of their voices, the direction of change differed among individuals, obscuring group differences. Therefore, the absolute within-speaker change between normal and disguised conditions was calculated (Table 1).  Changes to disguised speech were comparable across formants, but when calculated as % of frequency change, F3 remained very stable. Additionally, the correlation between normal and disguised conditions was strongest for F3 among the acoustic variables (</a:t>
            </a:r>
            <a:r>
              <a:rPr lang="en-US" sz="3000" i="1" dirty="0">
                <a:latin typeface="Arial Narrow" panose="020B0604020202020204" pitchFamily="34" charset="0"/>
                <a:cs typeface="Arial Narrow" panose="020B0604020202020204" pitchFamily="34" charset="0"/>
              </a:rPr>
              <a:t>r</a:t>
            </a:r>
            <a:r>
              <a:rPr lang="en-US" sz="3000" dirty="0">
                <a:latin typeface="Arial Narrow" panose="020B0604020202020204" pitchFamily="34" charset="0"/>
                <a:cs typeface="Arial Narrow" panose="020B0604020202020204" pitchFamily="34" charset="0"/>
              </a:rPr>
              <a:t> = .82, </a:t>
            </a:r>
            <a:r>
              <a:rPr lang="en-US" sz="3000" i="1" dirty="0">
                <a:latin typeface="Arial Narrow" panose="020B0604020202020204" pitchFamily="34" charset="0"/>
                <a:cs typeface="Arial Narrow" panose="020B0604020202020204" pitchFamily="34" charset="0"/>
              </a:rPr>
              <a:t>p</a:t>
            </a:r>
            <a:r>
              <a:rPr lang="en-US" sz="3000" dirty="0">
                <a:latin typeface="Arial Narrow" panose="020B0604020202020204" pitchFamily="34" charset="0"/>
                <a:cs typeface="Arial Narrow" panose="020B0604020202020204" pitchFamily="34" charset="0"/>
              </a:rPr>
              <a:t> &lt; .01).  Changes to mean F</a:t>
            </a:r>
            <a:r>
              <a:rPr lang="en-US" sz="3000" baseline="-25000" dirty="0">
                <a:latin typeface="Arial Narrow" panose="020B0604020202020204" pitchFamily="34" charset="0"/>
                <a:cs typeface="Arial Narrow" panose="020B0604020202020204" pitchFamily="34" charset="0"/>
              </a:rPr>
              <a:t>0</a:t>
            </a:r>
            <a:r>
              <a:rPr lang="en-US" sz="3000" dirty="0">
                <a:latin typeface="Arial Narrow" panose="020B0604020202020204" pitchFamily="34" charset="0"/>
                <a:cs typeface="Arial Narrow" panose="020B0604020202020204" pitchFamily="34" charset="0"/>
              </a:rPr>
              <a:t> and  intensity were also minimal (Table 1) , with moderately strong correlations in true matches (Figure 1).</a:t>
            </a:r>
          </a:p>
          <a:p>
            <a:pPr marL="0" indent="0">
              <a:buNone/>
            </a:pPr>
            <a:endParaRPr lang="en-US" sz="3000" dirty="0">
              <a:latin typeface="Arial Narrow" panose="020B0604020202020204" pitchFamily="34" charset="0"/>
              <a:cs typeface="Arial Narrow" panose="020B0604020202020204" pitchFamily="34" charset="0"/>
            </a:endParaRPr>
          </a:p>
          <a:p>
            <a:pPr marL="0" indent="0">
              <a:buNone/>
            </a:pPr>
            <a:endParaRPr lang="en-US" sz="3000" dirty="0">
              <a:latin typeface="Arial Narrow" panose="020B0604020202020204" pitchFamily="34" charset="0"/>
              <a:cs typeface="Arial Narrow" panose="020B0604020202020204" pitchFamily="34" charset="0"/>
            </a:endParaRPr>
          </a:p>
          <a:p>
            <a:pPr marL="0" indent="0">
              <a:buNone/>
            </a:pPr>
            <a:endParaRPr lang="en-US" sz="3000" dirty="0">
              <a:latin typeface="Arial Narrow" panose="020B0604020202020204" pitchFamily="34" charset="0"/>
              <a:cs typeface="Arial Narrow" panose="020B0604020202020204" pitchFamily="34" charset="0"/>
            </a:endParaRPr>
          </a:p>
          <a:p>
            <a:pPr marL="0" indent="0" algn="just">
              <a:buNone/>
            </a:pPr>
            <a:endParaRPr lang="en-US" sz="3000" dirty="0">
              <a:latin typeface="Arial Narrow" panose="020B0604020202020204" pitchFamily="34" charset="0"/>
              <a:cs typeface="Arial Narrow" panose="020B0604020202020204" pitchFamily="34" charset="0"/>
            </a:endParaRPr>
          </a:p>
          <a:p>
            <a:pPr marL="0" indent="0" algn="just">
              <a:spcBef>
                <a:spcPts val="2400"/>
              </a:spcBef>
              <a:buNone/>
            </a:pPr>
            <a:r>
              <a:rPr lang="en-US" sz="3000" dirty="0">
                <a:latin typeface="Arial Narrow" panose="020B0604020202020204" pitchFamily="34" charset="0"/>
                <a:cs typeface="Arial Narrow" panose="020B0604020202020204" pitchFamily="34" charset="0"/>
              </a:rPr>
              <a:t>Research Question 3. Listeners’ correct matches showed high correlations for  speaking rate (</a:t>
            </a:r>
            <a:r>
              <a:rPr lang="en-US" sz="3000" i="1" dirty="0">
                <a:latin typeface="Arial Narrow" panose="020B0604020202020204" pitchFamily="34" charset="0"/>
                <a:cs typeface="Arial Narrow" panose="020B0604020202020204" pitchFamily="34" charset="0"/>
              </a:rPr>
              <a:t>r</a:t>
            </a:r>
            <a:r>
              <a:rPr lang="en-US" sz="3000" dirty="0">
                <a:latin typeface="Arial Narrow" panose="020B0604020202020204" pitchFamily="34" charset="0"/>
                <a:cs typeface="Arial Narrow" panose="020B0604020202020204" pitchFamily="34" charset="0"/>
              </a:rPr>
              <a:t> = .89, </a:t>
            </a:r>
            <a:r>
              <a:rPr lang="en-US" sz="3000" i="1" dirty="0">
                <a:latin typeface="Arial Narrow" panose="020B0604020202020204" pitchFamily="34" charset="0"/>
                <a:cs typeface="Arial Narrow" panose="020B0604020202020204" pitchFamily="34" charset="0"/>
              </a:rPr>
              <a:t>p</a:t>
            </a:r>
            <a:r>
              <a:rPr lang="en-US" sz="3000" dirty="0">
                <a:latin typeface="Arial Narrow" panose="020B0604020202020204" pitchFamily="34" charset="0"/>
                <a:cs typeface="Arial Narrow" panose="020B0604020202020204" pitchFamily="34" charset="0"/>
              </a:rPr>
              <a:t> &lt; .01) and for intensity (</a:t>
            </a:r>
            <a:r>
              <a:rPr lang="en-US" sz="3000" i="1" dirty="0">
                <a:latin typeface="Arial Narrow" panose="020B0604020202020204" pitchFamily="34" charset="0"/>
                <a:cs typeface="Arial Narrow" panose="020B0604020202020204" pitchFamily="34" charset="0"/>
              </a:rPr>
              <a:t>r</a:t>
            </a:r>
            <a:r>
              <a:rPr lang="en-US" sz="3000" dirty="0">
                <a:latin typeface="Arial Narrow" panose="020B0604020202020204" pitchFamily="34" charset="0"/>
                <a:cs typeface="Arial Narrow" panose="020B0604020202020204" pitchFamily="34" charset="0"/>
              </a:rPr>
              <a:t> = .83, </a:t>
            </a:r>
            <a:r>
              <a:rPr lang="en-US" sz="3000" i="1" dirty="0">
                <a:latin typeface="Arial Narrow" panose="020B0604020202020204" pitchFamily="34" charset="0"/>
                <a:cs typeface="Arial Narrow" panose="020B0604020202020204" pitchFamily="34" charset="0"/>
              </a:rPr>
              <a:t>p</a:t>
            </a:r>
            <a:r>
              <a:rPr lang="en-US" sz="3000" dirty="0">
                <a:latin typeface="Arial Narrow" panose="020B0604020202020204" pitchFamily="34" charset="0"/>
                <a:cs typeface="Arial Narrow" panose="020B0604020202020204" pitchFamily="34" charset="0"/>
              </a:rPr>
              <a:t> &lt; .01).  In contrast, F2 changed the most between normal and disguised conditions </a:t>
            </a:r>
            <a:r>
              <a:rPr lang="en-US" sz="3000" i="1" dirty="0">
                <a:latin typeface="Arial Narrow" panose="020B0604020202020204" pitchFamily="34" charset="0"/>
                <a:cs typeface="Arial Narrow" panose="020B0604020202020204" pitchFamily="34" charset="0"/>
              </a:rPr>
              <a:t>(r </a:t>
            </a:r>
            <a:r>
              <a:rPr lang="en-US" sz="3000" dirty="0">
                <a:latin typeface="Arial Narrow" panose="020B0604020202020204" pitchFamily="34" charset="0"/>
                <a:cs typeface="Arial Narrow" panose="020B0604020202020204" pitchFamily="34" charset="0"/>
              </a:rPr>
              <a:t>= .35, </a:t>
            </a:r>
            <a:r>
              <a:rPr lang="en-US" sz="3000" dirty="0" err="1">
                <a:latin typeface="Arial Narrow" panose="020B0604020202020204" pitchFamily="34" charset="0"/>
                <a:cs typeface="Arial Narrow" panose="020B0604020202020204" pitchFamily="34" charset="0"/>
              </a:rPr>
              <a:t>n.s</a:t>
            </a:r>
            <a:r>
              <a:rPr lang="en-US" sz="3000" dirty="0">
                <a:latin typeface="Arial Narrow" panose="020B0604020202020204" pitchFamily="34" charset="0"/>
                <a:cs typeface="Arial Narrow" panose="020B0604020202020204" pitchFamily="34" charset="0"/>
              </a:rPr>
              <a:t>.). </a:t>
            </a:r>
          </a:p>
          <a:p>
            <a:pPr marL="0" indent="0" algn="just">
              <a:spcBef>
                <a:spcPts val="2400"/>
              </a:spcBef>
              <a:buNone/>
            </a:pPr>
            <a:r>
              <a:rPr lang="en-US" sz="3000" dirty="0">
                <a:latin typeface="Arial Narrow" panose="020B0604020202020204" pitchFamily="34" charset="0"/>
                <a:cs typeface="Arial Narrow" panose="020B0604020202020204" pitchFamily="34" charset="0"/>
              </a:rPr>
              <a:t>Research Question 4. Listeners’ incorrect matches were most strongly correlated with F2, suggesting that this aspect of the acoustic signal may have misguided listeners’ decisions.  Moreover, recall that F2 was not a very dependable indication of true matches, so reliance on F2 could not lead to many correct identifications.  In contrast, incorrect matches were not strongly related to F3, which was more promising as an identifier because it changed very little in true matches. </a:t>
            </a:r>
          </a:p>
          <a:p>
            <a:pPr marL="0" indent="0" algn="just">
              <a:spcBef>
                <a:spcPts val="2400"/>
              </a:spcBef>
              <a:buNone/>
            </a:pPr>
            <a:r>
              <a:rPr lang="en-US" sz="3000" dirty="0">
                <a:latin typeface="Arial Narrow" panose="020B0604020202020204" pitchFamily="34" charset="0"/>
                <a:cs typeface="Arial Narrow" panose="020B0604020202020204" pitchFamily="34" charset="0"/>
              </a:rPr>
              <a:t>These results suggest that the acoustic variables speakers alter when disguising their voice differ from variables that listeners rely on when attempting to match recordings from the same individual. In particular, listeners’ incorrect matches were often similar in F2, which would not be a good identifier because speakers changed F2 substantially. Conversely, F3 was a promising identifier of true matches because speakers changed F3 very little, and true matches showed strong correlations in F3. These findings may assist in (1) identifying individuals from recordings in which they have disguised their voice, and (2) recognizing when individuals have been incorrectly identified with the disguised voice of another individual.</a:t>
            </a:r>
            <a:endParaRPr lang="en-US" sz="800" dirty="0">
              <a:latin typeface="Arial Narrow" panose="020B0604020202020204" pitchFamily="34" charset="0"/>
              <a:cs typeface="Arial Narrow" panose="020B0604020202020204" pitchFamily="34" charset="0"/>
            </a:endParaRPr>
          </a:p>
          <a:p>
            <a:pPr marL="0" indent="-457200" algn="ctr">
              <a:spcBef>
                <a:spcPts val="0"/>
              </a:spcBef>
              <a:buNone/>
            </a:pPr>
            <a:endParaRPr lang="en-US" sz="2000" b="1" dirty="0">
              <a:latin typeface="Arial Narrow" panose="020B0604020202020204" pitchFamily="34" charset="0"/>
              <a:cs typeface="Arial Narrow" panose="020B0604020202020204" pitchFamily="34" charset="0"/>
            </a:endParaRPr>
          </a:p>
          <a:p>
            <a:pPr marL="0" indent="-457200" algn="ctr">
              <a:spcBef>
                <a:spcPts val="0"/>
              </a:spcBef>
              <a:buNone/>
            </a:pPr>
            <a:r>
              <a:rPr lang="en-US" sz="2000" b="1" dirty="0">
                <a:latin typeface="Arial Narrow" panose="020B0604020202020204" pitchFamily="34" charset="0"/>
                <a:cs typeface="Arial Narrow" panose="020B0604020202020204" pitchFamily="34" charset="0"/>
              </a:rPr>
              <a:t>References</a:t>
            </a:r>
          </a:p>
          <a:p>
            <a:pPr marL="457200" indent="-1828800" algn="just">
              <a:spcBef>
                <a:spcPts val="0"/>
              </a:spcBef>
              <a:buNone/>
            </a:pPr>
            <a:r>
              <a:rPr lang="en-US" sz="2000" dirty="0">
                <a:latin typeface="Arial Narrow" panose="020B0604020202020204" pitchFamily="34" charset="0"/>
                <a:cs typeface="Arial Narrow" panose="020B0604020202020204" pitchFamily="34" charset="0"/>
              </a:rPr>
              <a:t>Amin, T. B. (2013) Detecting voice disguise from speech variability: Analysis of three glottal and vocal tract measures. </a:t>
            </a:r>
            <a:r>
              <a:rPr lang="en-US" sz="2000" i="1" dirty="0">
                <a:latin typeface="Arial Narrow" panose="020B0604020202020204" pitchFamily="34" charset="0"/>
                <a:cs typeface="Arial Narrow" panose="020B0604020202020204" pitchFamily="34" charset="0"/>
              </a:rPr>
              <a:t>The Journal of the Acoustical Society of America 134</a:t>
            </a:r>
            <a:r>
              <a:rPr lang="en-US" sz="2000" dirty="0">
                <a:latin typeface="Arial Narrow" panose="020B0604020202020204" pitchFamily="34" charset="0"/>
                <a:cs typeface="Arial Narrow" panose="020B0604020202020204" pitchFamily="34" charset="0"/>
              </a:rPr>
              <a:t>, 4068. </a:t>
            </a:r>
          </a:p>
          <a:p>
            <a:pPr marL="457200" indent="-1828800" algn="just">
              <a:spcBef>
                <a:spcPts val="0"/>
              </a:spcBef>
              <a:buNone/>
            </a:pPr>
            <a:r>
              <a:rPr lang="en-US" sz="2000" dirty="0">
                <a:latin typeface="Arial Narrow" panose="020B0604020202020204" pitchFamily="34" charset="0"/>
                <a:cs typeface="Arial Narrow" panose="020B0604020202020204" pitchFamily="34" charset="0"/>
              </a:rPr>
              <a:t>Bartle, A. &amp; </a:t>
            </a:r>
            <a:r>
              <a:rPr lang="en-US" sz="2000" dirty="0" err="1">
                <a:latin typeface="Arial Narrow" panose="020B0604020202020204" pitchFamily="34" charset="0"/>
                <a:cs typeface="Arial Narrow" panose="020B0604020202020204" pitchFamily="34" charset="0"/>
              </a:rPr>
              <a:t>Dellwo</a:t>
            </a:r>
            <a:r>
              <a:rPr lang="en-US" sz="2000" dirty="0">
                <a:latin typeface="Arial Narrow" panose="020B0604020202020204" pitchFamily="34" charset="0"/>
                <a:cs typeface="Arial Narrow" panose="020B0604020202020204" pitchFamily="34" charset="0"/>
              </a:rPr>
              <a:t>, V. (2015). Auditory speaker discrimination by forensic phoneticians and naive listeners in voiced and whispered speech. </a:t>
            </a:r>
            <a:r>
              <a:rPr lang="en-US" sz="2000" i="1" dirty="0">
                <a:latin typeface="Arial Narrow" panose="020B0604020202020204" pitchFamily="34" charset="0"/>
                <a:cs typeface="Arial Narrow" panose="020B0604020202020204" pitchFamily="34" charset="0"/>
              </a:rPr>
              <a:t>The International Journal of Speech, Language and the Law, 22, </a:t>
            </a:r>
            <a:r>
              <a:rPr lang="en-US" sz="2000" dirty="0">
                <a:latin typeface="Arial Narrow" panose="020B0604020202020204" pitchFamily="34" charset="0"/>
                <a:cs typeface="Arial Narrow" panose="020B0604020202020204" pitchFamily="34" charset="0"/>
              </a:rPr>
              <a:t>229-248. </a:t>
            </a:r>
          </a:p>
          <a:p>
            <a:pPr marL="457200" indent="-1828800" algn="just">
              <a:spcBef>
                <a:spcPts val="0"/>
              </a:spcBef>
              <a:buNone/>
            </a:pPr>
            <a:r>
              <a:rPr lang="en-US" sz="2000" dirty="0">
                <a:latin typeface="Arial Narrow" panose="020B0604020202020204" pitchFamily="34" charset="0"/>
                <a:cs typeface="Arial Narrow" panose="020B0604020202020204" pitchFamily="34" charset="0"/>
              </a:rPr>
              <a:t>Cambier-</a:t>
            </a:r>
            <a:r>
              <a:rPr lang="en-US" sz="2000" dirty="0" err="1">
                <a:latin typeface="Arial Narrow" panose="020B0604020202020204" pitchFamily="34" charset="0"/>
                <a:cs typeface="Arial Narrow" panose="020B0604020202020204" pitchFamily="34" charset="0"/>
              </a:rPr>
              <a:t>Langeveld</a:t>
            </a:r>
            <a:r>
              <a:rPr lang="en-US" sz="2000" dirty="0">
                <a:latin typeface="Arial Narrow" panose="020B0604020202020204" pitchFamily="34" charset="0"/>
                <a:cs typeface="Arial Narrow" panose="020B0604020202020204" pitchFamily="34" charset="0"/>
              </a:rPr>
              <a:t>, T. (2007). Current methods in forensic speaker identification: Results of a collaborative exercise.  </a:t>
            </a:r>
            <a:r>
              <a:rPr lang="en-US" sz="2000" i="1" dirty="0">
                <a:latin typeface="Arial Narrow" panose="020B0604020202020204" pitchFamily="34" charset="0"/>
                <a:cs typeface="Arial Narrow" panose="020B0604020202020204" pitchFamily="34" charset="0"/>
              </a:rPr>
              <a:t>The International Journal of Speech, Language and the Law, 14</a:t>
            </a:r>
            <a:r>
              <a:rPr lang="en-US" sz="2000" dirty="0">
                <a:latin typeface="Arial Narrow" panose="020B0604020202020204" pitchFamily="34" charset="0"/>
                <a:cs typeface="Arial Narrow" panose="020B0604020202020204" pitchFamily="34" charset="0"/>
              </a:rPr>
              <a:t>, 223-243. </a:t>
            </a:r>
          </a:p>
          <a:p>
            <a:pPr marL="457200" indent="-1828800" algn="just">
              <a:spcBef>
                <a:spcPts val="0"/>
              </a:spcBef>
              <a:buNone/>
            </a:pPr>
            <a:r>
              <a:rPr lang="en-US" sz="2000" dirty="0">
                <a:latin typeface="Arial Narrow" panose="020B0604020202020204" pitchFamily="34" charset="0"/>
                <a:cs typeface="Arial Narrow" panose="020B0604020202020204" pitchFamily="34" charset="0"/>
              </a:rPr>
              <a:t>Cao, W., H. Wang, Zhao, H., Q. Qian, </a:t>
            </a:r>
            <a:r>
              <a:rPr lang="en-US" sz="2000" dirty="0" err="1">
                <a:latin typeface="Arial Narrow" panose="020B0604020202020204" pitchFamily="34" charset="0"/>
                <a:cs typeface="Arial Narrow" panose="020B0604020202020204" pitchFamily="34" charset="0"/>
              </a:rPr>
              <a:t>Abdullahi</a:t>
            </a:r>
            <a:r>
              <a:rPr lang="en-US" sz="2000" dirty="0">
                <a:latin typeface="Arial Narrow" panose="020B0604020202020204" pitchFamily="34" charset="0"/>
                <a:cs typeface="Arial Narrow" panose="020B0604020202020204" pitchFamily="34" charset="0"/>
              </a:rPr>
              <a:t>, S. M. (2016). Identification of Electronic Disguised Voices in the Noisy Environment. </a:t>
            </a:r>
            <a:r>
              <a:rPr lang="en-US" sz="2000" i="1" dirty="0">
                <a:latin typeface="Arial Narrow" panose="020B0604020202020204" pitchFamily="34" charset="0"/>
                <a:cs typeface="Arial Narrow" panose="020B0604020202020204" pitchFamily="34" charset="0"/>
              </a:rPr>
              <a:t>International Workshop on Digital Watermarking, </a:t>
            </a:r>
            <a:r>
              <a:rPr lang="en-US" sz="2000" dirty="0">
                <a:latin typeface="Arial Narrow" panose="020B0604020202020204" pitchFamily="34" charset="0"/>
                <a:cs typeface="Arial Narrow" panose="020B0604020202020204" pitchFamily="34" charset="0"/>
              </a:rPr>
              <a:t>75-87.</a:t>
            </a:r>
          </a:p>
          <a:p>
            <a:pPr marL="457200" indent="-1828800" algn="just">
              <a:spcBef>
                <a:spcPts val="0"/>
              </a:spcBef>
              <a:buNone/>
            </a:pPr>
            <a:r>
              <a:rPr lang="en-US" sz="2000" dirty="0">
                <a:latin typeface="Arial Narrow" panose="020B0604020202020204" pitchFamily="34" charset="0"/>
                <a:cs typeface="Arial Narrow" panose="020B0604020202020204" pitchFamily="34" charset="0"/>
              </a:rPr>
              <a:t>Clark, J. &amp; Foulkes, P. (2007). Identification of voices in electronically disguised speech.</a:t>
            </a:r>
            <a:r>
              <a:rPr lang="en-US" sz="2000" i="1" dirty="0">
                <a:latin typeface="Arial Narrow" panose="020B0604020202020204" pitchFamily="34" charset="0"/>
                <a:cs typeface="Arial Narrow" panose="020B0604020202020204" pitchFamily="34" charset="0"/>
              </a:rPr>
              <a:t> The International Journal of Speech, Language and the Law, 14, </a:t>
            </a:r>
            <a:r>
              <a:rPr lang="en-US" sz="2000" dirty="0">
                <a:latin typeface="Arial Narrow" panose="020B0604020202020204" pitchFamily="34" charset="0"/>
                <a:cs typeface="Arial Narrow" panose="020B0604020202020204" pitchFamily="34" charset="0"/>
              </a:rPr>
              <a:t>195-221.</a:t>
            </a:r>
          </a:p>
          <a:p>
            <a:pPr marL="457200" indent="-1828800" algn="just">
              <a:spcBef>
                <a:spcPts val="0"/>
              </a:spcBef>
              <a:buNone/>
            </a:pPr>
            <a:r>
              <a:rPr lang="en-US" sz="2000" dirty="0" err="1">
                <a:latin typeface="Arial Narrow" panose="020B0604020202020204" pitchFamily="34" charset="0"/>
                <a:cs typeface="Arial Narrow" panose="020B0604020202020204" pitchFamily="34" charset="0"/>
              </a:rPr>
              <a:t>Dilda</a:t>
            </a:r>
            <a:r>
              <a:rPr lang="en-US" sz="2000" dirty="0">
                <a:latin typeface="Arial Narrow" panose="020B0604020202020204" pitchFamily="34" charset="0"/>
                <a:cs typeface="Arial Narrow" panose="020B0604020202020204" pitchFamily="34" charset="0"/>
              </a:rPr>
              <a:t>, G. S., &amp; </a:t>
            </a:r>
            <a:r>
              <a:rPr lang="en-US" sz="2000" dirty="0" err="1">
                <a:latin typeface="Arial Narrow" panose="020B0604020202020204" pitchFamily="34" charset="0"/>
                <a:cs typeface="Arial Narrow" panose="020B0604020202020204" pitchFamily="34" charset="0"/>
              </a:rPr>
              <a:t>Hollien</a:t>
            </a:r>
            <a:r>
              <a:rPr lang="en-US" sz="2000" dirty="0">
                <a:latin typeface="Arial Narrow" panose="020B0604020202020204" pitchFamily="34" charset="0"/>
                <a:cs typeface="Arial Narrow" panose="020B0604020202020204" pitchFamily="34" charset="0"/>
              </a:rPr>
              <a:t>, H. (2015).  Vocal disguise and speaker identification. </a:t>
            </a:r>
            <a:r>
              <a:rPr lang="en-US" sz="2000" i="1" dirty="0">
                <a:latin typeface="Arial Narrow" panose="020B0604020202020204" pitchFamily="34" charset="0"/>
                <a:cs typeface="Arial Narrow" panose="020B0604020202020204" pitchFamily="34" charset="0"/>
              </a:rPr>
              <a:t>Proceedings of Meetings on Acoustics</a:t>
            </a:r>
            <a:r>
              <a:rPr lang="en-US" sz="2000" dirty="0">
                <a:latin typeface="Arial Narrow" panose="020B0604020202020204" pitchFamily="34" charset="0"/>
                <a:cs typeface="Arial Narrow" panose="020B0604020202020204" pitchFamily="34" charset="0"/>
              </a:rPr>
              <a:t>, Vol. 25.  </a:t>
            </a:r>
          </a:p>
          <a:p>
            <a:pPr marL="457200" indent="-1828800" algn="just">
              <a:spcBef>
                <a:spcPts val="0"/>
              </a:spcBef>
              <a:buNone/>
            </a:pPr>
            <a:r>
              <a:rPr lang="en-US" sz="2000" dirty="0" err="1">
                <a:latin typeface="Arial Narrow" panose="020B0604020202020204" pitchFamily="34" charset="0"/>
                <a:cs typeface="Arial Narrow" panose="020B0604020202020204" pitchFamily="34" charset="0"/>
              </a:rPr>
              <a:t>Künzel</a:t>
            </a:r>
            <a:r>
              <a:rPr lang="en-US" sz="2000" dirty="0">
                <a:latin typeface="Arial Narrow" panose="020B0604020202020204" pitchFamily="34" charset="0"/>
                <a:cs typeface="Arial Narrow" panose="020B0604020202020204" pitchFamily="34" charset="0"/>
              </a:rPr>
              <a:t>, K. (2000). Effects of voice disguise on speaking fundamental frequency, </a:t>
            </a:r>
            <a:r>
              <a:rPr lang="en-US" sz="2000" i="1" dirty="0">
                <a:latin typeface="Arial Narrow" panose="020B0604020202020204" pitchFamily="34" charset="0"/>
                <a:cs typeface="Arial Narrow" panose="020B0604020202020204" pitchFamily="34" charset="0"/>
              </a:rPr>
              <a:t>Forensic Linguistics. 7</a:t>
            </a:r>
            <a:r>
              <a:rPr lang="en-US" sz="2000" dirty="0">
                <a:latin typeface="Arial Narrow" panose="020B0604020202020204" pitchFamily="34" charset="0"/>
                <a:cs typeface="Arial Narrow" panose="020B0604020202020204" pitchFamily="34" charset="0"/>
              </a:rPr>
              <a:t>, 149-79 (2000). </a:t>
            </a:r>
          </a:p>
          <a:p>
            <a:pPr marL="457200" indent="-1828800" algn="just">
              <a:spcBef>
                <a:spcPts val="0"/>
              </a:spcBef>
              <a:buNone/>
            </a:pPr>
            <a:r>
              <a:rPr lang="en-US" sz="2000" dirty="0">
                <a:latin typeface="Arial Narrow" panose="020B0604020202020204" pitchFamily="34" charset="0"/>
                <a:cs typeface="Arial Narrow" panose="020B0604020202020204" pitchFamily="34" charset="0"/>
              </a:rPr>
              <a:t>Wu et al. (2014).  Identification of Electronic Disguised Voices. </a:t>
            </a:r>
            <a:r>
              <a:rPr lang="en-US" sz="2000" i="1" dirty="0">
                <a:latin typeface="Arial Narrow" panose="020B0604020202020204" pitchFamily="34" charset="0"/>
                <a:cs typeface="Arial Narrow" panose="020B0604020202020204" pitchFamily="34" charset="0"/>
              </a:rPr>
              <a:t>IEEE Transactions on Information Forensics and Security, 9</a:t>
            </a:r>
            <a:r>
              <a:rPr lang="en-US" sz="2000" dirty="0">
                <a:latin typeface="Arial Narrow" panose="020B0604020202020204" pitchFamily="34" charset="0"/>
                <a:cs typeface="Arial Narrow" panose="020B0604020202020204" pitchFamily="34" charset="0"/>
              </a:rPr>
              <a:t>, 489-500.</a:t>
            </a:r>
          </a:p>
          <a:p>
            <a:pPr marL="457200" indent="-1828800" algn="just">
              <a:spcBef>
                <a:spcPts val="0"/>
              </a:spcBef>
              <a:buNone/>
            </a:pPr>
            <a:r>
              <a:rPr lang="en-US" sz="2000" dirty="0" err="1">
                <a:latin typeface="Arial Narrow" panose="020B0604020202020204" pitchFamily="34" charset="0"/>
                <a:cs typeface="Arial Narrow" panose="020B0604020202020204" pitchFamily="34" charset="0"/>
              </a:rPr>
              <a:t>Zetterholm</a:t>
            </a:r>
            <a:r>
              <a:rPr lang="en-US" sz="2000" dirty="0">
                <a:latin typeface="Arial Narrow" panose="020B0604020202020204" pitchFamily="34" charset="0"/>
                <a:cs typeface="Arial Narrow" panose="020B0604020202020204" pitchFamily="34" charset="0"/>
              </a:rPr>
              <a:t>, E., Sarwar, F., </a:t>
            </a:r>
            <a:r>
              <a:rPr lang="en-US" sz="2000" dirty="0" err="1">
                <a:latin typeface="Arial Narrow" panose="020B0604020202020204" pitchFamily="34" charset="0"/>
                <a:cs typeface="Arial Narrow" panose="020B0604020202020204" pitchFamily="34" charset="0"/>
              </a:rPr>
              <a:t>Thorvaldsson</a:t>
            </a:r>
            <a:r>
              <a:rPr lang="en-US" sz="2000" dirty="0">
                <a:latin typeface="Arial Narrow" panose="020B0604020202020204" pitchFamily="34" charset="0"/>
                <a:cs typeface="Arial Narrow" panose="020B0604020202020204" pitchFamily="34" charset="0"/>
              </a:rPr>
              <a:t>, V. &amp; Allwood, C.M. (2012). Earwitnesses: the effect of type of vocal differences on correct identification and confidence accuracy. </a:t>
            </a:r>
            <a:r>
              <a:rPr lang="en-US" sz="2000" i="1" dirty="0">
                <a:latin typeface="Arial Narrow" panose="020B0604020202020204" pitchFamily="34" charset="0"/>
                <a:cs typeface="Arial Narrow" panose="020B0604020202020204" pitchFamily="34" charset="0"/>
              </a:rPr>
              <a:t>The International Journal of Speech, Language and the Law, 19</a:t>
            </a:r>
            <a:r>
              <a:rPr lang="en-US" sz="2000" dirty="0">
                <a:latin typeface="Arial Narrow" panose="020B0604020202020204" pitchFamily="34" charset="0"/>
                <a:cs typeface="Arial Narrow" panose="020B0604020202020204" pitchFamily="34" charset="0"/>
              </a:rPr>
              <a:t>, 219-237.</a:t>
            </a:r>
          </a:p>
          <a:p>
            <a:pPr marL="0" indent="0" algn="just">
              <a:spcBef>
                <a:spcPts val="0"/>
              </a:spcBef>
              <a:buNone/>
            </a:pPr>
            <a:endParaRPr lang="en-US" sz="3000" dirty="0">
              <a:latin typeface="Arial Narrow" panose="020B0604020202020204" pitchFamily="34" charset="0"/>
              <a:cs typeface="Arial Narrow" panose="020B0604020202020204" pitchFamily="34" charset="0"/>
            </a:endParaRPr>
          </a:p>
        </p:txBody>
      </p:sp>
      <p:sp>
        <p:nvSpPr>
          <p:cNvPr id="7" name="TextBox 6">
            <a:extLst>
              <a:ext uri="{FF2B5EF4-FFF2-40B4-BE49-F238E27FC236}">
                <a16:creationId xmlns:a16="http://schemas.microsoft.com/office/drawing/2014/main" xmlns="" id="{C99769F5-5930-2B43-B111-F8882D1B78B0}"/>
              </a:ext>
            </a:extLst>
          </p:cNvPr>
          <p:cNvSpPr txBox="1"/>
          <p:nvPr/>
        </p:nvSpPr>
        <p:spPr>
          <a:xfrm>
            <a:off x="14998460" y="9984118"/>
            <a:ext cx="14985502" cy="8771632"/>
          </a:xfrm>
          <a:prstGeom prst="rect">
            <a:avLst/>
          </a:prstGeom>
          <a:noFill/>
        </p:spPr>
        <p:txBody>
          <a:bodyPr wrap="square" rtlCol="0">
            <a:spAutoFit/>
          </a:bodyPr>
          <a:lstStyle/>
          <a:p>
            <a:pPr algn="just"/>
            <a:r>
              <a:rPr lang="en-US" sz="3200" dirty="0">
                <a:solidFill>
                  <a:srgbClr val="0157B2"/>
                </a:solidFill>
              </a:rPr>
              <a:t> </a:t>
            </a:r>
          </a:p>
          <a:p>
            <a:pPr algn="ctr"/>
            <a:r>
              <a:rPr lang="en-US" sz="3600" b="1" dirty="0">
                <a:solidFill>
                  <a:srgbClr val="0047A7"/>
                </a:solidFill>
                <a:latin typeface="Arial Narrow" panose="020B0604020202020204" pitchFamily="34" charset="0"/>
                <a:cs typeface="Arial Narrow" panose="020B0604020202020204" pitchFamily="34" charset="0"/>
              </a:rPr>
              <a:t>Abstract</a:t>
            </a:r>
          </a:p>
          <a:p>
            <a:pPr algn="just"/>
            <a:r>
              <a:rPr lang="en-US" sz="3600" dirty="0">
                <a:solidFill>
                  <a:srgbClr val="0047A7"/>
                </a:solidFill>
                <a:latin typeface="Arial Narrow" panose="020B0604020202020204" pitchFamily="34" charset="0"/>
                <a:cs typeface="Arial Narrow" panose="020B0604020202020204" pitchFamily="34" charset="0"/>
              </a:rPr>
              <a:t>A group of 13 female participants were recorded in two conditions (1) speaking normally and (2) altering speech to conceal their identity (i.e., disguised speech).  Participants were not instructed in how to disguise their voices because we were interested in which changes they would choose. Listeners were largely inaccurate in matching participants’ disguised speech to their normal speech. Changes in normal vs. disguised voices were highest in the second formant (F2), while the third formant (F3) remained fairly stable. When listeners made correct matches, the pairs were similar in speaking rate and F</a:t>
            </a:r>
            <a:r>
              <a:rPr lang="en-US" sz="3600" baseline="-25000" dirty="0">
                <a:solidFill>
                  <a:srgbClr val="0047A7"/>
                </a:solidFill>
                <a:latin typeface="Arial Narrow" panose="020B0604020202020204" pitchFamily="34" charset="0"/>
                <a:cs typeface="Arial Narrow" panose="020B0604020202020204" pitchFamily="34" charset="0"/>
              </a:rPr>
              <a:t>0</a:t>
            </a:r>
            <a:r>
              <a:rPr lang="en-US" sz="3600" dirty="0">
                <a:solidFill>
                  <a:srgbClr val="0047A7"/>
                </a:solidFill>
                <a:latin typeface="Arial Narrow" panose="020B0604020202020204" pitchFamily="34" charset="0"/>
                <a:cs typeface="Arial Narrow" panose="020B0604020202020204" pitchFamily="34" charset="0"/>
              </a:rPr>
              <a:t>, as shown by significant correlations. Incorrectly-matched pairs showed the highest correlations for F2, suggesting that listeners may have been misled by this acoustic cue. Overall, F3 and speaking rate appeared to be useful acoustic indicators of identity when matching normal and disguised speech samples. Of those two variables, F3 was apparently underutilized by listeners in their attempts at matching.</a:t>
            </a:r>
          </a:p>
          <a:p>
            <a:pPr algn="just"/>
            <a:endParaRPr lang="en-US" sz="3200" b="1" dirty="0">
              <a:solidFill>
                <a:srgbClr val="0070C0"/>
              </a:solidFill>
            </a:endParaRPr>
          </a:p>
          <a:p>
            <a:pPr algn="just"/>
            <a:endParaRPr lang="en-US" sz="3200" b="1" dirty="0">
              <a:solidFill>
                <a:srgbClr val="0070C0"/>
              </a:solidFill>
            </a:endParaRPr>
          </a:p>
        </p:txBody>
      </p:sp>
      <p:graphicFrame>
        <p:nvGraphicFramePr>
          <p:cNvPr id="11" name="Chart 10">
            <a:extLst>
              <a:ext uri="{FF2B5EF4-FFF2-40B4-BE49-F238E27FC236}">
                <a16:creationId xmlns:a16="http://schemas.microsoft.com/office/drawing/2014/main" xmlns="" id="{D595BA43-25A8-D448-AE7D-17216C0D7216}"/>
              </a:ext>
            </a:extLst>
          </p:cNvPr>
          <p:cNvGraphicFramePr>
            <a:graphicFrameLocks/>
          </p:cNvGraphicFramePr>
          <p:nvPr>
            <p:extLst>
              <p:ext uri="{D42A27DB-BD31-4B8C-83A1-F6EECF244321}">
                <p14:modId xmlns:p14="http://schemas.microsoft.com/office/powerpoint/2010/main" val="3194230307"/>
              </p:ext>
            </p:extLst>
          </p:nvPr>
        </p:nvGraphicFramePr>
        <p:xfrm>
          <a:off x="14861820" y="18501019"/>
          <a:ext cx="14985502" cy="12862901"/>
        </p:xfrm>
        <a:graphic>
          <a:graphicData uri="http://schemas.openxmlformats.org/drawingml/2006/chart">
            <c:chart xmlns:c="http://schemas.openxmlformats.org/drawingml/2006/chart" xmlns:r="http://schemas.openxmlformats.org/officeDocument/2006/relationships" r:id="rId2"/>
          </a:graphicData>
        </a:graphic>
      </p:graphicFrame>
      <p:pic>
        <p:nvPicPr>
          <p:cNvPr id="14" name="Picture 13">
            <a:extLst>
              <a:ext uri="{FF2B5EF4-FFF2-40B4-BE49-F238E27FC236}">
                <a16:creationId xmlns:a16="http://schemas.microsoft.com/office/drawing/2014/main" xmlns="" id="{81587E77-8D98-3E44-B171-BFF0E79B3F7B}"/>
              </a:ext>
            </a:extLst>
          </p:cNvPr>
          <p:cNvPicPr>
            <a:picLocks noChangeAspect="1"/>
          </p:cNvPicPr>
          <p:nvPr/>
        </p:nvPicPr>
        <p:blipFill>
          <a:blip r:embed="rId3"/>
          <a:stretch>
            <a:fillRect/>
          </a:stretch>
        </p:blipFill>
        <p:spPr>
          <a:xfrm>
            <a:off x="14861820" y="6376345"/>
            <a:ext cx="14985502" cy="3474719"/>
          </a:xfrm>
          <a:prstGeom prst="rect">
            <a:avLst/>
          </a:prstGeom>
          <a:gradFill flip="none" rotWithShape="1">
            <a:gsLst>
              <a:gs pos="85000">
                <a:schemeClr val="bg1">
                  <a:lumMod val="95000"/>
                </a:schemeClr>
              </a:gs>
              <a:gs pos="0">
                <a:schemeClr val="bg1">
                  <a:lumMod val="85000"/>
                </a:schemeClr>
              </a:gs>
              <a:gs pos="50000">
                <a:schemeClr val="bg1">
                  <a:lumMod val="85000"/>
                </a:schemeClr>
              </a:gs>
              <a:gs pos="100000">
                <a:schemeClr val="accent1">
                  <a:tint val="23500"/>
                  <a:satMod val="160000"/>
                </a:schemeClr>
              </a:gs>
            </a:gsLst>
            <a:lin ang="16200000" scaled="1"/>
            <a:tileRect/>
          </a:gradFill>
        </p:spPr>
      </p:pic>
      <p:pic>
        <p:nvPicPr>
          <p:cNvPr id="21" name="Picture 20">
            <a:extLst>
              <a:ext uri="{FF2B5EF4-FFF2-40B4-BE49-F238E27FC236}">
                <a16:creationId xmlns:a16="http://schemas.microsoft.com/office/drawing/2014/main" xmlns="" id="{7A57AC37-A2CF-A141-845D-48317DEB7D94}"/>
              </a:ext>
            </a:extLst>
          </p:cNvPr>
          <p:cNvPicPr>
            <a:picLocks noChangeAspect="1"/>
          </p:cNvPicPr>
          <p:nvPr/>
        </p:nvPicPr>
        <p:blipFill>
          <a:blip r:embed="rId4"/>
          <a:stretch>
            <a:fillRect/>
          </a:stretch>
        </p:blipFill>
        <p:spPr>
          <a:xfrm>
            <a:off x="31463046" y="12605918"/>
            <a:ext cx="9519265" cy="3908499"/>
          </a:xfrm>
          <a:prstGeom prst="rect">
            <a:avLst/>
          </a:prstGeom>
        </p:spPr>
      </p:pic>
    </p:spTree>
    <p:extLst>
      <p:ext uri="{BB962C8B-B14F-4D97-AF65-F5344CB8AC3E}">
        <p14:creationId xmlns:p14="http://schemas.microsoft.com/office/powerpoint/2010/main" val="11592621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10909</TotalTime>
  <Words>1155</Words>
  <Application>Microsoft Macintosh PowerPoint</Application>
  <PresentationFormat>Custom</PresentationFormat>
  <Paragraphs>53</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Acoustic Characteristics of Disguised Speech:  Speaker Strategies and Listener Mistake Patterns    Allan B. Smith, Nealy Mason, Molly Browne, and Brendan Sullivan  </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Smith, Allan</dc:creator>
  <cp:lastModifiedBy>Allan Smith</cp:lastModifiedBy>
  <cp:revision>74</cp:revision>
  <dcterms:created xsi:type="dcterms:W3CDTF">2018-10-27T17:21:47Z</dcterms:created>
  <dcterms:modified xsi:type="dcterms:W3CDTF">2018-11-12T16:34:07Z</dcterms:modified>
</cp:coreProperties>
</file>