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62968" rtl="0" eaLnBrk="1" latinLnBrk="0" hangingPunct="1">
      <a:defRPr sz="8600" kern="1200">
        <a:solidFill>
          <a:schemeClr val="tx1"/>
        </a:solidFill>
        <a:latin typeface="+mn-lt"/>
        <a:ea typeface="+mn-ea"/>
        <a:cs typeface="+mn-cs"/>
      </a:defRPr>
    </a:lvl1pPr>
    <a:lvl2pPr marL="2181484" algn="l" defTabSz="4362968" rtl="0" eaLnBrk="1" latinLnBrk="0" hangingPunct="1">
      <a:defRPr sz="8600" kern="1200">
        <a:solidFill>
          <a:schemeClr val="tx1"/>
        </a:solidFill>
        <a:latin typeface="+mn-lt"/>
        <a:ea typeface="+mn-ea"/>
        <a:cs typeface="+mn-cs"/>
      </a:defRPr>
    </a:lvl2pPr>
    <a:lvl3pPr marL="4362968" algn="l" defTabSz="4362968" rtl="0" eaLnBrk="1" latinLnBrk="0" hangingPunct="1">
      <a:defRPr sz="8600" kern="1200">
        <a:solidFill>
          <a:schemeClr val="tx1"/>
        </a:solidFill>
        <a:latin typeface="+mn-lt"/>
        <a:ea typeface="+mn-ea"/>
        <a:cs typeface="+mn-cs"/>
      </a:defRPr>
    </a:lvl3pPr>
    <a:lvl4pPr marL="6544452" algn="l" defTabSz="4362968" rtl="0" eaLnBrk="1" latinLnBrk="0" hangingPunct="1">
      <a:defRPr sz="8600" kern="1200">
        <a:solidFill>
          <a:schemeClr val="tx1"/>
        </a:solidFill>
        <a:latin typeface="+mn-lt"/>
        <a:ea typeface="+mn-ea"/>
        <a:cs typeface="+mn-cs"/>
      </a:defRPr>
    </a:lvl4pPr>
    <a:lvl5pPr marL="8725936" algn="l" defTabSz="4362968" rtl="0" eaLnBrk="1" latinLnBrk="0" hangingPunct="1">
      <a:defRPr sz="8600" kern="1200">
        <a:solidFill>
          <a:schemeClr val="tx1"/>
        </a:solidFill>
        <a:latin typeface="+mn-lt"/>
        <a:ea typeface="+mn-ea"/>
        <a:cs typeface="+mn-cs"/>
      </a:defRPr>
    </a:lvl5pPr>
    <a:lvl6pPr marL="10907420" algn="l" defTabSz="4362968" rtl="0" eaLnBrk="1" latinLnBrk="0" hangingPunct="1">
      <a:defRPr sz="8600" kern="1200">
        <a:solidFill>
          <a:schemeClr val="tx1"/>
        </a:solidFill>
        <a:latin typeface="+mn-lt"/>
        <a:ea typeface="+mn-ea"/>
        <a:cs typeface="+mn-cs"/>
      </a:defRPr>
    </a:lvl6pPr>
    <a:lvl7pPr marL="13088904" algn="l" defTabSz="4362968" rtl="0" eaLnBrk="1" latinLnBrk="0" hangingPunct="1">
      <a:defRPr sz="8600" kern="1200">
        <a:solidFill>
          <a:schemeClr val="tx1"/>
        </a:solidFill>
        <a:latin typeface="+mn-lt"/>
        <a:ea typeface="+mn-ea"/>
        <a:cs typeface="+mn-cs"/>
      </a:defRPr>
    </a:lvl7pPr>
    <a:lvl8pPr marL="15270389" algn="l" defTabSz="4362968" rtl="0" eaLnBrk="1" latinLnBrk="0" hangingPunct="1">
      <a:defRPr sz="8600" kern="1200">
        <a:solidFill>
          <a:schemeClr val="tx1"/>
        </a:solidFill>
        <a:latin typeface="+mn-lt"/>
        <a:ea typeface="+mn-ea"/>
        <a:cs typeface="+mn-cs"/>
      </a:defRPr>
    </a:lvl8pPr>
    <a:lvl9pPr marL="17451873" algn="l" defTabSz="4362968"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FFFFCC"/>
    <a:srgbClr val="FFFF99"/>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28" autoAdjust="0"/>
    <p:restoredTop sz="94660"/>
  </p:normalViewPr>
  <p:slideViewPr>
    <p:cSldViewPr>
      <p:cViewPr varScale="1">
        <p:scale>
          <a:sx n="12" d="100"/>
          <a:sy n="12" d="100"/>
        </p:scale>
        <p:origin x="1788" y="50"/>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81484" indent="0" algn="ctr">
              <a:buNone/>
              <a:defRPr>
                <a:solidFill>
                  <a:schemeClr val="tx1">
                    <a:tint val="75000"/>
                  </a:schemeClr>
                </a:solidFill>
              </a:defRPr>
            </a:lvl2pPr>
            <a:lvl3pPr marL="4362968" indent="0" algn="ctr">
              <a:buNone/>
              <a:defRPr>
                <a:solidFill>
                  <a:schemeClr val="tx1">
                    <a:tint val="75000"/>
                  </a:schemeClr>
                </a:solidFill>
              </a:defRPr>
            </a:lvl3pPr>
            <a:lvl4pPr marL="6544452" indent="0" algn="ctr">
              <a:buNone/>
              <a:defRPr>
                <a:solidFill>
                  <a:schemeClr val="tx1">
                    <a:tint val="75000"/>
                  </a:schemeClr>
                </a:solidFill>
              </a:defRPr>
            </a:lvl4pPr>
            <a:lvl5pPr marL="8725936" indent="0" algn="ctr">
              <a:buNone/>
              <a:defRPr>
                <a:solidFill>
                  <a:schemeClr val="tx1">
                    <a:tint val="75000"/>
                  </a:schemeClr>
                </a:solidFill>
              </a:defRPr>
            </a:lvl5pPr>
            <a:lvl6pPr marL="10907420" indent="0" algn="ctr">
              <a:buNone/>
              <a:defRPr>
                <a:solidFill>
                  <a:schemeClr val="tx1">
                    <a:tint val="75000"/>
                  </a:schemeClr>
                </a:solidFill>
              </a:defRPr>
            </a:lvl6pPr>
            <a:lvl7pPr marL="13088904" indent="0" algn="ctr">
              <a:buNone/>
              <a:defRPr>
                <a:solidFill>
                  <a:schemeClr val="tx1">
                    <a:tint val="75000"/>
                  </a:schemeClr>
                </a:solidFill>
              </a:defRPr>
            </a:lvl7pPr>
            <a:lvl8pPr marL="15270389" indent="0" algn="ctr">
              <a:buNone/>
              <a:defRPr>
                <a:solidFill>
                  <a:schemeClr val="tx1">
                    <a:tint val="75000"/>
                  </a:schemeClr>
                </a:solidFill>
              </a:defRPr>
            </a:lvl8pPr>
            <a:lvl9pPr marL="1745187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3"/>
            <a:ext cx="37307520" cy="6537960"/>
          </a:xfrm>
        </p:spPr>
        <p:txBody>
          <a:bodyPr anchor="t"/>
          <a:lstStyle>
            <a:lvl1pPr algn="l">
              <a:defRPr sz="191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6"/>
            <a:ext cx="37307520" cy="7200897"/>
          </a:xfrm>
        </p:spPr>
        <p:txBody>
          <a:bodyPr anchor="b"/>
          <a:lstStyle>
            <a:lvl1pPr marL="0" indent="0">
              <a:buNone/>
              <a:defRPr sz="9500">
                <a:solidFill>
                  <a:schemeClr val="tx1">
                    <a:tint val="75000"/>
                  </a:schemeClr>
                </a:solidFill>
              </a:defRPr>
            </a:lvl1pPr>
            <a:lvl2pPr marL="2181484" indent="0">
              <a:buNone/>
              <a:defRPr sz="8600">
                <a:solidFill>
                  <a:schemeClr val="tx1">
                    <a:tint val="75000"/>
                  </a:schemeClr>
                </a:solidFill>
              </a:defRPr>
            </a:lvl2pPr>
            <a:lvl3pPr marL="4362968" indent="0">
              <a:buNone/>
              <a:defRPr sz="7600">
                <a:solidFill>
                  <a:schemeClr val="tx1">
                    <a:tint val="75000"/>
                  </a:schemeClr>
                </a:solidFill>
              </a:defRPr>
            </a:lvl3pPr>
            <a:lvl4pPr marL="6544452" indent="0">
              <a:buNone/>
              <a:defRPr sz="6700">
                <a:solidFill>
                  <a:schemeClr val="tx1">
                    <a:tint val="75000"/>
                  </a:schemeClr>
                </a:solidFill>
              </a:defRPr>
            </a:lvl4pPr>
            <a:lvl5pPr marL="8725936" indent="0">
              <a:buNone/>
              <a:defRPr sz="6700">
                <a:solidFill>
                  <a:schemeClr val="tx1">
                    <a:tint val="75000"/>
                  </a:schemeClr>
                </a:solidFill>
              </a:defRPr>
            </a:lvl5pPr>
            <a:lvl6pPr marL="10907420" indent="0">
              <a:buNone/>
              <a:defRPr sz="6700">
                <a:solidFill>
                  <a:schemeClr val="tx1">
                    <a:tint val="75000"/>
                  </a:schemeClr>
                </a:solidFill>
              </a:defRPr>
            </a:lvl6pPr>
            <a:lvl7pPr marL="13088904" indent="0">
              <a:buNone/>
              <a:defRPr sz="6700">
                <a:solidFill>
                  <a:schemeClr val="tx1">
                    <a:tint val="75000"/>
                  </a:schemeClr>
                </a:solidFill>
              </a:defRPr>
            </a:lvl7pPr>
            <a:lvl8pPr marL="15270389" indent="0">
              <a:buNone/>
              <a:defRPr sz="6700">
                <a:solidFill>
                  <a:schemeClr val="tx1">
                    <a:tint val="75000"/>
                  </a:schemeClr>
                </a:solidFill>
              </a:defRPr>
            </a:lvl8pPr>
            <a:lvl9pPr marL="17451873"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355022"/>
            <a:ext cx="94442280" cy="102831898"/>
          </a:xfrm>
        </p:spPr>
        <p:txBody>
          <a:bodyPr/>
          <a:lstStyle>
            <a:lvl1pPr>
              <a:defRPr sz="13400"/>
            </a:lvl1pPr>
            <a:lvl2pPr>
              <a:defRPr sz="11500"/>
            </a:lvl2pPr>
            <a:lvl3pPr>
              <a:defRPr sz="95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355022"/>
            <a:ext cx="94442280" cy="102831898"/>
          </a:xfrm>
        </p:spPr>
        <p:txBody>
          <a:bodyPr/>
          <a:lstStyle>
            <a:lvl1pPr>
              <a:defRPr sz="13400"/>
            </a:lvl1pPr>
            <a:lvl2pPr>
              <a:defRPr sz="11500"/>
            </a:lvl2pPr>
            <a:lvl3pPr>
              <a:defRPr sz="95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81484" indent="0">
              <a:buNone/>
              <a:defRPr sz="9500" b="1"/>
            </a:lvl2pPr>
            <a:lvl3pPr marL="4362968" indent="0">
              <a:buNone/>
              <a:defRPr sz="8600" b="1"/>
            </a:lvl3pPr>
            <a:lvl4pPr marL="6544452" indent="0">
              <a:buNone/>
              <a:defRPr sz="7600" b="1"/>
            </a:lvl4pPr>
            <a:lvl5pPr marL="8725936" indent="0">
              <a:buNone/>
              <a:defRPr sz="7600" b="1"/>
            </a:lvl5pPr>
            <a:lvl6pPr marL="10907420" indent="0">
              <a:buNone/>
              <a:defRPr sz="7600" b="1"/>
            </a:lvl6pPr>
            <a:lvl7pPr marL="13088904" indent="0">
              <a:buNone/>
              <a:defRPr sz="7600" b="1"/>
            </a:lvl7pPr>
            <a:lvl8pPr marL="15270389" indent="0">
              <a:buNone/>
              <a:defRPr sz="7600" b="1"/>
            </a:lvl8pPr>
            <a:lvl9pPr marL="17451873" indent="0">
              <a:buNone/>
              <a:defRPr sz="76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500"/>
            </a:lvl2pPr>
            <a:lvl3pPr>
              <a:defRPr sz="86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81484" indent="0">
              <a:buNone/>
              <a:defRPr sz="9500" b="1"/>
            </a:lvl2pPr>
            <a:lvl3pPr marL="4362968" indent="0">
              <a:buNone/>
              <a:defRPr sz="8600" b="1"/>
            </a:lvl3pPr>
            <a:lvl4pPr marL="6544452" indent="0">
              <a:buNone/>
              <a:defRPr sz="7600" b="1"/>
            </a:lvl4pPr>
            <a:lvl5pPr marL="8725936" indent="0">
              <a:buNone/>
              <a:defRPr sz="7600" b="1"/>
            </a:lvl5pPr>
            <a:lvl6pPr marL="10907420" indent="0">
              <a:buNone/>
              <a:defRPr sz="7600" b="1"/>
            </a:lvl6pPr>
            <a:lvl7pPr marL="13088904" indent="0">
              <a:buNone/>
              <a:defRPr sz="7600" b="1"/>
            </a:lvl7pPr>
            <a:lvl8pPr marL="15270389" indent="0">
              <a:buNone/>
              <a:defRPr sz="7600" b="1"/>
            </a:lvl8pPr>
            <a:lvl9pPr marL="17451873" indent="0">
              <a:buNone/>
              <a:defRPr sz="76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500"/>
            </a:lvl2pPr>
            <a:lvl3pPr>
              <a:defRPr sz="86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5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3"/>
          </a:xfrm>
        </p:spPr>
        <p:txBody>
          <a:bodyPr/>
          <a:lstStyle>
            <a:lvl1pPr>
              <a:defRPr sz="15300"/>
            </a:lvl1pPr>
            <a:lvl2pPr>
              <a:defRPr sz="13400"/>
            </a:lvl2pPr>
            <a:lvl3pPr>
              <a:defRPr sz="11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3"/>
          </a:xfrm>
        </p:spPr>
        <p:txBody>
          <a:bodyPr/>
          <a:lstStyle>
            <a:lvl1pPr marL="0" indent="0">
              <a:buNone/>
              <a:defRPr sz="6700"/>
            </a:lvl1pPr>
            <a:lvl2pPr marL="2181484" indent="0">
              <a:buNone/>
              <a:defRPr sz="5700"/>
            </a:lvl2pPr>
            <a:lvl3pPr marL="4362968" indent="0">
              <a:buNone/>
              <a:defRPr sz="4800"/>
            </a:lvl3pPr>
            <a:lvl4pPr marL="6544452" indent="0">
              <a:buNone/>
              <a:defRPr sz="4300"/>
            </a:lvl4pPr>
            <a:lvl5pPr marL="8725936" indent="0">
              <a:buNone/>
              <a:defRPr sz="4300"/>
            </a:lvl5pPr>
            <a:lvl6pPr marL="10907420" indent="0">
              <a:buNone/>
              <a:defRPr sz="4300"/>
            </a:lvl6pPr>
            <a:lvl7pPr marL="13088904" indent="0">
              <a:buNone/>
              <a:defRPr sz="4300"/>
            </a:lvl7pPr>
            <a:lvl8pPr marL="15270389" indent="0">
              <a:buNone/>
              <a:defRPr sz="4300"/>
            </a:lvl8pPr>
            <a:lvl9pPr marL="17451873"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3"/>
          </a:xfrm>
        </p:spPr>
        <p:txBody>
          <a:bodyPr anchor="b"/>
          <a:lstStyle>
            <a:lvl1pPr algn="l">
              <a:defRPr sz="95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300"/>
            </a:lvl1pPr>
            <a:lvl2pPr marL="2181484" indent="0">
              <a:buNone/>
              <a:defRPr sz="13400"/>
            </a:lvl2pPr>
            <a:lvl3pPr marL="4362968" indent="0">
              <a:buNone/>
              <a:defRPr sz="11500"/>
            </a:lvl3pPr>
            <a:lvl4pPr marL="6544452" indent="0">
              <a:buNone/>
              <a:defRPr sz="9500"/>
            </a:lvl4pPr>
            <a:lvl5pPr marL="8725936" indent="0">
              <a:buNone/>
              <a:defRPr sz="9500"/>
            </a:lvl5pPr>
            <a:lvl6pPr marL="10907420" indent="0">
              <a:buNone/>
              <a:defRPr sz="9500"/>
            </a:lvl6pPr>
            <a:lvl7pPr marL="13088904" indent="0">
              <a:buNone/>
              <a:defRPr sz="9500"/>
            </a:lvl7pPr>
            <a:lvl8pPr marL="15270389" indent="0">
              <a:buNone/>
              <a:defRPr sz="9500"/>
            </a:lvl8pPr>
            <a:lvl9pPr marL="17451873" indent="0">
              <a:buNone/>
              <a:defRPr sz="9500"/>
            </a:lvl9pPr>
          </a:lstStyle>
          <a:p>
            <a:endParaRPr lang="en-US" dirty="0"/>
          </a:p>
        </p:txBody>
      </p:sp>
      <p:sp>
        <p:nvSpPr>
          <p:cNvPr id="4" name="Text Placeholder 3"/>
          <p:cNvSpPr>
            <a:spLocks noGrp="1"/>
          </p:cNvSpPr>
          <p:nvPr>
            <p:ph type="body" sz="half" idx="2"/>
          </p:nvPr>
        </p:nvSpPr>
        <p:spPr>
          <a:xfrm>
            <a:off x="8602982" y="25763223"/>
            <a:ext cx="26334720" cy="3863337"/>
          </a:xfrm>
        </p:spPr>
        <p:txBody>
          <a:bodyPr/>
          <a:lstStyle>
            <a:lvl1pPr marL="0" indent="0">
              <a:buNone/>
              <a:defRPr sz="6700"/>
            </a:lvl1pPr>
            <a:lvl2pPr marL="2181484" indent="0">
              <a:buNone/>
              <a:defRPr sz="5700"/>
            </a:lvl2pPr>
            <a:lvl3pPr marL="4362968" indent="0">
              <a:buNone/>
              <a:defRPr sz="4800"/>
            </a:lvl3pPr>
            <a:lvl4pPr marL="6544452" indent="0">
              <a:buNone/>
              <a:defRPr sz="4300"/>
            </a:lvl4pPr>
            <a:lvl5pPr marL="8725936" indent="0">
              <a:buNone/>
              <a:defRPr sz="4300"/>
            </a:lvl5pPr>
            <a:lvl6pPr marL="10907420" indent="0">
              <a:buNone/>
              <a:defRPr sz="4300"/>
            </a:lvl6pPr>
            <a:lvl7pPr marL="13088904" indent="0">
              <a:buNone/>
              <a:defRPr sz="4300"/>
            </a:lvl7pPr>
            <a:lvl8pPr marL="15270389" indent="0">
              <a:buNone/>
              <a:defRPr sz="4300"/>
            </a:lvl8pPr>
            <a:lvl9pPr marL="17451873"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240783"/>
            <a:ext cx="47404018" cy="1329461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240783"/>
            <a:ext cx="141480542" cy="1329461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D522819-492B-43C6-8FB4-D12E3FBAAD5A}" type="datetimeFigureOut">
              <a:rPr lang="en-US" smtClean="0"/>
              <a:pPr/>
              <a:t>12/3/2018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C9B4B4-A6DA-4AD3-937C-EDBC24C8596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6297" tIns="218148" rIns="436297" bIns="218148"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2"/>
            <a:ext cx="39502080" cy="21724623"/>
          </a:xfrm>
          <a:prstGeom prst="rect">
            <a:avLst/>
          </a:prstGeom>
        </p:spPr>
        <p:txBody>
          <a:bodyPr vert="horz" lIns="436297" tIns="218148" rIns="436297" bIns="21814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436297" tIns="218148" rIns="436297" bIns="218148" rtlCol="0" anchor="ctr"/>
          <a:lstStyle>
            <a:lvl1pPr algn="l">
              <a:defRPr sz="5700">
                <a:solidFill>
                  <a:schemeClr val="tx1">
                    <a:tint val="75000"/>
                  </a:schemeClr>
                </a:solidFill>
              </a:defRPr>
            </a:lvl1pPr>
          </a:lstStyle>
          <a:p>
            <a:fld id="{8D522819-492B-43C6-8FB4-D12E3FBAAD5A}" type="datetimeFigureOut">
              <a:rPr lang="en-US" smtClean="0"/>
              <a:pPr/>
              <a:t>12/3/2018</a:t>
            </a:fld>
            <a:endParaRPr lang="en-US" dirty="0"/>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436297" tIns="218148" rIns="436297" bIns="218148" rtlCol="0" anchor="ctr"/>
          <a:lstStyle>
            <a:lvl1pPr algn="ctr">
              <a:defRPr sz="57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436297" tIns="218148" rIns="436297" bIns="218148" rtlCol="0" anchor="ctr"/>
          <a:lstStyle>
            <a:lvl1pPr algn="r">
              <a:defRPr sz="5700">
                <a:solidFill>
                  <a:schemeClr val="tx1">
                    <a:tint val="75000"/>
                  </a:schemeClr>
                </a:solidFill>
              </a:defRPr>
            </a:lvl1pPr>
          </a:lstStyle>
          <a:p>
            <a:fld id="{FBC9B4B4-A6DA-4AD3-937C-EDBC24C8596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62968" rtl="0" eaLnBrk="1" latinLnBrk="0" hangingPunct="1">
        <a:spcBef>
          <a:spcPct val="0"/>
        </a:spcBef>
        <a:buNone/>
        <a:defRPr sz="21000" kern="1200">
          <a:solidFill>
            <a:schemeClr val="tx1"/>
          </a:solidFill>
          <a:latin typeface="+mj-lt"/>
          <a:ea typeface="+mj-ea"/>
          <a:cs typeface="+mj-cs"/>
        </a:defRPr>
      </a:lvl1pPr>
    </p:titleStyle>
    <p:bodyStyle>
      <a:lvl1pPr marL="1636113" indent="-1636113" algn="l" defTabSz="4362968" rtl="0" eaLnBrk="1" latinLnBrk="0" hangingPunct="1">
        <a:spcBef>
          <a:spcPct val="20000"/>
        </a:spcBef>
        <a:buFont typeface="Arial" pitchFamily="34" charset="0"/>
        <a:buChar char="•"/>
        <a:defRPr sz="15300" kern="1200">
          <a:solidFill>
            <a:schemeClr val="tx1"/>
          </a:solidFill>
          <a:latin typeface="+mn-lt"/>
          <a:ea typeface="+mn-ea"/>
          <a:cs typeface="+mn-cs"/>
        </a:defRPr>
      </a:lvl1pPr>
      <a:lvl2pPr marL="3544912" indent="-1363428" algn="l" defTabSz="436296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53710" indent="-1090742" algn="l" defTabSz="436296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35194" indent="-1090742" algn="l" defTabSz="4362968" rtl="0" eaLnBrk="1" latinLnBrk="0" hangingPunct="1">
        <a:spcBef>
          <a:spcPct val="20000"/>
        </a:spcBef>
        <a:buFont typeface="Arial" pitchFamily="34" charset="0"/>
        <a:buChar char="–"/>
        <a:defRPr sz="9500" kern="1200">
          <a:solidFill>
            <a:schemeClr val="tx1"/>
          </a:solidFill>
          <a:latin typeface="+mn-lt"/>
          <a:ea typeface="+mn-ea"/>
          <a:cs typeface="+mn-cs"/>
        </a:defRPr>
      </a:lvl4pPr>
      <a:lvl5pPr marL="9816678" indent="-1090742" algn="l" defTabSz="4362968" rtl="0" eaLnBrk="1" latinLnBrk="0" hangingPunct="1">
        <a:spcBef>
          <a:spcPct val="20000"/>
        </a:spcBef>
        <a:buFont typeface="Arial" pitchFamily="34" charset="0"/>
        <a:buChar char="»"/>
        <a:defRPr sz="9500" kern="1200">
          <a:solidFill>
            <a:schemeClr val="tx1"/>
          </a:solidFill>
          <a:latin typeface="+mn-lt"/>
          <a:ea typeface="+mn-ea"/>
          <a:cs typeface="+mn-cs"/>
        </a:defRPr>
      </a:lvl5pPr>
      <a:lvl6pPr marL="11998162" indent="-1090742" algn="l" defTabSz="4362968" rtl="0" eaLnBrk="1" latinLnBrk="0" hangingPunct="1">
        <a:spcBef>
          <a:spcPct val="20000"/>
        </a:spcBef>
        <a:buFont typeface="Arial" pitchFamily="34" charset="0"/>
        <a:buChar char="•"/>
        <a:defRPr sz="9500" kern="1200">
          <a:solidFill>
            <a:schemeClr val="tx1"/>
          </a:solidFill>
          <a:latin typeface="+mn-lt"/>
          <a:ea typeface="+mn-ea"/>
          <a:cs typeface="+mn-cs"/>
        </a:defRPr>
      </a:lvl6pPr>
      <a:lvl7pPr marL="14179647" indent="-1090742" algn="l" defTabSz="4362968" rtl="0" eaLnBrk="1" latinLnBrk="0" hangingPunct="1">
        <a:spcBef>
          <a:spcPct val="20000"/>
        </a:spcBef>
        <a:buFont typeface="Arial" pitchFamily="34" charset="0"/>
        <a:buChar char="•"/>
        <a:defRPr sz="9500" kern="1200">
          <a:solidFill>
            <a:schemeClr val="tx1"/>
          </a:solidFill>
          <a:latin typeface="+mn-lt"/>
          <a:ea typeface="+mn-ea"/>
          <a:cs typeface="+mn-cs"/>
        </a:defRPr>
      </a:lvl7pPr>
      <a:lvl8pPr marL="16361131" indent="-1090742" algn="l" defTabSz="4362968" rtl="0" eaLnBrk="1" latinLnBrk="0" hangingPunct="1">
        <a:spcBef>
          <a:spcPct val="20000"/>
        </a:spcBef>
        <a:buFont typeface="Arial" pitchFamily="34" charset="0"/>
        <a:buChar char="•"/>
        <a:defRPr sz="9500" kern="1200">
          <a:solidFill>
            <a:schemeClr val="tx1"/>
          </a:solidFill>
          <a:latin typeface="+mn-lt"/>
          <a:ea typeface="+mn-ea"/>
          <a:cs typeface="+mn-cs"/>
        </a:defRPr>
      </a:lvl8pPr>
      <a:lvl9pPr marL="18542615" indent="-1090742" algn="l" defTabSz="4362968" rtl="0" eaLnBrk="1" latinLnBrk="0" hangingPunct="1">
        <a:spcBef>
          <a:spcPct val="20000"/>
        </a:spcBef>
        <a:buFont typeface="Arial" pitchFamily="34" charset="0"/>
        <a:buChar char="•"/>
        <a:defRPr sz="9500" kern="1200">
          <a:solidFill>
            <a:schemeClr val="tx1"/>
          </a:solidFill>
          <a:latin typeface="+mn-lt"/>
          <a:ea typeface="+mn-ea"/>
          <a:cs typeface="+mn-cs"/>
        </a:defRPr>
      </a:lvl9pPr>
    </p:bodyStyle>
    <p:otherStyle>
      <a:defPPr>
        <a:defRPr lang="en-US"/>
      </a:defPPr>
      <a:lvl1pPr marL="0" algn="l" defTabSz="4362968" rtl="0" eaLnBrk="1" latinLnBrk="0" hangingPunct="1">
        <a:defRPr sz="8600" kern="1200">
          <a:solidFill>
            <a:schemeClr val="tx1"/>
          </a:solidFill>
          <a:latin typeface="+mn-lt"/>
          <a:ea typeface="+mn-ea"/>
          <a:cs typeface="+mn-cs"/>
        </a:defRPr>
      </a:lvl1pPr>
      <a:lvl2pPr marL="2181484" algn="l" defTabSz="4362968" rtl="0" eaLnBrk="1" latinLnBrk="0" hangingPunct="1">
        <a:defRPr sz="8600" kern="1200">
          <a:solidFill>
            <a:schemeClr val="tx1"/>
          </a:solidFill>
          <a:latin typeface="+mn-lt"/>
          <a:ea typeface="+mn-ea"/>
          <a:cs typeface="+mn-cs"/>
        </a:defRPr>
      </a:lvl2pPr>
      <a:lvl3pPr marL="4362968" algn="l" defTabSz="4362968" rtl="0" eaLnBrk="1" latinLnBrk="0" hangingPunct="1">
        <a:defRPr sz="8600" kern="1200">
          <a:solidFill>
            <a:schemeClr val="tx1"/>
          </a:solidFill>
          <a:latin typeface="+mn-lt"/>
          <a:ea typeface="+mn-ea"/>
          <a:cs typeface="+mn-cs"/>
        </a:defRPr>
      </a:lvl3pPr>
      <a:lvl4pPr marL="6544452" algn="l" defTabSz="4362968" rtl="0" eaLnBrk="1" latinLnBrk="0" hangingPunct="1">
        <a:defRPr sz="8600" kern="1200">
          <a:solidFill>
            <a:schemeClr val="tx1"/>
          </a:solidFill>
          <a:latin typeface="+mn-lt"/>
          <a:ea typeface="+mn-ea"/>
          <a:cs typeface="+mn-cs"/>
        </a:defRPr>
      </a:lvl4pPr>
      <a:lvl5pPr marL="8725936" algn="l" defTabSz="4362968" rtl="0" eaLnBrk="1" latinLnBrk="0" hangingPunct="1">
        <a:defRPr sz="8600" kern="1200">
          <a:solidFill>
            <a:schemeClr val="tx1"/>
          </a:solidFill>
          <a:latin typeface="+mn-lt"/>
          <a:ea typeface="+mn-ea"/>
          <a:cs typeface="+mn-cs"/>
        </a:defRPr>
      </a:lvl5pPr>
      <a:lvl6pPr marL="10907420" algn="l" defTabSz="4362968" rtl="0" eaLnBrk="1" latinLnBrk="0" hangingPunct="1">
        <a:defRPr sz="8600" kern="1200">
          <a:solidFill>
            <a:schemeClr val="tx1"/>
          </a:solidFill>
          <a:latin typeface="+mn-lt"/>
          <a:ea typeface="+mn-ea"/>
          <a:cs typeface="+mn-cs"/>
        </a:defRPr>
      </a:lvl6pPr>
      <a:lvl7pPr marL="13088904" algn="l" defTabSz="4362968" rtl="0" eaLnBrk="1" latinLnBrk="0" hangingPunct="1">
        <a:defRPr sz="8600" kern="1200">
          <a:solidFill>
            <a:schemeClr val="tx1"/>
          </a:solidFill>
          <a:latin typeface="+mn-lt"/>
          <a:ea typeface="+mn-ea"/>
          <a:cs typeface="+mn-cs"/>
        </a:defRPr>
      </a:lvl7pPr>
      <a:lvl8pPr marL="15270389" algn="l" defTabSz="4362968" rtl="0" eaLnBrk="1" latinLnBrk="0" hangingPunct="1">
        <a:defRPr sz="8600" kern="1200">
          <a:solidFill>
            <a:schemeClr val="tx1"/>
          </a:solidFill>
          <a:latin typeface="+mn-lt"/>
          <a:ea typeface="+mn-ea"/>
          <a:cs typeface="+mn-cs"/>
        </a:defRPr>
      </a:lvl8pPr>
      <a:lvl9pPr marL="17451873" algn="l" defTabSz="4362968"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eg"/><Relationship Id="rId18" Type="http://schemas.openxmlformats.org/officeDocument/2006/relationships/image" Target="../media/image17.emf"/><Relationship Id="rId3" Type="http://schemas.openxmlformats.org/officeDocument/2006/relationships/image" Target="../media/image2.emf"/><Relationship Id="rId21" Type="http://schemas.openxmlformats.org/officeDocument/2006/relationships/image" Target="../media/image20.emf"/><Relationship Id="rId7" Type="http://schemas.openxmlformats.org/officeDocument/2006/relationships/image" Target="../media/image6.jpeg"/><Relationship Id="rId12" Type="http://schemas.openxmlformats.org/officeDocument/2006/relationships/image" Target="../media/image11.emf"/><Relationship Id="rId17" Type="http://schemas.openxmlformats.org/officeDocument/2006/relationships/image" Target="../media/image16.emf"/><Relationship Id="rId2" Type="http://schemas.openxmlformats.org/officeDocument/2006/relationships/image" Target="../media/image1.png"/><Relationship Id="rId16" Type="http://schemas.openxmlformats.org/officeDocument/2006/relationships/image" Target="../media/image15.jpeg"/><Relationship Id="rId20" Type="http://schemas.openxmlformats.org/officeDocument/2006/relationships/image" Target="../media/image19.jp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jpeg"/><Relationship Id="rId15" Type="http://schemas.openxmlformats.org/officeDocument/2006/relationships/image" Target="../media/image14.jpe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 name="Rectangle 164"/>
          <p:cNvSpPr/>
          <p:nvPr/>
        </p:nvSpPr>
        <p:spPr>
          <a:xfrm>
            <a:off x="15163800" y="6552542"/>
            <a:ext cx="27813000" cy="25492425"/>
          </a:xfrm>
          <a:prstGeom prst="rect">
            <a:avLst/>
          </a:prstGeom>
          <a:solidFill>
            <a:schemeClr val="bg1">
              <a:lumMod val="95000"/>
            </a:schemeClr>
          </a:solid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5737445" y="26626273"/>
            <a:ext cx="16731470" cy="4876800"/>
          </a:xfrm>
          <a:prstGeom prst="rect">
            <a:avLst/>
          </a:prstGeom>
          <a:solidFill>
            <a:schemeClr val="accent5">
              <a:lumMod val="20000"/>
              <a:lumOff val="80000"/>
            </a:schemeClr>
          </a:solid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15653529" y="22096440"/>
            <a:ext cx="9568671" cy="9440816"/>
          </a:xfrm>
          <a:prstGeom prst="rect">
            <a:avLst/>
          </a:prstGeom>
          <a:solidFill>
            <a:schemeClr val="accent6">
              <a:lumMod val="20000"/>
              <a:lumOff val="80000"/>
            </a:schemeClr>
          </a:solid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7" name="Rectangle 186"/>
          <p:cNvSpPr/>
          <p:nvPr/>
        </p:nvSpPr>
        <p:spPr>
          <a:xfrm>
            <a:off x="914400" y="814605"/>
            <a:ext cx="42062400" cy="4976595"/>
          </a:xfrm>
          <a:prstGeom prst="rect">
            <a:avLst/>
          </a:prstGeom>
          <a:solidFill>
            <a:schemeClr val="accent5">
              <a:lumMod val="20000"/>
              <a:lumOff val="80000"/>
            </a:schemeClr>
          </a:solid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1066800" y="1066800"/>
            <a:ext cx="41208043" cy="2360454"/>
          </a:xfrm>
        </p:spPr>
        <p:txBody>
          <a:bodyPr>
            <a:noAutofit/>
          </a:bodyPr>
          <a:lstStyle/>
          <a:p>
            <a:pPr algn="l"/>
            <a:r>
              <a:rPr lang="en-US" sz="8000" b="1" dirty="0"/>
              <a:t>Getting from here to there: protecting and promoting ecosystem services during the conversion of forests to fields in New England</a:t>
            </a:r>
          </a:p>
        </p:txBody>
      </p:sp>
      <p:sp>
        <p:nvSpPr>
          <p:cNvPr id="3" name="Subtitle 2"/>
          <p:cNvSpPr>
            <a:spLocks noGrp="1"/>
          </p:cNvSpPr>
          <p:nvPr>
            <p:ph type="subTitle" idx="1"/>
          </p:nvPr>
        </p:nvSpPr>
        <p:spPr>
          <a:xfrm>
            <a:off x="990601" y="3200400"/>
            <a:ext cx="36007134" cy="2209800"/>
          </a:xfrm>
        </p:spPr>
        <p:txBody>
          <a:bodyPr>
            <a:noAutofit/>
          </a:bodyPr>
          <a:lstStyle/>
          <a:p>
            <a:pPr algn="l"/>
            <a:r>
              <a:rPr lang="en-US" sz="4400" dirty="0">
                <a:solidFill>
                  <a:schemeClr val="tx1"/>
                </a:solidFill>
              </a:rPr>
              <a:t>Alexandra Contosta</a:t>
            </a:r>
            <a:r>
              <a:rPr lang="en-US" sz="4400" baseline="30000" dirty="0">
                <a:solidFill>
                  <a:schemeClr val="tx1"/>
                </a:solidFill>
              </a:rPr>
              <a:t>1</a:t>
            </a:r>
            <a:r>
              <a:rPr lang="en-US" sz="4400" dirty="0">
                <a:solidFill>
                  <a:schemeClr val="tx1"/>
                </a:solidFill>
              </a:rPr>
              <a:t>, </a:t>
            </a:r>
            <a:r>
              <a:rPr lang="en-US" sz="4400" dirty="0" smtClean="0">
                <a:solidFill>
                  <a:schemeClr val="tx1"/>
                </a:solidFill>
              </a:rPr>
              <a:t>Richard Smith</a:t>
            </a:r>
            <a:r>
              <a:rPr lang="en-US" sz="4400" baseline="30000" dirty="0">
                <a:solidFill>
                  <a:schemeClr val="tx1"/>
                </a:solidFill>
              </a:rPr>
              <a:t>2</a:t>
            </a:r>
            <a:r>
              <a:rPr lang="en-US" sz="4400" dirty="0" smtClean="0">
                <a:solidFill>
                  <a:schemeClr val="tx1"/>
                </a:solidFill>
              </a:rPr>
              <a:t>, Heidi Asbjornsen</a:t>
            </a:r>
            <a:r>
              <a:rPr lang="en-US" sz="4400" baseline="30000" dirty="0">
                <a:solidFill>
                  <a:schemeClr val="tx1"/>
                </a:solidFill>
              </a:rPr>
              <a:t>2</a:t>
            </a:r>
            <a:r>
              <a:rPr lang="en-US" sz="4400" dirty="0" smtClean="0">
                <a:solidFill>
                  <a:schemeClr val="tx1"/>
                </a:solidFill>
              </a:rPr>
              <a:t>, Joseph Orefice</a:t>
            </a:r>
            <a:r>
              <a:rPr lang="en-US" sz="4400" baseline="30000" dirty="0" smtClean="0">
                <a:solidFill>
                  <a:schemeClr val="tx1"/>
                </a:solidFill>
              </a:rPr>
              <a:t>3</a:t>
            </a:r>
            <a:r>
              <a:rPr lang="en-US" sz="4400" dirty="0" smtClean="0">
                <a:solidFill>
                  <a:schemeClr val="tx1"/>
                </a:solidFill>
              </a:rPr>
              <a:t>, Nathan Siegert</a:t>
            </a:r>
            <a:r>
              <a:rPr lang="en-US" sz="4400" baseline="30000" dirty="0" smtClean="0">
                <a:solidFill>
                  <a:schemeClr val="tx1"/>
                </a:solidFill>
              </a:rPr>
              <a:t>4</a:t>
            </a:r>
            <a:endParaRPr lang="en-US" sz="4400" baseline="30000" dirty="0">
              <a:solidFill>
                <a:schemeClr val="tx1"/>
              </a:solidFill>
            </a:endParaRPr>
          </a:p>
          <a:p>
            <a:pPr algn="l"/>
            <a:r>
              <a:rPr lang="en-US" sz="4400" baseline="30000" dirty="0">
                <a:solidFill>
                  <a:schemeClr val="tx1"/>
                </a:solidFill>
              </a:rPr>
              <a:t>1</a:t>
            </a:r>
            <a:r>
              <a:rPr lang="en-US" sz="4400" dirty="0">
                <a:solidFill>
                  <a:schemeClr val="tx1"/>
                </a:solidFill>
              </a:rPr>
              <a:t>Institute for the Study of Earth, Oceans and Space, </a:t>
            </a:r>
            <a:r>
              <a:rPr lang="en-US" sz="4400" dirty="0" smtClean="0">
                <a:solidFill>
                  <a:schemeClr val="tx1"/>
                </a:solidFill>
              </a:rPr>
              <a:t>University of New </a:t>
            </a:r>
            <a:r>
              <a:rPr lang="en-US" sz="4400" dirty="0" smtClean="0">
                <a:solidFill>
                  <a:schemeClr val="tx1"/>
                </a:solidFill>
              </a:rPr>
              <a:t>Hampshire, </a:t>
            </a:r>
            <a:r>
              <a:rPr lang="en-US" sz="4400" baseline="30000" dirty="0" smtClean="0">
                <a:solidFill>
                  <a:schemeClr val="tx1"/>
                </a:solidFill>
              </a:rPr>
              <a:t>2</a:t>
            </a:r>
            <a:r>
              <a:rPr lang="en-US" sz="4400" dirty="0" smtClean="0">
                <a:solidFill>
                  <a:schemeClr val="tx1"/>
                </a:solidFill>
              </a:rPr>
              <a:t>Department </a:t>
            </a:r>
            <a:r>
              <a:rPr lang="en-US" sz="4400" dirty="0">
                <a:solidFill>
                  <a:schemeClr val="tx1"/>
                </a:solidFill>
              </a:rPr>
              <a:t>of Natural Resources and the Environment, University of New </a:t>
            </a:r>
            <a:r>
              <a:rPr lang="en-US" sz="4400" dirty="0" smtClean="0">
                <a:solidFill>
                  <a:schemeClr val="tx1"/>
                </a:solidFill>
              </a:rPr>
              <a:t>Hampshire, </a:t>
            </a:r>
            <a:r>
              <a:rPr lang="en-US" sz="4400" baseline="30000" dirty="0" smtClean="0">
                <a:solidFill>
                  <a:schemeClr val="tx1"/>
                </a:solidFill>
              </a:rPr>
              <a:t>3</a:t>
            </a:r>
            <a:r>
              <a:rPr lang="en-US" sz="4400" dirty="0" smtClean="0">
                <a:solidFill>
                  <a:schemeClr val="tx1"/>
                </a:solidFill>
              </a:rPr>
              <a:t> Yale School of Forestry and Environmental Studies, Yale University, </a:t>
            </a:r>
            <a:r>
              <a:rPr lang="en-US" sz="4400" baseline="30000" dirty="0" smtClean="0">
                <a:solidFill>
                  <a:schemeClr val="tx1"/>
                </a:solidFill>
              </a:rPr>
              <a:t>4</a:t>
            </a:r>
            <a:r>
              <a:rPr lang="en-US" sz="4400" dirty="0" smtClean="0">
                <a:solidFill>
                  <a:schemeClr val="tx1"/>
                </a:solidFill>
              </a:rPr>
              <a:t>USDA Forest Service, Northeastern Area State and Private Forestry</a:t>
            </a:r>
            <a:endParaRPr lang="en-US" sz="4400" dirty="0">
              <a:solidFill>
                <a:schemeClr val="tx1"/>
              </a:solidFill>
            </a:endParaRPr>
          </a:p>
        </p:txBody>
      </p:sp>
      <p:pic>
        <p:nvPicPr>
          <p:cNvPr id="156" name="Picture 15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95432" y="2286000"/>
            <a:ext cx="1409568" cy="1371600"/>
          </a:xfrm>
          <a:prstGeom prst="rect">
            <a:avLst/>
          </a:prstGeom>
          <a:solidFill>
            <a:schemeClr val="bg1"/>
          </a:solidFill>
        </p:spPr>
      </p:pic>
      <p:sp>
        <p:nvSpPr>
          <p:cNvPr id="186" name="Rectangle 185"/>
          <p:cNvSpPr/>
          <p:nvPr/>
        </p:nvSpPr>
        <p:spPr>
          <a:xfrm>
            <a:off x="914400" y="6574974"/>
            <a:ext cx="13520498" cy="8485476"/>
          </a:xfrm>
          <a:prstGeom prst="rect">
            <a:avLst/>
          </a:prstGeom>
          <a:solidFill>
            <a:schemeClr val="bg1">
              <a:lumMod val="95000"/>
            </a:schemeClr>
          </a:solid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9" name="TextBox 258"/>
          <p:cNvSpPr txBox="1"/>
          <p:nvPr/>
        </p:nvSpPr>
        <p:spPr>
          <a:xfrm>
            <a:off x="15620831" y="6621960"/>
            <a:ext cx="26822569" cy="769441"/>
          </a:xfrm>
          <a:prstGeom prst="rect">
            <a:avLst/>
          </a:prstGeom>
          <a:noFill/>
        </p:spPr>
        <p:txBody>
          <a:bodyPr wrap="square" rtlCol="0">
            <a:spAutoFit/>
          </a:bodyPr>
          <a:lstStyle/>
          <a:p>
            <a:r>
              <a:rPr lang="en-US" sz="4400" b="1" dirty="0" smtClean="0"/>
              <a:t>Objective </a:t>
            </a:r>
            <a:r>
              <a:rPr lang="en-US" sz="4400" b="1" dirty="0"/>
              <a:t>2</a:t>
            </a:r>
            <a:r>
              <a:rPr lang="en-US" sz="4400" b="1" dirty="0" smtClean="0"/>
              <a:t>: </a:t>
            </a:r>
            <a:r>
              <a:rPr lang="en-US" sz="4400" b="1" dirty="0"/>
              <a:t>Quantify changes in </a:t>
            </a:r>
            <a:r>
              <a:rPr lang="en-US" sz="4400" b="1" dirty="0" smtClean="0"/>
              <a:t>supporting, regulating, and provisioning ecosystem services</a:t>
            </a:r>
            <a:endParaRPr lang="en-US" sz="4400" b="1" dirty="0"/>
          </a:p>
        </p:txBody>
      </p:sp>
      <p:sp>
        <p:nvSpPr>
          <p:cNvPr id="260" name="Rectangle 259"/>
          <p:cNvSpPr/>
          <p:nvPr/>
        </p:nvSpPr>
        <p:spPr>
          <a:xfrm>
            <a:off x="882388" y="15994048"/>
            <a:ext cx="13534293" cy="16050919"/>
          </a:xfrm>
          <a:prstGeom prst="rect">
            <a:avLst/>
          </a:prstGeom>
          <a:solidFill>
            <a:schemeClr val="accent6">
              <a:lumMod val="20000"/>
              <a:lumOff val="80000"/>
            </a:schemeClr>
          </a:solidFill>
          <a:ln w="635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6" name="TextBox 265"/>
          <p:cNvSpPr txBox="1"/>
          <p:nvPr/>
        </p:nvSpPr>
        <p:spPr>
          <a:xfrm>
            <a:off x="1215955" y="16383000"/>
            <a:ext cx="12610015" cy="1446550"/>
          </a:xfrm>
          <a:prstGeom prst="rect">
            <a:avLst/>
          </a:prstGeom>
          <a:solidFill>
            <a:schemeClr val="bg1">
              <a:lumMod val="95000"/>
            </a:schemeClr>
          </a:solidFill>
          <a:ln w="63500">
            <a:solidFill>
              <a:schemeClr val="bg1">
                <a:lumMod val="50000"/>
              </a:schemeClr>
            </a:solidFill>
          </a:ln>
        </p:spPr>
        <p:txBody>
          <a:bodyPr wrap="square" rtlCol="0">
            <a:spAutoFit/>
          </a:bodyPr>
          <a:lstStyle/>
          <a:p>
            <a:r>
              <a:rPr lang="en-US" sz="4400" b="1" dirty="0" smtClean="0"/>
              <a:t>Objective 1: Establish forest-to-field conversion plots at two sites in New England</a:t>
            </a:r>
          </a:p>
        </p:txBody>
      </p:sp>
      <p:sp>
        <p:nvSpPr>
          <p:cNvPr id="278" name="TextBox 277"/>
          <p:cNvSpPr txBox="1"/>
          <p:nvPr/>
        </p:nvSpPr>
        <p:spPr>
          <a:xfrm>
            <a:off x="20193000" y="24917936"/>
            <a:ext cx="4709766" cy="6247864"/>
          </a:xfrm>
          <a:prstGeom prst="rect">
            <a:avLst/>
          </a:prstGeom>
          <a:noFill/>
        </p:spPr>
        <p:txBody>
          <a:bodyPr wrap="square" rtlCol="0">
            <a:spAutoFit/>
          </a:bodyPr>
          <a:lstStyle/>
          <a:p>
            <a:r>
              <a:rPr lang="en-US" sz="4000" b="1" dirty="0"/>
              <a:t>Figure </a:t>
            </a:r>
            <a:r>
              <a:rPr lang="en-US" sz="4000" b="1" dirty="0"/>
              <a:t>9</a:t>
            </a:r>
            <a:r>
              <a:rPr lang="en-US" sz="4000" b="1" dirty="0" smtClean="0"/>
              <a:t>. </a:t>
            </a:r>
            <a:r>
              <a:rPr lang="en-US" sz="4000" dirty="0" smtClean="0"/>
              <a:t>Growth trends pre- and post-conversion show enhanced productivity in the silvopasture stand as compared to the intact forest, likely due to release from competition.</a:t>
            </a:r>
            <a:endParaRPr lang="en-US" sz="4000" dirty="0"/>
          </a:p>
        </p:txBody>
      </p:sp>
      <p:sp>
        <p:nvSpPr>
          <p:cNvPr id="279" name="TextBox 278"/>
          <p:cNvSpPr txBox="1"/>
          <p:nvPr/>
        </p:nvSpPr>
        <p:spPr>
          <a:xfrm>
            <a:off x="20152309" y="22479000"/>
            <a:ext cx="4750457" cy="1938992"/>
          </a:xfrm>
          <a:prstGeom prst="rect">
            <a:avLst/>
          </a:prstGeom>
          <a:noFill/>
        </p:spPr>
        <p:txBody>
          <a:bodyPr wrap="square" rtlCol="0">
            <a:spAutoFit/>
          </a:bodyPr>
          <a:lstStyle/>
          <a:p>
            <a:r>
              <a:rPr lang="en-US" sz="4000" b="1" dirty="0" smtClean="0"/>
              <a:t>Wood Provisioning may be enhanced with silvopasture</a:t>
            </a:r>
            <a:endParaRPr lang="en-US" sz="4000" dirty="0"/>
          </a:p>
        </p:txBody>
      </p:sp>
      <p:sp>
        <p:nvSpPr>
          <p:cNvPr id="304" name="TextBox 303"/>
          <p:cNvSpPr txBox="1"/>
          <p:nvPr/>
        </p:nvSpPr>
        <p:spPr>
          <a:xfrm>
            <a:off x="9113285" y="13535561"/>
            <a:ext cx="4831315" cy="1323439"/>
          </a:xfrm>
          <a:prstGeom prst="rect">
            <a:avLst/>
          </a:prstGeom>
          <a:noFill/>
        </p:spPr>
        <p:txBody>
          <a:bodyPr wrap="square" rtlCol="0">
            <a:spAutoFit/>
          </a:bodyPr>
          <a:lstStyle/>
          <a:p>
            <a:r>
              <a:rPr lang="en-US" sz="4000" b="1" dirty="0"/>
              <a:t>Figure </a:t>
            </a:r>
            <a:r>
              <a:rPr lang="en-US" sz="4000" b="1" dirty="0" smtClean="0"/>
              <a:t>1. </a:t>
            </a:r>
            <a:r>
              <a:rPr lang="en-US" sz="4000" dirty="0" smtClean="0"/>
              <a:t>Beef cattle </a:t>
            </a:r>
          </a:p>
          <a:p>
            <a:r>
              <a:rPr lang="en-US" sz="4000" dirty="0" smtClean="0"/>
              <a:t>grazing in silvopasture</a:t>
            </a:r>
            <a:endParaRPr lang="en-US" sz="4000" dirty="0"/>
          </a:p>
        </p:txBody>
      </p:sp>
      <p:sp>
        <p:nvSpPr>
          <p:cNvPr id="326" name="TextBox 325"/>
          <p:cNvSpPr txBox="1"/>
          <p:nvPr/>
        </p:nvSpPr>
        <p:spPr>
          <a:xfrm>
            <a:off x="15620831" y="15539115"/>
            <a:ext cx="7125343" cy="6247864"/>
          </a:xfrm>
          <a:prstGeom prst="rect">
            <a:avLst/>
          </a:prstGeom>
          <a:noFill/>
        </p:spPr>
        <p:txBody>
          <a:bodyPr wrap="square" rtlCol="0">
            <a:spAutoFit/>
          </a:bodyPr>
          <a:lstStyle/>
          <a:p>
            <a:r>
              <a:rPr lang="en-US" sz="4000" b="1" dirty="0"/>
              <a:t>Figure </a:t>
            </a:r>
            <a:r>
              <a:rPr lang="en-US" sz="4000" b="1" dirty="0" smtClean="0"/>
              <a:t>4. </a:t>
            </a:r>
            <a:r>
              <a:rPr lang="en-US" sz="4000" dirty="0" smtClean="0"/>
              <a:t>Precipitation, vapor pressure deficit, and sapflow within forest and silvopasture plots at the UNH ODRF. </a:t>
            </a:r>
            <a:r>
              <a:rPr lang="en-US" sz="4000" dirty="0"/>
              <a:t>Y</a:t>
            </a:r>
            <a:r>
              <a:rPr lang="en-US" sz="4000" dirty="0" smtClean="0"/>
              <a:t>ellow shaded area shows a period of historic drought in 2016 (Coble et al., in prep). The silvopasture was not as susceptible to drought, which might be related to higher soil </a:t>
            </a:r>
            <a:r>
              <a:rPr lang="en-US" sz="4000" dirty="0" smtClean="0"/>
              <a:t>moisture. </a:t>
            </a:r>
            <a:endParaRPr lang="en-US" sz="4000" dirty="0"/>
          </a:p>
        </p:txBody>
      </p:sp>
      <p:sp>
        <p:nvSpPr>
          <p:cNvPr id="328" name="TextBox 327"/>
          <p:cNvSpPr txBox="1"/>
          <p:nvPr/>
        </p:nvSpPr>
        <p:spPr>
          <a:xfrm>
            <a:off x="1254824" y="11603775"/>
            <a:ext cx="7631332" cy="3170099"/>
          </a:xfrm>
          <a:prstGeom prst="rect">
            <a:avLst/>
          </a:prstGeom>
          <a:noFill/>
        </p:spPr>
        <p:txBody>
          <a:bodyPr wrap="square" rtlCol="0">
            <a:spAutoFit/>
          </a:bodyPr>
          <a:lstStyle/>
          <a:p>
            <a:r>
              <a:rPr lang="en-US" sz="4000" dirty="0" smtClean="0"/>
              <a:t>We aim to determine: </a:t>
            </a:r>
            <a:r>
              <a:rPr lang="en-US" sz="4000" dirty="0"/>
              <a:t>1) </a:t>
            </a:r>
            <a:r>
              <a:rPr lang="en-US" sz="4000" dirty="0" smtClean="0"/>
              <a:t>how </a:t>
            </a:r>
            <a:r>
              <a:rPr lang="en-US" sz="4000" dirty="0"/>
              <a:t>forest-to-agriculture conversion affects ecosystem services; and </a:t>
            </a:r>
            <a:endParaRPr lang="en-US" sz="4000" dirty="0" smtClean="0"/>
          </a:p>
          <a:p>
            <a:r>
              <a:rPr lang="en-US" sz="4000" dirty="0" smtClean="0"/>
              <a:t>2</a:t>
            </a:r>
            <a:r>
              <a:rPr lang="en-US" sz="4000" dirty="0"/>
              <a:t>) </a:t>
            </a:r>
            <a:r>
              <a:rPr lang="en-US" sz="4000" dirty="0" smtClean="0"/>
              <a:t>if </a:t>
            </a:r>
            <a:r>
              <a:rPr lang="en-US" sz="4000" dirty="0"/>
              <a:t>conversion to silvopasture </a:t>
            </a:r>
            <a:r>
              <a:rPr lang="en-US" sz="4000" dirty="0" smtClean="0"/>
              <a:t>can </a:t>
            </a:r>
            <a:r>
              <a:rPr lang="en-US" sz="4000" dirty="0"/>
              <a:t>minimize </a:t>
            </a:r>
            <a:r>
              <a:rPr lang="en-US" sz="4000" dirty="0" smtClean="0"/>
              <a:t>these impacts</a:t>
            </a:r>
            <a:r>
              <a:rPr lang="en-US" sz="4000" dirty="0"/>
              <a:t>.</a:t>
            </a:r>
          </a:p>
        </p:txBody>
      </p:sp>
      <p:sp>
        <p:nvSpPr>
          <p:cNvPr id="333" name="Título 1"/>
          <p:cNvSpPr txBox="1">
            <a:spLocks/>
          </p:cNvSpPr>
          <p:nvPr/>
        </p:nvSpPr>
        <p:spPr>
          <a:xfrm>
            <a:off x="5097639" y="18658622"/>
            <a:ext cx="9150951" cy="2747468"/>
          </a:xfrm>
          <a:prstGeom prst="rect">
            <a:avLst/>
          </a:prstGeom>
        </p:spPr>
        <p:txBody>
          <a:bodyPr lIns="373598" tIns="186799" rIns="373598" bIns="186799" anchor="ctr">
            <a:noAutofit/>
          </a:bodyPr>
          <a:lstStyle/>
          <a:p>
            <a:pPr defTabSz="3735992">
              <a:defRPr/>
            </a:pPr>
            <a:r>
              <a:rPr lang="en-US" sz="4000" b="1" dirty="0">
                <a:ea typeface="+mj-ea"/>
                <a:cs typeface="Arial" pitchFamily="34" charset="0"/>
              </a:rPr>
              <a:t>Figure </a:t>
            </a:r>
            <a:r>
              <a:rPr lang="en-US" sz="4000" b="1" dirty="0" smtClean="0">
                <a:ea typeface="+mj-ea"/>
                <a:cs typeface="Arial" pitchFamily="34" charset="0"/>
              </a:rPr>
              <a:t>2 </a:t>
            </a:r>
            <a:r>
              <a:rPr lang="en-US" sz="4000" dirty="0" smtClean="0">
                <a:ea typeface="+mj-ea"/>
                <a:cs typeface="Arial" pitchFamily="34" charset="0"/>
              </a:rPr>
              <a:t>Location of plots at the UNH Organic Dairy Research Farm, Lee, NH, and North Branch Farm, Saranac, NY. Plots were established in 2015 at UNH and in 2012 at North Branch Farm.</a:t>
            </a:r>
            <a:endParaRPr lang="en-US" sz="4000" dirty="0">
              <a:ea typeface="+mj-ea"/>
              <a:cs typeface="Arial" pitchFamily="34" charset="0"/>
            </a:endParaRPr>
          </a:p>
        </p:txBody>
      </p:sp>
      <p:sp>
        <p:nvSpPr>
          <p:cNvPr id="336" name="Título 1"/>
          <p:cNvSpPr txBox="1">
            <a:spLocks/>
          </p:cNvSpPr>
          <p:nvPr/>
        </p:nvSpPr>
        <p:spPr>
          <a:xfrm>
            <a:off x="1060677" y="29413200"/>
            <a:ext cx="12797950" cy="2328502"/>
          </a:xfrm>
          <a:prstGeom prst="rect">
            <a:avLst/>
          </a:prstGeom>
        </p:spPr>
        <p:txBody>
          <a:bodyPr lIns="373598" tIns="186799" rIns="373598" bIns="186799" anchor="ctr">
            <a:noAutofit/>
          </a:bodyPr>
          <a:lstStyle/>
          <a:p>
            <a:pPr defTabSz="3735992">
              <a:defRPr/>
            </a:pPr>
            <a:r>
              <a:rPr lang="en-US" sz="4000" b="1" dirty="0">
                <a:ea typeface="+mj-ea"/>
                <a:cs typeface="Arial" pitchFamily="34" charset="0"/>
              </a:rPr>
              <a:t>Figure </a:t>
            </a:r>
            <a:r>
              <a:rPr lang="en-US" sz="4000" b="1" dirty="0" smtClean="0">
                <a:ea typeface="+mj-ea"/>
                <a:cs typeface="Arial" pitchFamily="34" charset="0"/>
              </a:rPr>
              <a:t>3. </a:t>
            </a:r>
            <a:r>
              <a:rPr lang="en-US" sz="4000" dirty="0" smtClean="0">
                <a:ea typeface="+mj-ea"/>
                <a:cs typeface="Arial" pitchFamily="34" charset="0"/>
              </a:rPr>
              <a:t>Second growth forest at the ODRF was either cleared for open pasture (top panels) or thinned for silvopasture (bottom panels). Cleared and thinned areas were seeded with perennial grasses.</a:t>
            </a:r>
            <a:endParaRPr lang="en-US" sz="4000" dirty="0">
              <a:cs typeface="Arial" pitchFamily="34" charset="0"/>
            </a:endParaRPr>
          </a:p>
        </p:txBody>
      </p:sp>
      <p:grpSp>
        <p:nvGrpSpPr>
          <p:cNvPr id="89" name="Group 88"/>
          <p:cNvGrpSpPr>
            <a:grpSpLocks noChangeAspect="1"/>
          </p:cNvGrpSpPr>
          <p:nvPr/>
        </p:nvGrpSpPr>
        <p:grpSpPr>
          <a:xfrm>
            <a:off x="1469425" y="18059400"/>
            <a:ext cx="3827427" cy="4114800"/>
            <a:chOff x="8869709" y="2345353"/>
            <a:chExt cx="1243235" cy="1336580"/>
          </a:xfrm>
        </p:grpSpPr>
        <p:pic>
          <p:nvPicPr>
            <p:cNvPr id="90" name="Picture 89"/>
            <p:cNvPicPr>
              <a:picLocks noChangeAspect="1"/>
            </p:cNvPicPr>
            <p:nvPr/>
          </p:nvPicPr>
          <p:blipFill rotWithShape="1">
            <a:blip r:embed="rId3"/>
            <a:srcRect l="28734"/>
            <a:stretch/>
          </p:blipFill>
          <p:spPr>
            <a:xfrm>
              <a:off x="8923643" y="2345353"/>
              <a:ext cx="1096714" cy="1336580"/>
            </a:xfrm>
            <a:prstGeom prst="rect">
              <a:avLst/>
            </a:prstGeom>
            <a:ln>
              <a:noFill/>
            </a:ln>
          </p:spPr>
        </p:pic>
        <p:sp>
          <p:nvSpPr>
            <p:cNvPr id="91" name="TextBox 90"/>
            <p:cNvSpPr txBox="1"/>
            <p:nvPr/>
          </p:nvSpPr>
          <p:spPr>
            <a:xfrm>
              <a:off x="8869709" y="2733991"/>
              <a:ext cx="568860" cy="246221"/>
            </a:xfrm>
            <a:prstGeom prst="rect">
              <a:avLst/>
            </a:prstGeom>
            <a:noFill/>
          </p:spPr>
          <p:txBody>
            <a:bodyPr wrap="square" rtlCol="0">
              <a:spAutoFit/>
            </a:bodyPr>
            <a:lstStyle/>
            <a:p>
              <a:r>
                <a:rPr lang="en-US" sz="500" dirty="0" smtClean="0">
                  <a:solidFill>
                    <a:schemeClr val="bg1"/>
                  </a:solidFill>
                </a:rPr>
                <a:t>North Branch Farm</a:t>
              </a:r>
              <a:endParaRPr lang="en-US" sz="500" dirty="0">
                <a:solidFill>
                  <a:schemeClr val="bg1"/>
                </a:solidFill>
              </a:endParaRPr>
            </a:p>
          </p:txBody>
        </p:sp>
        <p:sp>
          <p:nvSpPr>
            <p:cNvPr id="92" name="TextBox 91"/>
            <p:cNvSpPr txBox="1"/>
            <p:nvPr/>
          </p:nvSpPr>
          <p:spPr>
            <a:xfrm>
              <a:off x="9528230" y="3065609"/>
              <a:ext cx="584714" cy="323165"/>
            </a:xfrm>
            <a:prstGeom prst="rect">
              <a:avLst/>
            </a:prstGeom>
            <a:noFill/>
          </p:spPr>
          <p:txBody>
            <a:bodyPr wrap="square" rtlCol="0">
              <a:spAutoFit/>
            </a:bodyPr>
            <a:lstStyle/>
            <a:p>
              <a:r>
                <a:rPr lang="en-US" sz="500" dirty="0" smtClean="0">
                  <a:solidFill>
                    <a:schemeClr val="bg1"/>
                  </a:solidFill>
                </a:rPr>
                <a:t>UNH Organic Dairy Research Farm</a:t>
              </a:r>
              <a:endParaRPr lang="en-US" sz="500" dirty="0">
                <a:solidFill>
                  <a:schemeClr val="bg1"/>
                </a:solidFill>
              </a:endParaRPr>
            </a:p>
          </p:txBody>
        </p:sp>
      </p:grpSp>
      <p:grpSp>
        <p:nvGrpSpPr>
          <p:cNvPr id="26" name="Group 25"/>
          <p:cNvGrpSpPr/>
          <p:nvPr/>
        </p:nvGrpSpPr>
        <p:grpSpPr>
          <a:xfrm>
            <a:off x="1371600" y="22342552"/>
            <a:ext cx="11946917" cy="6765848"/>
            <a:chOff x="1371600" y="22685514"/>
            <a:chExt cx="11946917" cy="6765848"/>
          </a:xfrm>
        </p:grpSpPr>
        <p:grpSp>
          <p:nvGrpSpPr>
            <p:cNvPr id="17" name="Group 16"/>
            <p:cNvGrpSpPr/>
            <p:nvPr/>
          </p:nvGrpSpPr>
          <p:grpSpPr>
            <a:xfrm>
              <a:off x="1446818" y="23622000"/>
              <a:ext cx="11778585" cy="5829362"/>
              <a:chOff x="1446818" y="24307800"/>
              <a:chExt cx="11778585" cy="5829362"/>
            </a:xfrm>
          </p:grpSpPr>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13744" r="29973"/>
              <a:stretch/>
            </p:blipFill>
            <p:spPr>
              <a:xfrm rot="5400000">
                <a:off x="1903241" y="26935985"/>
                <a:ext cx="2744754" cy="36576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14568" r="29183"/>
              <a:stretch/>
            </p:blipFill>
            <p:spPr>
              <a:xfrm rot="5400000">
                <a:off x="1905000" y="23850600"/>
                <a:ext cx="2743200" cy="36576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2" name="Picture 11"/>
              <p:cNvPicPr>
                <a:picLocks noChangeAspect="1"/>
              </p:cNvPicPr>
              <p:nvPr/>
            </p:nvPicPr>
            <p:blipFill rotWithShape="1">
              <a:blip r:embed="rId6" cstate="print">
                <a:extLst>
                  <a:ext uri="{28A0092B-C50C-407E-A947-70E740481C1C}">
                    <a14:useLocalDpi xmlns:a14="http://schemas.microsoft.com/office/drawing/2010/main" val="0"/>
                  </a:ext>
                </a:extLst>
              </a:blip>
              <a:srcRect l="12549" r="12451"/>
              <a:stretch/>
            </p:blipFill>
            <p:spPr>
              <a:xfrm>
                <a:off x="5495313" y="24307800"/>
                <a:ext cx="3657600" cy="27432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491043" y="27393962"/>
                <a:ext cx="3657600" cy="27432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7803" y="27377721"/>
                <a:ext cx="3657600" cy="27432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15" name="Picture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564363" y="24307800"/>
                <a:ext cx="3657600" cy="27432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grpSp>
        <p:sp>
          <p:nvSpPr>
            <p:cNvPr id="18" name="TextBox 17"/>
            <p:cNvSpPr txBox="1"/>
            <p:nvPr/>
          </p:nvSpPr>
          <p:spPr>
            <a:xfrm>
              <a:off x="1371600" y="22685514"/>
              <a:ext cx="3850708" cy="707886"/>
            </a:xfrm>
            <a:prstGeom prst="rect">
              <a:avLst/>
            </a:prstGeom>
            <a:solidFill>
              <a:schemeClr val="bg1">
                <a:lumMod val="95000"/>
              </a:schemeClr>
            </a:solidFill>
            <a:ln>
              <a:solidFill>
                <a:schemeClr val="bg1">
                  <a:lumMod val="50000"/>
                </a:schemeClr>
              </a:solidFill>
            </a:ln>
          </p:spPr>
          <p:txBody>
            <a:bodyPr wrap="square" rtlCol="0">
              <a:spAutoFit/>
            </a:bodyPr>
            <a:lstStyle/>
            <a:p>
              <a:pPr algn="ctr"/>
              <a:r>
                <a:rPr lang="en-US" sz="4000" dirty="0" smtClean="0"/>
                <a:t>Year 1</a:t>
              </a:r>
              <a:endParaRPr lang="en-US" sz="4000" dirty="0"/>
            </a:p>
          </p:txBody>
        </p:sp>
        <p:sp>
          <p:nvSpPr>
            <p:cNvPr id="101" name="TextBox 100"/>
            <p:cNvSpPr txBox="1"/>
            <p:nvPr/>
          </p:nvSpPr>
          <p:spPr>
            <a:xfrm>
              <a:off x="5399786" y="22685514"/>
              <a:ext cx="3850708" cy="707886"/>
            </a:xfrm>
            <a:prstGeom prst="rect">
              <a:avLst/>
            </a:prstGeom>
            <a:solidFill>
              <a:schemeClr val="bg1">
                <a:lumMod val="95000"/>
              </a:schemeClr>
            </a:solidFill>
            <a:ln>
              <a:solidFill>
                <a:schemeClr val="bg1">
                  <a:lumMod val="50000"/>
                </a:schemeClr>
              </a:solidFill>
            </a:ln>
          </p:spPr>
          <p:txBody>
            <a:bodyPr wrap="square" rtlCol="0">
              <a:spAutoFit/>
            </a:bodyPr>
            <a:lstStyle/>
            <a:p>
              <a:pPr algn="ctr"/>
              <a:r>
                <a:rPr lang="en-US" sz="4000" dirty="0" smtClean="0"/>
                <a:t>Year 2</a:t>
              </a:r>
              <a:endParaRPr lang="en-US" sz="4000" dirty="0"/>
            </a:p>
          </p:txBody>
        </p:sp>
        <p:sp>
          <p:nvSpPr>
            <p:cNvPr id="102" name="TextBox 101"/>
            <p:cNvSpPr txBox="1"/>
            <p:nvPr/>
          </p:nvSpPr>
          <p:spPr>
            <a:xfrm>
              <a:off x="9467809" y="22685514"/>
              <a:ext cx="3850708" cy="707886"/>
            </a:xfrm>
            <a:prstGeom prst="rect">
              <a:avLst/>
            </a:prstGeom>
            <a:solidFill>
              <a:schemeClr val="bg1">
                <a:lumMod val="95000"/>
              </a:schemeClr>
            </a:solidFill>
            <a:ln>
              <a:solidFill>
                <a:schemeClr val="bg1">
                  <a:lumMod val="50000"/>
                </a:schemeClr>
              </a:solidFill>
            </a:ln>
          </p:spPr>
          <p:txBody>
            <a:bodyPr wrap="square" rtlCol="0">
              <a:spAutoFit/>
            </a:bodyPr>
            <a:lstStyle/>
            <a:p>
              <a:pPr algn="ctr"/>
              <a:r>
                <a:rPr lang="en-US" sz="4000" dirty="0" smtClean="0"/>
                <a:t>Year 3</a:t>
              </a:r>
              <a:endParaRPr lang="en-US" sz="4000" dirty="0"/>
            </a:p>
          </p:txBody>
        </p:sp>
      </p:grpSp>
      <p:sp>
        <p:nvSpPr>
          <p:cNvPr id="104" name="TextBox 103"/>
          <p:cNvSpPr txBox="1"/>
          <p:nvPr/>
        </p:nvSpPr>
        <p:spPr>
          <a:xfrm>
            <a:off x="1255677" y="7032322"/>
            <a:ext cx="12602950" cy="1446550"/>
          </a:xfrm>
          <a:prstGeom prst="rect">
            <a:avLst/>
          </a:prstGeom>
          <a:noFill/>
        </p:spPr>
        <p:txBody>
          <a:bodyPr wrap="square" rtlCol="0">
            <a:spAutoFit/>
          </a:bodyPr>
          <a:lstStyle/>
          <a:p>
            <a:r>
              <a:rPr lang="en-US" sz="4400" b="1" dirty="0" smtClean="0"/>
              <a:t>New England farmers are clearing their forests to expand their agricultural land base. </a:t>
            </a:r>
          </a:p>
        </p:txBody>
      </p:sp>
      <p:pic>
        <p:nvPicPr>
          <p:cNvPr id="105" name="Picture 104"/>
          <p:cNvPicPr>
            <a:picLocks noChangeAspect="1"/>
          </p:cNvPicPr>
          <p:nvPr/>
        </p:nvPicPr>
        <p:blipFill>
          <a:blip r:embed="rId10"/>
          <a:stretch>
            <a:fillRect/>
          </a:stretch>
        </p:blipFill>
        <p:spPr>
          <a:xfrm>
            <a:off x="9190954" y="8839200"/>
            <a:ext cx="4572000" cy="4572000"/>
          </a:xfrm>
          <a:prstGeom prst="rect">
            <a:avLst/>
          </a:prstGeom>
        </p:spPr>
      </p:pic>
      <p:sp>
        <p:nvSpPr>
          <p:cNvPr id="106" name="TextBox 105"/>
          <p:cNvSpPr txBox="1"/>
          <p:nvPr/>
        </p:nvSpPr>
        <p:spPr>
          <a:xfrm>
            <a:off x="1635466" y="8929922"/>
            <a:ext cx="7019868" cy="2554545"/>
          </a:xfrm>
          <a:prstGeom prst="rect">
            <a:avLst/>
          </a:prstGeom>
          <a:solidFill>
            <a:schemeClr val="accent6">
              <a:lumMod val="20000"/>
              <a:lumOff val="80000"/>
            </a:schemeClr>
          </a:solidFill>
          <a:ln w="63500">
            <a:solidFill>
              <a:schemeClr val="bg1">
                <a:lumMod val="50000"/>
              </a:schemeClr>
            </a:solidFill>
          </a:ln>
        </p:spPr>
        <p:txBody>
          <a:bodyPr wrap="square" rtlCol="0">
            <a:spAutoFit/>
          </a:bodyPr>
          <a:lstStyle/>
          <a:p>
            <a:r>
              <a:rPr lang="en-US" sz="4000" b="1" dirty="0" smtClean="0"/>
              <a:t>Silvopasture </a:t>
            </a:r>
            <a:r>
              <a:rPr lang="en-US" sz="4000" dirty="0" smtClean="0"/>
              <a:t>is the deliberate integration and livestock, forages, and trees, and may offer an alternative.</a:t>
            </a:r>
            <a:endParaRPr lang="en-US" sz="4000" dirty="0"/>
          </a:p>
        </p:txBody>
      </p:sp>
      <p:pic>
        <p:nvPicPr>
          <p:cNvPr id="20" name="Picture 19"/>
          <p:cNvPicPr>
            <a:picLocks noChangeAspect="1"/>
          </p:cNvPicPr>
          <p:nvPr/>
        </p:nvPicPr>
        <p:blipFill>
          <a:blip r:embed="rId11"/>
          <a:stretch>
            <a:fillRect/>
          </a:stretch>
        </p:blipFill>
        <p:spPr>
          <a:xfrm>
            <a:off x="15653529" y="9531602"/>
            <a:ext cx="7154915" cy="5943600"/>
          </a:xfrm>
          <a:prstGeom prst="rect">
            <a:avLst/>
          </a:prstGeom>
          <a:solidFill>
            <a:schemeClr val="bg1"/>
          </a:solidFill>
        </p:spPr>
      </p:pic>
      <p:sp>
        <p:nvSpPr>
          <p:cNvPr id="23" name="TextBox 22"/>
          <p:cNvSpPr txBox="1"/>
          <p:nvPr/>
        </p:nvSpPr>
        <p:spPr>
          <a:xfrm>
            <a:off x="15588174" y="7641373"/>
            <a:ext cx="13482126" cy="1446550"/>
          </a:xfrm>
          <a:prstGeom prst="rect">
            <a:avLst/>
          </a:prstGeom>
          <a:solidFill>
            <a:schemeClr val="accent6">
              <a:lumMod val="20000"/>
              <a:lumOff val="80000"/>
            </a:schemeClr>
          </a:solidFill>
          <a:ln w="63500">
            <a:solidFill>
              <a:schemeClr val="bg1">
                <a:lumMod val="50000"/>
              </a:schemeClr>
            </a:solidFill>
          </a:ln>
        </p:spPr>
        <p:txBody>
          <a:bodyPr wrap="square" rtlCol="0">
            <a:spAutoFit/>
          </a:bodyPr>
          <a:lstStyle/>
          <a:p>
            <a:r>
              <a:rPr lang="en-US" sz="4400" b="1" dirty="0" smtClean="0"/>
              <a:t>Conversion to silvopasture may reduce, maintain, or increase water regulating services</a:t>
            </a:r>
            <a:endParaRPr lang="en-US" sz="4400" b="1" dirty="0"/>
          </a:p>
        </p:txBody>
      </p:sp>
      <p:pic>
        <p:nvPicPr>
          <p:cNvPr id="25" name="Picture 24"/>
          <p:cNvPicPr>
            <a:picLocks noChangeAspect="1"/>
          </p:cNvPicPr>
          <p:nvPr/>
        </p:nvPicPr>
        <p:blipFill>
          <a:blip r:embed="rId12"/>
          <a:stretch>
            <a:fillRect/>
          </a:stretch>
        </p:blipFill>
        <p:spPr>
          <a:xfrm>
            <a:off x="15922323" y="22685514"/>
            <a:ext cx="3823470" cy="8464501"/>
          </a:xfrm>
          <a:prstGeom prst="rect">
            <a:avLst/>
          </a:prstGeom>
        </p:spPr>
      </p:pic>
      <p:pic>
        <p:nvPicPr>
          <p:cNvPr id="131" name="Content Placeholder 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25150525" y="22210613"/>
            <a:ext cx="4690872" cy="3517033"/>
          </a:xfrm>
          <a:prstGeom prst="rect">
            <a:avLst/>
          </a:prstGeom>
        </p:spPr>
      </p:pic>
      <p:pic>
        <p:nvPicPr>
          <p:cNvPr id="132" name="Content Placeholder 3"/>
          <p:cNvPicPr>
            <a:picLocks noChangeAspect="1"/>
          </p:cNvPicPr>
          <p:nvPr/>
        </p:nvPicPr>
        <p:blipFill rotWithShape="1">
          <a:blip r:embed="rId14" cstate="print">
            <a:extLst>
              <a:ext uri="{28A0092B-C50C-407E-A947-70E740481C1C}">
                <a14:useLocalDpi xmlns:a14="http://schemas.microsoft.com/office/drawing/2010/main" val="0"/>
              </a:ext>
            </a:extLst>
          </a:blip>
          <a:srcRect r="19121"/>
          <a:stretch/>
        </p:blipFill>
        <p:spPr>
          <a:xfrm>
            <a:off x="39018939" y="9652527"/>
            <a:ext cx="3449977" cy="3200400"/>
          </a:xfrm>
          <a:prstGeom prst="rect">
            <a:avLst/>
          </a:prstGeom>
        </p:spPr>
      </p:pic>
      <p:sp>
        <p:nvSpPr>
          <p:cNvPr id="134" name="TextBox 133"/>
          <p:cNvSpPr txBox="1"/>
          <p:nvPr/>
        </p:nvSpPr>
        <p:spPr>
          <a:xfrm>
            <a:off x="25737445" y="26670981"/>
            <a:ext cx="8979531" cy="4832092"/>
          </a:xfrm>
          <a:prstGeom prst="rect">
            <a:avLst/>
          </a:prstGeom>
          <a:noFill/>
          <a:ln w="63500">
            <a:noFill/>
          </a:ln>
        </p:spPr>
        <p:txBody>
          <a:bodyPr wrap="square" rtlCol="0">
            <a:spAutoFit/>
          </a:bodyPr>
          <a:lstStyle/>
          <a:p>
            <a:r>
              <a:rPr lang="en-US" sz="4400" b="1" dirty="0" smtClean="0"/>
              <a:t>Future Directions. </a:t>
            </a:r>
            <a:r>
              <a:rPr lang="en-US" sz="4400" dirty="0" smtClean="0"/>
              <a:t>Ongoing research will determine how forest-to-agriculture conversion affects supporting ecosystem services such as soil nutrient cycling as well as regulating services such as soil carbon sequestration</a:t>
            </a:r>
            <a:r>
              <a:rPr lang="en-US" sz="4400" dirty="0" smtClean="0"/>
              <a:t>.</a:t>
            </a:r>
            <a:endParaRPr lang="en-US" sz="4400" b="1" dirty="0" smtClean="0"/>
          </a:p>
        </p:txBody>
      </p:sp>
      <p:pic>
        <p:nvPicPr>
          <p:cNvPr id="137" name="Picture 136"/>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5400000">
            <a:off x="34597435" y="27522499"/>
            <a:ext cx="2743200" cy="2057400"/>
          </a:xfrm>
          <a:prstGeom prst="rect">
            <a:avLst/>
          </a:prstGeom>
        </p:spPr>
      </p:pic>
      <p:pic>
        <p:nvPicPr>
          <p:cNvPr id="138" name="Picture 3" descr="C:\Users\LocalUser\Dropbox\Frey Lab\AES Climate\Photos\078.JPG"/>
          <p:cNvPicPr>
            <a:picLocks noChangeAspect="1" noChangeArrowheads="1"/>
          </p:cNvPicPr>
          <p:nvPr/>
        </p:nvPicPr>
        <p:blipFill>
          <a:blip r:embed="rId16" cstate="print"/>
          <a:srcRect/>
          <a:stretch>
            <a:fillRect/>
          </a:stretch>
        </p:blipFill>
        <p:spPr bwMode="auto">
          <a:xfrm>
            <a:off x="37748567" y="27119987"/>
            <a:ext cx="3657600" cy="2743200"/>
          </a:xfrm>
          <a:prstGeom prst="rect">
            <a:avLst/>
          </a:prstGeom>
          <a:noFill/>
        </p:spPr>
      </p:pic>
      <p:sp>
        <p:nvSpPr>
          <p:cNvPr id="139" name="TextBox 138"/>
          <p:cNvSpPr txBox="1"/>
          <p:nvPr/>
        </p:nvSpPr>
        <p:spPr>
          <a:xfrm>
            <a:off x="29494674" y="7622905"/>
            <a:ext cx="12948725" cy="1446550"/>
          </a:xfrm>
          <a:prstGeom prst="rect">
            <a:avLst/>
          </a:prstGeom>
          <a:solidFill>
            <a:schemeClr val="accent6">
              <a:lumMod val="20000"/>
              <a:lumOff val="80000"/>
            </a:schemeClr>
          </a:solidFill>
          <a:ln w="63500">
            <a:solidFill>
              <a:schemeClr val="bg1">
                <a:lumMod val="50000"/>
              </a:schemeClr>
            </a:solidFill>
          </a:ln>
        </p:spPr>
        <p:txBody>
          <a:bodyPr wrap="square" rtlCol="0">
            <a:spAutoFit/>
          </a:bodyPr>
          <a:lstStyle/>
          <a:p>
            <a:r>
              <a:rPr lang="en-US" sz="4400" b="1" dirty="0" smtClean="0"/>
              <a:t>Conversion to silvopasture may mitigate losses in climate regulating services</a:t>
            </a:r>
            <a:endParaRPr lang="en-US" sz="4400" b="1" dirty="0"/>
          </a:p>
        </p:txBody>
      </p:sp>
      <p:sp>
        <p:nvSpPr>
          <p:cNvPr id="140" name="TextBox 139"/>
          <p:cNvSpPr txBox="1"/>
          <p:nvPr/>
        </p:nvSpPr>
        <p:spPr>
          <a:xfrm>
            <a:off x="23135970" y="9386919"/>
            <a:ext cx="6261857" cy="7478970"/>
          </a:xfrm>
          <a:prstGeom prst="rect">
            <a:avLst/>
          </a:prstGeom>
          <a:noFill/>
        </p:spPr>
        <p:txBody>
          <a:bodyPr wrap="square" rtlCol="0">
            <a:spAutoFit/>
          </a:bodyPr>
          <a:lstStyle/>
          <a:p>
            <a:r>
              <a:rPr lang="en-US" sz="4000" b="1" dirty="0"/>
              <a:t>Figure 5</a:t>
            </a:r>
            <a:r>
              <a:rPr lang="en-US" sz="4000" b="1" dirty="0" smtClean="0"/>
              <a:t>. </a:t>
            </a:r>
            <a:r>
              <a:rPr lang="en-US" sz="4000" dirty="0"/>
              <a:t>S</a:t>
            </a:r>
            <a:r>
              <a:rPr lang="en-US" sz="4000" dirty="0" smtClean="0"/>
              <a:t>urface </a:t>
            </a:r>
            <a:r>
              <a:rPr lang="en-US" sz="4000" dirty="0"/>
              <a:t>unsaturated </a:t>
            </a:r>
            <a:r>
              <a:rPr lang="en-US" sz="4000" dirty="0" smtClean="0"/>
              <a:t>and subsurface saturated </a:t>
            </a:r>
            <a:r>
              <a:rPr lang="en-US" sz="4000" dirty="0"/>
              <a:t>hydraulic conductivity </a:t>
            </a:r>
            <a:r>
              <a:rPr lang="en-US" sz="4000" dirty="0" smtClean="0"/>
              <a:t>(K</a:t>
            </a:r>
            <a:r>
              <a:rPr lang="en-US" sz="4000" baseline="-25000" dirty="0" smtClean="0"/>
              <a:t>h </a:t>
            </a:r>
            <a:r>
              <a:rPr lang="en-US" sz="4000" dirty="0" smtClean="0"/>
              <a:t> </a:t>
            </a:r>
            <a:r>
              <a:rPr lang="en-US" sz="4000" dirty="0" smtClean="0"/>
              <a:t>and </a:t>
            </a:r>
            <a:r>
              <a:rPr lang="en-US" sz="4000" dirty="0" smtClean="0"/>
              <a:t>K</a:t>
            </a:r>
            <a:r>
              <a:rPr lang="en-US" sz="4000" baseline="-25000" dirty="0" smtClean="0"/>
              <a:t>sat</a:t>
            </a:r>
            <a:r>
              <a:rPr lang="en-US" sz="4000" dirty="0" smtClean="0"/>
              <a:t>) in forest, converted silvopasture, and converted open </a:t>
            </a:r>
            <a:r>
              <a:rPr lang="en-US" sz="4000" dirty="0" smtClean="0"/>
              <a:t>pasture </a:t>
            </a:r>
            <a:r>
              <a:rPr lang="en-US" sz="4000" dirty="0" smtClean="0"/>
              <a:t>(Stewart et al., in prep). Soil hydrology in silvopasture </a:t>
            </a:r>
            <a:r>
              <a:rPr lang="en-US" sz="4000" dirty="0" smtClean="0"/>
              <a:t>could </a:t>
            </a:r>
            <a:r>
              <a:rPr lang="en-US" sz="4000" dirty="0" smtClean="0"/>
              <a:t>be more similar to that of the forest or </a:t>
            </a:r>
            <a:r>
              <a:rPr lang="en-US" sz="4000" dirty="0" smtClean="0"/>
              <a:t>the converted open pasture </a:t>
            </a:r>
            <a:r>
              <a:rPr lang="en-US" sz="4000" dirty="0" smtClean="0"/>
              <a:t>depending on site and land use history.</a:t>
            </a:r>
            <a:endParaRPr lang="en-US" sz="4000" dirty="0"/>
          </a:p>
        </p:txBody>
      </p:sp>
      <p:grpSp>
        <p:nvGrpSpPr>
          <p:cNvPr id="28" name="Group 27"/>
          <p:cNvGrpSpPr/>
          <p:nvPr/>
        </p:nvGrpSpPr>
        <p:grpSpPr>
          <a:xfrm>
            <a:off x="23088600" y="17145000"/>
            <a:ext cx="5943600" cy="3962400"/>
            <a:chOff x="23215828" y="9613426"/>
            <a:chExt cx="5943600" cy="3962400"/>
          </a:xfrm>
          <a:solidFill>
            <a:schemeClr val="accent5">
              <a:lumMod val="20000"/>
              <a:lumOff val="80000"/>
            </a:schemeClr>
          </a:solidFill>
        </p:grpSpPr>
        <p:pic>
          <p:nvPicPr>
            <p:cNvPr id="118" name="Picture 117"/>
            <p:cNvPicPr/>
            <p:nvPr/>
          </p:nvPicPr>
          <p:blipFill>
            <a:blip r:embed="rId17">
              <a:extLst>
                <a:ext uri="{28A0092B-C50C-407E-A947-70E740481C1C}">
                  <a14:useLocalDpi xmlns:a14="http://schemas.microsoft.com/office/drawing/2010/main" val="0"/>
                </a:ext>
              </a:extLst>
            </a:blip>
            <a:stretch>
              <a:fillRect/>
            </a:stretch>
          </p:blipFill>
          <p:spPr>
            <a:xfrm>
              <a:off x="23215828" y="9613426"/>
              <a:ext cx="5943600" cy="3962400"/>
            </a:xfrm>
            <a:prstGeom prst="rect">
              <a:avLst/>
            </a:prstGeom>
            <a:grpFill/>
          </p:spPr>
        </p:pic>
        <p:sp>
          <p:nvSpPr>
            <p:cNvPr id="27" name="TextBox 26"/>
            <p:cNvSpPr txBox="1"/>
            <p:nvPr/>
          </p:nvSpPr>
          <p:spPr>
            <a:xfrm>
              <a:off x="23622000" y="9677400"/>
              <a:ext cx="1785128" cy="276999"/>
            </a:xfrm>
            <a:prstGeom prst="rect">
              <a:avLst/>
            </a:prstGeom>
            <a:grpFill/>
          </p:spPr>
          <p:txBody>
            <a:bodyPr wrap="square" rtlCol="0">
              <a:spAutoFit/>
            </a:bodyPr>
            <a:lstStyle/>
            <a:p>
              <a:pPr algn="ctr"/>
              <a:r>
                <a:rPr lang="en-US" sz="1200" dirty="0" smtClean="0"/>
                <a:t>UNH ODRF</a:t>
              </a:r>
              <a:endParaRPr lang="en-US" sz="1200" dirty="0"/>
            </a:p>
          </p:txBody>
        </p:sp>
        <p:sp>
          <p:nvSpPr>
            <p:cNvPr id="143" name="TextBox 142"/>
            <p:cNvSpPr txBox="1"/>
            <p:nvPr/>
          </p:nvSpPr>
          <p:spPr>
            <a:xfrm>
              <a:off x="23622000" y="11655528"/>
              <a:ext cx="1785128" cy="276999"/>
            </a:xfrm>
            <a:prstGeom prst="rect">
              <a:avLst/>
            </a:prstGeom>
            <a:grpFill/>
          </p:spPr>
          <p:txBody>
            <a:bodyPr wrap="square" rtlCol="0">
              <a:spAutoFit/>
            </a:bodyPr>
            <a:lstStyle/>
            <a:p>
              <a:pPr algn="ctr"/>
              <a:r>
                <a:rPr lang="en-US" sz="1200" dirty="0" smtClean="0"/>
                <a:t>North Branch Farm</a:t>
              </a:r>
              <a:endParaRPr lang="en-US" sz="1200" dirty="0"/>
            </a:p>
          </p:txBody>
        </p:sp>
      </p:grpSp>
      <p:sp>
        <p:nvSpPr>
          <p:cNvPr id="53" name="TextBox 52"/>
          <p:cNvSpPr txBox="1"/>
          <p:nvPr/>
        </p:nvSpPr>
        <p:spPr>
          <a:xfrm>
            <a:off x="29636382" y="16706195"/>
            <a:ext cx="12832533" cy="3170099"/>
          </a:xfrm>
          <a:prstGeom prst="rect">
            <a:avLst/>
          </a:prstGeom>
          <a:noFill/>
        </p:spPr>
        <p:txBody>
          <a:bodyPr wrap="square" rtlCol="0">
            <a:spAutoFit/>
          </a:bodyPr>
          <a:lstStyle/>
          <a:p>
            <a:r>
              <a:rPr lang="en-US" sz="4000" b="1" dirty="0"/>
              <a:t>Figure </a:t>
            </a:r>
            <a:r>
              <a:rPr lang="en-US" sz="4000" b="1" dirty="0" smtClean="0"/>
              <a:t>6. </a:t>
            </a:r>
            <a:r>
              <a:rPr lang="en-US" sz="4000" dirty="0" smtClean="0"/>
              <a:t>Total seasonal fluxes of CO</a:t>
            </a:r>
            <a:r>
              <a:rPr lang="en-US" sz="4000" baseline="-25000" dirty="0" smtClean="0"/>
              <a:t>2</a:t>
            </a:r>
            <a:r>
              <a:rPr lang="en-US" sz="4000" dirty="0" smtClean="0"/>
              <a:t> and N</a:t>
            </a:r>
            <a:r>
              <a:rPr lang="en-US" sz="4000" baseline="-25000" dirty="0" smtClean="0"/>
              <a:t>2</a:t>
            </a:r>
            <a:r>
              <a:rPr lang="en-US" sz="4000" dirty="0" smtClean="0"/>
              <a:t>O </a:t>
            </a:r>
            <a:r>
              <a:rPr lang="en-US" sz="4000" dirty="0" smtClean="0"/>
              <a:t>in reference forest</a:t>
            </a:r>
            <a:r>
              <a:rPr lang="en-US" sz="4000" dirty="0" smtClean="0"/>
              <a:t>, converted silvopasture</a:t>
            </a:r>
            <a:r>
              <a:rPr lang="en-US" sz="4000" dirty="0" smtClean="0"/>
              <a:t>, </a:t>
            </a:r>
            <a:r>
              <a:rPr lang="en-US" sz="4000" dirty="0" smtClean="0"/>
              <a:t>converted open </a:t>
            </a:r>
            <a:r>
              <a:rPr lang="en-US" sz="4000" dirty="0" smtClean="0"/>
              <a:t>pasture, and reference pasture (Contosta </a:t>
            </a:r>
            <a:r>
              <a:rPr lang="en-US" sz="4000" dirty="0" smtClean="0"/>
              <a:t>et al., in prep</a:t>
            </a:r>
            <a:r>
              <a:rPr lang="en-US" sz="4000" dirty="0" smtClean="0"/>
              <a:t>). Fluxes from silvopasture soils of both greenhouse gases tended to fall between those of forests and open pastures. </a:t>
            </a:r>
            <a:endParaRPr lang="en-US" sz="4000" dirty="0"/>
          </a:p>
        </p:txBody>
      </p:sp>
      <p:sp>
        <p:nvSpPr>
          <p:cNvPr id="54" name="TextBox 53"/>
          <p:cNvSpPr txBox="1"/>
          <p:nvPr/>
        </p:nvSpPr>
        <p:spPr>
          <a:xfrm>
            <a:off x="38813151" y="12983315"/>
            <a:ext cx="3655765" cy="3170099"/>
          </a:xfrm>
          <a:prstGeom prst="rect">
            <a:avLst/>
          </a:prstGeom>
          <a:noFill/>
        </p:spPr>
        <p:txBody>
          <a:bodyPr wrap="square" rtlCol="0">
            <a:spAutoFit/>
          </a:bodyPr>
          <a:lstStyle/>
          <a:p>
            <a:r>
              <a:rPr lang="en-US" sz="4000" b="1" dirty="0"/>
              <a:t>Figure </a:t>
            </a:r>
            <a:r>
              <a:rPr lang="en-US" sz="4000" b="1" dirty="0"/>
              <a:t>7</a:t>
            </a:r>
            <a:r>
              <a:rPr lang="en-US" sz="4000" b="1" dirty="0" smtClean="0"/>
              <a:t>. </a:t>
            </a:r>
            <a:r>
              <a:rPr lang="en-US" sz="4000" dirty="0" smtClean="0"/>
              <a:t>Fluxes were measured weekly using a static chamber technique.</a:t>
            </a:r>
            <a:endParaRPr lang="en-US" sz="4000" dirty="0"/>
          </a:p>
        </p:txBody>
      </p:sp>
      <p:sp>
        <p:nvSpPr>
          <p:cNvPr id="55" name="TextBox 54"/>
          <p:cNvSpPr txBox="1"/>
          <p:nvPr/>
        </p:nvSpPr>
        <p:spPr>
          <a:xfrm>
            <a:off x="29494673" y="19888200"/>
            <a:ext cx="12948725" cy="1446550"/>
          </a:xfrm>
          <a:prstGeom prst="rect">
            <a:avLst/>
          </a:prstGeom>
          <a:solidFill>
            <a:schemeClr val="accent6">
              <a:lumMod val="20000"/>
              <a:lumOff val="80000"/>
            </a:schemeClr>
          </a:solidFill>
          <a:ln w="63500">
            <a:solidFill>
              <a:schemeClr val="bg1">
                <a:lumMod val="50000"/>
              </a:schemeClr>
            </a:solidFill>
          </a:ln>
        </p:spPr>
        <p:txBody>
          <a:bodyPr wrap="square" rtlCol="0">
            <a:spAutoFit/>
          </a:bodyPr>
          <a:lstStyle/>
          <a:p>
            <a:r>
              <a:rPr lang="en-US" sz="4400" b="1" dirty="0" smtClean="0"/>
              <a:t>Silvopasture may minimize changes in microclimate </a:t>
            </a:r>
            <a:r>
              <a:rPr lang="en-US" sz="4400" b="1" dirty="0" smtClean="0"/>
              <a:t>that result from land use conversion.</a:t>
            </a:r>
            <a:endParaRPr lang="en-US" sz="4400" b="1" dirty="0"/>
          </a:p>
        </p:txBody>
      </p:sp>
      <p:pic>
        <p:nvPicPr>
          <p:cNvPr id="6" name="Picture 5"/>
          <p:cNvPicPr>
            <a:picLocks noChangeAspect="1"/>
          </p:cNvPicPr>
          <p:nvPr/>
        </p:nvPicPr>
        <p:blipFill>
          <a:blip r:embed="rId18"/>
          <a:stretch>
            <a:fillRect/>
          </a:stretch>
        </p:blipFill>
        <p:spPr>
          <a:xfrm>
            <a:off x="29494673" y="21623693"/>
            <a:ext cx="6858000" cy="4691226"/>
          </a:xfrm>
          <a:prstGeom prst="rect">
            <a:avLst/>
          </a:prstGeom>
        </p:spPr>
      </p:pic>
      <p:sp>
        <p:nvSpPr>
          <p:cNvPr id="58" name="TextBox 57"/>
          <p:cNvSpPr txBox="1"/>
          <p:nvPr/>
        </p:nvSpPr>
        <p:spPr>
          <a:xfrm>
            <a:off x="36560534" y="21564600"/>
            <a:ext cx="6416266" cy="5016758"/>
          </a:xfrm>
          <a:prstGeom prst="rect">
            <a:avLst/>
          </a:prstGeom>
          <a:noFill/>
        </p:spPr>
        <p:txBody>
          <a:bodyPr wrap="square" rtlCol="0">
            <a:spAutoFit/>
          </a:bodyPr>
          <a:lstStyle/>
          <a:p>
            <a:r>
              <a:rPr lang="en-US" sz="4000" b="1" dirty="0"/>
              <a:t>Figure </a:t>
            </a:r>
            <a:r>
              <a:rPr lang="en-US" sz="4000" b="1" dirty="0" smtClean="0"/>
              <a:t>8. </a:t>
            </a:r>
            <a:r>
              <a:rPr lang="en-US" sz="4000" dirty="0"/>
              <a:t>S</a:t>
            </a:r>
            <a:r>
              <a:rPr lang="en-US" sz="4000" dirty="0" smtClean="0"/>
              <a:t>oil temperature in converted silvopasture (thinned) more similar to reference forest than converted pasture (clear cut) and open pasture. Data collected continuously from weather stations (left).</a:t>
            </a:r>
            <a:endParaRPr lang="en-US" sz="4000" dirty="0"/>
          </a:p>
        </p:txBody>
      </p:sp>
      <p:sp>
        <p:nvSpPr>
          <p:cNvPr id="59" name="TextBox 58"/>
          <p:cNvSpPr txBox="1"/>
          <p:nvPr/>
        </p:nvSpPr>
        <p:spPr>
          <a:xfrm>
            <a:off x="34716976" y="30078476"/>
            <a:ext cx="7858363" cy="1323439"/>
          </a:xfrm>
          <a:prstGeom prst="rect">
            <a:avLst/>
          </a:prstGeom>
          <a:noFill/>
        </p:spPr>
        <p:txBody>
          <a:bodyPr wrap="square" rtlCol="0">
            <a:spAutoFit/>
          </a:bodyPr>
          <a:lstStyle/>
          <a:p>
            <a:r>
              <a:rPr lang="en-US" sz="4000" b="1" dirty="0"/>
              <a:t>Figure </a:t>
            </a:r>
            <a:r>
              <a:rPr lang="en-US" sz="4000" b="1" dirty="0" smtClean="0"/>
              <a:t>10. </a:t>
            </a:r>
            <a:r>
              <a:rPr lang="en-US" sz="4000" dirty="0" smtClean="0"/>
              <a:t>Soil cores will be used to understand changes in soil quality.</a:t>
            </a:r>
            <a:endParaRPr lang="en-US" sz="4000" dirty="0"/>
          </a:p>
        </p:txBody>
      </p:sp>
      <p:pic>
        <p:nvPicPr>
          <p:cNvPr id="60" name="Picture 59"/>
          <p:cNvPicPr>
            <a:picLocks noChangeAspect="1"/>
          </p:cNvPicPr>
          <p:nvPr/>
        </p:nvPicPr>
        <p:blipFill>
          <a:blip r:embed="rId19"/>
          <a:stretch>
            <a:fillRect/>
          </a:stretch>
        </p:blipFill>
        <p:spPr>
          <a:xfrm>
            <a:off x="38595432" y="3909812"/>
            <a:ext cx="3082255" cy="1371600"/>
          </a:xfrm>
          <a:prstGeom prst="rect">
            <a:avLst/>
          </a:prstGeom>
        </p:spPr>
      </p:pic>
      <p:pic>
        <p:nvPicPr>
          <p:cNvPr id="9" name="Picture 8"/>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40377639" y="2258922"/>
            <a:ext cx="1371600" cy="1371600"/>
          </a:xfrm>
          <a:prstGeom prst="rect">
            <a:avLst/>
          </a:prstGeom>
        </p:spPr>
      </p:pic>
      <p:pic>
        <p:nvPicPr>
          <p:cNvPr id="10" name="Picture 9"/>
          <p:cNvPicPr>
            <a:picLocks noChangeAspect="1"/>
          </p:cNvPicPr>
          <p:nvPr/>
        </p:nvPicPr>
        <p:blipFill>
          <a:blip r:embed="rId21"/>
          <a:stretch>
            <a:fillRect/>
          </a:stretch>
        </p:blipFill>
        <p:spPr>
          <a:xfrm>
            <a:off x="29514742" y="9622781"/>
            <a:ext cx="9144000" cy="698100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8399</TotalTime>
  <Words>611</Words>
  <Application>Microsoft Office PowerPoint</Application>
  <PresentationFormat>Custom</PresentationFormat>
  <Paragraphs>32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Getting from here to there: protecting and promoting ecosystem services during the conversion of forests to fields in New England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Soil Carbon Sequestration and Greenhouse Gas Emissions in the Transition from Traditional to Organic Dairy Farming: An Education and Research Collaboration</dc:title>
  <dc:creator>rkv</dc:creator>
  <cp:lastModifiedBy>Alix Contosta</cp:lastModifiedBy>
  <cp:revision>151</cp:revision>
  <dcterms:created xsi:type="dcterms:W3CDTF">2012-09-29T14:34:35Z</dcterms:created>
  <dcterms:modified xsi:type="dcterms:W3CDTF">2018-12-04T19:26:12Z</dcterms:modified>
</cp:coreProperties>
</file>