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8404800" cy="43891200"/>
  <p:notesSz cx="6858000" cy="9144000"/>
  <p:defaultTextStyle>
    <a:defPPr>
      <a:defRPr lang="en-US"/>
    </a:defPPr>
    <a:lvl1pPr marL="0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1pPr>
    <a:lvl2pPr marL="1975104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2pPr>
    <a:lvl3pPr marL="3950208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3pPr>
    <a:lvl4pPr marL="5925312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4pPr>
    <a:lvl5pPr marL="7900416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5pPr>
    <a:lvl6pPr marL="9875520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6pPr>
    <a:lvl7pPr marL="11850624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7pPr>
    <a:lvl8pPr marL="13825728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8pPr>
    <a:lvl9pPr marL="15800832" algn="l" defTabSz="3950208" rtl="0" eaLnBrk="1" latinLnBrk="0" hangingPunct="1">
      <a:defRPr sz="777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24" userDrawn="1">
          <p15:clr>
            <a:srgbClr val="A4A3A4"/>
          </p15:clr>
        </p15:guide>
        <p15:guide id="2" pos="1209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x Contosta" initials="AC" lastIdx="1" clrIdx="0">
    <p:extLst>
      <p:ext uri="{19B8F6BF-5375-455C-9EA6-DF929625EA0E}">
        <p15:presenceInfo xmlns:p15="http://schemas.microsoft.com/office/powerpoint/2012/main" userId="c4963c822ed627ee" providerId="Windows Live"/>
      </p:ext>
    </p:extLst>
  </p:cmAuthor>
  <p:cmAuthor id="2" name="Anon" initials="ANON" lastIdx="1" clrIdx="1">
    <p:extLst>
      <p:ext uri="{19B8F6BF-5375-455C-9EA6-DF929625EA0E}">
        <p15:presenceInfo xmlns:p15="http://schemas.microsoft.com/office/powerpoint/2012/main" userId="An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6412" autoAdjust="0"/>
  </p:normalViewPr>
  <p:slideViewPr>
    <p:cSldViewPr snapToGrid="0" showGuides="1">
      <p:cViewPr varScale="1">
        <p:scale>
          <a:sx n="10" d="100"/>
          <a:sy n="10" d="100"/>
        </p:scale>
        <p:origin x="1937" y="-432"/>
      </p:cViewPr>
      <p:guideLst>
        <p:guide orient="horz" pos="13824"/>
        <p:guide pos="12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7183123"/>
            <a:ext cx="32644080" cy="15280640"/>
          </a:xfrm>
        </p:spPr>
        <p:txBody>
          <a:bodyPr anchor="b"/>
          <a:lstStyle>
            <a:lvl1pPr algn="ctr">
              <a:defRPr sz="25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23053043"/>
            <a:ext cx="28803600" cy="10596877"/>
          </a:xfrm>
        </p:spPr>
        <p:txBody>
          <a:bodyPr/>
          <a:lstStyle>
            <a:lvl1pPr marL="0" indent="0" algn="ctr">
              <a:buNone/>
              <a:defRPr sz="10080"/>
            </a:lvl1pPr>
            <a:lvl2pPr marL="1920240" indent="0" algn="ctr">
              <a:buNone/>
              <a:defRPr sz="8400"/>
            </a:lvl2pPr>
            <a:lvl3pPr marL="3840480" indent="0" algn="ctr">
              <a:buNone/>
              <a:defRPr sz="7560"/>
            </a:lvl3pPr>
            <a:lvl4pPr marL="5760720" indent="0" algn="ctr">
              <a:buNone/>
              <a:defRPr sz="6720"/>
            </a:lvl4pPr>
            <a:lvl5pPr marL="7680960" indent="0" algn="ctr">
              <a:buNone/>
              <a:defRPr sz="6720"/>
            </a:lvl5pPr>
            <a:lvl6pPr marL="9601200" indent="0" algn="ctr">
              <a:buNone/>
              <a:defRPr sz="6720"/>
            </a:lvl6pPr>
            <a:lvl7pPr marL="11521440" indent="0" algn="ctr">
              <a:buNone/>
              <a:defRPr sz="6720"/>
            </a:lvl7pPr>
            <a:lvl8pPr marL="13441680" indent="0" algn="ctr">
              <a:buNone/>
              <a:defRPr sz="6720"/>
            </a:lvl8pPr>
            <a:lvl9pPr marL="15361920" indent="0" algn="ctr">
              <a:buNone/>
              <a:defRPr sz="672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767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56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0330" y="10942333"/>
            <a:ext cx="33124140" cy="18257517"/>
          </a:xfrm>
        </p:spPr>
        <p:txBody>
          <a:bodyPr anchor="b"/>
          <a:lstStyle>
            <a:lvl1pPr>
              <a:defRPr sz="25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20330" y="29372573"/>
            <a:ext cx="33124140" cy="9601197"/>
          </a:xfrm>
        </p:spPr>
        <p:txBody>
          <a:bodyPr/>
          <a:lstStyle>
            <a:lvl1pPr marL="0" indent="0">
              <a:buNone/>
              <a:defRPr sz="10080">
                <a:solidFill>
                  <a:schemeClr val="tx1"/>
                </a:solidFill>
              </a:defRPr>
            </a:lvl1pPr>
            <a:lvl2pPr marL="192024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3840480" indent="0">
              <a:buNone/>
              <a:defRPr sz="7560">
                <a:solidFill>
                  <a:schemeClr val="tx1">
                    <a:tint val="75000"/>
                  </a:schemeClr>
                </a:solidFill>
              </a:defRPr>
            </a:lvl3pPr>
            <a:lvl4pPr marL="57607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4pPr>
            <a:lvl5pPr marL="768096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5pPr>
            <a:lvl6pPr marL="960120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6pPr>
            <a:lvl7pPr marL="1152144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7pPr>
            <a:lvl8pPr marL="1344168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8pPr>
            <a:lvl9pPr marL="15361920" indent="0">
              <a:buNone/>
              <a:defRPr sz="67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53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40330" y="11684000"/>
            <a:ext cx="16322040" cy="27848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42430" y="11684000"/>
            <a:ext cx="16322040" cy="278485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860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336810"/>
            <a:ext cx="33124140" cy="84836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5336" y="10759443"/>
            <a:ext cx="16247028" cy="5273037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45336" y="16032480"/>
            <a:ext cx="16247028" cy="23581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442432" y="10759443"/>
            <a:ext cx="16327042" cy="5273037"/>
          </a:xfrm>
        </p:spPr>
        <p:txBody>
          <a:bodyPr anchor="b"/>
          <a:lstStyle>
            <a:lvl1pPr marL="0" indent="0">
              <a:buNone/>
              <a:defRPr sz="10080" b="1"/>
            </a:lvl1pPr>
            <a:lvl2pPr marL="1920240" indent="0">
              <a:buNone/>
              <a:defRPr sz="8400" b="1"/>
            </a:lvl2pPr>
            <a:lvl3pPr marL="3840480" indent="0">
              <a:buNone/>
              <a:defRPr sz="7560" b="1"/>
            </a:lvl3pPr>
            <a:lvl4pPr marL="5760720" indent="0">
              <a:buNone/>
              <a:defRPr sz="6720" b="1"/>
            </a:lvl4pPr>
            <a:lvl5pPr marL="7680960" indent="0">
              <a:buNone/>
              <a:defRPr sz="6720" b="1"/>
            </a:lvl5pPr>
            <a:lvl6pPr marL="9601200" indent="0">
              <a:buNone/>
              <a:defRPr sz="6720" b="1"/>
            </a:lvl6pPr>
            <a:lvl7pPr marL="11521440" indent="0">
              <a:buNone/>
              <a:defRPr sz="6720" b="1"/>
            </a:lvl7pPr>
            <a:lvl8pPr marL="13441680" indent="0">
              <a:buNone/>
              <a:defRPr sz="6720" b="1"/>
            </a:lvl8pPr>
            <a:lvl9pPr marL="15361920" indent="0">
              <a:buNone/>
              <a:defRPr sz="67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442432" y="16032480"/>
            <a:ext cx="16327042" cy="23581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413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96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653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926080"/>
            <a:ext cx="12386548" cy="1024128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7042" y="6319530"/>
            <a:ext cx="19442430" cy="31191200"/>
          </a:xfrm>
        </p:spPr>
        <p:txBody>
          <a:bodyPr/>
          <a:lstStyle>
            <a:lvl1pPr>
              <a:defRPr sz="13440"/>
            </a:lvl1pPr>
            <a:lvl2pPr>
              <a:defRPr sz="11760"/>
            </a:lvl2pPr>
            <a:lvl3pPr>
              <a:defRPr sz="1008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13167360"/>
            <a:ext cx="12386548" cy="24394163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670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5332" y="2926080"/>
            <a:ext cx="12386548" cy="10241280"/>
          </a:xfrm>
        </p:spPr>
        <p:txBody>
          <a:bodyPr anchor="b"/>
          <a:lstStyle>
            <a:lvl1pPr>
              <a:defRPr sz="13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327042" y="6319530"/>
            <a:ext cx="19442430" cy="31191200"/>
          </a:xfrm>
        </p:spPr>
        <p:txBody>
          <a:bodyPr anchor="t"/>
          <a:lstStyle>
            <a:lvl1pPr marL="0" indent="0">
              <a:buNone/>
              <a:defRPr sz="13440"/>
            </a:lvl1pPr>
            <a:lvl2pPr marL="1920240" indent="0">
              <a:buNone/>
              <a:defRPr sz="11760"/>
            </a:lvl2pPr>
            <a:lvl3pPr marL="3840480" indent="0">
              <a:buNone/>
              <a:defRPr sz="10080"/>
            </a:lvl3pPr>
            <a:lvl4pPr marL="5760720" indent="0">
              <a:buNone/>
              <a:defRPr sz="8400"/>
            </a:lvl4pPr>
            <a:lvl5pPr marL="7680960" indent="0">
              <a:buNone/>
              <a:defRPr sz="8400"/>
            </a:lvl5pPr>
            <a:lvl6pPr marL="9601200" indent="0">
              <a:buNone/>
              <a:defRPr sz="8400"/>
            </a:lvl6pPr>
            <a:lvl7pPr marL="11521440" indent="0">
              <a:buNone/>
              <a:defRPr sz="8400"/>
            </a:lvl7pPr>
            <a:lvl8pPr marL="13441680" indent="0">
              <a:buNone/>
              <a:defRPr sz="8400"/>
            </a:lvl8pPr>
            <a:lvl9pPr marL="15361920" indent="0">
              <a:buNone/>
              <a:defRPr sz="84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45332" y="13167360"/>
            <a:ext cx="12386548" cy="24394163"/>
          </a:xfrm>
        </p:spPr>
        <p:txBody>
          <a:bodyPr/>
          <a:lstStyle>
            <a:lvl1pPr marL="0" indent="0">
              <a:buNone/>
              <a:defRPr sz="6720"/>
            </a:lvl1pPr>
            <a:lvl2pPr marL="1920240" indent="0">
              <a:buNone/>
              <a:defRPr sz="5880"/>
            </a:lvl2pPr>
            <a:lvl3pPr marL="3840480" indent="0">
              <a:buNone/>
              <a:defRPr sz="5040"/>
            </a:lvl3pPr>
            <a:lvl4pPr marL="5760720" indent="0">
              <a:buNone/>
              <a:defRPr sz="4200"/>
            </a:lvl4pPr>
            <a:lvl5pPr marL="7680960" indent="0">
              <a:buNone/>
              <a:defRPr sz="4200"/>
            </a:lvl5pPr>
            <a:lvl6pPr marL="9601200" indent="0">
              <a:buNone/>
              <a:defRPr sz="4200"/>
            </a:lvl6pPr>
            <a:lvl7pPr marL="11521440" indent="0">
              <a:buNone/>
              <a:defRPr sz="4200"/>
            </a:lvl7pPr>
            <a:lvl8pPr marL="13441680" indent="0">
              <a:buNone/>
              <a:defRPr sz="4200"/>
            </a:lvl8pPr>
            <a:lvl9pPr marL="15361920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68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130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483437" y="2336800"/>
            <a:ext cx="8281035" cy="37195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40332" y="2336800"/>
            <a:ext cx="24363045" cy="37195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88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40330" y="2336810"/>
            <a:ext cx="3312414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40330" y="11684000"/>
            <a:ext cx="3312414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40330" y="40680650"/>
            <a:ext cx="864108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AAE61-84C3-41C0-B242-997D7BEB0DCA}" type="datetimeFigureOut">
              <a:rPr lang="en-US" smtClean="0"/>
              <a:t>12/3/2018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721590" y="40680650"/>
            <a:ext cx="1296162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123390" y="40680650"/>
            <a:ext cx="864108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0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2230D-6507-4BC3-A12E-6E8D3E3195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520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840480" rtl="0" eaLnBrk="1" latinLnBrk="0" hangingPunct="1">
        <a:lnSpc>
          <a:spcPct val="90000"/>
        </a:lnSpc>
        <a:spcBef>
          <a:spcPct val="0"/>
        </a:spcBef>
        <a:buNone/>
        <a:defRPr sz="184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60120" indent="-960120" algn="l" defTabSz="3840480" rtl="0" eaLnBrk="1" latinLnBrk="0" hangingPunct="1">
        <a:lnSpc>
          <a:spcPct val="90000"/>
        </a:lnSpc>
        <a:spcBef>
          <a:spcPts val="4200"/>
        </a:spcBef>
        <a:buFont typeface="Arial" panose="020B0604020202020204" pitchFamily="34" charset="0"/>
        <a:buChar char="•"/>
        <a:defRPr sz="11760" kern="1200">
          <a:solidFill>
            <a:schemeClr val="tx1"/>
          </a:solidFill>
          <a:latin typeface="+mn-lt"/>
          <a:ea typeface="+mn-ea"/>
          <a:cs typeface="+mn-cs"/>
        </a:defRPr>
      </a:lvl1pPr>
      <a:lvl2pPr marL="28803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8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1056132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248156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440180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6322040" indent="-960120" algn="l" defTabSz="3840480" rtl="0" eaLnBrk="1" latinLnBrk="0" hangingPunct="1">
        <a:lnSpc>
          <a:spcPct val="90000"/>
        </a:lnSpc>
        <a:spcBef>
          <a:spcPts val="2100"/>
        </a:spcBef>
        <a:buFont typeface="Arial" panose="020B0604020202020204" pitchFamily="34" charset="0"/>
        <a:buChar char="•"/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1pPr>
      <a:lvl2pPr marL="19202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2pPr>
      <a:lvl3pPr marL="38404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4pPr>
      <a:lvl5pPr marL="768096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5pPr>
      <a:lvl6pPr marL="960120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6pPr>
      <a:lvl7pPr marL="1152144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7pPr>
      <a:lvl8pPr marL="1344168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8pPr>
      <a:lvl9pPr marL="15361920" algn="l" defTabSz="3840480" rtl="0" eaLnBrk="1" latinLnBrk="0" hangingPunct="1">
        <a:defRPr sz="7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5" t="3898" r="22518"/>
          <a:stretch/>
        </p:blipFill>
        <p:spPr>
          <a:xfrm>
            <a:off x="-2743200" y="-91224"/>
            <a:ext cx="43891200" cy="43891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843728" y="6474053"/>
            <a:ext cx="27389872" cy="36502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875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-1786672" y="978400"/>
            <a:ext cx="41910000" cy="4731621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38404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48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algn="ctr"/>
            <a:endParaRPr lang="en-CA" sz="4800" b="1" dirty="0" smtClean="0"/>
          </a:p>
          <a:p>
            <a:pPr marL="685800"/>
            <a:r>
              <a:rPr lang="en-CA" sz="8000" b="1" dirty="0" smtClean="0"/>
              <a:t>What </a:t>
            </a:r>
            <a:r>
              <a:rPr lang="en-CA" sz="8000" b="1" dirty="0"/>
              <a:t>is winter? A reckoning for seasonally snow-covered, social-ecological systems             </a:t>
            </a:r>
            <a:r>
              <a:rPr lang="en-CA" sz="8000" b="1" dirty="0" smtClean="0"/>
              <a:t>B33M-2848</a:t>
            </a:r>
            <a:r>
              <a:rPr lang="en-US" sz="8000" dirty="0" smtClean="0">
                <a:latin typeface="Verdana" charset="0"/>
                <a:ea typeface="Verdana" charset="0"/>
                <a:cs typeface="Verdana" charset="0"/>
              </a:rPr>
              <a:t/>
            </a:r>
            <a:br>
              <a:rPr lang="en-US" sz="8000" dirty="0" smtClean="0">
                <a:latin typeface="Verdana" charset="0"/>
                <a:ea typeface="Verdana" charset="0"/>
                <a:cs typeface="Verdana" charset="0"/>
              </a:rPr>
            </a:b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Alexandra R. Contosta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1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, Nora J. Casson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2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, Sarah J. Nelson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3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and Sarah Garlick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4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  </a:t>
            </a:r>
          </a:p>
          <a:p>
            <a:pPr marL="685800"/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1 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Earth Systems Research Center, University of New Hampshire, Durham, NH 03824, USA; 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2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Department of </a:t>
            </a:r>
          </a:p>
          <a:p>
            <a:pPr marL="685800"/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Geography, University of Winnipeg, Winnipeg, MB, R3B 2E9, Canada; 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3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School of Forest Resources, University </a:t>
            </a:r>
          </a:p>
          <a:p>
            <a:pPr marL="685800"/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of Maine, 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Orono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, ME 04469; </a:t>
            </a:r>
            <a:r>
              <a:rPr lang="en-US" sz="4800" baseline="30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4</a:t>
            </a:r>
            <a:r>
              <a:rPr lang="en-US" sz="48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Hubbard Brook Research Foundation, North Woodstock, NH 03824, USA</a:t>
            </a:r>
          </a:p>
        </p:txBody>
      </p:sp>
      <p:sp>
        <p:nvSpPr>
          <p:cNvPr id="12" name="Rectangle 11"/>
          <p:cNvSpPr/>
          <p:nvPr/>
        </p:nvSpPr>
        <p:spPr>
          <a:xfrm>
            <a:off x="-1786672" y="6474055"/>
            <a:ext cx="13673872" cy="1609671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What is Winter? Some Reckonings</a:t>
            </a:r>
          </a:p>
          <a:p>
            <a:endParaRPr lang="en-US" sz="4000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Astronomical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winter solstice to vernal equinox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Meteorological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three coldest months of year (DJF)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Cultural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All Hallows to Candlemas, ski season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Ecological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hibernal period of biological dormancy</a:t>
            </a:r>
          </a:p>
          <a:p>
            <a:pPr marL="5486606" indent="-288935">
              <a:buFont typeface="Arial" panose="020B0604020202020204" pitchFamily="34" charset="0"/>
              <a:buChar char="•"/>
              <a:tabLst>
                <a:tab pos="5429454" algn="l"/>
              </a:tabLst>
            </a:pP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All of the Above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?</a:t>
            </a:r>
          </a:p>
          <a:p>
            <a:pPr marL="741391">
              <a:tabLst>
                <a:tab pos="682651" algn="l"/>
              </a:tabLst>
            </a:pPr>
            <a:endParaRPr lang="en-US" sz="4000" b="1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raditional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reckonings that delineate seasons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are out of sync with the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social-ecological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experience of weather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in seasonally snow-covered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area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and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do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not capture how winter might vary with climate change.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We propose a new reckoning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for “frigid” winters that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can better represent what it means to lose the cold and the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snow.</a:t>
            </a:r>
            <a:endParaRPr lang="en-US" sz="4000" b="1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endParaRPr lang="en-US" sz="4000" b="1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We define a 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f</a:t>
            </a:r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rigid</a:t>
            </a:r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 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w</a:t>
            </a:r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inter 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as a period of sustained low temperatures </a:t>
            </a: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below freezing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 and </a:t>
            </a:r>
            <a:r>
              <a:rPr lang="en-US" sz="4000" u="sng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snow accumulation </a:t>
            </a:r>
            <a:r>
              <a:rPr lang="en-US" sz="4000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that together regulate ecological processes and their services, both during winter and the rest of the year</a:t>
            </a:r>
            <a:r>
              <a:rPr lang="en-US" sz="4000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.</a:t>
            </a:r>
            <a:endParaRPr lang="en-US" sz="4000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741391">
              <a:tabLst>
                <a:tab pos="682651" algn="l"/>
              </a:tabLst>
            </a:pPr>
            <a:endParaRPr lang="en-US" sz="4000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843729" y="6502262"/>
            <a:ext cx="140601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Results and Discussion</a:t>
            </a:r>
          </a:p>
          <a:p>
            <a:endParaRPr lang="en-US" sz="4000" b="1" dirty="0">
              <a:solidFill>
                <a:srgbClr val="000000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1786672" y="43005012"/>
            <a:ext cx="423900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Acknowledgements</a:t>
            </a:r>
          </a:p>
          <a:p>
            <a:r>
              <a:rPr lang="en-US" sz="12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This project, “Winter Climate Change in the Northern Forest: Scientific Synthesis and Practical Solutions”, was funded by the Northeastern States Research Cooperative (NSRC), with support from the Hubbard Brook Research Foundation (HBRF). A team of over 30 scientists across the northeastern US and eastern Canada participated in this effort through the Winter Biogeochemistry Workgroup of the Northeastern Ecosystem Research Cooperative (NERC). </a:t>
            </a:r>
          </a:p>
          <a:p>
            <a:r>
              <a:rPr lang="en-US" sz="12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For </a:t>
            </a:r>
            <a:r>
              <a:rPr lang="en-US" sz="12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more information, visit: </a:t>
            </a:r>
            <a:r>
              <a:rPr lang="en-US" sz="1200" dirty="0">
                <a:solidFill>
                  <a:schemeClr val="accent5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changingwinters.wordpress.com</a:t>
            </a:r>
          </a:p>
        </p:txBody>
      </p:sp>
      <p:sp>
        <p:nvSpPr>
          <p:cNvPr id="16" name="Rectangle 15"/>
          <p:cNvSpPr/>
          <p:nvPr/>
        </p:nvSpPr>
        <p:spPr>
          <a:xfrm>
            <a:off x="-1786672" y="23459875"/>
            <a:ext cx="13673872" cy="1942070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762029" indent="-762029"/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Methods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: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We examined changes in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frigid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winter timing and duration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across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the Northern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Forest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of the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U.S. and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Canada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(Figure 1)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and determined how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indicators of changing winter conditions vary among reckonings. </a:t>
            </a:r>
          </a:p>
          <a:p>
            <a:pPr marL="914434"/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32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endParaRPr lang="en-US" sz="4000" b="1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14434"/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Figure </a:t>
            </a: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1.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 S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tations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within the Northern Forest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divided into three geographic areas: west, central, and east.</a:t>
            </a:r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endParaRPr lang="en-US" sz="4000" u="sng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378001" indent="-463567"/>
            <a:r>
              <a:rPr lang="en-US" sz="4000" u="sng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Data Sources</a:t>
            </a:r>
          </a:p>
          <a:p>
            <a:pPr marL="1378001" indent="-463567">
              <a:buFont typeface="Arial" panose="020B0604020202020204" pitchFamily="34" charset="0"/>
              <a:buChar char="•"/>
            </a:pP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National Climatic Data of Environment Canada and USHCN with ≥ 100 years of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records</a:t>
            </a:r>
          </a:p>
          <a:p>
            <a:pPr marL="1378001" indent="-463567">
              <a:buFont typeface="Arial" panose="020B0604020202020204" pitchFamily="34" charset="0"/>
              <a:buChar char="•"/>
            </a:pP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Daily temperature,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total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precipitation </a:t>
            </a:r>
          </a:p>
          <a:p>
            <a:pPr marL="990600"/>
            <a:r>
              <a:rPr lang="en-US" sz="4000" u="sng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Indicators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1424042" indent="-452455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Timing: start, end</a:t>
            </a:r>
          </a:p>
          <a:p>
            <a:pPr marL="1424042" indent="-452455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Duration: number of days</a:t>
            </a:r>
          </a:p>
          <a:p>
            <a:pPr marL="1424042" indent="-452455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Condition: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frost and snow-covered days</a:t>
            </a:r>
            <a:endParaRPr lang="en-US" sz="40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  <a:p>
            <a:pPr marL="971586"/>
            <a:r>
              <a:rPr lang="en-US" sz="4000" u="sng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Trend Analysis: </a:t>
            </a:r>
            <a:r>
              <a:rPr lang="en-US" sz="4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Mann Kendall and Sen </a:t>
            </a:r>
            <a:r>
              <a:rPr lang="en-US" sz="4000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slope</a:t>
            </a:r>
          </a:p>
          <a:p>
            <a:pPr marL="971586"/>
            <a:endParaRPr lang="en-US" sz="4000" dirty="0" smtClean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304678" y="7375406"/>
            <a:ext cx="150748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The Cold, Snowy Season is Shortening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. </a:t>
            </a:r>
            <a:r>
              <a:rPr lang="en-US" sz="4000" dirty="0" smtClean="0">
                <a:latin typeface="Verdana" charset="0"/>
                <a:ea typeface="Verdana" charset="0"/>
                <a:cs typeface="Verdana" charset="0"/>
              </a:rPr>
              <a:t>T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rend analysis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shows that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frigid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winters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have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become shorter, at a rate of -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2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days per decade. This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is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largely due to an earlier spring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onset, though some sites show later end to autumn (Figure 2).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096423" y="6590747"/>
            <a:ext cx="109655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The rate at which winter conditions </a:t>
            </a:r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change </a:t>
            </a: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depends on the reckoning you choose.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Larger magnitudes of change during dormant season and frigid winter (Figure 4) show that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shifts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in winter conditions may not be captured in the scientific literature even if they are experienced by people and ecosystems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Verdana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304678" y="36833611"/>
            <a:ext cx="259765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Figure </a:t>
            </a:r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3.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P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roportion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of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sites meeting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winter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condition criteria for each day of the dormant season (November 1 – May 31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) over the entire measurement record (1917–2016). Lines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are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LOESS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</a:rPr>
              <a:t>curves for each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decade. (a) sites with Frost Days (daily maximum temperature is &lt; 0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Tahoma" panose="020B0604030504040204" pitchFamily="34" charset="0"/>
              </a:rPr>
              <a:t>°C). (b) sites with snow covered days (snow depth &gt; 0 cm).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Verdana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5589" y="3038857"/>
            <a:ext cx="2145754" cy="20574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1798" y="3038857"/>
            <a:ext cx="1841074" cy="1828800"/>
          </a:xfrm>
          <a:prstGeom prst="rect">
            <a:avLst/>
          </a:prstGeom>
        </p:spPr>
      </p:pic>
      <p:pic>
        <p:nvPicPr>
          <p:cNvPr id="37" name="Picture 2" descr="https://lh3.googleusercontent.com/pUcevSzx2JyZGU9ABF8TsVNyupe_W9z9bEdWxQwM7Peu7X9dK9KHQ8SIVrNc12j4tHizWmvEn--X8OUwA05Mh17mjjuMl3c8AQbDMUcmmEAOjL7WoquYxD6Knb5OVL01dyQ4AiiDEHXP2SX4v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2877" y="7346650"/>
            <a:ext cx="4333875" cy="581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4652" y="26682345"/>
            <a:ext cx="11430000" cy="72009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5" name="TextBox 44"/>
          <p:cNvSpPr txBox="1"/>
          <p:nvPr/>
        </p:nvSpPr>
        <p:spPr>
          <a:xfrm>
            <a:off x="13371719" y="24521840"/>
            <a:ext cx="1500782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Verdana" charset="0"/>
                <a:ea typeface="Verdana" charset="0"/>
                <a:cs typeface="Verdana" charset="0"/>
              </a:rPr>
              <a:t>Figure 2.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(a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) Rates of change (days per decade) in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frigid winter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duration defined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by daily air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temperature.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Red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dots = significant decreases; gray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dots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= no change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.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(b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) O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nset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and end of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frigid winter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from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1917 to 2016.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Faint background lines are time series for each site. Straight foreground lines are trends in winter start and end. Red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lines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= later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onset (autumn) and earlier end (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spring); gray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lines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= lack </a:t>
            </a:r>
            <a:r>
              <a:rPr lang="en-US" sz="3600" dirty="0">
                <a:latin typeface="Verdana" charset="0"/>
                <a:ea typeface="Verdana" charset="0"/>
                <a:cs typeface="Verdana" charset="0"/>
              </a:rPr>
              <a:t>of significant </a:t>
            </a:r>
            <a:r>
              <a:rPr lang="en-US" sz="3600" dirty="0" smtClean="0">
                <a:latin typeface="Verdana" charset="0"/>
                <a:ea typeface="Verdana" charset="0"/>
                <a:cs typeface="Verdana" charset="0"/>
              </a:rPr>
              <a:t>change. </a:t>
            </a:r>
            <a:endParaRPr lang="en-US" sz="3600" dirty="0"/>
          </a:p>
        </p:txBody>
      </p:sp>
      <p:sp>
        <p:nvSpPr>
          <p:cNvPr id="47" name="TextBox 46"/>
          <p:cNvSpPr txBox="1"/>
          <p:nvPr/>
        </p:nvSpPr>
        <p:spPr>
          <a:xfrm>
            <a:off x="13419999" y="29047480"/>
            <a:ext cx="254645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Winters are </a:t>
            </a: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</a:rPr>
              <a:t>becoming more </a:t>
            </a:r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discontinuous.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Even within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frigid winter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, temperatures below 0</a:t>
            </a:r>
            <a:r>
              <a:rPr lang="en-US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°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C and sustained snow cover have become more intermittent (Figure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</a:rPr>
              <a:t>3).</a:t>
            </a:r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en-US" sz="4000" dirty="0"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3419998" y="39746868"/>
            <a:ext cx="26112873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One of 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the hardest physical thresholds in </a:t>
            </a:r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nature, 0 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°</a:t>
            </a:r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C, is disappearing from seasonally-snow </a:t>
            </a:r>
            <a:r>
              <a:rPr lang="en-US" sz="4000" b="1" dirty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covered </a:t>
            </a:r>
            <a:r>
              <a:rPr lang="en-US" sz="4000" b="1" dirty="0" smtClean="0">
                <a:solidFill>
                  <a:srgbClr val="000000"/>
                </a:solidFill>
                <a:latin typeface="Verdana" charset="0"/>
                <a:ea typeface="Verdana" charset="0"/>
                <a:cs typeface="Verdana" charset="0"/>
              </a:rPr>
              <a:t>areas. </a:t>
            </a:r>
            <a:r>
              <a:rPr lang="en-US" sz="4000" b="1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Failure </a:t>
            </a:r>
            <a:r>
              <a:rPr lang="en-US" sz="4000" b="1" dirty="0" smtClean="0"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to </a:t>
            </a:r>
            <a:r>
              <a:rPr lang="en-US" sz="4000" b="1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explicitly consider the loss of </a:t>
            </a:r>
            <a:r>
              <a:rPr lang="en-US" sz="4000" b="1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below </a:t>
            </a:r>
            <a:r>
              <a:rPr lang="en-US" sz="4000" b="1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freezing temperatures and resulting snow cover may obscure the impacts of changing winter conditions on ecosystems and society</a:t>
            </a:r>
            <a:r>
              <a:rPr lang="en-US" sz="4000" b="1" dirty="0" smtClean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Georgia" charset="0"/>
              </a:rPr>
              <a:t>.</a:t>
            </a:r>
            <a:endParaRPr lang="en-US" sz="4000" b="1" dirty="0" smtClean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Georgia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3870" y="10653818"/>
            <a:ext cx="11731433" cy="13716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76" y="30611450"/>
            <a:ext cx="25603200" cy="64008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2220" y="11953121"/>
            <a:ext cx="10189028" cy="118872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103118" y="24526009"/>
            <a:ext cx="104862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Figure 4.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Violin plots of distributions of rates of change in: (a) number of Frost Days; (b) Snow Covered Days; and 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(c) 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daily minimum temperature each of four reckonings: dormant season (</a:t>
            </a:r>
            <a:r>
              <a:rPr lang="en-US" sz="4000" dirty="0" err="1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dor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), frigid winter (win), astronomical (</a:t>
            </a:r>
            <a:r>
              <a:rPr lang="en-US" sz="4000" dirty="0" err="1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ast</a:t>
            </a:r>
            <a:r>
              <a:rPr lang="en-US" sz="4000" dirty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), and meteorological (met</a:t>
            </a:r>
            <a:r>
              <a:rPr lang="en-US" sz="4000" dirty="0" smtClean="0">
                <a:latin typeface="Verdana" panose="020B0604030504040204" pitchFamily="34" charset="0"/>
                <a:ea typeface="Verdana" panose="020B0604030504040204" pitchFamily="34" charset="0"/>
                <a:cs typeface="Verdana" charset="0"/>
              </a:rPr>
              <a:t>).</a:t>
            </a:r>
            <a:endParaRPr lang="en-US" sz="4000" dirty="0">
              <a:latin typeface="Verdana" panose="020B0604030504040204" pitchFamily="34" charset="0"/>
              <a:ea typeface="Verdana" panose="020B0604030504040204" pitchFamily="34" charset="0"/>
              <a:cs typeface="Verdana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13304678" y="29003414"/>
            <a:ext cx="26284706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28684342" y="6654662"/>
            <a:ext cx="4958" cy="21989896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87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10332</TotalTime>
  <Words>732</Words>
  <Application>Microsoft Office PowerPoint</Application>
  <PresentationFormat>Custom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Tahoma</vt:lpstr>
      <vt:lpstr>Verdana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Alix Contosta</dc:creator>
  <cp:lastModifiedBy>Alix Contosta</cp:lastModifiedBy>
  <cp:revision>31</cp:revision>
  <dcterms:created xsi:type="dcterms:W3CDTF">2018-06-01T15:02:26Z</dcterms:created>
  <dcterms:modified xsi:type="dcterms:W3CDTF">2018-12-04T20:43:31Z</dcterms:modified>
</cp:coreProperties>
</file>