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60" r:id="rId2"/>
  </p:sldIdLst>
  <p:sldSz cx="36576000" cy="29260800"/>
  <p:notesSz cx="7010400" cy="9296400"/>
  <p:defaultTextStyle>
    <a:defPPr>
      <a:defRPr lang="en-US"/>
    </a:defPPr>
    <a:lvl1pPr marL="0" algn="l" defTabSz="3657358" rtl="0" eaLnBrk="1" latinLnBrk="0" hangingPunct="1">
      <a:defRPr sz="7200" kern="1200">
        <a:solidFill>
          <a:schemeClr val="tx1"/>
        </a:solidFill>
        <a:latin typeface="+mn-lt"/>
        <a:ea typeface="+mn-ea"/>
        <a:cs typeface="+mn-cs"/>
      </a:defRPr>
    </a:lvl1pPr>
    <a:lvl2pPr marL="1828679" algn="l" defTabSz="3657358" rtl="0" eaLnBrk="1" latinLnBrk="0" hangingPunct="1">
      <a:defRPr sz="7200" kern="1200">
        <a:solidFill>
          <a:schemeClr val="tx1"/>
        </a:solidFill>
        <a:latin typeface="+mn-lt"/>
        <a:ea typeface="+mn-ea"/>
        <a:cs typeface="+mn-cs"/>
      </a:defRPr>
    </a:lvl2pPr>
    <a:lvl3pPr marL="3657358" algn="l" defTabSz="3657358" rtl="0" eaLnBrk="1" latinLnBrk="0" hangingPunct="1">
      <a:defRPr sz="7200" kern="1200">
        <a:solidFill>
          <a:schemeClr val="tx1"/>
        </a:solidFill>
        <a:latin typeface="+mn-lt"/>
        <a:ea typeface="+mn-ea"/>
        <a:cs typeface="+mn-cs"/>
      </a:defRPr>
    </a:lvl3pPr>
    <a:lvl4pPr marL="5486038" algn="l" defTabSz="3657358" rtl="0" eaLnBrk="1" latinLnBrk="0" hangingPunct="1">
      <a:defRPr sz="7200" kern="1200">
        <a:solidFill>
          <a:schemeClr val="tx1"/>
        </a:solidFill>
        <a:latin typeface="+mn-lt"/>
        <a:ea typeface="+mn-ea"/>
        <a:cs typeface="+mn-cs"/>
      </a:defRPr>
    </a:lvl4pPr>
    <a:lvl5pPr marL="7314717" algn="l" defTabSz="3657358" rtl="0" eaLnBrk="1" latinLnBrk="0" hangingPunct="1">
      <a:defRPr sz="7200" kern="1200">
        <a:solidFill>
          <a:schemeClr val="tx1"/>
        </a:solidFill>
        <a:latin typeface="+mn-lt"/>
        <a:ea typeface="+mn-ea"/>
        <a:cs typeface="+mn-cs"/>
      </a:defRPr>
    </a:lvl5pPr>
    <a:lvl6pPr marL="9143398" algn="l" defTabSz="3657358" rtl="0" eaLnBrk="1" latinLnBrk="0" hangingPunct="1">
      <a:defRPr sz="7200" kern="1200">
        <a:solidFill>
          <a:schemeClr val="tx1"/>
        </a:solidFill>
        <a:latin typeface="+mn-lt"/>
        <a:ea typeface="+mn-ea"/>
        <a:cs typeface="+mn-cs"/>
      </a:defRPr>
    </a:lvl6pPr>
    <a:lvl7pPr marL="10972077" algn="l" defTabSz="3657358" rtl="0" eaLnBrk="1" latinLnBrk="0" hangingPunct="1">
      <a:defRPr sz="7200" kern="1200">
        <a:solidFill>
          <a:schemeClr val="tx1"/>
        </a:solidFill>
        <a:latin typeface="+mn-lt"/>
        <a:ea typeface="+mn-ea"/>
        <a:cs typeface="+mn-cs"/>
      </a:defRPr>
    </a:lvl7pPr>
    <a:lvl8pPr marL="12800757" algn="l" defTabSz="3657358" rtl="0" eaLnBrk="1" latinLnBrk="0" hangingPunct="1">
      <a:defRPr sz="7200" kern="1200">
        <a:solidFill>
          <a:schemeClr val="tx1"/>
        </a:solidFill>
        <a:latin typeface="+mn-lt"/>
        <a:ea typeface="+mn-ea"/>
        <a:cs typeface="+mn-cs"/>
      </a:defRPr>
    </a:lvl8pPr>
    <a:lvl9pPr marL="14629436" algn="l" defTabSz="3657358" rtl="0" eaLnBrk="1" latinLnBrk="0" hangingPunct="1">
      <a:defRPr sz="7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userDrawn="1">
          <p15:clr>
            <a:srgbClr val="A4A3A4"/>
          </p15:clr>
        </p15:guide>
        <p15:guide id="2" pos="115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52" autoAdjust="0"/>
    <p:restoredTop sz="88482" autoAdjust="0"/>
  </p:normalViewPr>
  <p:slideViewPr>
    <p:cSldViewPr>
      <p:cViewPr>
        <p:scale>
          <a:sx n="25" d="100"/>
          <a:sy n="25" d="100"/>
        </p:scale>
        <p:origin x="2196" y="42"/>
      </p:cViewPr>
      <p:guideLst>
        <p:guide orient="horz" pos="9216"/>
        <p:guide pos="11520"/>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rebecca\Box%20Sync\Winter%20Climate%20Flux%20Gradient\Data\Harvard%20Forest\Ha1_WinterIndices.csv"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8766823620922683E-2"/>
          <c:y val="3.1843886534360225E-2"/>
          <c:w val="0.88210194913351825"/>
          <c:h val="0.87173724489983584"/>
        </c:manualLayout>
      </c:layout>
      <c:scatterChart>
        <c:scatterStyle val="lineMarker"/>
        <c:varyColors val="0"/>
        <c:ser>
          <c:idx val="0"/>
          <c:order val="0"/>
          <c:spPr>
            <a:ln w="19050" cap="rnd">
              <a:noFill/>
              <a:round/>
            </a:ln>
            <a:effectLst/>
          </c:spPr>
          <c:marker>
            <c:symbol val="square"/>
            <c:size val="7"/>
            <c:spPr>
              <a:solidFill>
                <a:schemeClr val="tx1"/>
              </a:solidFill>
              <a:ln w="9525">
                <a:solidFill>
                  <a:schemeClr val="tx1"/>
                </a:solidFill>
              </a:ln>
              <a:effectLst/>
            </c:spPr>
          </c:marker>
          <c:trendline>
            <c:spPr>
              <a:ln w="19050" cap="rnd">
                <a:solidFill>
                  <a:schemeClr val="tx1"/>
                </a:solidFill>
                <a:prstDash val="sysDot"/>
              </a:ln>
              <a:effectLst/>
            </c:spPr>
            <c:trendlineType val="linear"/>
            <c:dispRSqr val="1"/>
            <c:dispEq val="1"/>
            <c:trendlineLbl>
              <c:layout>
                <c:manualLayout>
                  <c:x val="0.13625391106897364"/>
                  <c:y val="-0.52090814275459851"/>
                </c:manualLayout>
              </c:layout>
              <c:tx>
                <c:rich>
                  <a:bodyPr rot="0" spcFirstLastPara="1" vertOverflow="ellipsis" vert="horz" wrap="square" anchor="ctr" anchorCtr="1"/>
                  <a:lstStyle/>
                  <a:p>
                    <a:pPr>
                      <a:defRPr sz="2400" b="0" i="0" u="none" strike="noStrike" kern="1200" baseline="0">
                        <a:solidFill>
                          <a:schemeClr val="tx1"/>
                        </a:solidFill>
                        <a:latin typeface="+mj-lt"/>
                        <a:ea typeface="+mn-ea"/>
                        <a:cs typeface="+mn-cs"/>
                      </a:defRPr>
                    </a:pPr>
                    <a:br>
                      <a:rPr lang="en-US" sz="2400" baseline="0" dirty="0">
                        <a:solidFill>
                          <a:schemeClr val="tx1"/>
                        </a:solidFill>
                        <a:latin typeface="+mj-lt"/>
                      </a:rPr>
                    </a:br>
                    <a:r>
                      <a:rPr lang="en-US" sz="2400" baseline="0" dirty="0">
                        <a:solidFill>
                          <a:schemeClr val="tx1"/>
                        </a:solidFill>
                        <a:latin typeface="+mj-lt"/>
                      </a:rPr>
                      <a:t>R² = 0.40</a:t>
                    </a:r>
                  </a:p>
                  <a:p>
                    <a:pPr>
                      <a:defRPr sz="2400">
                        <a:solidFill>
                          <a:schemeClr val="tx1"/>
                        </a:solidFill>
                        <a:latin typeface="+mj-lt"/>
                      </a:defRPr>
                    </a:pPr>
                    <a:r>
                      <a:rPr lang="en-US" sz="2400" i="1" baseline="0" dirty="0">
                        <a:solidFill>
                          <a:schemeClr val="tx1"/>
                        </a:solidFill>
                        <a:latin typeface="+mj-lt"/>
                      </a:rPr>
                      <a:t>p </a:t>
                    </a:r>
                    <a:r>
                      <a:rPr lang="en-US" sz="2400" i="0" baseline="0" dirty="0">
                        <a:solidFill>
                          <a:schemeClr val="tx1"/>
                        </a:solidFill>
                        <a:latin typeface="+mj-lt"/>
                      </a:rPr>
                      <a:t>&lt; 0.001</a:t>
                    </a:r>
                    <a:endParaRPr lang="en-US" sz="2400" i="1" dirty="0">
                      <a:solidFill>
                        <a:schemeClr val="tx1"/>
                      </a:solidFill>
                      <a:latin typeface="+mj-lt"/>
                    </a:endParaRPr>
                  </a:p>
                </c:rich>
              </c:tx>
              <c:numFmt formatCode="General" sourceLinked="0"/>
              <c:spPr>
                <a:noFill/>
                <a:ln>
                  <a:noFill/>
                </a:ln>
                <a:effectLst/>
              </c:spPr>
              <c:txPr>
                <a:bodyPr rot="0" spcFirstLastPara="1" vertOverflow="ellipsis" vert="horz" wrap="square" anchor="ctr" anchorCtr="1"/>
                <a:lstStyle/>
                <a:p>
                  <a:pPr>
                    <a:defRPr sz="2400" b="0" i="0" u="none" strike="noStrike" kern="1200" baseline="0">
                      <a:solidFill>
                        <a:schemeClr val="tx1"/>
                      </a:solidFill>
                      <a:latin typeface="+mj-lt"/>
                      <a:ea typeface="+mn-ea"/>
                      <a:cs typeface="+mn-cs"/>
                    </a:defRPr>
                  </a:pPr>
                  <a:endParaRPr lang="en-US"/>
                </a:p>
              </c:txPr>
            </c:trendlineLbl>
          </c:trendline>
          <c:xVal>
            <c:numRef>
              <c:f>Ha1_WinterIndices!$AL$2:$AL$22</c:f>
              <c:numCache>
                <c:formatCode>General</c:formatCode>
                <c:ptCount val="21"/>
                <c:pt idx="0">
                  <c:v>4</c:v>
                </c:pt>
                <c:pt idx="1">
                  <c:v>3</c:v>
                </c:pt>
                <c:pt idx="2">
                  <c:v>1</c:v>
                </c:pt>
                <c:pt idx="3">
                  <c:v>1</c:v>
                </c:pt>
                <c:pt idx="4">
                  <c:v>3</c:v>
                </c:pt>
                <c:pt idx="5">
                  <c:v>5</c:v>
                </c:pt>
                <c:pt idx="6">
                  <c:v>4</c:v>
                </c:pt>
                <c:pt idx="7">
                  <c:v>3</c:v>
                </c:pt>
                <c:pt idx="8">
                  <c:v>4</c:v>
                </c:pt>
                <c:pt idx="9">
                  <c:v>6</c:v>
                </c:pt>
                <c:pt idx="10">
                  <c:v>3</c:v>
                </c:pt>
                <c:pt idx="11">
                  <c:v>4</c:v>
                </c:pt>
                <c:pt idx="12">
                  <c:v>4</c:v>
                </c:pt>
                <c:pt idx="13">
                  <c:v>5</c:v>
                </c:pt>
                <c:pt idx="14">
                  <c:v>8</c:v>
                </c:pt>
                <c:pt idx="15">
                  <c:v>4</c:v>
                </c:pt>
                <c:pt idx="16">
                  <c:v>4</c:v>
                </c:pt>
                <c:pt idx="17">
                  <c:v>1</c:v>
                </c:pt>
                <c:pt idx="18">
                  <c:v>2</c:v>
                </c:pt>
                <c:pt idx="19">
                  <c:v>2</c:v>
                </c:pt>
                <c:pt idx="20">
                  <c:v>6</c:v>
                </c:pt>
              </c:numCache>
            </c:numRef>
          </c:xVal>
          <c:yVal>
            <c:numRef>
              <c:f>Ha1_WinterIndices!$Z$2:$Z$22</c:f>
              <c:numCache>
                <c:formatCode>General</c:formatCode>
                <c:ptCount val="21"/>
                <c:pt idx="0">
                  <c:v>1.9271366666666701</c:v>
                </c:pt>
                <c:pt idx="1">
                  <c:v>1.8651985714285699</c:v>
                </c:pt>
                <c:pt idx="3">
                  <c:v>2.2718335555555602</c:v>
                </c:pt>
                <c:pt idx="4">
                  <c:v>3.8340236363636402</c:v>
                </c:pt>
                <c:pt idx="5">
                  <c:v>2.1673805263157901</c:v>
                </c:pt>
                <c:pt idx="6">
                  <c:v>1.9785716666666699</c:v>
                </c:pt>
                <c:pt idx="7">
                  <c:v>2.10311037037037</c:v>
                </c:pt>
                <c:pt idx="11">
                  <c:v>1.46437372222222</c:v>
                </c:pt>
                <c:pt idx="12">
                  <c:v>1.6588194999999999</c:v>
                </c:pt>
                <c:pt idx="13">
                  <c:v>1.2785111935483899</c:v>
                </c:pt>
                <c:pt idx="14">
                  <c:v>0.84442994117647097</c:v>
                </c:pt>
                <c:pt idx="16">
                  <c:v>1.4572025</c:v>
                </c:pt>
                <c:pt idx="17">
                  <c:v>2.7402600000000001</c:v>
                </c:pt>
                <c:pt idx="19">
                  <c:v>2.7349600000000001</c:v>
                </c:pt>
                <c:pt idx="20">
                  <c:v>1.9425426086956501</c:v>
                </c:pt>
              </c:numCache>
            </c:numRef>
          </c:yVal>
          <c:smooth val="0"/>
          <c:extLst>
            <c:ext xmlns:c16="http://schemas.microsoft.com/office/drawing/2014/chart" uri="{C3380CC4-5D6E-409C-BE32-E72D297353CC}">
              <c16:uniqueId val="{00000001-A3F1-46E7-8276-69812B84BE17}"/>
            </c:ext>
          </c:extLst>
        </c:ser>
        <c:dLbls>
          <c:showLegendKey val="0"/>
          <c:showVal val="0"/>
          <c:showCatName val="0"/>
          <c:showSerName val="0"/>
          <c:showPercent val="0"/>
          <c:showBubbleSize val="0"/>
        </c:dLbls>
        <c:axId val="762900256"/>
        <c:axId val="762900912"/>
      </c:scatterChart>
      <c:valAx>
        <c:axId val="762900256"/>
        <c:scaling>
          <c:orientation val="minMax"/>
        </c:scaling>
        <c:delete val="0"/>
        <c:axPos val="b"/>
        <c:numFmt formatCode="General" sourceLinked="1"/>
        <c:majorTickMark val="none"/>
        <c:minorTickMark val="none"/>
        <c:tickLblPos val="nextTo"/>
        <c:spPr>
          <a:noFill/>
          <a:ln w="19050"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j-lt"/>
                <a:ea typeface="+mn-ea"/>
                <a:cs typeface="+mn-cs"/>
              </a:defRPr>
            </a:pPr>
            <a:endParaRPr lang="en-US"/>
          </a:p>
        </c:txPr>
        <c:crossAx val="762900912"/>
        <c:crosses val="autoZero"/>
        <c:crossBetween val="midCat"/>
      </c:valAx>
      <c:valAx>
        <c:axId val="762900912"/>
        <c:scaling>
          <c:orientation val="minMax"/>
          <c:max val="4.5"/>
          <c:min val="0"/>
        </c:scaling>
        <c:delete val="0"/>
        <c:axPos val="l"/>
        <c:numFmt formatCode="#,##0" sourceLinked="0"/>
        <c:majorTickMark val="none"/>
        <c:minorTickMark val="none"/>
        <c:tickLblPos val="nextTo"/>
        <c:spPr>
          <a:noFill/>
          <a:ln w="19050" cap="flat" cmpd="sng" algn="ctr">
            <a:solidFill>
              <a:schemeClr val="tx1"/>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j-lt"/>
                <a:ea typeface="+mn-ea"/>
                <a:cs typeface="+mn-cs"/>
              </a:defRPr>
            </a:pPr>
            <a:endParaRPr lang="en-US"/>
          </a:p>
        </c:txPr>
        <c:crossAx val="762900256"/>
        <c:crosses val="autoZero"/>
        <c:crossBetween val="midCat"/>
        <c:majorUnit val="1"/>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ADD7CC57-CA11-47B6-A2EB-7831EFB9DD80}" type="datetimeFigureOut">
              <a:rPr lang="en-US" smtClean="0"/>
              <a:t>2018-11-28</a:t>
            </a:fld>
            <a:endParaRPr lang="en-US"/>
          </a:p>
        </p:txBody>
      </p:sp>
      <p:sp>
        <p:nvSpPr>
          <p:cNvPr id="4" name="Slide Image Placeholder 3"/>
          <p:cNvSpPr>
            <a:spLocks noGrp="1" noRot="1" noChangeAspect="1"/>
          </p:cNvSpPr>
          <p:nvPr>
            <p:ph type="sldImg" idx="2"/>
          </p:nvPr>
        </p:nvSpPr>
        <p:spPr>
          <a:xfrm>
            <a:off x="1325563" y="696913"/>
            <a:ext cx="4359275"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D3698EAF-F565-4E58-805D-E2777063A5E7}" type="slidenum">
              <a:rPr lang="en-US" smtClean="0"/>
              <a:t>‹#›</a:t>
            </a:fld>
            <a:endParaRPr lang="en-US"/>
          </a:p>
        </p:txBody>
      </p:sp>
    </p:spTree>
    <p:extLst>
      <p:ext uri="{BB962C8B-B14F-4D97-AF65-F5344CB8AC3E}">
        <p14:creationId xmlns:p14="http://schemas.microsoft.com/office/powerpoint/2010/main" val="2330552367"/>
      </p:ext>
    </p:extLst>
  </p:cSld>
  <p:clrMap bg1="lt1" tx1="dk1" bg2="lt2" tx2="dk2" accent1="accent1" accent2="accent2" accent3="accent3" accent4="accent4" accent5="accent5" accent6="accent6" hlink="hlink" folHlink="folHlink"/>
  <p:notesStyle>
    <a:lvl1pPr marL="0" algn="l" defTabSz="969813" rtl="0" eaLnBrk="1" latinLnBrk="0" hangingPunct="1">
      <a:defRPr sz="1300" kern="1200">
        <a:solidFill>
          <a:schemeClr val="tx1"/>
        </a:solidFill>
        <a:latin typeface="+mn-lt"/>
        <a:ea typeface="+mn-ea"/>
        <a:cs typeface="+mn-cs"/>
      </a:defRPr>
    </a:lvl1pPr>
    <a:lvl2pPr marL="484906" algn="l" defTabSz="969813" rtl="0" eaLnBrk="1" latinLnBrk="0" hangingPunct="1">
      <a:defRPr sz="1300" kern="1200">
        <a:solidFill>
          <a:schemeClr val="tx1"/>
        </a:solidFill>
        <a:latin typeface="+mn-lt"/>
        <a:ea typeface="+mn-ea"/>
        <a:cs typeface="+mn-cs"/>
      </a:defRPr>
    </a:lvl2pPr>
    <a:lvl3pPr marL="969813" algn="l" defTabSz="969813" rtl="0" eaLnBrk="1" latinLnBrk="0" hangingPunct="1">
      <a:defRPr sz="1300" kern="1200">
        <a:solidFill>
          <a:schemeClr val="tx1"/>
        </a:solidFill>
        <a:latin typeface="+mn-lt"/>
        <a:ea typeface="+mn-ea"/>
        <a:cs typeface="+mn-cs"/>
      </a:defRPr>
    </a:lvl3pPr>
    <a:lvl4pPr marL="1454719" algn="l" defTabSz="969813" rtl="0" eaLnBrk="1" latinLnBrk="0" hangingPunct="1">
      <a:defRPr sz="1300" kern="1200">
        <a:solidFill>
          <a:schemeClr val="tx1"/>
        </a:solidFill>
        <a:latin typeface="+mn-lt"/>
        <a:ea typeface="+mn-ea"/>
        <a:cs typeface="+mn-cs"/>
      </a:defRPr>
    </a:lvl4pPr>
    <a:lvl5pPr marL="1939625" algn="l" defTabSz="969813" rtl="0" eaLnBrk="1" latinLnBrk="0" hangingPunct="1">
      <a:defRPr sz="1300" kern="1200">
        <a:solidFill>
          <a:schemeClr val="tx1"/>
        </a:solidFill>
        <a:latin typeface="+mn-lt"/>
        <a:ea typeface="+mn-ea"/>
        <a:cs typeface="+mn-cs"/>
      </a:defRPr>
    </a:lvl5pPr>
    <a:lvl6pPr marL="2424532" algn="l" defTabSz="969813" rtl="0" eaLnBrk="1" latinLnBrk="0" hangingPunct="1">
      <a:defRPr sz="1300" kern="1200">
        <a:solidFill>
          <a:schemeClr val="tx1"/>
        </a:solidFill>
        <a:latin typeface="+mn-lt"/>
        <a:ea typeface="+mn-ea"/>
        <a:cs typeface="+mn-cs"/>
      </a:defRPr>
    </a:lvl6pPr>
    <a:lvl7pPr marL="2909438" algn="l" defTabSz="969813" rtl="0" eaLnBrk="1" latinLnBrk="0" hangingPunct="1">
      <a:defRPr sz="1300" kern="1200">
        <a:solidFill>
          <a:schemeClr val="tx1"/>
        </a:solidFill>
        <a:latin typeface="+mn-lt"/>
        <a:ea typeface="+mn-ea"/>
        <a:cs typeface="+mn-cs"/>
      </a:defRPr>
    </a:lvl7pPr>
    <a:lvl8pPr marL="3394344" algn="l" defTabSz="969813" rtl="0" eaLnBrk="1" latinLnBrk="0" hangingPunct="1">
      <a:defRPr sz="1300" kern="1200">
        <a:solidFill>
          <a:schemeClr val="tx1"/>
        </a:solidFill>
        <a:latin typeface="+mn-lt"/>
        <a:ea typeface="+mn-ea"/>
        <a:cs typeface="+mn-cs"/>
      </a:defRPr>
    </a:lvl8pPr>
    <a:lvl9pPr marL="3879251" algn="l" defTabSz="969813"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25563" y="696913"/>
            <a:ext cx="4359275" cy="3486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698EAF-F565-4E58-805D-E2777063A5E7}" type="slidenum">
              <a:rPr lang="en-US" smtClean="0"/>
              <a:t>1</a:t>
            </a:fld>
            <a:endParaRPr lang="en-US"/>
          </a:p>
        </p:txBody>
      </p:sp>
    </p:spTree>
    <p:extLst>
      <p:ext uri="{BB962C8B-B14F-4D97-AF65-F5344CB8AC3E}">
        <p14:creationId xmlns:p14="http://schemas.microsoft.com/office/powerpoint/2010/main" val="2315917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7"/>
            <a:ext cx="31089600" cy="6272106"/>
          </a:xfrm>
        </p:spPr>
        <p:txBody>
          <a:bodyPr/>
          <a:lstStyle/>
          <a:p>
            <a:r>
              <a:rPr lang="en-US"/>
              <a:t>Click to edit Master title style</a:t>
            </a:r>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28679" indent="0" algn="ctr">
              <a:buNone/>
              <a:defRPr>
                <a:solidFill>
                  <a:schemeClr val="tx1">
                    <a:tint val="75000"/>
                  </a:schemeClr>
                </a:solidFill>
              </a:defRPr>
            </a:lvl2pPr>
            <a:lvl3pPr marL="3657358" indent="0" algn="ctr">
              <a:buNone/>
              <a:defRPr>
                <a:solidFill>
                  <a:schemeClr val="tx1">
                    <a:tint val="75000"/>
                  </a:schemeClr>
                </a:solidFill>
              </a:defRPr>
            </a:lvl3pPr>
            <a:lvl4pPr marL="5486038" indent="0" algn="ctr">
              <a:buNone/>
              <a:defRPr>
                <a:solidFill>
                  <a:schemeClr val="tx1">
                    <a:tint val="75000"/>
                  </a:schemeClr>
                </a:solidFill>
              </a:defRPr>
            </a:lvl4pPr>
            <a:lvl5pPr marL="7314717" indent="0" algn="ctr">
              <a:buNone/>
              <a:defRPr>
                <a:solidFill>
                  <a:schemeClr val="tx1">
                    <a:tint val="75000"/>
                  </a:schemeClr>
                </a:solidFill>
              </a:defRPr>
            </a:lvl5pPr>
            <a:lvl6pPr marL="9143398" indent="0" algn="ctr">
              <a:buNone/>
              <a:defRPr>
                <a:solidFill>
                  <a:schemeClr val="tx1">
                    <a:tint val="75000"/>
                  </a:schemeClr>
                </a:solidFill>
              </a:defRPr>
            </a:lvl6pPr>
            <a:lvl7pPr marL="10972077" indent="0" algn="ctr">
              <a:buNone/>
              <a:defRPr>
                <a:solidFill>
                  <a:schemeClr val="tx1">
                    <a:tint val="75000"/>
                  </a:schemeClr>
                </a:solidFill>
              </a:defRPr>
            </a:lvl7pPr>
            <a:lvl8pPr marL="12800757" indent="0" algn="ctr">
              <a:buNone/>
              <a:defRPr>
                <a:solidFill>
                  <a:schemeClr val="tx1">
                    <a:tint val="75000"/>
                  </a:schemeClr>
                </a:solidFill>
              </a:defRPr>
            </a:lvl8pPr>
            <a:lvl9pPr marL="14629436"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AACB231-D387-4819-A6AD-3BB22B32C9CA}" type="datetimeFigureOut">
              <a:rPr lang="en-US" smtClean="0"/>
              <a:t>2018-11-28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642104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ACB231-D387-4819-A6AD-3BB22B32C9CA}" type="datetimeFigureOut">
              <a:rPr lang="en-US" smtClean="0"/>
              <a:t>2018-11-28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1254016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7"/>
            <a:ext cx="31089600" cy="5811520"/>
          </a:xfrm>
        </p:spPr>
        <p:txBody>
          <a:bodyPr anchor="t"/>
          <a:lstStyle>
            <a:lvl1pPr algn="l">
              <a:defRPr sz="16000" b="1" cap="all"/>
            </a:lvl1pPr>
          </a:lstStyle>
          <a:p>
            <a:r>
              <a:rPr lang="en-US"/>
              <a:t>Click to edit Master title style</a:t>
            </a:r>
          </a:p>
        </p:txBody>
      </p:sp>
      <p:sp>
        <p:nvSpPr>
          <p:cNvPr id="3" name="Text Placeholder 2"/>
          <p:cNvSpPr>
            <a:spLocks noGrp="1"/>
          </p:cNvSpPr>
          <p:nvPr>
            <p:ph type="body" idx="1"/>
          </p:nvPr>
        </p:nvSpPr>
        <p:spPr>
          <a:xfrm>
            <a:off x="2889252" y="12401978"/>
            <a:ext cx="31089600" cy="6400798"/>
          </a:xfrm>
        </p:spPr>
        <p:txBody>
          <a:bodyPr anchor="b"/>
          <a:lstStyle>
            <a:lvl1pPr marL="0" indent="0">
              <a:buNone/>
              <a:defRPr sz="8000">
                <a:solidFill>
                  <a:schemeClr val="tx1">
                    <a:tint val="75000"/>
                  </a:schemeClr>
                </a:solidFill>
              </a:defRPr>
            </a:lvl1pPr>
            <a:lvl2pPr marL="1828679" indent="0">
              <a:buNone/>
              <a:defRPr sz="7200">
                <a:solidFill>
                  <a:schemeClr val="tx1">
                    <a:tint val="75000"/>
                  </a:schemeClr>
                </a:solidFill>
              </a:defRPr>
            </a:lvl2pPr>
            <a:lvl3pPr marL="3657358" indent="0">
              <a:buNone/>
              <a:defRPr sz="6500">
                <a:solidFill>
                  <a:schemeClr val="tx1">
                    <a:tint val="75000"/>
                  </a:schemeClr>
                </a:solidFill>
              </a:defRPr>
            </a:lvl3pPr>
            <a:lvl4pPr marL="5486038" indent="0">
              <a:buNone/>
              <a:defRPr sz="5600">
                <a:solidFill>
                  <a:schemeClr val="tx1">
                    <a:tint val="75000"/>
                  </a:schemeClr>
                </a:solidFill>
              </a:defRPr>
            </a:lvl4pPr>
            <a:lvl5pPr marL="7314717" indent="0">
              <a:buNone/>
              <a:defRPr sz="5600">
                <a:solidFill>
                  <a:schemeClr val="tx1">
                    <a:tint val="75000"/>
                  </a:schemeClr>
                </a:solidFill>
              </a:defRPr>
            </a:lvl5pPr>
            <a:lvl6pPr marL="9143398" indent="0">
              <a:buNone/>
              <a:defRPr sz="5600">
                <a:solidFill>
                  <a:schemeClr val="tx1">
                    <a:tint val="75000"/>
                  </a:schemeClr>
                </a:solidFill>
              </a:defRPr>
            </a:lvl6pPr>
            <a:lvl7pPr marL="10972077" indent="0">
              <a:buNone/>
              <a:defRPr sz="5600">
                <a:solidFill>
                  <a:schemeClr val="tx1">
                    <a:tint val="75000"/>
                  </a:schemeClr>
                </a:solidFill>
              </a:defRPr>
            </a:lvl7pPr>
            <a:lvl8pPr marL="12800757" indent="0">
              <a:buNone/>
              <a:defRPr sz="5600">
                <a:solidFill>
                  <a:schemeClr val="tx1">
                    <a:tint val="75000"/>
                  </a:schemeClr>
                </a:solidFill>
              </a:defRPr>
            </a:lvl8pPr>
            <a:lvl9pPr marL="14629436" indent="0">
              <a:buNone/>
              <a:defRPr sz="5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ACB231-D387-4819-A6AD-3BB22B32C9CA}" type="datetimeFigureOut">
              <a:rPr lang="en-US" smtClean="0"/>
              <a:t>2018-11-28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983476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84953" y="25488057"/>
            <a:ext cx="58947048" cy="72095360"/>
          </a:xfrm>
        </p:spPr>
        <p:txBody>
          <a:bodyPr/>
          <a:lstStyle>
            <a:lvl1pPr>
              <a:defRPr sz="11100"/>
            </a:lvl1pPr>
            <a:lvl2pPr>
              <a:defRPr sz="9700"/>
            </a:lvl2pPr>
            <a:lvl3pPr>
              <a:defRPr sz="800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141604" y="25488057"/>
            <a:ext cx="58947052" cy="72095360"/>
          </a:xfrm>
        </p:spPr>
        <p:txBody>
          <a:bodyPr/>
          <a:lstStyle>
            <a:lvl1pPr>
              <a:defRPr sz="11100"/>
            </a:lvl1pPr>
            <a:lvl2pPr>
              <a:defRPr sz="9700"/>
            </a:lvl2pPr>
            <a:lvl3pPr>
              <a:defRPr sz="800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AACB231-D387-4819-A6AD-3BB22B32C9CA}" type="datetimeFigureOut">
              <a:rPr lang="en-US" smtClean="0"/>
              <a:t>2018-11-28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917640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788"/>
            <a:ext cx="32918400" cy="4876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828800" y="6549816"/>
            <a:ext cx="16160752" cy="2729652"/>
          </a:xfrm>
        </p:spPr>
        <p:txBody>
          <a:bodyPr anchor="b"/>
          <a:lstStyle>
            <a:lvl1pPr marL="0" indent="0">
              <a:buNone/>
              <a:defRPr sz="9700" b="1"/>
            </a:lvl1pPr>
            <a:lvl2pPr marL="1828679" indent="0">
              <a:buNone/>
              <a:defRPr sz="8000" b="1"/>
            </a:lvl2pPr>
            <a:lvl3pPr marL="3657358" indent="0">
              <a:buNone/>
              <a:defRPr sz="7200" b="1"/>
            </a:lvl3pPr>
            <a:lvl4pPr marL="5486038" indent="0">
              <a:buNone/>
              <a:defRPr sz="6500" b="1"/>
            </a:lvl4pPr>
            <a:lvl5pPr marL="7314717" indent="0">
              <a:buNone/>
              <a:defRPr sz="6500" b="1"/>
            </a:lvl5pPr>
            <a:lvl6pPr marL="9143398" indent="0">
              <a:buNone/>
              <a:defRPr sz="6500" b="1"/>
            </a:lvl6pPr>
            <a:lvl7pPr marL="10972077" indent="0">
              <a:buNone/>
              <a:defRPr sz="6500" b="1"/>
            </a:lvl7pPr>
            <a:lvl8pPr marL="12800757" indent="0">
              <a:buNone/>
              <a:defRPr sz="6500" b="1"/>
            </a:lvl8pPr>
            <a:lvl9pPr marL="14629436" indent="0">
              <a:buNone/>
              <a:defRPr sz="6500" b="1"/>
            </a:lvl9pPr>
          </a:lstStyle>
          <a:p>
            <a:pPr lvl="0"/>
            <a:r>
              <a:rPr lang="en-US"/>
              <a:t>Click to edit Master text styles</a:t>
            </a:r>
          </a:p>
        </p:txBody>
      </p:sp>
      <p:sp>
        <p:nvSpPr>
          <p:cNvPr id="4" name="Content Placeholder 3"/>
          <p:cNvSpPr>
            <a:spLocks noGrp="1"/>
          </p:cNvSpPr>
          <p:nvPr>
            <p:ph sz="half" idx="2"/>
          </p:nvPr>
        </p:nvSpPr>
        <p:spPr>
          <a:xfrm>
            <a:off x="1828800" y="9279468"/>
            <a:ext cx="16160752" cy="16858828"/>
          </a:xfrm>
        </p:spPr>
        <p:txBody>
          <a:bodyPr/>
          <a:lstStyle>
            <a:lvl1pPr>
              <a:defRPr sz="9700"/>
            </a:lvl1pPr>
            <a:lvl2pPr>
              <a:defRPr sz="8000"/>
            </a:lvl2pPr>
            <a:lvl3pPr>
              <a:defRPr sz="7200"/>
            </a:lvl3pPr>
            <a:lvl4pPr>
              <a:defRPr sz="6500"/>
            </a:lvl4pPr>
            <a:lvl5pPr>
              <a:defRPr sz="6500"/>
            </a:lvl5pPr>
            <a:lvl6pPr>
              <a:defRPr sz="6500"/>
            </a:lvl6pPr>
            <a:lvl7pPr>
              <a:defRPr sz="6500"/>
            </a:lvl7pPr>
            <a:lvl8pPr>
              <a:defRPr sz="6500"/>
            </a:lvl8pPr>
            <a:lvl9pPr>
              <a:defRPr sz="6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8580102" y="6549816"/>
            <a:ext cx="16167101" cy="2729652"/>
          </a:xfrm>
        </p:spPr>
        <p:txBody>
          <a:bodyPr anchor="b"/>
          <a:lstStyle>
            <a:lvl1pPr marL="0" indent="0">
              <a:buNone/>
              <a:defRPr sz="9700" b="1"/>
            </a:lvl1pPr>
            <a:lvl2pPr marL="1828679" indent="0">
              <a:buNone/>
              <a:defRPr sz="8000" b="1"/>
            </a:lvl2pPr>
            <a:lvl3pPr marL="3657358" indent="0">
              <a:buNone/>
              <a:defRPr sz="7200" b="1"/>
            </a:lvl3pPr>
            <a:lvl4pPr marL="5486038" indent="0">
              <a:buNone/>
              <a:defRPr sz="6500" b="1"/>
            </a:lvl4pPr>
            <a:lvl5pPr marL="7314717" indent="0">
              <a:buNone/>
              <a:defRPr sz="6500" b="1"/>
            </a:lvl5pPr>
            <a:lvl6pPr marL="9143398" indent="0">
              <a:buNone/>
              <a:defRPr sz="6500" b="1"/>
            </a:lvl6pPr>
            <a:lvl7pPr marL="10972077" indent="0">
              <a:buNone/>
              <a:defRPr sz="6500" b="1"/>
            </a:lvl7pPr>
            <a:lvl8pPr marL="12800757" indent="0">
              <a:buNone/>
              <a:defRPr sz="6500" b="1"/>
            </a:lvl8pPr>
            <a:lvl9pPr marL="14629436" indent="0">
              <a:buNone/>
              <a:defRPr sz="6500" b="1"/>
            </a:lvl9pPr>
          </a:lstStyle>
          <a:p>
            <a:pPr lvl="0"/>
            <a:r>
              <a:rPr lang="en-US"/>
              <a:t>Click to edit Master text styles</a:t>
            </a:r>
          </a:p>
        </p:txBody>
      </p:sp>
      <p:sp>
        <p:nvSpPr>
          <p:cNvPr id="6" name="Content Placeholder 5"/>
          <p:cNvSpPr>
            <a:spLocks noGrp="1"/>
          </p:cNvSpPr>
          <p:nvPr>
            <p:ph sz="quarter" idx="4"/>
          </p:nvPr>
        </p:nvSpPr>
        <p:spPr>
          <a:xfrm>
            <a:off x="18580102" y="9279468"/>
            <a:ext cx="16167101" cy="16858828"/>
          </a:xfrm>
        </p:spPr>
        <p:txBody>
          <a:bodyPr/>
          <a:lstStyle>
            <a:lvl1pPr>
              <a:defRPr sz="9700"/>
            </a:lvl1pPr>
            <a:lvl2pPr>
              <a:defRPr sz="8000"/>
            </a:lvl2pPr>
            <a:lvl3pPr>
              <a:defRPr sz="7200"/>
            </a:lvl3pPr>
            <a:lvl4pPr>
              <a:defRPr sz="6500"/>
            </a:lvl4pPr>
            <a:lvl5pPr>
              <a:defRPr sz="6500"/>
            </a:lvl5pPr>
            <a:lvl6pPr>
              <a:defRPr sz="6500"/>
            </a:lvl6pPr>
            <a:lvl7pPr>
              <a:defRPr sz="6500"/>
            </a:lvl7pPr>
            <a:lvl8pPr>
              <a:defRPr sz="6500"/>
            </a:lvl8pPr>
            <a:lvl9pPr>
              <a:defRPr sz="6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AACB231-D387-4819-A6AD-3BB22B32C9CA}" type="datetimeFigureOut">
              <a:rPr lang="en-US" smtClean="0"/>
              <a:t>2018-11-28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536878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AACB231-D387-4819-A6AD-3BB22B32C9CA}" type="datetimeFigureOut">
              <a:rPr lang="en-US" smtClean="0"/>
              <a:t>2018-11-28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055817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ACB231-D387-4819-A6AD-3BB22B32C9CA}" type="datetimeFigureOut">
              <a:rPr lang="en-US" smtClean="0"/>
              <a:t>2018-11-28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702227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3" y="1165014"/>
            <a:ext cx="12033252" cy="4958080"/>
          </a:xfrm>
        </p:spPr>
        <p:txBody>
          <a:bodyPr anchor="b"/>
          <a:lstStyle>
            <a:lvl1pPr algn="l">
              <a:defRPr sz="8000" b="1"/>
            </a:lvl1pPr>
          </a:lstStyle>
          <a:p>
            <a:r>
              <a:rPr lang="en-US"/>
              <a:t>Click to edit Master title style</a:t>
            </a:r>
          </a:p>
        </p:txBody>
      </p:sp>
      <p:sp>
        <p:nvSpPr>
          <p:cNvPr id="3" name="Content Placeholder 2"/>
          <p:cNvSpPr>
            <a:spLocks noGrp="1"/>
          </p:cNvSpPr>
          <p:nvPr>
            <p:ph idx="1"/>
          </p:nvPr>
        </p:nvSpPr>
        <p:spPr>
          <a:xfrm>
            <a:off x="14300201" y="1165016"/>
            <a:ext cx="20447000" cy="24973282"/>
          </a:xfrm>
        </p:spPr>
        <p:txBody>
          <a:bodyPr/>
          <a:lstStyle>
            <a:lvl1pPr>
              <a:defRPr sz="12800"/>
            </a:lvl1pPr>
            <a:lvl2pPr>
              <a:defRPr sz="11100"/>
            </a:lvl2pPr>
            <a:lvl3pPr>
              <a:defRPr sz="97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828803" y="6123096"/>
            <a:ext cx="12033252" cy="20015202"/>
          </a:xfrm>
        </p:spPr>
        <p:txBody>
          <a:bodyPr/>
          <a:lstStyle>
            <a:lvl1pPr marL="0" indent="0">
              <a:buNone/>
              <a:defRPr sz="5600"/>
            </a:lvl1pPr>
            <a:lvl2pPr marL="1828679" indent="0">
              <a:buNone/>
              <a:defRPr sz="4800"/>
            </a:lvl2pPr>
            <a:lvl3pPr marL="3657358" indent="0">
              <a:buNone/>
              <a:defRPr sz="4000"/>
            </a:lvl3pPr>
            <a:lvl4pPr marL="5486038" indent="0">
              <a:buNone/>
              <a:defRPr sz="3600"/>
            </a:lvl4pPr>
            <a:lvl5pPr marL="7314717" indent="0">
              <a:buNone/>
              <a:defRPr sz="3600"/>
            </a:lvl5pPr>
            <a:lvl6pPr marL="9143398" indent="0">
              <a:buNone/>
              <a:defRPr sz="3600"/>
            </a:lvl6pPr>
            <a:lvl7pPr marL="10972077" indent="0">
              <a:buNone/>
              <a:defRPr sz="3600"/>
            </a:lvl7pPr>
            <a:lvl8pPr marL="12800757" indent="0">
              <a:buNone/>
              <a:defRPr sz="3600"/>
            </a:lvl8pPr>
            <a:lvl9pPr marL="14629436"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FAACB231-D387-4819-A6AD-3BB22B32C9CA}" type="datetimeFigureOut">
              <a:rPr lang="en-US" smtClean="0"/>
              <a:t>2018-11-28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3314723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1"/>
            <a:ext cx="21945600" cy="2418082"/>
          </a:xfrm>
        </p:spPr>
        <p:txBody>
          <a:bodyPr anchor="b"/>
          <a:lstStyle>
            <a:lvl1pPr algn="l">
              <a:defRPr sz="8000" b="1"/>
            </a:lvl1pPr>
          </a:lstStyle>
          <a:p>
            <a:r>
              <a:rPr lang="en-US"/>
              <a:t>Click to edit Master title style</a:t>
            </a:r>
          </a:p>
        </p:txBody>
      </p:sp>
      <p:sp>
        <p:nvSpPr>
          <p:cNvPr id="3" name="Picture Placeholder 2"/>
          <p:cNvSpPr>
            <a:spLocks noGrp="1"/>
          </p:cNvSpPr>
          <p:nvPr>
            <p:ph type="pic" idx="1"/>
          </p:nvPr>
        </p:nvSpPr>
        <p:spPr>
          <a:xfrm>
            <a:off x="7169152" y="2614506"/>
            <a:ext cx="21945600" cy="17556480"/>
          </a:xfrm>
        </p:spPr>
        <p:txBody>
          <a:bodyPr/>
          <a:lstStyle>
            <a:lvl1pPr marL="0" indent="0">
              <a:buNone/>
              <a:defRPr sz="12800"/>
            </a:lvl1pPr>
            <a:lvl2pPr marL="1828679" indent="0">
              <a:buNone/>
              <a:defRPr sz="11100"/>
            </a:lvl2pPr>
            <a:lvl3pPr marL="3657358" indent="0">
              <a:buNone/>
              <a:defRPr sz="9700"/>
            </a:lvl3pPr>
            <a:lvl4pPr marL="5486038" indent="0">
              <a:buNone/>
              <a:defRPr sz="8000"/>
            </a:lvl4pPr>
            <a:lvl5pPr marL="7314717" indent="0">
              <a:buNone/>
              <a:defRPr sz="8000"/>
            </a:lvl5pPr>
            <a:lvl6pPr marL="9143398" indent="0">
              <a:buNone/>
              <a:defRPr sz="8000"/>
            </a:lvl6pPr>
            <a:lvl7pPr marL="10972077" indent="0">
              <a:buNone/>
              <a:defRPr sz="8000"/>
            </a:lvl7pPr>
            <a:lvl8pPr marL="12800757" indent="0">
              <a:buNone/>
              <a:defRPr sz="8000"/>
            </a:lvl8pPr>
            <a:lvl9pPr marL="14629436" indent="0">
              <a:buNone/>
              <a:defRPr sz="8000"/>
            </a:lvl9pPr>
          </a:lstStyle>
          <a:p>
            <a:endParaRPr lang="en-US"/>
          </a:p>
        </p:txBody>
      </p:sp>
      <p:sp>
        <p:nvSpPr>
          <p:cNvPr id="4" name="Text Placeholder 3"/>
          <p:cNvSpPr>
            <a:spLocks noGrp="1"/>
          </p:cNvSpPr>
          <p:nvPr>
            <p:ph type="body" sz="half" idx="2"/>
          </p:nvPr>
        </p:nvSpPr>
        <p:spPr>
          <a:xfrm>
            <a:off x="7169152" y="22900643"/>
            <a:ext cx="21945600" cy="3434078"/>
          </a:xfrm>
        </p:spPr>
        <p:txBody>
          <a:bodyPr/>
          <a:lstStyle>
            <a:lvl1pPr marL="0" indent="0">
              <a:buNone/>
              <a:defRPr sz="5600"/>
            </a:lvl1pPr>
            <a:lvl2pPr marL="1828679" indent="0">
              <a:buNone/>
              <a:defRPr sz="4800"/>
            </a:lvl2pPr>
            <a:lvl3pPr marL="3657358" indent="0">
              <a:buNone/>
              <a:defRPr sz="4000"/>
            </a:lvl3pPr>
            <a:lvl4pPr marL="5486038" indent="0">
              <a:buNone/>
              <a:defRPr sz="3600"/>
            </a:lvl4pPr>
            <a:lvl5pPr marL="7314717" indent="0">
              <a:buNone/>
              <a:defRPr sz="3600"/>
            </a:lvl5pPr>
            <a:lvl6pPr marL="9143398" indent="0">
              <a:buNone/>
              <a:defRPr sz="3600"/>
            </a:lvl6pPr>
            <a:lvl7pPr marL="10972077" indent="0">
              <a:buNone/>
              <a:defRPr sz="3600"/>
            </a:lvl7pPr>
            <a:lvl8pPr marL="12800757" indent="0">
              <a:buNone/>
              <a:defRPr sz="3600"/>
            </a:lvl8pPr>
            <a:lvl9pPr marL="14629436"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FAACB231-D387-4819-A6AD-3BB22B32C9CA}" type="datetimeFigureOut">
              <a:rPr lang="en-US" smtClean="0"/>
              <a:t>2018-11-28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3562993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ACB231-D387-4819-A6AD-3BB22B32C9CA}" type="datetimeFigureOut">
              <a:rPr lang="en-US" smtClean="0"/>
              <a:t>2018-11-28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2463269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465901" y="4375574"/>
            <a:ext cx="29622752" cy="9320784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84955" y="4375574"/>
            <a:ext cx="88271348" cy="9320784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ACB231-D387-4819-A6AD-3BB22B32C9CA}" type="datetimeFigureOut">
              <a:rPr lang="en-US" smtClean="0"/>
              <a:t>2018-11-28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CB9880-65AB-4D7C-8C1C-B6EE1B4B57AA}" type="slidenum">
              <a:rPr lang="en-US" smtClean="0"/>
              <a:t>‹#›</a:t>
            </a:fld>
            <a:endParaRPr lang="en-US"/>
          </a:p>
        </p:txBody>
      </p:sp>
    </p:spTree>
    <p:extLst>
      <p:ext uri="{BB962C8B-B14F-4D97-AF65-F5344CB8AC3E}">
        <p14:creationId xmlns:p14="http://schemas.microsoft.com/office/powerpoint/2010/main" val="74518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8"/>
            <a:ext cx="32918400" cy="4876800"/>
          </a:xfrm>
          <a:prstGeom prst="rect">
            <a:avLst/>
          </a:prstGeom>
        </p:spPr>
        <p:txBody>
          <a:bodyPr vert="horz" lIns="365735" tIns="182869" rIns="365735" bIns="182869" rtlCol="0" anchor="ctr">
            <a:normAutofit/>
          </a:bodyPr>
          <a:lstStyle/>
          <a:p>
            <a:r>
              <a:rPr lang="en-US"/>
              <a:t>Click to edit Master title style</a:t>
            </a:r>
          </a:p>
        </p:txBody>
      </p:sp>
      <p:sp>
        <p:nvSpPr>
          <p:cNvPr id="3" name="Text Placeholder 2"/>
          <p:cNvSpPr>
            <a:spLocks noGrp="1"/>
          </p:cNvSpPr>
          <p:nvPr>
            <p:ph type="body" idx="1"/>
          </p:nvPr>
        </p:nvSpPr>
        <p:spPr>
          <a:xfrm>
            <a:off x="1828800" y="6827522"/>
            <a:ext cx="32918400" cy="19310777"/>
          </a:xfrm>
          <a:prstGeom prst="rect">
            <a:avLst/>
          </a:prstGeom>
        </p:spPr>
        <p:txBody>
          <a:bodyPr vert="horz" lIns="365735" tIns="182869" rIns="365735" bIns="18286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828800" y="27120430"/>
            <a:ext cx="8534400" cy="1557866"/>
          </a:xfrm>
          <a:prstGeom prst="rect">
            <a:avLst/>
          </a:prstGeom>
        </p:spPr>
        <p:txBody>
          <a:bodyPr vert="horz" lIns="365735" tIns="182869" rIns="365735" bIns="182869" rtlCol="0" anchor="ctr"/>
          <a:lstStyle>
            <a:lvl1pPr algn="l">
              <a:defRPr sz="4800">
                <a:solidFill>
                  <a:schemeClr val="tx1">
                    <a:tint val="75000"/>
                  </a:schemeClr>
                </a:solidFill>
              </a:defRPr>
            </a:lvl1pPr>
          </a:lstStyle>
          <a:p>
            <a:fld id="{FAACB231-D387-4819-A6AD-3BB22B32C9CA}" type="datetimeFigureOut">
              <a:rPr lang="en-US" smtClean="0"/>
              <a:t>2018-11-28</a:t>
            </a:fld>
            <a:endParaRPr lang="en-US"/>
          </a:p>
        </p:txBody>
      </p:sp>
      <p:sp>
        <p:nvSpPr>
          <p:cNvPr id="5" name="Footer Placeholder 4"/>
          <p:cNvSpPr>
            <a:spLocks noGrp="1"/>
          </p:cNvSpPr>
          <p:nvPr>
            <p:ph type="ftr" sz="quarter" idx="3"/>
          </p:nvPr>
        </p:nvSpPr>
        <p:spPr>
          <a:xfrm>
            <a:off x="12496800" y="27120430"/>
            <a:ext cx="11582400" cy="1557866"/>
          </a:xfrm>
          <a:prstGeom prst="rect">
            <a:avLst/>
          </a:prstGeom>
        </p:spPr>
        <p:txBody>
          <a:bodyPr vert="horz" lIns="365735" tIns="182869" rIns="365735" bIns="182869"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30"/>
            <a:ext cx="8534400" cy="1557866"/>
          </a:xfrm>
          <a:prstGeom prst="rect">
            <a:avLst/>
          </a:prstGeom>
        </p:spPr>
        <p:txBody>
          <a:bodyPr vert="horz" lIns="365735" tIns="182869" rIns="365735" bIns="182869" rtlCol="0" anchor="ctr"/>
          <a:lstStyle>
            <a:lvl1pPr algn="r">
              <a:defRPr sz="4800">
                <a:solidFill>
                  <a:schemeClr val="tx1">
                    <a:tint val="75000"/>
                  </a:schemeClr>
                </a:solidFill>
              </a:defRPr>
            </a:lvl1pPr>
          </a:lstStyle>
          <a:p>
            <a:fld id="{60CB9880-65AB-4D7C-8C1C-B6EE1B4B57AA}" type="slidenum">
              <a:rPr lang="en-US" smtClean="0"/>
              <a:t>‹#›</a:t>
            </a:fld>
            <a:endParaRPr lang="en-US"/>
          </a:p>
        </p:txBody>
      </p:sp>
    </p:spTree>
    <p:extLst>
      <p:ext uri="{BB962C8B-B14F-4D97-AF65-F5344CB8AC3E}">
        <p14:creationId xmlns:p14="http://schemas.microsoft.com/office/powerpoint/2010/main" val="12143766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657358" rtl="0" eaLnBrk="1" latinLnBrk="0" hangingPunct="1">
        <a:spcBef>
          <a:spcPct val="0"/>
        </a:spcBef>
        <a:buNone/>
        <a:defRPr sz="17600" kern="1200">
          <a:solidFill>
            <a:schemeClr val="tx1"/>
          </a:solidFill>
          <a:latin typeface="+mj-lt"/>
          <a:ea typeface="+mj-ea"/>
          <a:cs typeface="+mj-cs"/>
        </a:defRPr>
      </a:lvl1pPr>
    </p:titleStyle>
    <p:bodyStyle>
      <a:lvl1pPr marL="1371510" indent="-1371510" algn="l" defTabSz="3657358" rtl="0" eaLnBrk="1" latinLnBrk="0" hangingPunct="1">
        <a:spcBef>
          <a:spcPct val="20000"/>
        </a:spcBef>
        <a:buFont typeface="Arial" pitchFamily="34" charset="0"/>
        <a:buChar char="•"/>
        <a:defRPr sz="12800" kern="1200">
          <a:solidFill>
            <a:schemeClr val="tx1"/>
          </a:solidFill>
          <a:latin typeface="+mn-lt"/>
          <a:ea typeface="+mn-ea"/>
          <a:cs typeface="+mn-cs"/>
        </a:defRPr>
      </a:lvl1pPr>
      <a:lvl2pPr marL="2971604" indent="-1142924" algn="l" defTabSz="3657358" rtl="0" eaLnBrk="1" latinLnBrk="0" hangingPunct="1">
        <a:spcBef>
          <a:spcPct val="20000"/>
        </a:spcBef>
        <a:buFont typeface="Arial" pitchFamily="34" charset="0"/>
        <a:buChar char="–"/>
        <a:defRPr sz="11100" kern="1200">
          <a:solidFill>
            <a:schemeClr val="tx1"/>
          </a:solidFill>
          <a:latin typeface="+mn-lt"/>
          <a:ea typeface="+mn-ea"/>
          <a:cs typeface="+mn-cs"/>
        </a:defRPr>
      </a:lvl2pPr>
      <a:lvl3pPr marL="4571698" indent="-914340" algn="l" defTabSz="3657358" rtl="0" eaLnBrk="1" latinLnBrk="0" hangingPunct="1">
        <a:spcBef>
          <a:spcPct val="20000"/>
        </a:spcBef>
        <a:buFont typeface="Arial" pitchFamily="34" charset="0"/>
        <a:buChar char="•"/>
        <a:defRPr sz="9700" kern="1200">
          <a:solidFill>
            <a:schemeClr val="tx1"/>
          </a:solidFill>
          <a:latin typeface="+mn-lt"/>
          <a:ea typeface="+mn-ea"/>
          <a:cs typeface="+mn-cs"/>
        </a:defRPr>
      </a:lvl3pPr>
      <a:lvl4pPr marL="6400377"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4pPr>
      <a:lvl5pPr marL="8229058"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5pPr>
      <a:lvl6pPr marL="10057738"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6pPr>
      <a:lvl7pPr marL="11886417"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7pPr>
      <a:lvl8pPr marL="13715096"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8pPr>
      <a:lvl9pPr marL="15543775" indent="-914340" algn="l" defTabSz="3657358" rtl="0" eaLnBrk="1" latinLnBrk="0" hangingPunct="1">
        <a:spcBef>
          <a:spcPct val="20000"/>
        </a:spcBef>
        <a:buFont typeface="Arial" pitchFamily="34" charset="0"/>
        <a:buChar char="•"/>
        <a:defRPr sz="8000" kern="1200">
          <a:solidFill>
            <a:schemeClr val="tx1"/>
          </a:solidFill>
          <a:latin typeface="+mn-lt"/>
          <a:ea typeface="+mn-ea"/>
          <a:cs typeface="+mn-cs"/>
        </a:defRPr>
      </a:lvl9pPr>
    </p:bodyStyle>
    <p:otherStyle>
      <a:defPPr>
        <a:defRPr lang="en-US"/>
      </a:defPPr>
      <a:lvl1pPr marL="0" algn="l" defTabSz="3657358" rtl="0" eaLnBrk="1" latinLnBrk="0" hangingPunct="1">
        <a:defRPr sz="7200" kern="1200">
          <a:solidFill>
            <a:schemeClr val="tx1"/>
          </a:solidFill>
          <a:latin typeface="+mn-lt"/>
          <a:ea typeface="+mn-ea"/>
          <a:cs typeface="+mn-cs"/>
        </a:defRPr>
      </a:lvl1pPr>
      <a:lvl2pPr marL="1828679" algn="l" defTabSz="3657358" rtl="0" eaLnBrk="1" latinLnBrk="0" hangingPunct="1">
        <a:defRPr sz="7200" kern="1200">
          <a:solidFill>
            <a:schemeClr val="tx1"/>
          </a:solidFill>
          <a:latin typeface="+mn-lt"/>
          <a:ea typeface="+mn-ea"/>
          <a:cs typeface="+mn-cs"/>
        </a:defRPr>
      </a:lvl2pPr>
      <a:lvl3pPr marL="3657358" algn="l" defTabSz="3657358" rtl="0" eaLnBrk="1" latinLnBrk="0" hangingPunct="1">
        <a:defRPr sz="7200" kern="1200">
          <a:solidFill>
            <a:schemeClr val="tx1"/>
          </a:solidFill>
          <a:latin typeface="+mn-lt"/>
          <a:ea typeface="+mn-ea"/>
          <a:cs typeface="+mn-cs"/>
        </a:defRPr>
      </a:lvl3pPr>
      <a:lvl4pPr marL="5486038" algn="l" defTabSz="3657358" rtl="0" eaLnBrk="1" latinLnBrk="0" hangingPunct="1">
        <a:defRPr sz="7200" kern="1200">
          <a:solidFill>
            <a:schemeClr val="tx1"/>
          </a:solidFill>
          <a:latin typeface="+mn-lt"/>
          <a:ea typeface="+mn-ea"/>
          <a:cs typeface="+mn-cs"/>
        </a:defRPr>
      </a:lvl4pPr>
      <a:lvl5pPr marL="7314717" algn="l" defTabSz="3657358" rtl="0" eaLnBrk="1" latinLnBrk="0" hangingPunct="1">
        <a:defRPr sz="7200" kern="1200">
          <a:solidFill>
            <a:schemeClr val="tx1"/>
          </a:solidFill>
          <a:latin typeface="+mn-lt"/>
          <a:ea typeface="+mn-ea"/>
          <a:cs typeface="+mn-cs"/>
        </a:defRPr>
      </a:lvl5pPr>
      <a:lvl6pPr marL="9143398" algn="l" defTabSz="3657358" rtl="0" eaLnBrk="1" latinLnBrk="0" hangingPunct="1">
        <a:defRPr sz="7200" kern="1200">
          <a:solidFill>
            <a:schemeClr val="tx1"/>
          </a:solidFill>
          <a:latin typeface="+mn-lt"/>
          <a:ea typeface="+mn-ea"/>
          <a:cs typeface="+mn-cs"/>
        </a:defRPr>
      </a:lvl6pPr>
      <a:lvl7pPr marL="10972077" algn="l" defTabSz="3657358" rtl="0" eaLnBrk="1" latinLnBrk="0" hangingPunct="1">
        <a:defRPr sz="7200" kern="1200">
          <a:solidFill>
            <a:schemeClr val="tx1"/>
          </a:solidFill>
          <a:latin typeface="+mn-lt"/>
          <a:ea typeface="+mn-ea"/>
          <a:cs typeface="+mn-cs"/>
        </a:defRPr>
      </a:lvl7pPr>
      <a:lvl8pPr marL="12800757" algn="l" defTabSz="3657358" rtl="0" eaLnBrk="1" latinLnBrk="0" hangingPunct="1">
        <a:defRPr sz="7200" kern="1200">
          <a:solidFill>
            <a:schemeClr val="tx1"/>
          </a:solidFill>
          <a:latin typeface="+mn-lt"/>
          <a:ea typeface="+mn-ea"/>
          <a:cs typeface="+mn-cs"/>
        </a:defRPr>
      </a:lvl8pPr>
      <a:lvl9pPr marL="14629436" algn="l" defTabSz="3657358"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26" Type="http://schemas.openxmlformats.org/officeDocument/2006/relationships/image" Target="../media/image23.jpeg"/><Relationship Id="rId3" Type="http://schemas.openxmlformats.org/officeDocument/2006/relationships/image" Target="../media/image1.emf"/><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jpeg"/><Relationship Id="rId17" Type="http://schemas.openxmlformats.org/officeDocument/2006/relationships/image" Target="../media/image15.png"/><Relationship Id="rId25" Type="http://schemas.openxmlformats.org/officeDocument/2006/relationships/image" Target="../media/image22.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image" Target="../media/image9.jpeg"/><Relationship Id="rId24" Type="http://schemas.openxmlformats.org/officeDocument/2006/relationships/image" Target="../media/image21.jpeg"/><Relationship Id="rId5" Type="http://schemas.openxmlformats.org/officeDocument/2006/relationships/image" Target="../media/image3.png"/><Relationship Id="rId15" Type="http://schemas.openxmlformats.org/officeDocument/2006/relationships/image" Target="../media/image13.jpeg"/><Relationship Id="rId23" Type="http://schemas.openxmlformats.org/officeDocument/2006/relationships/chart" Target="../charts/chart1.xml"/><Relationship Id="rId10" Type="http://schemas.openxmlformats.org/officeDocument/2006/relationships/image" Target="../media/image8.png"/><Relationship Id="rId19" Type="http://schemas.openxmlformats.org/officeDocument/2006/relationships/image" Target="../media/image17.jpeg"/><Relationship Id="rId4" Type="http://schemas.openxmlformats.org/officeDocument/2006/relationships/image" Target="../media/image2.tiff"/><Relationship Id="rId9" Type="http://schemas.openxmlformats.org/officeDocument/2006/relationships/image" Target="../media/image7.svg"/><Relationship Id="rId14" Type="http://schemas.openxmlformats.org/officeDocument/2006/relationships/image" Target="../media/image12.png"/><Relationship Id="rId22" Type="http://schemas.openxmlformats.org/officeDocument/2006/relationships/image" Target="../media/image20.png"/><Relationship Id="rId27"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E14D7EE6-2CF9-4F02-A8FD-8085E94F72F3}"/>
              </a:ext>
            </a:extLst>
          </p:cNvPr>
          <p:cNvPicPr>
            <a:picLocks noChangeAspect="1"/>
          </p:cNvPicPr>
          <p:nvPr/>
        </p:nvPicPr>
        <p:blipFill>
          <a:blip r:embed="rId3"/>
          <a:stretch>
            <a:fillRect/>
          </a:stretch>
        </p:blipFill>
        <p:spPr>
          <a:xfrm>
            <a:off x="12605952" y="13287600"/>
            <a:ext cx="6506220" cy="4159871"/>
          </a:xfrm>
          <a:prstGeom prst="rect">
            <a:avLst/>
          </a:prstGeom>
        </p:spPr>
      </p:pic>
      <p:sp>
        <p:nvSpPr>
          <p:cNvPr id="182" name="Rectangle 1"/>
          <p:cNvSpPr>
            <a:spLocks noChangeArrowheads="1"/>
          </p:cNvSpPr>
          <p:nvPr/>
        </p:nvSpPr>
        <p:spPr bwMode="auto">
          <a:xfrm>
            <a:off x="24278307" y="4622793"/>
            <a:ext cx="11365992" cy="24043238"/>
          </a:xfrm>
          <a:prstGeom prst="rect">
            <a:avLst/>
          </a:prstGeom>
          <a:noFill/>
          <a:ln w="127000" algn="ctr">
            <a:solidFill>
              <a:srgbClr val="003591"/>
            </a:solidFill>
            <a:round/>
            <a:headEnd/>
            <a:tailEnd/>
          </a:ln>
          <a:extLst>
            <a:ext uri="{909E8E84-426E-40DD-AFC4-6F175D3DCCD1}">
              <a14:hiddenFill xmlns:a14="http://schemas.microsoft.com/office/drawing/2010/main">
                <a:solidFill>
                  <a:srgbClr val="FFFFFF"/>
                </a:solidFill>
              </a14:hiddenFill>
            </a:ext>
          </a:extLst>
        </p:spPr>
        <p:txBody>
          <a:bodyPr lIns="96981" tIns="48491" rIns="96981" bIns="48491"/>
          <a:lstStyle/>
          <a:p>
            <a:pPr defTabSz="969813" fontAlgn="base">
              <a:spcBef>
                <a:spcPct val="0"/>
              </a:spcBef>
              <a:spcAft>
                <a:spcPct val="0"/>
              </a:spcAft>
              <a:defRPr/>
            </a:pPr>
            <a:endParaRPr lang="en-US" sz="1900" kern="0">
              <a:solidFill>
                <a:srgbClr val="000000"/>
              </a:solidFill>
              <a:latin typeface="+mj-lt"/>
            </a:endParaRPr>
          </a:p>
        </p:txBody>
      </p:sp>
      <p:sp>
        <p:nvSpPr>
          <p:cNvPr id="48" name="TextBox 47">
            <a:extLst>
              <a:ext uri="{FF2B5EF4-FFF2-40B4-BE49-F238E27FC236}">
                <a16:creationId xmlns:a16="http://schemas.microsoft.com/office/drawing/2014/main" id="{AC7DDE1D-198F-4786-88DC-E2BBE13CADD6}"/>
              </a:ext>
            </a:extLst>
          </p:cNvPr>
          <p:cNvSpPr txBox="1"/>
          <p:nvPr/>
        </p:nvSpPr>
        <p:spPr>
          <a:xfrm>
            <a:off x="24241731" y="26441400"/>
            <a:ext cx="11412493" cy="2286000"/>
          </a:xfrm>
          <a:prstGeom prst="rect">
            <a:avLst/>
          </a:prstGeom>
          <a:solidFill>
            <a:srgbClr val="003591"/>
          </a:solidFill>
        </p:spPr>
        <p:txBody>
          <a:bodyPr wrap="square" lIns="96981" tIns="48491" rIns="96981" bIns="48491" rtlCol="0">
            <a:spAutoFit/>
          </a:bodyPr>
          <a:lstStyle/>
          <a:p>
            <a:r>
              <a:rPr lang="en-US" sz="2800" b="1" dirty="0">
                <a:solidFill>
                  <a:schemeClr val="bg1"/>
                </a:solidFill>
                <a:latin typeface="+mj-lt"/>
              </a:rPr>
              <a:t>Contact Information:</a:t>
            </a:r>
          </a:p>
          <a:p>
            <a:r>
              <a:rPr lang="en-US" sz="2800" dirty="0">
                <a:solidFill>
                  <a:schemeClr val="bg1"/>
                </a:solidFill>
                <a:latin typeface="+mj-lt"/>
              </a:rPr>
              <a:t>Rebecca Sanders-DeMott</a:t>
            </a:r>
          </a:p>
          <a:p>
            <a:r>
              <a:rPr lang="en-US" sz="2800" dirty="0">
                <a:solidFill>
                  <a:schemeClr val="bg1"/>
                </a:solidFill>
                <a:latin typeface="+mj-lt"/>
              </a:rPr>
              <a:t>Postdoctoral Research Associate</a:t>
            </a:r>
          </a:p>
          <a:p>
            <a:r>
              <a:rPr lang="en-US" sz="2800" dirty="0">
                <a:solidFill>
                  <a:schemeClr val="bg1"/>
                </a:solidFill>
                <a:latin typeface="+mj-lt"/>
              </a:rPr>
              <a:t>rebecca.sanders-demott@unh.edu</a:t>
            </a:r>
          </a:p>
          <a:p>
            <a:r>
              <a:rPr lang="en-US" sz="2800" dirty="0">
                <a:solidFill>
                  <a:schemeClr val="bg1"/>
                </a:solidFill>
                <a:latin typeface="+mj-lt"/>
              </a:rPr>
              <a:t>@</a:t>
            </a:r>
            <a:r>
              <a:rPr lang="en-US" sz="2800" dirty="0" err="1">
                <a:solidFill>
                  <a:schemeClr val="bg1"/>
                </a:solidFill>
                <a:latin typeface="+mj-lt"/>
              </a:rPr>
              <a:t>rsdemott</a:t>
            </a:r>
            <a:r>
              <a:rPr lang="en-US" sz="2800" dirty="0">
                <a:solidFill>
                  <a:schemeClr val="bg1"/>
                </a:solidFill>
                <a:latin typeface="+mj-lt"/>
              </a:rPr>
              <a:t>  •  rebeccasanders-demott.weebly.com</a:t>
            </a:r>
          </a:p>
        </p:txBody>
      </p:sp>
      <p:sp>
        <p:nvSpPr>
          <p:cNvPr id="361" name="TextBox 81"/>
          <p:cNvSpPr txBox="1">
            <a:spLocks noChangeArrowheads="1"/>
          </p:cNvSpPr>
          <p:nvPr/>
        </p:nvSpPr>
        <p:spPr bwMode="auto">
          <a:xfrm>
            <a:off x="732507" y="152400"/>
            <a:ext cx="34406703" cy="408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924" tIns="43962" rIns="87924" bIns="43962">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8400" b="1" dirty="0">
                <a:latin typeface="+mj-lt"/>
              </a:rPr>
              <a:t>Determining the Influence of Winter on Ecosystem </a:t>
            </a:r>
          </a:p>
          <a:p>
            <a:r>
              <a:rPr lang="en-US" sz="8400" b="1" dirty="0">
                <a:latin typeface="+mj-lt"/>
              </a:rPr>
              <a:t>Carbon Metabolism Across the Northeast U.S.</a:t>
            </a:r>
          </a:p>
          <a:p>
            <a:r>
              <a:rPr lang="en-US" sz="5400" b="1" kern="0" dirty="0">
                <a:solidFill>
                  <a:srgbClr val="000000"/>
                </a:solidFill>
                <a:latin typeface="+mj-lt"/>
              </a:rPr>
              <a:t>Rebecca Sanders-DeMott</a:t>
            </a:r>
            <a:r>
              <a:rPr lang="en-US" sz="5400" b="1" kern="0" baseline="30000" dirty="0">
                <a:solidFill>
                  <a:srgbClr val="000000"/>
                </a:solidFill>
                <a:latin typeface="+mj-lt"/>
              </a:rPr>
              <a:t>1,2</a:t>
            </a:r>
            <a:r>
              <a:rPr lang="en-US" sz="5400" b="1" kern="0" dirty="0">
                <a:solidFill>
                  <a:srgbClr val="000000"/>
                </a:solidFill>
                <a:latin typeface="+mj-lt"/>
              </a:rPr>
              <a:t>, Andrew Ouimette</a:t>
            </a:r>
            <a:r>
              <a:rPr lang="en-US" sz="5400" b="1" kern="0" baseline="30000" dirty="0">
                <a:solidFill>
                  <a:srgbClr val="000000"/>
                </a:solidFill>
                <a:latin typeface="+mj-lt"/>
              </a:rPr>
              <a:t>2</a:t>
            </a:r>
            <a:r>
              <a:rPr lang="en-US" sz="5400" b="1" kern="0" dirty="0">
                <a:solidFill>
                  <a:srgbClr val="000000"/>
                </a:solidFill>
                <a:latin typeface="+mj-lt"/>
              </a:rPr>
              <a:t>, Scott Ollinger</a:t>
            </a:r>
            <a:r>
              <a:rPr lang="en-US" sz="5400" b="1" kern="0" baseline="30000" dirty="0">
                <a:solidFill>
                  <a:srgbClr val="000000"/>
                </a:solidFill>
                <a:latin typeface="+mj-lt"/>
              </a:rPr>
              <a:t>1,2</a:t>
            </a:r>
            <a:endParaRPr lang="en-US" sz="5400" b="1" kern="0" dirty="0">
              <a:solidFill>
                <a:srgbClr val="000000"/>
              </a:solidFill>
              <a:latin typeface="+mj-lt"/>
            </a:endParaRPr>
          </a:p>
          <a:p>
            <a:pPr defTabSz="969813" eaLnBrk="1" fontAlgn="base" hangingPunct="1">
              <a:spcBef>
                <a:spcPct val="0"/>
              </a:spcBef>
              <a:spcAft>
                <a:spcPct val="0"/>
              </a:spcAft>
              <a:defRPr/>
            </a:pPr>
            <a:r>
              <a:rPr lang="en-US" sz="3800" kern="0" dirty="0">
                <a:solidFill>
                  <a:srgbClr val="000000"/>
                </a:solidFill>
                <a:latin typeface="+mj-lt"/>
              </a:rPr>
              <a:t>1. Department of Natural Resources and the Environment, 2. Earth Systems Research Center, University of New Hampshire</a:t>
            </a:r>
          </a:p>
        </p:txBody>
      </p:sp>
      <p:sp>
        <p:nvSpPr>
          <p:cNvPr id="529" name="Rectangle 1"/>
          <p:cNvSpPr>
            <a:spLocks noChangeArrowheads="1"/>
          </p:cNvSpPr>
          <p:nvPr/>
        </p:nvSpPr>
        <p:spPr bwMode="auto">
          <a:xfrm>
            <a:off x="559514" y="268939"/>
            <a:ext cx="35093189" cy="4005568"/>
          </a:xfrm>
          <a:prstGeom prst="rect">
            <a:avLst/>
          </a:prstGeom>
          <a:noFill/>
          <a:ln w="127000" algn="ctr">
            <a:solidFill>
              <a:srgbClr val="003591"/>
            </a:solidFill>
            <a:round/>
            <a:headEnd/>
            <a:tailEnd/>
          </a:ln>
          <a:extLst>
            <a:ext uri="{909E8E84-426E-40DD-AFC4-6F175D3DCCD1}">
              <a14:hiddenFill xmlns:a14="http://schemas.microsoft.com/office/drawing/2010/main">
                <a:solidFill>
                  <a:srgbClr val="FFFFFF"/>
                </a:solidFill>
              </a14:hiddenFill>
            </a:ext>
          </a:extLst>
        </p:spPr>
        <p:txBody>
          <a:bodyPr lIns="96981" tIns="48491" rIns="96981" bIns="48491"/>
          <a:lstStyle/>
          <a:p>
            <a:pPr defTabSz="969813" fontAlgn="base">
              <a:spcBef>
                <a:spcPct val="0"/>
              </a:spcBef>
              <a:spcAft>
                <a:spcPct val="0"/>
              </a:spcAft>
              <a:defRPr/>
            </a:pPr>
            <a:endParaRPr lang="en-US" sz="1900" kern="0" dirty="0">
              <a:solidFill>
                <a:srgbClr val="000000"/>
              </a:solidFill>
              <a:latin typeface="+mj-lt"/>
            </a:endParaRPr>
          </a:p>
        </p:txBody>
      </p:sp>
      <p:sp>
        <p:nvSpPr>
          <p:cNvPr id="187" name="TextBox 186"/>
          <p:cNvSpPr txBox="1"/>
          <p:nvPr/>
        </p:nvSpPr>
        <p:spPr>
          <a:xfrm>
            <a:off x="12421998" y="4622794"/>
            <a:ext cx="11338560"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mj-lt"/>
              </a:rPr>
              <a:t>RELATIVE MAGNITUDE OF WINTER CARBON FLUXES</a:t>
            </a:r>
          </a:p>
        </p:txBody>
      </p:sp>
      <p:sp>
        <p:nvSpPr>
          <p:cNvPr id="189" name="TextBox 188"/>
          <p:cNvSpPr txBox="1"/>
          <p:nvPr/>
        </p:nvSpPr>
        <p:spPr>
          <a:xfrm>
            <a:off x="24268907" y="15773400"/>
            <a:ext cx="11412493"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mj-lt"/>
              </a:rPr>
              <a:t>CONCLUSIONS</a:t>
            </a:r>
          </a:p>
        </p:txBody>
      </p:sp>
      <p:sp>
        <p:nvSpPr>
          <p:cNvPr id="2" name="TextBox 1"/>
          <p:cNvSpPr txBox="1"/>
          <p:nvPr/>
        </p:nvSpPr>
        <p:spPr>
          <a:xfrm>
            <a:off x="559513" y="4635165"/>
            <a:ext cx="11368216"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mj-lt"/>
              </a:rPr>
              <a:t>BACKGROUND</a:t>
            </a:r>
          </a:p>
        </p:txBody>
      </p:sp>
      <p:sp>
        <p:nvSpPr>
          <p:cNvPr id="294" name="TextBox 293"/>
          <p:cNvSpPr txBox="1"/>
          <p:nvPr/>
        </p:nvSpPr>
        <p:spPr>
          <a:xfrm>
            <a:off x="24278307" y="25018699"/>
            <a:ext cx="11393694" cy="1461939"/>
          </a:xfrm>
          <a:prstGeom prst="rect">
            <a:avLst/>
          </a:prstGeom>
          <a:solidFill>
            <a:srgbClr val="003591"/>
          </a:solidFill>
        </p:spPr>
        <p:txBody>
          <a:bodyPr wrap="square" lIns="96981" tIns="0" rIns="96981" bIns="0" rtlCol="0">
            <a:spAutoFit/>
          </a:bodyPr>
          <a:lstStyle>
            <a:defPPr>
              <a:defRPr lang="en-US"/>
            </a:defPPr>
            <a:lvl1pPr>
              <a:defRPr sz="3600" b="1">
                <a:solidFill>
                  <a:schemeClr val="bg1"/>
                </a:solidFill>
                <a:latin typeface="Calibri Light" panose="020F0302020204030204" pitchFamily="34" charset="0"/>
              </a:defRPr>
            </a:lvl1pPr>
          </a:lstStyle>
          <a:p>
            <a:endParaRPr lang="en-US" sz="2100" b="0">
              <a:latin typeface="+mj-lt"/>
            </a:endParaRPr>
          </a:p>
          <a:p>
            <a:endParaRPr lang="en-US" sz="2100" b="0">
              <a:latin typeface="+mj-lt"/>
            </a:endParaRPr>
          </a:p>
          <a:p>
            <a:endParaRPr lang="en-US" sz="2100" b="0">
              <a:latin typeface="+mj-lt"/>
            </a:endParaRPr>
          </a:p>
          <a:p>
            <a:endParaRPr lang="en-US" sz="2100" b="0">
              <a:latin typeface="+mj-lt"/>
            </a:endParaRPr>
          </a:p>
          <a:p>
            <a:endParaRPr lang="en-US" sz="1100" b="0" dirty="0">
              <a:latin typeface="+mj-lt"/>
            </a:endParaRPr>
          </a:p>
        </p:txBody>
      </p:sp>
      <p:pic>
        <p:nvPicPr>
          <p:cNvPr id="1026" name="Picture 2" descr="C:\Users\Rebecca\Dropbox\Talks and Presentations\NERC Poster 2015\nsf1.t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091521" y="25262470"/>
            <a:ext cx="950584" cy="9144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287504" y="1702206"/>
            <a:ext cx="7975515" cy="2369434"/>
          </a:xfrm>
          <a:prstGeom prst="rect">
            <a:avLst/>
          </a:prstGeom>
        </p:spPr>
      </p:pic>
      <p:sp>
        <p:nvSpPr>
          <p:cNvPr id="235" name="TextBox 234"/>
          <p:cNvSpPr txBox="1"/>
          <p:nvPr/>
        </p:nvSpPr>
        <p:spPr>
          <a:xfrm>
            <a:off x="24278307" y="4599146"/>
            <a:ext cx="11430000"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mj-lt"/>
              </a:rPr>
              <a:t>SITE EFFECTS OF WINTER ON VERNAL TRANSITION</a:t>
            </a:r>
          </a:p>
        </p:txBody>
      </p:sp>
      <p:sp>
        <p:nvSpPr>
          <p:cNvPr id="180" name="Rectangle 1"/>
          <p:cNvSpPr>
            <a:spLocks noChangeArrowheads="1"/>
          </p:cNvSpPr>
          <p:nvPr/>
        </p:nvSpPr>
        <p:spPr bwMode="auto">
          <a:xfrm>
            <a:off x="559513" y="4635163"/>
            <a:ext cx="11368216" cy="24043238"/>
          </a:xfrm>
          <a:prstGeom prst="rect">
            <a:avLst/>
          </a:prstGeom>
          <a:noFill/>
          <a:ln w="127000" algn="ctr">
            <a:solidFill>
              <a:srgbClr val="003591"/>
            </a:solidFill>
            <a:round/>
            <a:headEnd/>
            <a:tailEnd/>
          </a:ln>
          <a:extLst>
            <a:ext uri="{909E8E84-426E-40DD-AFC4-6F175D3DCCD1}">
              <a14:hiddenFill xmlns:a14="http://schemas.microsoft.com/office/drawing/2010/main">
                <a:solidFill>
                  <a:srgbClr val="FFFFFF"/>
                </a:solidFill>
              </a14:hiddenFill>
            </a:ext>
          </a:extLst>
        </p:spPr>
        <p:txBody>
          <a:bodyPr lIns="96981" tIns="48491" rIns="96981" bIns="48491"/>
          <a:lstStyle/>
          <a:p>
            <a:pPr defTabSz="969813" fontAlgn="base">
              <a:spcBef>
                <a:spcPct val="0"/>
              </a:spcBef>
              <a:spcAft>
                <a:spcPct val="0"/>
              </a:spcAft>
              <a:defRPr/>
            </a:pPr>
            <a:endParaRPr lang="en-US" sz="1900" kern="0">
              <a:solidFill>
                <a:srgbClr val="000000"/>
              </a:solidFill>
              <a:latin typeface="+mj-lt"/>
            </a:endParaRPr>
          </a:p>
        </p:txBody>
      </p:sp>
      <p:pic>
        <p:nvPicPr>
          <p:cNvPr id="76" name="Picture 7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788905" y="25262470"/>
            <a:ext cx="1215614" cy="914400"/>
          </a:xfrm>
          <a:prstGeom prst="rect">
            <a:avLst/>
          </a:prstGeom>
        </p:spPr>
      </p:pic>
      <p:sp>
        <p:nvSpPr>
          <p:cNvPr id="79" name="Rectangle 78"/>
          <p:cNvSpPr/>
          <p:nvPr/>
        </p:nvSpPr>
        <p:spPr>
          <a:xfrm>
            <a:off x="26539974" y="25270594"/>
            <a:ext cx="1143000" cy="9063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55" name="Picture 5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18644" y="25280279"/>
            <a:ext cx="1185659" cy="896660"/>
          </a:xfrm>
          <a:prstGeom prst="rect">
            <a:avLst/>
          </a:prstGeom>
        </p:spPr>
      </p:pic>
      <p:sp>
        <p:nvSpPr>
          <p:cNvPr id="148" name="Rectangle 147"/>
          <p:cNvSpPr/>
          <p:nvPr/>
        </p:nvSpPr>
        <p:spPr>
          <a:xfrm>
            <a:off x="24435187" y="25262470"/>
            <a:ext cx="1998855" cy="90634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pic>
        <p:nvPicPr>
          <p:cNvPr id="52" name="Graphic 51"/>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4430707" y="25474258"/>
            <a:ext cx="1965917" cy="501844"/>
          </a:xfrm>
          <a:prstGeom prst="rect">
            <a:avLst/>
          </a:prstGeom>
        </p:spPr>
      </p:pic>
      <p:sp>
        <p:nvSpPr>
          <p:cNvPr id="12" name="TextBox 11"/>
          <p:cNvSpPr txBox="1"/>
          <p:nvPr/>
        </p:nvSpPr>
        <p:spPr>
          <a:xfrm>
            <a:off x="30069507" y="25035808"/>
            <a:ext cx="5697491" cy="1938992"/>
          </a:xfrm>
          <a:prstGeom prst="rect">
            <a:avLst/>
          </a:prstGeom>
          <a:noFill/>
        </p:spPr>
        <p:txBody>
          <a:bodyPr wrap="square" rtlCol="0">
            <a:spAutoFit/>
          </a:bodyPr>
          <a:lstStyle/>
          <a:p>
            <a:r>
              <a:rPr lang="en-US" sz="2000" dirty="0">
                <a:solidFill>
                  <a:schemeClr val="bg1"/>
                </a:solidFill>
                <a:latin typeface="+mj-lt"/>
              </a:rPr>
              <a:t>This project is supported by NSF NH </a:t>
            </a:r>
            <a:r>
              <a:rPr lang="en-US" sz="2000" dirty="0" err="1">
                <a:solidFill>
                  <a:schemeClr val="bg1"/>
                </a:solidFill>
                <a:latin typeface="+mj-lt"/>
              </a:rPr>
              <a:t>EPSCoR</a:t>
            </a:r>
            <a:r>
              <a:rPr lang="en-US" sz="2000" dirty="0">
                <a:solidFill>
                  <a:schemeClr val="bg1"/>
                </a:solidFill>
                <a:latin typeface="+mj-lt"/>
              </a:rPr>
              <a:t> Program (EPS 11011245),  USDA UNH Agricultural Experiment Station (Hatch NH00634), NASA Carbon Cycle Science (NNX14AJ18) and NSF Macrosystems (1638688).</a:t>
            </a:r>
          </a:p>
          <a:p>
            <a:endParaRPr lang="en-US" sz="2000" dirty="0">
              <a:solidFill>
                <a:schemeClr val="bg1"/>
              </a:solidFill>
              <a:latin typeface="+mj-lt"/>
            </a:endParaRPr>
          </a:p>
          <a:p>
            <a:endParaRPr lang="en-US" sz="2000" dirty="0">
              <a:solidFill>
                <a:schemeClr val="bg1"/>
              </a:solidFill>
              <a:latin typeface="+mj-lt"/>
            </a:endParaRPr>
          </a:p>
        </p:txBody>
      </p:sp>
      <p:sp>
        <p:nvSpPr>
          <p:cNvPr id="198" name="TextBox 26">
            <a:extLst>
              <a:ext uri="{FF2B5EF4-FFF2-40B4-BE49-F238E27FC236}">
                <a16:creationId xmlns:a16="http://schemas.microsoft.com/office/drawing/2014/main" id="{A3C3FC1C-F77C-4B4B-BD2E-376CA298EDC3}"/>
              </a:ext>
            </a:extLst>
          </p:cNvPr>
          <p:cNvSpPr txBox="1">
            <a:spLocks noChangeArrowheads="1"/>
          </p:cNvSpPr>
          <p:nvPr/>
        </p:nvSpPr>
        <p:spPr bwMode="auto">
          <a:xfrm>
            <a:off x="635781" y="5741253"/>
            <a:ext cx="6123030" cy="12470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274320" indent="-274320" defTabSz="969813" eaLnBrk="1" fontAlgn="base" hangingPunct="1">
              <a:spcBef>
                <a:spcPct val="0"/>
              </a:spcBef>
              <a:spcAft>
                <a:spcPct val="0"/>
              </a:spcAft>
              <a:buFont typeface="Arial" panose="020B0604020202020204" pitchFamily="34" charset="0"/>
              <a:buChar char="•"/>
            </a:pPr>
            <a:r>
              <a:rPr lang="en-US" sz="2800" dirty="0">
                <a:latin typeface="+mj-lt"/>
              </a:rPr>
              <a:t>Northern temperate ecosystems in northeastern North America are experiencing warmer winters (Figure 1) and declining seasonal snowpack. </a:t>
            </a:r>
          </a:p>
          <a:p>
            <a:pPr marL="274320" indent="-274320" defTabSz="969813" eaLnBrk="1" fontAlgn="base" hangingPunct="1">
              <a:spcBef>
                <a:spcPct val="0"/>
              </a:spcBef>
              <a:spcAft>
                <a:spcPct val="0"/>
              </a:spcAft>
              <a:buFont typeface="Arial" panose="020B0604020202020204" pitchFamily="34" charset="0"/>
              <a:buChar char="•"/>
            </a:pPr>
            <a:endParaRPr lang="en-US" sz="1600" dirty="0">
              <a:latin typeface="+mj-lt"/>
            </a:endParaRPr>
          </a:p>
          <a:p>
            <a:pPr marL="274320" indent="-274320" defTabSz="969813" eaLnBrk="1" fontAlgn="base" hangingPunct="1">
              <a:spcBef>
                <a:spcPct val="0"/>
              </a:spcBef>
              <a:spcAft>
                <a:spcPct val="0"/>
              </a:spcAft>
              <a:buFont typeface="Arial" panose="020B0604020202020204" pitchFamily="34" charset="0"/>
              <a:buChar char="•"/>
            </a:pPr>
            <a:r>
              <a:rPr lang="en-US" sz="2800" dirty="0">
                <a:solidFill>
                  <a:srgbClr val="000000"/>
                </a:solidFill>
                <a:latin typeface="+mj-lt"/>
                <a:cs typeface="Arial" charset="0"/>
              </a:rPr>
              <a:t>Site-level experimental and observational evidence from this region indicate that altered winter conditions with continued climate change will lead to a complex suite of changes to forest nutrient and carbon cycling, but these studies are limited in spatial and temporal extent.</a:t>
            </a:r>
          </a:p>
          <a:p>
            <a:pPr marL="274320" indent="-274320" defTabSz="969813" eaLnBrk="1" fontAlgn="base" hangingPunct="1">
              <a:spcBef>
                <a:spcPct val="0"/>
              </a:spcBef>
              <a:spcAft>
                <a:spcPct val="0"/>
              </a:spcAft>
              <a:buFont typeface="Arial" panose="020B0604020202020204" pitchFamily="34" charset="0"/>
              <a:buChar char="•"/>
            </a:pPr>
            <a:endParaRPr lang="en-US" sz="1600" dirty="0">
              <a:solidFill>
                <a:srgbClr val="000000"/>
              </a:solidFill>
              <a:latin typeface="+mj-lt"/>
              <a:cs typeface="Arial" charset="0"/>
            </a:endParaRPr>
          </a:p>
          <a:p>
            <a:pPr marL="274320" indent="-274320" defTabSz="969813" eaLnBrk="1" fontAlgn="base" hangingPunct="1">
              <a:spcBef>
                <a:spcPct val="0"/>
              </a:spcBef>
              <a:spcAft>
                <a:spcPct val="0"/>
              </a:spcAft>
              <a:buFont typeface="Arial" panose="020B0604020202020204" pitchFamily="34" charset="0"/>
              <a:buChar char="•"/>
            </a:pPr>
            <a:r>
              <a:rPr lang="en-US" sz="2800" dirty="0">
                <a:solidFill>
                  <a:srgbClr val="000000"/>
                </a:solidFill>
                <a:latin typeface="+mj-lt"/>
                <a:cs typeface="Arial" charset="0"/>
              </a:rPr>
              <a:t>There is high variability in winter conditions across a relatively small latitudinal gradient (Figure 2), and it is likely that responses to winter climate change depend on the historic winter climate patterns to which plants and soil organisms are adapted. </a:t>
            </a:r>
          </a:p>
          <a:p>
            <a:pPr marL="274320" indent="-274320" defTabSz="969813" eaLnBrk="1" fontAlgn="base" hangingPunct="1">
              <a:spcBef>
                <a:spcPct val="0"/>
              </a:spcBef>
              <a:spcAft>
                <a:spcPct val="0"/>
              </a:spcAft>
              <a:buFont typeface="Arial" panose="020B0604020202020204" pitchFamily="34" charset="0"/>
              <a:buChar char="•"/>
            </a:pPr>
            <a:endParaRPr lang="en-US" sz="1600" dirty="0">
              <a:solidFill>
                <a:srgbClr val="000000"/>
              </a:solidFill>
              <a:latin typeface="+mj-lt"/>
              <a:cs typeface="Arial" charset="0"/>
            </a:endParaRPr>
          </a:p>
          <a:p>
            <a:pPr marL="274320" indent="-274320" defTabSz="969813" eaLnBrk="1" fontAlgn="base" hangingPunct="1">
              <a:spcBef>
                <a:spcPct val="0"/>
              </a:spcBef>
              <a:spcAft>
                <a:spcPct val="0"/>
              </a:spcAft>
              <a:buFont typeface="Arial" panose="020B0604020202020204" pitchFamily="34" charset="0"/>
              <a:buChar char="•"/>
            </a:pPr>
            <a:r>
              <a:rPr lang="en-US" sz="2800" dirty="0">
                <a:solidFill>
                  <a:srgbClr val="000000"/>
                </a:solidFill>
                <a:latin typeface="+mj-lt"/>
                <a:cs typeface="Arial" charset="0"/>
              </a:rPr>
              <a:t>We used eddy covariance data from forested sites spanning a latitudinal gradient across the northeastern US  to assess the influence of winter of ecosystem carbon  metabolism. </a:t>
            </a:r>
          </a:p>
          <a:p>
            <a:pPr marL="274320" indent="-274320" defTabSz="969813" eaLnBrk="1" fontAlgn="base" hangingPunct="1">
              <a:spcBef>
                <a:spcPct val="0"/>
              </a:spcBef>
              <a:spcAft>
                <a:spcPct val="0"/>
              </a:spcAft>
              <a:buFont typeface="Arial" panose="020B0604020202020204" pitchFamily="34" charset="0"/>
              <a:buChar char="•"/>
            </a:pPr>
            <a:endParaRPr lang="en-US" sz="2800" dirty="0">
              <a:solidFill>
                <a:srgbClr val="000000"/>
              </a:solidFill>
              <a:latin typeface="+mj-lt"/>
              <a:cs typeface="Arial" charset="0"/>
            </a:endParaRPr>
          </a:p>
          <a:p>
            <a:pPr marL="274320" indent="-274320" defTabSz="969813" eaLnBrk="1" fontAlgn="base" hangingPunct="1">
              <a:spcBef>
                <a:spcPct val="0"/>
              </a:spcBef>
              <a:spcAft>
                <a:spcPct val="0"/>
              </a:spcAft>
              <a:buFont typeface="Arial" panose="020B0604020202020204" pitchFamily="34" charset="0"/>
              <a:buChar char="•"/>
            </a:pPr>
            <a:endParaRPr lang="en-US" sz="2800" dirty="0">
              <a:solidFill>
                <a:srgbClr val="000000"/>
              </a:solidFill>
              <a:latin typeface="+mj-lt"/>
              <a:cs typeface="Arial" charset="0"/>
            </a:endParaRPr>
          </a:p>
          <a:p>
            <a:pPr marL="274320" indent="-274320" defTabSz="969813" eaLnBrk="1" fontAlgn="base" hangingPunct="1">
              <a:spcBef>
                <a:spcPct val="0"/>
              </a:spcBef>
              <a:spcAft>
                <a:spcPct val="0"/>
              </a:spcAft>
              <a:buFont typeface="Arial" panose="020B0604020202020204" pitchFamily="34" charset="0"/>
              <a:buChar char="•"/>
            </a:pPr>
            <a:endParaRPr lang="en-US" sz="2800" dirty="0">
              <a:solidFill>
                <a:srgbClr val="000000"/>
              </a:solidFill>
              <a:latin typeface="+mj-lt"/>
              <a:cs typeface="Arial" charset="0"/>
            </a:endParaRPr>
          </a:p>
        </p:txBody>
      </p:sp>
      <p:sp>
        <p:nvSpPr>
          <p:cNvPr id="199" name="TextBox 198">
            <a:extLst>
              <a:ext uri="{FF2B5EF4-FFF2-40B4-BE49-F238E27FC236}">
                <a16:creationId xmlns:a16="http://schemas.microsoft.com/office/drawing/2014/main" id="{7CF9FAD7-BA16-430E-8266-0F0265876CDE}"/>
              </a:ext>
            </a:extLst>
          </p:cNvPr>
          <p:cNvSpPr txBox="1"/>
          <p:nvPr/>
        </p:nvSpPr>
        <p:spPr>
          <a:xfrm>
            <a:off x="549588" y="17282097"/>
            <a:ext cx="11368216"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mj-lt"/>
              </a:rPr>
              <a:t>SITE LOCATIONS</a:t>
            </a:r>
          </a:p>
        </p:txBody>
      </p:sp>
      <p:sp>
        <p:nvSpPr>
          <p:cNvPr id="103" name="TextBox 102">
            <a:extLst>
              <a:ext uri="{FF2B5EF4-FFF2-40B4-BE49-F238E27FC236}">
                <a16:creationId xmlns:a16="http://schemas.microsoft.com/office/drawing/2014/main" id="{A8A9FD0A-DA7F-4F19-8A57-07D99057CD0F}"/>
              </a:ext>
            </a:extLst>
          </p:cNvPr>
          <p:cNvSpPr txBox="1"/>
          <p:nvPr/>
        </p:nvSpPr>
        <p:spPr>
          <a:xfrm>
            <a:off x="12465895" y="12080992"/>
            <a:ext cx="11338560"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mj-lt"/>
              </a:rPr>
              <a:t>WINTER CLIMATE AFFECTS SEASONAL TRANSITIONS</a:t>
            </a:r>
          </a:p>
        </p:txBody>
      </p:sp>
      <p:sp>
        <p:nvSpPr>
          <p:cNvPr id="110" name="TextBox 109">
            <a:extLst>
              <a:ext uri="{FF2B5EF4-FFF2-40B4-BE49-F238E27FC236}">
                <a16:creationId xmlns:a16="http://schemas.microsoft.com/office/drawing/2014/main" id="{5AE75845-133F-4B37-9352-7306B87FB5D0}"/>
              </a:ext>
            </a:extLst>
          </p:cNvPr>
          <p:cNvSpPr txBox="1"/>
          <p:nvPr/>
        </p:nvSpPr>
        <p:spPr>
          <a:xfrm>
            <a:off x="24214299" y="20234409"/>
            <a:ext cx="11412493" cy="682705"/>
          </a:xfrm>
          <a:prstGeom prst="rect">
            <a:avLst/>
          </a:prstGeom>
          <a:solidFill>
            <a:srgbClr val="003591"/>
          </a:solidFill>
        </p:spPr>
        <p:txBody>
          <a:bodyPr wrap="square" lIns="96981" tIns="48491" rIns="96981" bIns="48491" rtlCol="0">
            <a:spAutoFit/>
          </a:bodyPr>
          <a:lstStyle/>
          <a:p>
            <a:r>
              <a:rPr lang="en-US" sz="3800" b="1" dirty="0">
                <a:solidFill>
                  <a:schemeClr val="bg1"/>
                </a:solidFill>
                <a:latin typeface="+mj-lt"/>
              </a:rPr>
              <a:t>REFERENCES AND ACKNOWLDEGEMENTS</a:t>
            </a:r>
          </a:p>
        </p:txBody>
      </p:sp>
      <p:sp>
        <p:nvSpPr>
          <p:cNvPr id="111" name="Rectangle 8">
            <a:extLst>
              <a:ext uri="{FF2B5EF4-FFF2-40B4-BE49-F238E27FC236}">
                <a16:creationId xmlns:a16="http://schemas.microsoft.com/office/drawing/2014/main" id="{9C099523-FD10-4697-8628-281040061A6F}"/>
              </a:ext>
            </a:extLst>
          </p:cNvPr>
          <p:cNvSpPr>
            <a:spLocks noChangeArrowheads="1"/>
          </p:cNvSpPr>
          <p:nvPr/>
        </p:nvSpPr>
        <p:spPr bwMode="auto">
          <a:xfrm>
            <a:off x="6743793" y="8432567"/>
            <a:ext cx="5183936" cy="157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400" b="1" dirty="0">
                <a:solidFill>
                  <a:srgbClr val="000000"/>
                </a:solidFill>
                <a:latin typeface="+mj-lt"/>
                <a:cs typeface="Arial" charset="0"/>
              </a:rPr>
              <a:t>Figure 1</a:t>
            </a:r>
            <a:r>
              <a:rPr lang="en-US" sz="2400" dirty="0">
                <a:solidFill>
                  <a:srgbClr val="000000"/>
                </a:solidFill>
                <a:latin typeface="+mj-lt"/>
                <a:cs typeface="Arial" charset="0"/>
              </a:rPr>
              <a:t>. Observed changes winter temperatures from the early 1900s to present day (1986-2016) for the eastern United States (NOAA/NCEI)</a:t>
            </a:r>
          </a:p>
        </p:txBody>
      </p:sp>
      <p:sp>
        <p:nvSpPr>
          <p:cNvPr id="116" name="Rectangle 8">
            <a:extLst>
              <a:ext uri="{FF2B5EF4-FFF2-40B4-BE49-F238E27FC236}">
                <a16:creationId xmlns:a16="http://schemas.microsoft.com/office/drawing/2014/main" id="{D9ACBCD8-3399-49E9-B23E-8EE9B62CD972}"/>
              </a:ext>
            </a:extLst>
          </p:cNvPr>
          <p:cNvSpPr>
            <a:spLocks noChangeArrowheads="1"/>
          </p:cNvSpPr>
          <p:nvPr/>
        </p:nvSpPr>
        <p:spPr bwMode="auto">
          <a:xfrm>
            <a:off x="24393438" y="20650200"/>
            <a:ext cx="10539830" cy="106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endParaRPr lang="en-US" sz="2100" dirty="0">
              <a:solidFill>
                <a:prstClr val="black"/>
              </a:solidFill>
              <a:latin typeface="+mj-lt"/>
            </a:endParaRPr>
          </a:p>
          <a:p>
            <a:pPr defTabSz="969813" fontAlgn="base">
              <a:spcBef>
                <a:spcPct val="0"/>
              </a:spcBef>
              <a:spcAft>
                <a:spcPct val="0"/>
              </a:spcAft>
            </a:pPr>
            <a:endParaRPr lang="en-US" sz="2100" dirty="0">
              <a:solidFill>
                <a:prstClr val="black"/>
              </a:solidFill>
              <a:latin typeface="+mj-lt"/>
            </a:endParaRPr>
          </a:p>
          <a:p>
            <a:pPr defTabSz="969813" fontAlgn="base">
              <a:spcBef>
                <a:spcPct val="0"/>
              </a:spcBef>
              <a:spcAft>
                <a:spcPct val="0"/>
              </a:spcAft>
            </a:pPr>
            <a:endParaRPr lang="en-US" sz="2100" dirty="0">
              <a:solidFill>
                <a:srgbClr val="000000"/>
              </a:solidFill>
              <a:latin typeface="+mj-lt"/>
              <a:cs typeface="Arial" charset="0"/>
            </a:endParaRPr>
          </a:p>
        </p:txBody>
      </p:sp>
      <p:sp>
        <p:nvSpPr>
          <p:cNvPr id="181" name="Rectangle 1"/>
          <p:cNvSpPr>
            <a:spLocks noChangeArrowheads="1"/>
          </p:cNvSpPr>
          <p:nvPr/>
        </p:nvSpPr>
        <p:spPr bwMode="auto">
          <a:xfrm>
            <a:off x="12421997" y="4622793"/>
            <a:ext cx="11365992" cy="24043238"/>
          </a:xfrm>
          <a:prstGeom prst="rect">
            <a:avLst/>
          </a:prstGeom>
          <a:noFill/>
          <a:ln w="127000" algn="ctr">
            <a:solidFill>
              <a:srgbClr val="003591"/>
            </a:solidFill>
            <a:round/>
            <a:headEnd/>
            <a:tailEnd/>
          </a:ln>
          <a:extLst>
            <a:ext uri="{909E8E84-426E-40DD-AFC4-6F175D3DCCD1}">
              <a14:hiddenFill xmlns:a14="http://schemas.microsoft.com/office/drawing/2010/main">
                <a:solidFill>
                  <a:srgbClr val="FFFFFF"/>
                </a:solidFill>
              </a14:hiddenFill>
            </a:ext>
          </a:extLst>
        </p:spPr>
        <p:txBody>
          <a:bodyPr lIns="96981" tIns="48491" rIns="96981" bIns="48491"/>
          <a:lstStyle/>
          <a:p>
            <a:pPr defTabSz="969813" fontAlgn="base">
              <a:spcBef>
                <a:spcPct val="0"/>
              </a:spcBef>
              <a:spcAft>
                <a:spcPct val="0"/>
              </a:spcAft>
              <a:defRPr/>
            </a:pPr>
            <a:endParaRPr lang="en-US" sz="1900" kern="0">
              <a:solidFill>
                <a:srgbClr val="000000"/>
              </a:solidFill>
              <a:latin typeface="+mj-lt"/>
            </a:endParaRPr>
          </a:p>
        </p:txBody>
      </p:sp>
      <p:pic>
        <p:nvPicPr>
          <p:cNvPr id="114" name="Picture 113">
            <a:extLst>
              <a:ext uri="{FF2B5EF4-FFF2-40B4-BE49-F238E27FC236}">
                <a16:creationId xmlns:a16="http://schemas.microsoft.com/office/drawing/2014/main" id="{7D947CA2-396C-430E-A6F9-A5FAF59B1CE7}"/>
              </a:ext>
            </a:extLst>
          </p:cNvPr>
          <p:cNvPicPr>
            <a:picLocks noChangeAspect="1"/>
          </p:cNvPicPr>
          <p:nvPr/>
        </p:nvPicPr>
        <p:blipFill>
          <a:blip r:embed="rId10"/>
          <a:stretch>
            <a:fillRect/>
          </a:stretch>
        </p:blipFill>
        <p:spPr>
          <a:xfrm>
            <a:off x="701914" y="22529610"/>
            <a:ext cx="1558614" cy="537172"/>
          </a:xfrm>
          <a:prstGeom prst="rect">
            <a:avLst/>
          </a:prstGeom>
        </p:spPr>
      </p:pic>
      <p:pic>
        <p:nvPicPr>
          <p:cNvPr id="118" name="Picture 117">
            <a:extLst>
              <a:ext uri="{FF2B5EF4-FFF2-40B4-BE49-F238E27FC236}">
                <a16:creationId xmlns:a16="http://schemas.microsoft.com/office/drawing/2014/main" id="{5D0D539F-EFED-4096-A15C-7DAEBE993D1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45937" y="18029301"/>
            <a:ext cx="5996720" cy="5996720"/>
          </a:xfrm>
          <a:prstGeom prst="rect">
            <a:avLst/>
          </a:prstGeom>
        </p:spPr>
      </p:pic>
      <p:sp>
        <p:nvSpPr>
          <p:cNvPr id="119" name="Rectangle 118">
            <a:extLst>
              <a:ext uri="{FF2B5EF4-FFF2-40B4-BE49-F238E27FC236}">
                <a16:creationId xmlns:a16="http://schemas.microsoft.com/office/drawing/2014/main" id="{1A5C99AD-E603-4E2A-B4E0-DF7393ADF3B9}"/>
              </a:ext>
            </a:extLst>
          </p:cNvPr>
          <p:cNvSpPr/>
          <p:nvPr/>
        </p:nvSpPr>
        <p:spPr>
          <a:xfrm>
            <a:off x="5141030" y="19515109"/>
            <a:ext cx="914399" cy="2613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800" dirty="0">
                <a:solidFill>
                  <a:schemeClr val="tx1"/>
                </a:solidFill>
                <a:latin typeface="+mj-lt"/>
              </a:rPr>
              <a:t>Howland</a:t>
            </a:r>
          </a:p>
        </p:txBody>
      </p:sp>
      <p:sp>
        <p:nvSpPr>
          <p:cNvPr id="120" name="Rectangle 119">
            <a:extLst>
              <a:ext uri="{FF2B5EF4-FFF2-40B4-BE49-F238E27FC236}">
                <a16:creationId xmlns:a16="http://schemas.microsoft.com/office/drawing/2014/main" id="{F79AF4A8-8C43-47E9-A33B-C9E33393F325}"/>
              </a:ext>
            </a:extLst>
          </p:cNvPr>
          <p:cNvSpPr/>
          <p:nvPr/>
        </p:nvSpPr>
        <p:spPr>
          <a:xfrm>
            <a:off x="4191000" y="20105519"/>
            <a:ext cx="846658" cy="265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800" dirty="0">
                <a:solidFill>
                  <a:schemeClr val="tx1"/>
                </a:solidFill>
                <a:latin typeface="+mj-lt"/>
              </a:rPr>
              <a:t>Bartlett</a:t>
            </a:r>
          </a:p>
        </p:txBody>
      </p:sp>
      <p:sp>
        <p:nvSpPr>
          <p:cNvPr id="121" name="Rectangle 120">
            <a:extLst>
              <a:ext uri="{FF2B5EF4-FFF2-40B4-BE49-F238E27FC236}">
                <a16:creationId xmlns:a16="http://schemas.microsoft.com/office/drawing/2014/main" id="{58BF4840-C9A6-4C0A-AE37-C9FFFB23206E}"/>
              </a:ext>
            </a:extLst>
          </p:cNvPr>
          <p:cNvSpPr/>
          <p:nvPr/>
        </p:nvSpPr>
        <p:spPr>
          <a:xfrm>
            <a:off x="4267200" y="20535585"/>
            <a:ext cx="1153594"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800" dirty="0">
                <a:solidFill>
                  <a:schemeClr val="tx1"/>
                </a:solidFill>
                <a:latin typeface="+mj-lt"/>
              </a:rPr>
              <a:t>Thompson</a:t>
            </a:r>
          </a:p>
        </p:txBody>
      </p:sp>
      <p:sp>
        <p:nvSpPr>
          <p:cNvPr id="122" name="Rectangle 121">
            <a:extLst>
              <a:ext uri="{FF2B5EF4-FFF2-40B4-BE49-F238E27FC236}">
                <a16:creationId xmlns:a16="http://schemas.microsoft.com/office/drawing/2014/main" id="{C1E5ACFF-5374-4D03-88A6-6259C75BFAAF}"/>
              </a:ext>
            </a:extLst>
          </p:cNvPr>
          <p:cNvSpPr/>
          <p:nvPr/>
        </p:nvSpPr>
        <p:spPr>
          <a:xfrm>
            <a:off x="3843871" y="20976158"/>
            <a:ext cx="846657" cy="2613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800" dirty="0">
                <a:solidFill>
                  <a:schemeClr val="tx1"/>
                </a:solidFill>
                <a:latin typeface="+mj-lt"/>
              </a:rPr>
              <a:t>Harvard</a:t>
            </a:r>
          </a:p>
        </p:txBody>
      </p:sp>
      <p:sp>
        <p:nvSpPr>
          <p:cNvPr id="123" name="Rectangle 122">
            <a:extLst>
              <a:ext uri="{FF2B5EF4-FFF2-40B4-BE49-F238E27FC236}">
                <a16:creationId xmlns:a16="http://schemas.microsoft.com/office/drawing/2014/main" id="{C9191625-144D-4DD8-AF37-5A745000B62C}"/>
              </a:ext>
            </a:extLst>
          </p:cNvPr>
          <p:cNvSpPr/>
          <p:nvPr/>
        </p:nvSpPr>
        <p:spPr>
          <a:xfrm>
            <a:off x="2914486" y="22286467"/>
            <a:ext cx="1131373" cy="2794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800" dirty="0">
                <a:solidFill>
                  <a:schemeClr val="tx1"/>
                </a:solidFill>
                <a:latin typeface="+mj-lt"/>
              </a:rPr>
              <a:t>Silas Little</a:t>
            </a:r>
          </a:p>
        </p:txBody>
      </p:sp>
      <p:sp>
        <p:nvSpPr>
          <p:cNvPr id="131" name="TextBox 130">
            <a:extLst>
              <a:ext uri="{FF2B5EF4-FFF2-40B4-BE49-F238E27FC236}">
                <a16:creationId xmlns:a16="http://schemas.microsoft.com/office/drawing/2014/main" id="{1A0586D1-AF25-436D-A002-5F76D50FF28B}"/>
              </a:ext>
            </a:extLst>
          </p:cNvPr>
          <p:cNvSpPr txBox="1"/>
          <p:nvPr/>
        </p:nvSpPr>
        <p:spPr>
          <a:xfrm>
            <a:off x="685800" y="18229998"/>
            <a:ext cx="554288" cy="4431983"/>
          </a:xfrm>
          <a:prstGeom prst="rect">
            <a:avLst/>
          </a:prstGeom>
          <a:solidFill>
            <a:schemeClr val="bg1"/>
          </a:solidFill>
        </p:spPr>
        <p:txBody>
          <a:bodyPr wrap="square" rIns="0" rtlCol="0">
            <a:spAutoFit/>
          </a:bodyPr>
          <a:lstStyle/>
          <a:p>
            <a:pPr algn="r"/>
            <a:r>
              <a:rPr lang="en-US" sz="1800" dirty="0">
                <a:latin typeface="+mj-lt"/>
              </a:rPr>
              <a:t>47.5</a:t>
            </a:r>
          </a:p>
          <a:p>
            <a:pPr algn="r"/>
            <a:endParaRPr lang="en-US" sz="1800" dirty="0">
              <a:latin typeface="+mj-lt"/>
            </a:endParaRPr>
          </a:p>
          <a:p>
            <a:pPr algn="r"/>
            <a:endParaRPr lang="en-US" sz="1800" dirty="0">
              <a:latin typeface="+mj-lt"/>
            </a:endParaRPr>
          </a:p>
          <a:p>
            <a:pPr algn="r"/>
            <a:endParaRPr lang="en-US" sz="1800" dirty="0">
              <a:latin typeface="+mj-lt"/>
            </a:endParaRPr>
          </a:p>
          <a:p>
            <a:pPr algn="r"/>
            <a:endParaRPr lang="en-US" sz="1800" dirty="0">
              <a:latin typeface="+mj-lt"/>
            </a:endParaRPr>
          </a:p>
          <a:p>
            <a:pPr algn="r"/>
            <a:r>
              <a:rPr lang="en-US" sz="1800" dirty="0">
                <a:latin typeface="+mj-lt"/>
              </a:rPr>
              <a:t>45.0</a:t>
            </a:r>
          </a:p>
          <a:p>
            <a:pPr algn="r"/>
            <a:endParaRPr lang="en-US" sz="1800" dirty="0">
              <a:latin typeface="+mj-lt"/>
            </a:endParaRPr>
          </a:p>
          <a:p>
            <a:pPr algn="r"/>
            <a:endParaRPr lang="en-US" sz="1800" dirty="0">
              <a:latin typeface="+mj-lt"/>
            </a:endParaRPr>
          </a:p>
          <a:p>
            <a:pPr algn="r"/>
            <a:endParaRPr lang="en-US" sz="1800" dirty="0">
              <a:latin typeface="+mj-lt"/>
            </a:endParaRPr>
          </a:p>
          <a:p>
            <a:pPr algn="r"/>
            <a:endParaRPr lang="en-US" sz="1200" dirty="0">
              <a:latin typeface="+mj-lt"/>
            </a:endParaRPr>
          </a:p>
          <a:p>
            <a:pPr algn="r"/>
            <a:r>
              <a:rPr lang="en-US" sz="1800" dirty="0">
                <a:latin typeface="+mj-lt"/>
              </a:rPr>
              <a:t>42.5</a:t>
            </a:r>
          </a:p>
          <a:p>
            <a:pPr algn="r"/>
            <a:endParaRPr lang="en-US" sz="1800" dirty="0">
              <a:latin typeface="+mj-lt"/>
            </a:endParaRPr>
          </a:p>
          <a:p>
            <a:pPr algn="r"/>
            <a:endParaRPr lang="en-US" sz="1800" dirty="0">
              <a:latin typeface="+mj-lt"/>
            </a:endParaRPr>
          </a:p>
          <a:p>
            <a:pPr algn="r"/>
            <a:endParaRPr lang="en-US" sz="1200" dirty="0">
              <a:latin typeface="+mj-lt"/>
            </a:endParaRPr>
          </a:p>
          <a:p>
            <a:pPr algn="r"/>
            <a:endParaRPr lang="en-US" sz="1800" dirty="0">
              <a:latin typeface="+mj-lt"/>
            </a:endParaRPr>
          </a:p>
          <a:p>
            <a:pPr algn="r"/>
            <a:r>
              <a:rPr lang="en-US" sz="1800" dirty="0">
                <a:latin typeface="+mj-lt"/>
              </a:rPr>
              <a:t>40.0</a:t>
            </a:r>
          </a:p>
        </p:txBody>
      </p:sp>
      <p:sp>
        <p:nvSpPr>
          <p:cNvPr id="132" name="TextBox 131">
            <a:extLst>
              <a:ext uri="{FF2B5EF4-FFF2-40B4-BE49-F238E27FC236}">
                <a16:creationId xmlns:a16="http://schemas.microsoft.com/office/drawing/2014/main" id="{8BBC8ECF-5DC4-42DC-9511-64DCDA085A80}"/>
              </a:ext>
            </a:extLst>
          </p:cNvPr>
          <p:cNvSpPr txBox="1"/>
          <p:nvPr/>
        </p:nvSpPr>
        <p:spPr>
          <a:xfrm>
            <a:off x="2390712" y="23577952"/>
            <a:ext cx="4518059" cy="369332"/>
          </a:xfrm>
          <a:prstGeom prst="rect">
            <a:avLst/>
          </a:prstGeom>
          <a:solidFill>
            <a:schemeClr val="bg1"/>
          </a:solidFill>
        </p:spPr>
        <p:txBody>
          <a:bodyPr wrap="square" rIns="0" rtlCol="0">
            <a:spAutoFit/>
          </a:bodyPr>
          <a:lstStyle/>
          <a:p>
            <a:r>
              <a:rPr lang="en-US" sz="1800" dirty="0">
                <a:latin typeface="+mj-lt"/>
              </a:rPr>
              <a:t>-75              -70              -65</a:t>
            </a:r>
          </a:p>
        </p:txBody>
      </p:sp>
      <p:pic>
        <p:nvPicPr>
          <p:cNvPr id="134" name="Picture 133">
            <a:extLst>
              <a:ext uri="{FF2B5EF4-FFF2-40B4-BE49-F238E27FC236}">
                <a16:creationId xmlns:a16="http://schemas.microsoft.com/office/drawing/2014/main" id="{467EA953-E12C-46DD-A37D-66FF3BD7EAB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347274" y="18211986"/>
            <a:ext cx="4130593" cy="8261186"/>
          </a:xfrm>
          <a:prstGeom prst="rect">
            <a:avLst/>
          </a:prstGeom>
        </p:spPr>
      </p:pic>
      <p:sp>
        <p:nvSpPr>
          <p:cNvPr id="135" name="TextBox 134">
            <a:extLst>
              <a:ext uri="{FF2B5EF4-FFF2-40B4-BE49-F238E27FC236}">
                <a16:creationId xmlns:a16="http://schemas.microsoft.com/office/drawing/2014/main" id="{220C900A-C406-4579-B3D1-7BFE3A1072E3}"/>
              </a:ext>
            </a:extLst>
          </p:cNvPr>
          <p:cNvSpPr txBox="1"/>
          <p:nvPr/>
        </p:nvSpPr>
        <p:spPr>
          <a:xfrm>
            <a:off x="7551921" y="22613273"/>
            <a:ext cx="2362200" cy="492443"/>
          </a:xfrm>
          <a:prstGeom prst="rect">
            <a:avLst/>
          </a:prstGeom>
          <a:noFill/>
        </p:spPr>
        <p:txBody>
          <a:bodyPr wrap="square" rtlCol="0">
            <a:spAutoFit/>
          </a:bodyPr>
          <a:lstStyle/>
          <a:p>
            <a:pPr algn="ctr"/>
            <a:r>
              <a:rPr lang="en-US" sz="1400" dirty="0">
                <a:latin typeface="+mj-lt"/>
              </a:rPr>
              <a:t>R</a:t>
            </a:r>
            <a:r>
              <a:rPr lang="en-US" sz="1400" baseline="30000" dirty="0">
                <a:latin typeface="+mj-lt"/>
              </a:rPr>
              <a:t>2 </a:t>
            </a:r>
            <a:r>
              <a:rPr lang="en-US" sz="1400" dirty="0">
                <a:latin typeface="+mj-lt"/>
              </a:rPr>
              <a:t>= 0.82</a:t>
            </a:r>
          </a:p>
          <a:p>
            <a:pPr algn="ctr"/>
            <a:r>
              <a:rPr lang="en-US" sz="1200" i="1" dirty="0">
                <a:latin typeface="+mj-lt"/>
              </a:rPr>
              <a:t>p</a:t>
            </a:r>
            <a:r>
              <a:rPr lang="en-US" sz="1200" dirty="0">
                <a:latin typeface="+mj-lt"/>
              </a:rPr>
              <a:t> &lt; 0.05</a:t>
            </a:r>
          </a:p>
        </p:txBody>
      </p:sp>
      <p:sp>
        <p:nvSpPr>
          <p:cNvPr id="143" name="Rectangle 142">
            <a:extLst>
              <a:ext uri="{FF2B5EF4-FFF2-40B4-BE49-F238E27FC236}">
                <a16:creationId xmlns:a16="http://schemas.microsoft.com/office/drawing/2014/main" id="{A1F9C9FF-2755-4B85-B844-C6508A052BA0}"/>
              </a:ext>
            </a:extLst>
          </p:cNvPr>
          <p:cNvSpPr/>
          <p:nvPr/>
        </p:nvSpPr>
        <p:spPr>
          <a:xfrm>
            <a:off x="9042997" y="26422290"/>
            <a:ext cx="1509580" cy="40011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prstClr val="black"/>
                </a:solidFill>
                <a:effectLst/>
                <a:uLnTx/>
                <a:uFillTx/>
                <a:latin typeface="+mj-lt"/>
              </a:rPr>
              <a:t>Latitude (°N)</a:t>
            </a:r>
          </a:p>
        </p:txBody>
      </p:sp>
      <p:sp>
        <p:nvSpPr>
          <p:cNvPr id="153" name="Rectangle 152">
            <a:extLst>
              <a:ext uri="{FF2B5EF4-FFF2-40B4-BE49-F238E27FC236}">
                <a16:creationId xmlns:a16="http://schemas.microsoft.com/office/drawing/2014/main" id="{08A09AB9-5A47-440B-933E-F4E52087623F}"/>
              </a:ext>
            </a:extLst>
          </p:cNvPr>
          <p:cNvSpPr/>
          <p:nvPr/>
        </p:nvSpPr>
        <p:spPr>
          <a:xfrm>
            <a:off x="8289762" y="18457865"/>
            <a:ext cx="3339555" cy="400110"/>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mj-lt"/>
              </a:rPr>
              <a:t>Winter Air Temperature </a:t>
            </a:r>
          </a:p>
        </p:txBody>
      </p:sp>
      <p:sp>
        <p:nvSpPr>
          <p:cNvPr id="156" name="Rectangle 155">
            <a:extLst>
              <a:ext uri="{FF2B5EF4-FFF2-40B4-BE49-F238E27FC236}">
                <a16:creationId xmlns:a16="http://schemas.microsoft.com/office/drawing/2014/main" id="{F77059A3-117D-4910-BF57-027D7C4DB3C8}"/>
              </a:ext>
            </a:extLst>
          </p:cNvPr>
          <p:cNvSpPr/>
          <p:nvPr/>
        </p:nvSpPr>
        <p:spPr>
          <a:xfrm>
            <a:off x="8220281" y="21031933"/>
            <a:ext cx="3339555" cy="400110"/>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mj-lt"/>
              </a:rPr>
              <a:t>Winter Soil Temperature </a:t>
            </a:r>
          </a:p>
        </p:txBody>
      </p:sp>
      <p:sp>
        <p:nvSpPr>
          <p:cNvPr id="160" name="Rectangle 159">
            <a:extLst>
              <a:ext uri="{FF2B5EF4-FFF2-40B4-BE49-F238E27FC236}">
                <a16:creationId xmlns:a16="http://schemas.microsoft.com/office/drawing/2014/main" id="{59217B72-EA36-455F-9E03-035E98949D75}"/>
              </a:ext>
            </a:extLst>
          </p:cNvPr>
          <p:cNvSpPr/>
          <p:nvPr/>
        </p:nvSpPr>
        <p:spPr>
          <a:xfrm>
            <a:off x="8319045" y="23581769"/>
            <a:ext cx="3339555" cy="707886"/>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mj-lt"/>
              </a:rPr>
              <a:t>Winter Soil Temperature</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mj-lt"/>
              </a:rPr>
              <a:t>Variability </a:t>
            </a:r>
          </a:p>
        </p:txBody>
      </p:sp>
      <p:pic>
        <p:nvPicPr>
          <p:cNvPr id="173" name="Picture 172">
            <a:extLst>
              <a:ext uri="{FF2B5EF4-FFF2-40B4-BE49-F238E27FC236}">
                <a16:creationId xmlns:a16="http://schemas.microsoft.com/office/drawing/2014/main" id="{9BC8AB9E-5A62-4CCA-B57A-E1CA382C1EBB}"/>
              </a:ext>
            </a:extLst>
          </p:cNvPr>
          <p:cNvPicPr>
            <a:picLocks noChangeAspect="1"/>
          </p:cNvPicPr>
          <p:nvPr/>
        </p:nvPicPr>
        <p:blipFill rotWithShape="1">
          <a:blip r:embed="rId13"/>
          <a:srcRect l="4332" t="3968" r="3260" b="3981"/>
          <a:stretch/>
        </p:blipFill>
        <p:spPr>
          <a:xfrm>
            <a:off x="6798767" y="10227931"/>
            <a:ext cx="4492158" cy="4316448"/>
          </a:xfrm>
          <a:prstGeom prst="rect">
            <a:avLst/>
          </a:prstGeom>
          <a:effectLst/>
        </p:spPr>
      </p:pic>
      <p:pic>
        <p:nvPicPr>
          <p:cNvPr id="185" name="Picture 184" descr="A close up of a map&#10;&#10;Description generated with very high confidence">
            <a:extLst>
              <a:ext uri="{FF2B5EF4-FFF2-40B4-BE49-F238E27FC236}">
                <a16:creationId xmlns:a16="http://schemas.microsoft.com/office/drawing/2014/main" id="{417EF215-0EA8-4019-988B-216A76ACF80D}"/>
              </a:ext>
            </a:extLst>
          </p:cNvPr>
          <p:cNvPicPr>
            <a:picLocks noChangeAspect="1"/>
          </p:cNvPicPr>
          <p:nvPr/>
        </p:nvPicPr>
        <p:blipFill rotWithShape="1">
          <a:blip r:embed="rId14">
            <a:extLst>
              <a:ext uri="{28A0092B-C50C-407E-A947-70E740481C1C}">
                <a14:useLocalDpi xmlns:a14="http://schemas.microsoft.com/office/drawing/2010/main" val="0"/>
              </a:ext>
            </a:extLst>
          </a:blip>
          <a:srcRect t="90341" b="1867"/>
          <a:stretch/>
        </p:blipFill>
        <p:spPr>
          <a:xfrm>
            <a:off x="6365308" y="14769681"/>
            <a:ext cx="5257800" cy="319829"/>
          </a:xfrm>
          <a:prstGeom prst="rect">
            <a:avLst/>
          </a:prstGeom>
        </p:spPr>
      </p:pic>
      <p:pic>
        <p:nvPicPr>
          <p:cNvPr id="4" name="Picture 3" descr="A person wearing a hat with snow on the ground&#10;&#10;Description generated with very high confidence">
            <a:extLst>
              <a:ext uri="{FF2B5EF4-FFF2-40B4-BE49-F238E27FC236}">
                <a16:creationId xmlns:a16="http://schemas.microsoft.com/office/drawing/2014/main" id="{793D956C-12F6-4C92-A67E-D21A96EFF9DA}"/>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32355507" y="26481739"/>
            <a:ext cx="3019309" cy="2013855"/>
          </a:xfrm>
          <a:prstGeom prst="rect">
            <a:avLst/>
          </a:prstGeom>
        </p:spPr>
      </p:pic>
      <p:pic>
        <p:nvPicPr>
          <p:cNvPr id="5" name="Picture 4">
            <a:extLst>
              <a:ext uri="{FF2B5EF4-FFF2-40B4-BE49-F238E27FC236}">
                <a16:creationId xmlns:a16="http://schemas.microsoft.com/office/drawing/2014/main" id="{6C867B82-18A2-481B-9A27-650E283617DB}"/>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30734216" y="26478313"/>
            <a:ext cx="1508517" cy="1508517"/>
          </a:xfrm>
          <a:prstGeom prst="rect">
            <a:avLst/>
          </a:prstGeom>
        </p:spPr>
      </p:pic>
      <p:pic>
        <p:nvPicPr>
          <p:cNvPr id="3" name="Picture 2" descr="Image result for ameriflux logo">
            <a:extLst>
              <a:ext uri="{FF2B5EF4-FFF2-40B4-BE49-F238E27FC236}">
                <a16:creationId xmlns:a16="http://schemas.microsoft.com/office/drawing/2014/main" id="{6EB023EA-ED07-4A2F-951A-9FF1C4DF085D}"/>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4430707" y="22663015"/>
            <a:ext cx="1871622" cy="644365"/>
          </a:xfrm>
          <a:prstGeom prst="rect">
            <a:avLst/>
          </a:prstGeom>
          <a:noFill/>
          <a:extLst>
            <a:ext uri="{909E8E84-426E-40DD-AFC4-6F175D3DCCD1}">
              <a14:hiddenFill xmlns:a14="http://schemas.microsoft.com/office/drawing/2010/main">
                <a:solidFill>
                  <a:srgbClr val="FFFFFF"/>
                </a:solidFill>
              </a14:hiddenFill>
            </a:ext>
          </a:extLst>
        </p:spPr>
      </p:pic>
      <p:sp>
        <p:nvSpPr>
          <p:cNvPr id="72" name="Rectangle 71">
            <a:extLst>
              <a:ext uri="{FF2B5EF4-FFF2-40B4-BE49-F238E27FC236}">
                <a16:creationId xmlns:a16="http://schemas.microsoft.com/office/drawing/2014/main" id="{CB4B554D-E1CE-4975-AA20-514B2A4A2047}"/>
              </a:ext>
            </a:extLst>
          </p:cNvPr>
          <p:cNvSpPr/>
          <p:nvPr/>
        </p:nvSpPr>
        <p:spPr>
          <a:xfrm>
            <a:off x="19221429" y="9801462"/>
            <a:ext cx="3760517" cy="40011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prstClr val="black"/>
                </a:solidFill>
                <a:effectLst/>
                <a:uLnTx/>
                <a:uFillTx/>
                <a:latin typeface="+mj-lt"/>
              </a:rPr>
              <a:t>Mean Winter Air Temperature (°C)</a:t>
            </a:r>
          </a:p>
        </p:txBody>
      </p:sp>
      <p:cxnSp>
        <p:nvCxnSpPr>
          <p:cNvPr id="73" name="Straight Arrow Connector 72">
            <a:extLst>
              <a:ext uri="{FF2B5EF4-FFF2-40B4-BE49-F238E27FC236}">
                <a16:creationId xmlns:a16="http://schemas.microsoft.com/office/drawing/2014/main" id="{F3E9A6C8-6171-48FB-88D6-D4CC49C3715A}"/>
              </a:ext>
            </a:extLst>
          </p:cNvPr>
          <p:cNvCxnSpPr/>
          <p:nvPr/>
        </p:nvCxnSpPr>
        <p:spPr>
          <a:xfrm>
            <a:off x="19135949" y="10295758"/>
            <a:ext cx="4175185" cy="0"/>
          </a:xfrm>
          <a:prstGeom prst="straightConnector1">
            <a:avLst/>
          </a:prstGeom>
          <a:ln w="1905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74" name="TextBox 73">
            <a:extLst>
              <a:ext uri="{FF2B5EF4-FFF2-40B4-BE49-F238E27FC236}">
                <a16:creationId xmlns:a16="http://schemas.microsoft.com/office/drawing/2014/main" id="{B51C7A8E-2CB8-4037-BE41-569B8C172C58}"/>
              </a:ext>
            </a:extLst>
          </p:cNvPr>
          <p:cNvSpPr txBox="1"/>
          <p:nvPr/>
        </p:nvSpPr>
        <p:spPr>
          <a:xfrm>
            <a:off x="18808472" y="10295758"/>
            <a:ext cx="2450592" cy="369332"/>
          </a:xfrm>
          <a:prstGeom prst="rect">
            <a:avLst/>
          </a:prstGeom>
          <a:noFill/>
        </p:spPr>
        <p:txBody>
          <a:bodyPr wrap="square" rtlCol="0">
            <a:spAutoFit/>
          </a:bodyPr>
          <a:lstStyle/>
          <a:p>
            <a:r>
              <a:rPr lang="en-US" sz="1800" dirty="0">
                <a:latin typeface="+mj-lt"/>
              </a:rPr>
              <a:t>High Latitude</a:t>
            </a:r>
          </a:p>
        </p:txBody>
      </p:sp>
      <p:sp>
        <p:nvSpPr>
          <p:cNvPr id="77" name="TextBox 76">
            <a:extLst>
              <a:ext uri="{FF2B5EF4-FFF2-40B4-BE49-F238E27FC236}">
                <a16:creationId xmlns:a16="http://schemas.microsoft.com/office/drawing/2014/main" id="{BAFC9895-BEC1-4460-9169-3830C41941F6}"/>
              </a:ext>
            </a:extLst>
          </p:cNvPr>
          <p:cNvSpPr txBox="1"/>
          <p:nvPr/>
        </p:nvSpPr>
        <p:spPr>
          <a:xfrm>
            <a:off x="19445410" y="9454064"/>
            <a:ext cx="4286469" cy="400110"/>
          </a:xfrm>
          <a:prstGeom prst="rect">
            <a:avLst/>
          </a:prstGeom>
          <a:solidFill>
            <a:schemeClr val="bg1"/>
          </a:solidFill>
        </p:spPr>
        <p:txBody>
          <a:bodyPr wrap="square" rIns="0" rtlCol="0">
            <a:spAutoFit/>
          </a:bodyPr>
          <a:lstStyle/>
          <a:p>
            <a:r>
              <a:rPr lang="en-US" sz="2000" dirty="0">
                <a:latin typeface="+mj-lt"/>
              </a:rPr>
              <a:t> -4              -2               0                2</a:t>
            </a:r>
          </a:p>
        </p:txBody>
      </p:sp>
      <p:sp>
        <p:nvSpPr>
          <p:cNvPr id="78" name="TextBox 77">
            <a:extLst>
              <a:ext uri="{FF2B5EF4-FFF2-40B4-BE49-F238E27FC236}">
                <a16:creationId xmlns:a16="http://schemas.microsoft.com/office/drawing/2014/main" id="{54B5E75E-5329-458E-BCAC-D36C380C62AD}"/>
              </a:ext>
            </a:extLst>
          </p:cNvPr>
          <p:cNvSpPr txBox="1"/>
          <p:nvPr/>
        </p:nvSpPr>
        <p:spPr>
          <a:xfrm>
            <a:off x="18287343" y="5419665"/>
            <a:ext cx="493180" cy="3939540"/>
          </a:xfrm>
          <a:prstGeom prst="rect">
            <a:avLst/>
          </a:prstGeom>
          <a:solidFill>
            <a:schemeClr val="bg1"/>
          </a:solidFill>
        </p:spPr>
        <p:txBody>
          <a:bodyPr wrap="square" rIns="0" rtlCol="0">
            <a:spAutoFit/>
          </a:bodyPr>
          <a:lstStyle/>
          <a:p>
            <a:pPr algn="r"/>
            <a:r>
              <a:rPr lang="en-US" sz="2000" dirty="0">
                <a:latin typeface="+mj-lt"/>
              </a:rPr>
              <a:t>20</a:t>
            </a:r>
          </a:p>
          <a:p>
            <a:pPr algn="r"/>
            <a:endParaRPr lang="en-US" sz="2000" dirty="0">
              <a:latin typeface="+mj-lt"/>
            </a:endParaRPr>
          </a:p>
          <a:p>
            <a:pPr algn="r"/>
            <a:endParaRPr lang="en-US" sz="1400" dirty="0">
              <a:latin typeface="+mj-lt"/>
            </a:endParaRPr>
          </a:p>
          <a:p>
            <a:pPr algn="r"/>
            <a:r>
              <a:rPr lang="en-US" sz="2000" dirty="0">
                <a:latin typeface="+mj-lt"/>
              </a:rPr>
              <a:t>15</a:t>
            </a:r>
          </a:p>
          <a:p>
            <a:pPr algn="r"/>
            <a:endParaRPr lang="en-US" sz="2000" dirty="0">
              <a:latin typeface="+mj-lt"/>
            </a:endParaRPr>
          </a:p>
          <a:p>
            <a:pPr algn="r"/>
            <a:endParaRPr lang="en-US" sz="2000" dirty="0">
              <a:latin typeface="+mj-lt"/>
            </a:endParaRPr>
          </a:p>
          <a:p>
            <a:pPr algn="r"/>
            <a:r>
              <a:rPr lang="en-US" sz="2000" dirty="0">
                <a:latin typeface="+mj-lt"/>
              </a:rPr>
              <a:t>10</a:t>
            </a:r>
          </a:p>
          <a:p>
            <a:pPr algn="r"/>
            <a:endParaRPr lang="en-US" sz="2000" dirty="0">
              <a:latin typeface="+mj-lt"/>
            </a:endParaRPr>
          </a:p>
          <a:p>
            <a:pPr algn="r"/>
            <a:endParaRPr lang="en-US" sz="1600" dirty="0">
              <a:latin typeface="+mj-lt"/>
            </a:endParaRPr>
          </a:p>
          <a:p>
            <a:pPr algn="r"/>
            <a:r>
              <a:rPr lang="en-US" sz="2000" dirty="0">
                <a:latin typeface="+mj-lt"/>
              </a:rPr>
              <a:t>5</a:t>
            </a:r>
          </a:p>
          <a:p>
            <a:pPr algn="r"/>
            <a:endParaRPr lang="en-US" sz="2000" dirty="0">
              <a:latin typeface="+mj-lt"/>
            </a:endParaRPr>
          </a:p>
          <a:p>
            <a:pPr algn="r"/>
            <a:endParaRPr lang="en-US" sz="2000" dirty="0">
              <a:latin typeface="+mj-lt"/>
            </a:endParaRPr>
          </a:p>
          <a:p>
            <a:pPr algn="r"/>
            <a:r>
              <a:rPr lang="en-US" sz="2000" dirty="0">
                <a:latin typeface="+mj-lt"/>
              </a:rPr>
              <a:t>0</a:t>
            </a:r>
          </a:p>
        </p:txBody>
      </p:sp>
      <p:sp>
        <p:nvSpPr>
          <p:cNvPr id="80" name="Rectangle 79">
            <a:extLst>
              <a:ext uri="{FF2B5EF4-FFF2-40B4-BE49-F238E27FC236}">
                <a16:creationId xmlns:a16="http://schemas.microsoft.com/office/drawing/2014/main" id="{A575A747-16A4-4273-B26E-17D515073EE8}"/>
              </a:ext>
            </a:extLst>
          </p:cNvPr>
          <p:cNvSpPr/>
          <p:nvPr/>
        </p:nvSpPr>
        <p:spPr>
          <a:xfrm>
            <a:off x="21077874" y="5519075"/>
            <a:ext cx="357443" cy="3077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81" name="TextBox 80">
            <a:extLst>
              <a:ext uri="{FF2B5EF4-FFF2-40B4-BE49-F238E27FC236}">
                <a16:creationId xmlns:a16="http://schemas.microsoft.com/office/drawing/2014/main" id="{FC6C59D9-E2B5-49F1-A46E-914E591FE375}"/>
              </a:ext>
            </a:extLst>
          </p:cNvPr>
          <p:cNvSpPr txBox="1"/>
          <p:nvPr/>
        </p:nvSpPr>
        <p:spPr>
          <a:xfrm>
            <a:off x="19640807" y="8026661"/>
            <a:ext cx="1170421" cy="784830"/>
          </a:xfrm>
          <a:prstGeom prst="rect">
            <a:avLst/>
          </a:prstGeom>
          <a:solidFill>
            <a:schemeClr val="bg1"/>
          </a:solidFill>
        </p:spPr>
        <p:txBody>
          <a:bodyPr wrap="square" rtlCol="0">
            <a:spAutoFit/>
          </a:bodyPr>
          <a:lstStyle/>
          <a:p>
            <a:r>
              <a:rPr lang="en-US" sz="1500" dirty="0">
                <a:latin typeface="+mj-lt"/>
              </a:rPr>
              <a:t>R</a:t>
            </a:r>
            <a:r>
              <a:rPr lang="en-US" sz="1500" baseline="30000" dirty="0">
                <a:latin typeface="+mj-lt"/>
              </a:rPr>
              <a:t>2</a:t>
            </a:r>
            <a:r>
              <a:rPr lang="en-US" sz="1500" dirty="0">
                <a:latin typeface="+mj-lt"/>
              </a:rPr>
              <a:t> = 0.92</a:t>
            </a:r>
          </a:p>
          <a:p>
            <a:r>
              <a:rPr lang="en-US" sz="1500" i="1" dirty="0">
                <a:latin typeface="+mj-lt"/>
              </a:rPr>
              <a:t>p </a:t>
            </a:r>
            <a:r>
              <a:rPr lang="en-US" sz="1500" dirty="0">
                <a:latin typeface="+mj-lt"/>
              </a:rPr>
              <a:t>&lt; 0.05</a:t>
            </a:r>
          </a:p>
          <a:p>
            <a:endParaRPr lang="en-US" sz="1500" i="1" dirty="0">
              <a:latin typeface="+mj-lt"/>
            </a:endParaRPr>
          </a:p>
        </p:txBody>
      </p:sp>
      <p:pic>
        <p:nvPicPr>
          <p:cNvPr id="97" name="Picture 96">
            <a:extLst>
              <a:ext uri="{FF2B5EF4-FFF2-40B4-BE49-F238E27FC236}">
                <a16:creationId xmlns:a16="http://schemas.microsoft.com/office/drawing/2014/main" id="{5DF7C87F-CD43-4424-883D-DFB44478667C}"/>
              </a:ext>
            </a:extLst>
          </p:cNvPr>
          <p:cNvPicPr>
            <a:picLocks noChangeAspect="1"/>
          </p:cNvPicPr>
          <p:nvPr/>
        </p:nvPicPr>
        <p:blipFill>
          <a:blip r:embed="rId18"/>
          <a:stretch>
            <a:fillRect/>
          </a:stretch>
        </p:blipFill>
        <p:spPr>
          <a:xfrm>
            <a:off x="20424468" y="13032386"/>
            <a:ext cx="2772802" cy="2598612"/>
          </a:xfrm>
          <a:prstGeom prst="rect">
            <a:avLst/>
          </a:prstGeom>
        </p:spPr>
      </p:pic>
      <p:grpSp>
        <p:nvGrpSpPr>
          <p:cNvPr id="98" name="Group 97">
            <a:extLst>
              <a:ext uri="{FF2B5EF4-FFF2-40B4-BE49-F238E27FC236}">
                <a16:creationId xmlns:a16="http://schemas.microsoft.com/office/drawing/2014/main" id="{99A82BC4-2F6F-4B5B-8BDD-B9EA58C6274F}"/>
              </a:ext>
            </a:extLst>
          </p:cNvPr>
          <p:cNvGrpSpPr/>
          <p:nvPr/>
        </p:nvGrpSpPr>
        <p:grpSpPr>
          <a:xfrm>
            <a:off x="20318131" y="15745696"/>
            <a:ext cx="2987818" cy="2678937"/>
            <a:chOff x="5082544" y="3667759"/>
            <a:chExt cx="3258816" cy="2866209"/>
          </a:xfrm>
        </p:grpSpPr>
        <p:pic>
          <p:nvPicPr>
            <p:cNvPr id="99" name="Picture 98" descr="A close up of a map&#10;&#10;Description generated with very high confidence">
              <a:extLst>
                <a:ext uri="{FF2B5EF4-FFF2-40B4-BE49-F238E27FC236}">
                  <a16:creationId xmlns:a16="http://schemas.microsoft.com/office/drawing/2014/main" id="{89ED4A69-1FD5-4F73-B4EF-8A836A45B1D4}"/>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5082544" y="3667759"/>
              <a:ext cx="3258816" cy="2866209"/>
            </a:xfrm>
            <a:prstGeom prst="rect">
              <a:avLst/>
            </a:prstGeom>
          </p:spPr>
        </p:pic>
        <p:sp>
          <p:nvSpPr>
            <p:cNvPr id="100" name="Rectangle 99">
              <a:extLst>
                <a:ext uri="{FF2B5EF4-FFF2-40B4-BE49-F238E27FC236}">
                  <a16:creationId xmlns:a16="http://schemas.microsoft.com/office/drawing/2014/main" id="{F48E61E8-5004-4FF0-82DC-6A423BA073E8}"/>
                </a:ext>
              </a:extLst>
            </p:cNvPr>
            <p:cNvSpPr/>
            <p:nvPr/>
          </p:nvSpPr>
          <p:spPr>
            <a:xfrm>
              <a:off x="6457546" y="4063854"/>
              <a:ext cx="27156" cy="8006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01" name="Rectangle 100">
              <a:extLst>
                <a:ext uri="{FF2B5EF4-FFF2-40B4-BE49-F238E27FC236}">
                  <a16:creationId xmlns:a16="http://schemas.microsoft.com/office/drawing/2014/main" id="{EB7003CD-BF49-4B4E-B67B-550ADF4B202E}"/>
                </a:ext>
              </a:extLst>
            </p:cNvPr>
            <p:cNvSpPr/>
            <p:nvPr/>
          </p:nvSpPr>
          <p:spPr>
            <a:xfrm>
              <a:off x="6457546" y="5032027"/>
              <a:ext cx="27156" cy="1011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02" name="Rectangle 101">
              <a:extLst>
                <a:ext uri="{FF2B5EF4-FFF2-40B4-BE49-F238E27FC236}">
                  <a16:creationId xmlns:a16="http://schemas.microsoft.com/office/drawing/2014/main" id="{42A0F88F-6679-4018-8DDD-DA72E73633A9}"/>
                </a:ext>
              </a:extLst>
            </p:cNvPr>
            <p:cNvSpPr/>
            <p:nvPr/>
          </p:nvSpPr>
          <p:spPr>
            <a:xfrm>
              <a:off x="6446796" y="4826488"/>
              <a:ext cx="27156" cy="498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04" name="Rectangle 103">
              <a:extLst>
                <a:ext uri="{FF2B5EF4-FFF2-40B4-BE49-F238E27FC236}">
                  <a16:creationId xmlns:a16="http://schemas.microsoft.com/office/drawing/2014/main" id="{2F68BB14-7C0D-4F41-89B8-4415BF61D883}"/>
                </a:ext>
              </a:extLst>
            </p:cNvPr>
            <p:cNvSpPr/>
            <p:nvPr/>
          </p:nvSpPr>
          <p:spPr>
            <a:xfrm>
              <a:off x="6468295" y="5015243"/>
              <a:ext cx="27156" cy="498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cxnSp>
          <p:nvCxnSpPr>
            <p:cNvPr id="105" name="Straight Connector 104">
              <a:extLst>
                <a:ext uri="{FF2B5EF4-FFF2-40B4-BE49-F238E27FC236}">
                  <a16:creationId xmlns:a16="http://schemas.microsoft.com/office/drawing/2014/main" id="{640B0CAE-7D55-41ED-ABBB-61F271A2C86A}"/>
                </a:ext>
              </a:extLst>
            </p:cNvPr>
            <p:cNvCxnSpPr>
              <a:cxnSpLocks/>
            </p:cNvCxnSpPr>
            <p:nvPr/>
          </p:nvCxnSpPr>
          <p:spPr>
            <a:xfrm>
              <a:off x="5530631" y="5236461"/>
              <a:ext cx="2579896" cy="0"/>
            </a:xfrm>
            <a:prstGeom prst="line">
              <a:avLst/>
            </a:prstGeom>
            <a:ln w="12700"/>
          </p:spPr>
          <p:style>
            <a:lnRef idx="1">
              <a:schemeClr val="dk1"/>
            </a:lnRef>
            <a:fillRef idx="0">
              <a:schemeClr val="dk1"/>
            </a:fillRef>
            <a:effectRef idx="0">
              <a:schemeClr val="dk1"/>
            </a:effectRef>
            <a:fontRef idx="minor">
              <a:schemeClr val="tx1"/>
            </a:fontRef>
          </p:style>
        </p:cxnSp>
      </p:grpSp>
      <p:sp>
        <p:nvSpPr>
          <p:cNvPr id="107" name="TextBox 106">
            <a:extLst>
              <a:ext uri="{FF2B5EF4-FFF2-40B4-BE49-F238E27FC236}">
                <a16:creationId xmlns:a16="http://schemas.microsoft.com/office/drawing/2014/main" id="{EB6E3E76-F834-4F75-882C-1B5AAFA3438A}"/>
              </a:ext>
            </a:extLst>
          </p:cNvPr>
          <p:cNvSpPr txBox="1"/>
          <p:nvPr/>
        </p:nvSpPr>
        <p:spPr>
          <a:xfrm>
            <a:off x="20566540" y="18359260"/>
            <a:ext cx="2687075" cy="400110"/>
          </a:xfrm>
          <a:prstGeom prst="rect">
            <a:avLst/>
          </a:prstGeom>
          <a:solidFill>
            <a:schemeClr val="bg1"/>
          </a:solidFill>
        </p:spPr>
        <p:txBody>
          <a:bodyPr wrap="square" rtlCol="0">
            <a:spAutoFit/>
          </a:bodyPr>
          <a:lstStyle/>
          <a:p>
            <a:pPr algn="ctr"/>
            <a:r>
              <a:rPr lang="en-US" sz="2000" dirty="0">
                <a:latin typeface="+mj-lt"/>
              </a:rPr>
              <a:t>Day of Year</a:t>
            </a:r>
          </a:p>
        </p:txBody>
      </p:sp>
      <p:cxnSp>
        <p:nvCxnSpPr>
          <p:cNvPr id="108" name="Straight Connector 107">
            <a:extLst>
              <a:ext uri="{FF2B5EF4-FFF2-40B4-BE49-F238E27FC236}">
                <a16:creationId xmlns:a16="http://schemas.microsoft.com/office/drawing/2014/main" id="{27AF96E9-3634-47ED-A5D7-6777C82F6CF7}"/>
              </a:ext>
            </a:extLst>
          </p:cNvPr>
          <p:cNvCxnSpPr>
            <a:cxnSpLocks/>
          </p:cNvCxnSpPr>
          <p:nvPr/>
        </p:nvCxnSpPr>
        <p:spPr>
          <a:xfrm>
            <a:off x="20852632" y="14386603"/>
            <a:ext cx="1436128" cy="15459"/>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2D73EE12-195B-4A06-BFBB-42817EF9836D}"/>
              </a:ext>
            </a:extLst>
          </p:cNvPr>
          <p:cNvCxnSpPr>
            <a:cxnSpLocks/>
          </p:cNvCxnSpPr>
          <p:nvPr/>
        </p:nvCxnSpPr>
        <p:spPr>
          <a:xfrm flipV="1">
            <a:off x="22288761" y="13629019"/>
            <a:ext cx="488869" cy="77388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12" name="TextBox 111">
            <a:extLst>
              <a:ext uri="{FF2B5EF4-FFF2-40B4-BE49-F238E27FC236}">
                <a16:creationId xmlns:a16="http://schemas.microsoft.com/office/drawing/2014/main" id="{99762286-5F80-4F06-BB75-86AF700B1D66}"/>
              </a:ext>
            </a:extLst>
          </p:cNvPr>
          <p:cNvSpPr txBox="1"/>
          <p:nvPr/>
        </p:nvSpPr>
        <p:spPr>
          <a:xfrm>
            <a:off x="21488401" y="17299855"/>
            <a:ext cx="1708870" cy="646331"/>
          </a:xfrm>
          <a:prstGeom prst="rect">
            <a:avLst/>
          </a:prstGeom>
          <a:noFill/>
        </p:spPr>
        <p:txBody>
          <a:bodyPr wrap="square" rtlCol="0">
            <a:spAutoFit/>
          </a:bodyPr>
          <a:lstStyle/>
          <a:p>
            <a:pPr algn="ctr"/>
            <a:r>
              <a:rPr lang="en-US" sz="1800" dirty="0">
                <a:latin typeface="+mj-lt"/>
              </a:rPr>
              <a:t>10% Max Gross </a:t>
            </a:r>
          </a:p>
          <a:p>
            <a:pPr algn="ctr"/>
            <a:r>
              <a:rPr lang="en-US" sz="1800" dirty="0">
                <a:latin typeface="+mj-lt"/>
              </a:rPr>
              <a:t>C Uptake</a:t>
            </a:r>
          </a:p>
        </p:txBody>
      </p:sp>
      <p:sp>
        <p:nvSpPr>
          <p:cNvPr id="113" name="TextBox 112">
            <a:extLst>
              <a:ext uri="{FF2B5EF4-FFF2-40B4-BE49-F238E27FC236}">
                <a16:creationId xmlns:a16="http://schemas.microsoft.com/office/drawing/2014/main" id="{0D66B2A2-B83F-48BF-A18C-51242DE045BA}"/>
              </a:ext>
            </a:extLst>
          </p:cNvPr>
          <p:cNvSpPr txBox="1"/>
          <p:nvPr/>
        </p:nvSpPr>
        <p:spPr>
          <a:xfrm>
            <a:off x="20648847" y="15698307"/>
            <a:ext cx="2548423" cy="400110"/>
          </a:xfrm>
          <a:prstGeom prst="rect">
            <a:avLst/>
          </a:prstGeom>
          <a:solidFill>
            <a:schemeClr val="bg1"/>
          </a:solidFill>
        </p:spPr>
        <p:txBody>
          <a:bodyPr wrap="square" rtlCol="0">
            <a:spAutoFit/>
          </a:bodyPr>
          <a:lstStyle/>
          <a:p>
            <a:r>
              <a:rPr lang="en-US" sz="2000" dirty="0">
                <a:latin typeface="+mj-lt"/>
              </a:rPr>
              <a:t>Start of Carbon Uptake</a:t>
            </a:r>
          </a:p>
        </p:txBody>
      </p:sp>
      <p:sp>
        <p:nvSpPr>
          <p:cNvPr id="117" name="TextBox 116">
            <a:extLst>
              <a:ext uri="{FF2B5EF4-FFF2-40B4-BE49-F238E27FC236}">
                <a16:creationId xmlns:a16="http://schemas.microsoft.com/office/drawing/2014/main" id="{CF935E26-6951-4BF6-851A-96F00953B3DA}"/>
              </a:ext>
            </a:extLst>
          </p:cNvPr>
          <p:cNvSpPr txBox="1"/>
          <p:nvPr/>
        </p:nvSpPr>
        <p:spPr>
          <a:xfrm>
            <a:off x="20852632" y="14506496"/>
            <a:ext cx="1399299" cy="646331"/>
          </a:xfrm>
          <a:prstGeom prst="rect">
            <a:avLst/>
          </a:prstGeom>
          <a:solidFill>
            <a:schemeClr val="bg1"/>
          </a:solidFill>
        </p:spPr>
        <p:txBody>
          <a:bodyPr wrap="square" rtlCol="0">
            <a:spAutoFit/>
          </a:bodyPr>
          <a:lstStyle/>
          <a:p>
            <a:pPr algn="ctr"/>
            <a:r>
              <a:rPr lang="en-US" sz="1800" dirty="0">
                <a:latin typeface="+mj-lt"/>
              </a:rPr>
              <a:t>breakpoint</a:t>
            </a:r>
          </a:p>
          <a:p>
            <a:pPr algn="ctr"/>
            <a:r>
              <a:rPr lang="en-US" sz="1800" dirty="0">
                <a:latin typeface="+mj-lt"/>
              </a:rPr>
              <a:t>analysis</a:t>
            </a:r>
          </a:p>
        </p:txBody>
      </p:sp>
      <p:sp>
        <p:nvSpPr>
          <p:cNvPr id="125" name="Arrow: Down 124">
            <a:extLst>
              <a:ext uri="{FF2B5EF4-FFF2-40B4-BE49-F238E27FC236}">
                <a16:creationId xmlns:a16="http://schemas.microsoft.com/office/drawing/2014/main" id="{DB6142FD-0B40-4311-89EF-C3D2885D00D8}"/>
              </a:ext>
            </a:extLst>
          </p:cNvPr>
          <p:cNvSpPr/>
          <p:nvPr/>
        </p:nvSpPr>
        <p:spPr>
          <a:xfrm rot="10800000">
            <a:off x="22242093" y="14453378"/>
            <a:ext cx="93334" cy="55573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26" name="Arrow: Down 125">
            <a:extLst>
              <a:ext uri="{FF2B5EF4-FFF2-40B4-BE49-F238E27FC236}">
                <a16:creationId xmlns:a16="http://schemas.microsoft.com/office/drawing/2014/main" id="{D63B61B6-8C40-4E5B-9BF7-15F350C4D89A}"/>
              </a:ext>
            </a:extLst>
          </p:cNvPr>
          <p:cNvSpPr/>
          <p:nvPr/>
        </p:nvSpPr>
        <p:spPr>
          <a:xfrm rot="10800000">
            <a:off x="21401987" y="17288597"/>
            <a:ext cx="158515" cy="52572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27" name="TextBox 126">
            <a:extLst>
              <a:ext uri="{FF2B5EF4-FFF2-40B4-BE49-F238E27FC236}">
                <a16:creationId xmlns:a16="http://schemas.microsoft.com/office/drawing/2014/main" id="{E8D45FEE-9DD5-4C93-8733-A336CF516611}"/>
              </a:ext>
            </a:extLst>
          </p:cNvPr>
          <p:cNvSpPr txBox="1"/>
          <p:nvPr/>
        </p:nvSpPr>
        <p:spPr>
          <a:xfrm>
            <a:off x="22189275" y="10275461"/>
            <a:ext cx="2450592" cy="369332"/>
          </a:xfrm>
          <a:prstGeom prst="rect">
            <a:avLst/>
          </a:prstGeom>
          <a:noFill/>
        </p:spPr>
        <p:txBody>
          <a:bodyPr wrap="square" rtlCol="0">
            <a:spAutoFit/>
          </a:bodyPr>
          <a:lstStyle/>
          <a:p>
            <a:r>
              <a:rPr lang="en-US" sz="1800" dirty="0">
                <a:latin typeface="+mj-lt"/>
              </a:rPr>
              <a:t>Low Latitude</a:t>
            </a:r>
          </a:p>
        </p:txBody>
      </p:sp>
      <p:sp>
        <p:nvSpPr>
          <p:cNvPr id="128" name="Rectangle 127">
            <a:extLst>
              <a:ext uri="{FF2B5EF4-FFF2-40B4-BE49-F238E27FC236}">
                <a16:creationId xmlns:a16="http://schemas.microsoft.com/office/drawing/2014/main" id="{C422975C-A346-496D-B97F-31F74BFE934B}"/>
              </a:ext>
            </a:extLst>
          </p:cNvPr>
          <p:cNvSpPr/>
          <p:nvPr/>
        </p:nvSpPr>
        <p:spPr>
          <a:xfrm>
            <a:off x="17068800" y="6295066"/>
            <a:ext cx="1708610" cy="2246769"/>
          </a:xfrm>
          <a:prstGeom prst="rect">
            <a:avLst/>
          </a:prstGeom>
        </p:spPr>
        <p:txBody>
          <a:bodyPr wrap="square">
            <a:spAutoFit/>
          </a:bodyPr>
          <a:lstStyle/>
          <a:p>
            <a:pPr lvl="0" algn="ctr">
              <a:defRPr/>
            </a:pPr>
            <a:r>
              <a:rPr kumimoji="0" lang="en-US" sz="2000" i="0" u="none" strike="noStrike" kern="1200" cap="none" spc="0" normalizeH="0" baseline="0" noProof="0" dirty="0">
                <a:ln>
                  <a:noFill/>
                </a:ln>
                <a:solidFill>
                  <a:prstClr val="black"/>
                </a:solidFill>
                <a:effectLst/>
                <a:uLnTx/>
                <a:uFillTx/>
                <a:latin typeface="+mj-lt"/>
              </a:rPr>
              <a:t>Annual Ecosystem Respiration </a:t>
            </a:r>
            <a:r>
              <a:rPr lang="en-US" sz="2000" dirty="0">
                <a:latin typeface="+mj-lt"/>
              </a:rPr>
              <a:t>Occurring </a:t>
            </a:r>
          </a:p>
          <a:p>
            <a:pPr lvl="0" algn="ctr">
              <a:defRPr/>
            </a:pPr>
            <a:r>
              <a:rPr kumimoji="0" lang="en-US" sz="2000" i="0" u="none" strike="noStrike" kern="1200" cap="none" spc="0" normalizeH="0" baseline="0" noProof="0" dirty="0">
                <a:ln>
                  <a:noFill/>
                </a:ln>
                <a:solidFill>
                  <a:prstClr val="black"/>
                </a:solidFill>
                <a:effectLst/>
                <a:uLnTx/>
                <a:uFillTx/>
                <a:latin typeface="+mj-lt"/>
              </a:rPr>
              <a:t>in Winter</a:t>
            </a:r>
          </a:p>
          <a:p>
            <a:pPr lvl="0" algn="ctr">
              <a:defRPr/>
            </a:pPr>
            <a:r>
              <a:rPr lang="en-US" sz="2000" dirty="0">
                <a:solidFill>
                  <a:prstClr val="black"/>
                </a:solidFill>
                <a:latin typeface="+mj-lt"/>
              </a:rPr>
              <a:t>(%)</a:t>
            </a:r>
            <a:endParaRPr kumimoji="0" lang="en-US" sz="2000" i="0" u="none" strike="noStrike" kern="1200" cap="none" spc="0" normalizeH="0" baseline="0" noProof="0" dirty="0">
              <a:ln>
                <a:noFill/>
              </a:ln>
              <a:solidFill>
                <a:prstClr val="black"/>
              </a:solidFill>
              <a:effectLst/>
              <a:uLnTx/>
              <a:uFillTx/>
              <a:latin typeface="+mj-lt"/>
            </a:endParaRPr>
          </a:p>
          <a:p>
            <a:pPr lvl="0" algn="ctr">
              <a:defRPr/>
            </a:pPr>
            <a:endParaRPr kumimoji="0" lang="en-US" sz="2000" i="0" u="none" strike="noStrike" kern="1200" cap="none" spc="0" normalizeH="0" baseline="0" noProof="0" dirty="0">
              <a:ln>
                <a:noFill/>
              </a:ln>
              <a:solidFill>
                <a:prstClr val="black"/>
              </a:solidFill>
              <a:effectLst/>
              <a:uLnTx/>
              <a:uFillTx/>
              <a:latin typeface="+mj-lt"/>
            </a:endParaRPr>
          </a:p>
        </p:txBody>
      </p:sp>
      <p:pic>
        <p:nvPicPr>
          <p:cNvPr id="10" name="Picture 9">
            <a:extLst>
              <a:ext uri="{FF2B5EF4-FFF2-40B4-BE49-F238E27FC236}">
                <a16:creationId xmlns:a16="http://schemas.microsoft.com/office/drawing/2014/main" id="{5D878B01-87F4-4F79-A10A-8C7139B9B1BE}"/>
              </a:ext>
            </a:extLst>
          </p:cNvPr>
          <p:cNvPicPr>
            <a:picLocks noChangeAspect="1"/>
          </p:cNvPicPr>
          <p:nvPr/>
        </p:nvPicPr>
        <p:blipFill rotWithShape="1">
          <a:blip r:embed="rId20">
            <a:extLst>
              <a:ext uri="{28A0092B-C50C-407E-A947-70E740481C1C}">
                <a14:useLocalDpi xmlns:a14="http://schemas.microsoft.com/office/drawing/2010/main" val="0"/>
              </a:ext>
            </a:extLst>
          </a:blip>
          <a:srcRect l="30611" t="70393" r="51200" b="3258"/>
          <a:stretch/>
        </p:blipFill>
        <p:spPr>
          <a:xfrm>
            <a:off x="6858000" y="5519080"/>
            <a:ext cx="2828452" cy="2983985"/>
          </a:xfrm>
          <a:prstGeom prst="rect">
            <a:avLst/>
          </a:prstGeom>
        </p:spPr>
      </p:pic>
      <p:pic>
        <p:nvPicPr>
          <p:cNvPr id="129" name="Picture 128">
            <a:extLst>
              <a:ext uri="{FF2B5EF4-FFF2-40B4-BE49-F238E27FC236}">
                <a16:creationId xmlns:a16="http://schemas.microsoft.com/office/drawing/2014/main" id="{A666370C-B8E8-4D4A-B0D1-F13AF1A7DC83}"/>
              </a:ext>
            </a:extLst>
          </p:cNvPr>
          <p:cNvPicPr>
            <a:picLocks noChangeAspect="1"/>
          </p:cNvPicPr>
          <p:nvPr/>
        </p:nvPicPr>
        <p:blipFill rotWithShape="1">
          <a:blip r:embed="rId20" cstate="print">
            <a:extLst>
              <a:ext uri="{28A0092B-C50C-407E-A947-70E740481C1C}">
                <a14:useLocalDpi xmlns:a14="http://schemas.microsoft.com/office/drawing/2010/main" val="0"/>
              </a:ext>
            </a:extLst>
          </a:blip>
          <a:srcRect l="86842" t="21282" r="849" b="49976"/>
          <a:stretch/>
        </p:blipFill>
        <p:spPr>
          <a:xfrm>
            <a:off x="10093048" y="6188105"/>
            <a:ext cx="1151435" cy="1958066"/>
          </a:xfrm>
          <a:prstGeom prst="rect">
            <a:avLst/>
          </a:prstGeom>
        </p:spPr>
      </p:pic>
      <p:sp>
        <p:nvSpPr>
          <p:cNvPr id="130" name="Rectangle 8">
            <a:extLst>
              <a:ext uri="{FF2B5EF4-FFF2-40B4-BE49-F238E27FC236}">
                <a16:creationId xmlns:a16="http://schemas.microsoft.com/office/drawing/2014/main" id="{29578BDD-5FFE-42AD-965D-7C2EA2973665}"/>
              </a:ext>
            </a:extLst>
          </p:cNvPr>
          <p:cNvSpPr>
            <a:spLocks noChangeArrowheads="1"/>
          </p:cNvSpPr>
          <p:nvPr/>
        </p:nvSpPr>
        <p:spPr bwMode="auto">
          <a:xfrm>
            <a:off x="6679414" y="15148812"/>
            <a:ext cx="5141313" cy="19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400" b="1" dirty="0">
                <a:solidFill>
                  <a:srgbClr val="000000"/>
                </a:solidFill>
                <a:latin typeface="+mj-lt"/>
                <a:cs typeface="Arial" charset="0"/>
              </a:rPr>
              <a:t>Figure 2</a:t>
            </a:r>
            <a:r>
              <a:rPr lang="en-US" sz="2400" dirty="0">
                <a:solidFill>
                  <a:srgbClr val="000000"/>
                </a:solidFill>
                <a:latin typeface="+mj-lt"/>
                <a:cs typeface="Arial" charset="0"/>
              </a:rPr>
              <a:t>. Probability of a “White Christmas” (snowpack &gt;2.5 cm present on December 25) for the northeastern United States varies widely across small variation in latitude (NOAA/NCEI)</a:t>
            </a:r>
          </a:p>
        </p:txBody>
      </p:sp>
      <p:sp>
        <p:nvSpPr>
          <p:cNvPr id="133" name="Rectangle 8">
            <a:extLst>
              <a:ext uri="{FF2B5EF4-FFF2-40B4-BE49-F238E27FC236}">
                <a16:creationId xmlns:a16="http://schemas.microsoft.com/office/drawing/2014/main" id="{C1293050-1EF4-4F26-84FA-E09913DE38ED}"/>
              </a:ext>
            </a:extLst>
          </p:cNvPr>
          <p:cNvSpPr>
            <a:spLocks noChangeArrowheads="1"/>
          </p:cNvSpPr>
          <p:nvPr/>
        </p:nvSpPr>
        <p:spPr bwMode="auto">
          <a:xfrm>
            <a:off x="12669878" y="17305852"/>
            <a:ext cx="6916145" cy="19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400" b="1" dirty="0">
                <a:solidFill>
                  <a:srgbClr val="000000"/>
                </a:solidFill>
                <a:latin typeface="+mj-lt"/>
                <a:cs typeface="Arial" charset="0"/>
              </a:rPr>
              <a:t>Figure 6</a:t>
            </a:r>
            <a:r>
              <a:rPr lang="en-US" sz="2400" dirty="0">
                <a:solidFill>
                  <a:srgbClr val="000000"/>
                </a:solidFill>
                <a:latin typeface="+mj-lt"/>
                <a:cs typeface="Arial" charset="0"/>
              </a:rPr>
              <a:t>. Stylized representation of ecosystem vernal transitions and lags (from Contosta </a:t>
            </a:r>
            <a:r>
              <a:rPr lang="en-US" sz="2400" i="1" dirty="0">
                <a:solidFill>
                  <a:srgbClr val="000000"/>
                </a:solidFill>
                <a:latin typeface="+mj-lt"/>
                <a:cs typeface="Arial" charset="0"/>
              </a:rPr>
              <a:t>et al. </a:t>
            </a:r>
            <a:r>
              <a:rPr lang="en-US" sz="2400" dirty="0">
                <a:solidFill>
                  <a:srgbClr val="000000"/>
                </a:solidFill>
                <a:latin typeface="+mj-lt"/>
                <a:cs typeface="Arial" charset="0"/>
              </a:rPr>
              <a:t>2017 Fig. 1a) adapted to include net ecosystem exchange (NEE) and “vernal transition period” between soil temperature ramp up and the start of carbon uptake. </a:t>
            </a:r>
          </a:p>
        </p:txBody>
      </p:sp>
      <p:sp>
        <p:nvSpPr>
          <p:cNvPr id="136" name="Rectangle 8">
            <a:extLst>
              <a:ext uri="{FF2B5EF4-FFF2-40B4-BE49-F238E27FC236}">
                <a16:creationId xmlns:a16="http://schemas.microsoft.com/office/drawing/2014/main" id="{26BDE81F-6E45-4028-BFFF-FF6F43CCED99}"/>
              </a:ext>
            </a:extLst>
          </p:cNvPr>
          <p:cNvSpPr>
            <a:spLocks noChangeArrowheads="1"/>
          </p:cNvSpPr>
          <p:nvPr/>
        </p:nvSpPr>
        <p:spPr bwMode="auto">
          <a:xfrm>
            <a:off x="19340319" y="18793480"/>
            <a:ext cx="4510281" cy="2313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400" b="1" dirty="0">
                <a:solidFill>
                  <a:srgbClr val="000000"/>
                </a:solidFill>
                <a:latin typeface="+mj-lt"/>
                <a:cs typeface="Arial" charset="0"/>
              </a:rPr>
              <a:t>Figure 7</a:t>
            </a:r>
            <a:r>
              <a:rPr lang="en-US" sz="2400" dirty="0">
                <a:solidFill>
                  <a:srgbClr val="000000"/>
                </a:solidFill>
                <a:latin typeface="+mj-lt"/>
                <a:cs typeface="Arial" charset="0"/>
              </a:rPr>
              <a:t>. Definition of vernal transition points extracted from flux tower data for soil temperature (top) and start of carbon uptake (bottom) from one representative sample year.</a:t>
            </a:r>
          </a:p>
        </p:txBody>
      </p:sp>
      <p:sp>
        <p:nvSpPr>
          <p:cNvPr id="151" name="Rectangle 150">
            <a:extLst>
              <a:ext uri="{FF2B5EF4-FFF2-40B4-BE49-F238E27FC236}">
                <a16:creationId xmlns:a16="http://schemas.microsoft.com/office/drawing/2014/main" id="{87189B0B-BA28-45AA-B483-7F13C6A8F4E1}"/>
              </a:ext>
            </a:extLst>
          </p:cNvPr>
          <p:cNvSpPr/>
          <p:nvPr/>
        </p:nvSpPr>
        <p:spPr>
          <a:xfrm>
            <a:off x="27443653" y="19627814"/>
            <a:ext cx="1611028" cy="4671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graphicFrame>
        <p:nvGraphicFramePr>
          <p:cNvPr id="16" name="Table 15">
            <a:extLst>
              <a:ext uri="{FF2B5EF4-FFF2-40B4-BE49-F238E27FC236}">
                <a16:creationId xmlns:a16="http://schemas.microsoft.com/office/drawing/2014/main" id="{F83A199C-01B4-4EB4-BECB-3ACBD8CA1154}"/>
              </a:ext>
            </a:extLst>
          </p:cNvPr>
          <p:cNvGraphicFramePr>
            <a:graphicFrameLocks noGrp="1"/>
          </p:cNvGraphicFramePr>
          <p:nvPr>
            <p:extLst>
              <p:ext uri="{D42A27DB-BD31-4B8C-83A1-F6EECF244321}">
                <p14:modId xmlns:p14="http://schemas.microsoft.com/office/powerpoint/2010/main" val="2641922046"/>
              </p:ext>
            </p:extLst>
          </p:nvPr>
        </p:nvGraphicFramePr>
        <p:xfrm>
          <a:off x="1047794" y="26349960"/>
          <a:ext cx="6277331" cy="2133600"/>
        </p:xfrm>
        <a:graphic>
          <a:graphicData uri="http://schemas.openxmlformats.org/drawingml/2006/table">
            <a:tbl>
              <a:tblPr firstRow="1" bandRow="1">
                <a:tableStyleId>{5C22544A-7EE6-4342-B048-85BDC9FD1C3A}</a:tableStyleId>
              </a:tblPr>
              <a:tblGrid>
                <a:gridCol w="1704318">
                  <a:extLst>
                    <a:ext uri="{9D8B030D-6E8A-4147-A177-3AD203B41FA5}">
                      <a16:colId xmlns:a16="http://schemas.microsoft.com/office/drawing/2014/main" val="2394900530"/>
                    </a:ext>
                  </a:extLst>
                </a:gridCol>
                <a:gridCol w="1176210">
                  <a:extLst>
                    <a:ext uri="{9D8B030D-6E8A-4147-A177-3AD203B41FA5}">
                      <a16:colId xmlns:a16="http://schemas.microsoft.com/office/drawing/2014/main" val="1263590438"/>
                    </a:ext>
                  </a:extLst>
                </a:gridCol>
                <a:gridCol w="1024678">
                  <a:extLst>
                    <a:ext uri="{9D8B030D-6E8A-4147-A177-3AD203B41FA5}">
                      <a16:colId xmlns:a16="http://schemas.microsoft.com/office/drawing/2014/main" val="2854829853"/>
                    </a:ext>
                  </a:extLst>
                </a:gridCol>
                <a:gridCol w="533400">
                  <a:extLst>
                    <a:ext uri="{9D8B030D-6E8A-4147-A177-3AD203B41FA5}">
                      <a16:colId xmlns:a16="http://schemas.microsoft.com/office/drawing/2014/main" val="548648194"/>
                    </a:ext>
                  </a:extLst>
                </a:gridCol>
                <a:gridCol w="685800">
                  <a:extLst>
                    <a:ext uri="{9D8B030D-6E8A-4147-A177-3AD203B41FA5}">
                      <a16:colId xmlns:a16="http://schemas.microsoft.com/office/drawing/2014/main" val="3742154787"/>
                    </a:ext>
                  </a:extLst>
                </a:gridCol>
                <a:gridCol w="1152925">
                  <a:extLst>
                    <a:ext uri="{9D8B030D-6E8A-4147-A177-3AD203B41FA5}">
                      <a16:colId xmlns:a16="http://schemas.microsoft.com/office/drawing/2014/main" val="1685473719"/>
                    </a:ext>
                  </a:extLst>
                </a:gridCol>
              </a:tblGrid>
              <a:tr h="0">
                <a:tc>
                  <a:txBody>
                    <a:bodyPr/>
                    <a:lstStyle/>
                    <a:p>
                      <a:r>
                        <a:rPr lang="en-US" sz="2000" b="0" dirty="0">
                          <a:solidFill>
                            <a:schemeClr val="tx1"/>
                          </a:solidFill>
                        </a:rPr>
                        <a:t>Site Name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err="1">
                          <a:solidFill>
                            <a:schemeClr val="tx1"/>
                          </a:solidFill>
                        </a:rPr>
                        <a:t>Ameriflux</a:t>
                      </a:r>
                      <a:endParaRPr lang="en-US" sz="2000" b="0" dirty="0">
                        <a:solidFill>
                          <a:schemeClr val="tx1"/>
                        </a:solidFill>
                      </a:endParaRPr>
                    </a:p>
                    <a:p>
                      <a:pPr algn="ctr"/>
                      <a:r>
                        <a:rPr lang="en-US" sz="2000" b="0" dirty="0">
                          <a:solidFill>
                            <a:schemeClr val="tx1"/>
                          </a:solidFill>
                        </a:rPr>
                        <a:t>Site Code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Latitude</a:t>
                      </a:r>
                    </a:p>
                    <a:p>
                      <a:pPr algn="ctr"/>
                      <a:r>
                        <a:rPr kumimoji="0" lang="en-US" sz="1600" b="0" i="0" u="none" strike="noStrike" kern="1200" cap="none" spc="0" normalizeH="0" baseline="0" noProof="0" dirty="0">
                          <a:ln>
                            <a:noFill/>
                          </a:ln>
                          <a:solidFill>
                            <a:prstClr val="black"/>
                          </a:solidFill>
                          <a:effectLst/>
                          <a:uLnTx/>
                          <a:uFillTx/>
                          <a:latin typeface="+mj-lt"/>
                        </a:rPr>
                        <a:t>(°N)</a:t>
                      </a:r>
                      <a:endParaRPr lang="en-US" sz="1600" b="0" dirty="0">
                        <a:solidFill>
                          <a:schemeClr val="tx1"/>
                        </a:solidFill>
                        <a:latin typeface="+mj-lt"/>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MAT</a:t>
                      </a:r>
                    </a:p>
                    <a:p>
                      <a:pPr marL="0" marR="0" lvl="0" indent="0" algn="ctr" defTabSz="3657358"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(°C)</a:t>
                      </a:r>
                      <a:endParaRPr lang="en-US" sz="1600" b="0" kern="1200" dirty="0">
                        <a:solidFill>
                          <a:schemeClr val="tx1"/>
                        </a:solidFill>
                        <a:latin typeface="+mn-lt"/>
                        <a:ea typeface="+mn-ea"/>
                        <a:cs typeface="+mn-cs"/>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MAP</a:t>
                      </a:r>
                    </a:p>
                    <a:p>
                      <a:pPr algn="ctr"/>
                      <a:r>
                        <a:rPr lang="en-US" sz="1600" b="0" dirty="0">
                          <a:solidFill>
                            <a:schemeClr val="tx1"/>
                          </a:solidFill>
                        </a:rPr>
                        <a:t>(mm)</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Forest Type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84098368"/>
                  </a:ext>
                </a:extLst>
              </a:tr>
              <a:tr h="293154">
                <a:tc>
                  <a:txBody>
                    <a:bodyPr/>
                    <a:lstStyle/>
                    <a:p>
                      <a:r>
                        <a:rPr lang="en-US" sz="2000" b="0" dirty="0">
                          <a:solidFill>
                            <a:schemeClr val="tx1"/>
                          </a:solidFill>
                        </a:rPr>
                        <a:t>Howland Forest</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US-Ho1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45.2</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5.3</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1070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ENF</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1559468"/>
                  </a:ext>
                </a:extLst>
              </a:tr>
              <a:tr h="293154">
                <a:tc>
                  <a:txBody>
                    <a:bodyPr/>
                    <a:lstStyle/>
                    <a:p>
                      <a:r>
                        <a:rPr lang="en-US" sz="2000" b="0" dirty="0">
                          <a:solidFill>
                            <a:schemeClr val="tx1"/>
                          </a:solidFill>
                        </a:rPr>
                        <a:t>Bartlett Forest</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US-Bar</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44.1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5.6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1246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DBF</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22985299"/>
                  </a:ext>
                </a:extLst>
              </a:tr>
              <a:tr h="0">
                <a:tc>
                  <a:txBody>
                    <a:bodyPr/>
                    <a:lstStyle/>
                    <a:p>
                      <a:r>
                        <a:rPr lang="en-US" sz="2000" b="0" dirty="0">
                          <a:solidFill>
                            <a:schemeClr val="tx1"/>
                          </a:solidFill>
                        </a:rPr>
                        <a:t>Thompson Farm</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000" b="0" dirty="0">
                        <a:solidFill>
                          <a:schemeClr val="tx1"/>
                        </a:solidFill>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43.1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8.9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1170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solidFill>
                            <a:schemeClr val="tx1"/>
                          </a:solidFill>
                        </a:rPr>
                        <a:t>MF</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6332873"/>
                  </a:ext>
                </a:extLst>
              </a:tr>
              <a:tr h="293154">
                <a:tc>
                  <a:txBody>
                    <a:bodyPr/>
                    <a:lstStyle/>
                    <a:p>
                      <a:r>
                        <a:rPr lang="en-US" sz="2000" b="0" dirty="0"/>
                        <a:t>Harvard Forest</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t>US-Ha1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t>42.5</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t>6.6</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t>1071</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t>DBF</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62204604"/>
                  </a:ext>
                </a:extLst>
              </a:tr>
              <a:tr h="293154">
                <a:tc>
                  <a:txBody>
                    <a:bodyPr/>
                    <a:lstStyle/>
                    <a:p>
                      <a:r>
                        <a:rPr lang="en-US" sz="2000" b="0" dirty="0"/>
                        <a:t>Silas Little</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t>US-</a:t>
                      </a:r>
                      <a:r>
                        <a:rPr lang="en-US" sz="2000" b="0" dirty="0" err="1"/>
                        <a:t>Slt</a:t>
                      </a:r>
                      <a:endParaRPr lang="en-US" sz="2000" b="0" dirty="0"/>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t>39.9</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t>11.0</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t>1138</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000" b="0" dirty="0"/>
                        <a:t>DBF</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24059869"/>
                  </a:ext>
                </a:extLst>
              </a:tr>
            </a:tbl>
          </a:graphicData>
        </a:graphic>
      </p:graphicFrame>
      <p:sp>
        <p:nvSpPr>
          <p:cNvPr id="154" name="Rectangle 8">
            <a:extLst>
              <a:ext uri="{FF2B5EF4-FFF2-40B4-BE49-F238E27FC236}">
                <a16:creationId xmlns:a16="http://schemas.microsoft.com/office/drawing/2014/main" id="{AE167C68-1E23-42A6-AC5E-5FECE7B3032B}"/>
              </a:ext>
            </a:extLst>
          </p:cNvPr>
          <p:cNvSpPr>
            <a:spLocks noChangeArrowheads="1"/>
          </p:cNvSpPr>
          <p:nvPr/>
        </p:nvSpPr>
        <p:spPr bwMode="auto">
          <a:xfrm>
            <a:off x="974996" y="23928407"/>
            <a:ext cx="6206164" cy="836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400" b="1" dirty="0">
                <a:solidFill>
                  <a:srgbClr val="000000"/>
                </a:solidFill>
                <a:latin typeface="+mj-lt"/>
                <a:cs typeface="Arial" charset="0"/>
              </a:rPr>
              <a:t>Figure 3</a:t>
            </a:r>
            <a:r>
              <a:rPr lang="en-US" sz="2400" dirty="0">
                <a:solidFill>
                  <a:srgbClr val="000000"/>
                </a:solidFill>
                <a:latin typeface="+mj-lt"/>
                <a:cs typeface="Arial" charset="0"/>
              </a:rPr>
              <a:t>. Locations of forest flux tower sites across latitudinal gradient. </a:t>
            </a:r>
          </a:p>
        </p:txBody>
      </p:sp>
      <p:sp>
        <p:nvSpPr>
          <p:cNvPr id="155" name="Rectangle 154">
            <a:extLst>
              <a:ext uri="{FF2B5EF4-FFF2-40B4-BE49-F238E27FC236}">
                <a16:creationId xmlns:a16="http://schemas.microsoft.com/office/drawing/2014/main" id="{E9BC056D-4E69-437C-BB0A-8949B9F0563D}"/>
              </a:ext>
            </a:extLst>
          </p:cNvPr>
          <p:cNvSpPr/>
          <p:nvPr/>
        </p:nvSpPr>
        <p:spPr>
          <a:xfrm rot="16200000">
            <a:off x="6235970" y="21994203"/>
            <a:ext cx="2312941" cy="461665"/>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mj-lt"/>
              </a:rPr>
              <a:t>Temperature (°C)</a:t>
            </a:r>
          </a:p>
        </p:txBody>
      </p:sp>
      <p:sp>
        <p:nvSpPr>
          <p:cNvPr id="157" name="Rectangle 8">
            <a:extLst>
              <a:ext uri="{FF2B5EF4-FFF2-40B4-BE49-F238E27FC236}">
                <a16:creationId xmlns:a16="http://schemas.microsoft.com/office/drawing/2014/main" id="{12866EAA-8F4C-4A8F-8B03-601749C2AC82}"/>
              </a:ext>
            </a:extLst>
          </p:cNvPr>
          <p:cNvSpPr>
            <a:spLocks noChangeArrowheads="1"/>
          </p:cNvSpPr>
          <p:nvPr/>
        </p:nvSpPr>
        <p:spPr bwMode="auto">
          <a:xfrm>
            <a:off x="7558759" y="26945072"/>
            <a:ext cx="4312038" cy="120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400" b="1" dirty="0">
                <a:solidFill>
                  <a:srgbClr val="000000"/>
                </a:solidFill>
                <a:latin typeface="+mj-lt"/>
                <a:cs typeface="Arial" charset="0"/>
              </a:rPr>
              <a:t>Figure 4</a:t>
            </a:r>
            <a:r>
              <a:rPr lang="en-US" sz="2400" dirty="0">
                <a:solidFill>
                  <a:srgbClr val="000000"/>
                </a:solidFill>
                <a:latin typeface="+mj-lt"/>
                <a:cs typeface="Arial" charset="0"/>
              </a:rPr>
              <a:t>. Winter air and soil temperatures indices by latitude at flux tower locations. </a:t>
            </a:r>
          </a:p>
        </p:txBody>
      </p:sp>
      <p:sp>
        <p:nvSpPr>
          <p:cNvPr id="158" name="Rectangle 8">
            <a:extLst>
              <a:ext uri="{FF2B5EF4-FFF2-40B4-BE49-F238E27FC236}">
                <a16:creationId xmlns:a16="http://schemas.microsoft.com/office/drawing/2014/main" id="{D3817EFA-CA1E-4562-A8AA-E3EC4286D452}"/>
              </a:ext>
            </a:extLst>
          </p:cNvPr>
          <p:cNvSpPr>
            <a:spLocks noChangeArrowheads="1"/>
          </p:cNvSpPr>
          <p:nvPr/>
        </p:nvSpPr>
        <p:spPr bwMode="auto">
          <a:xfrm>
            <a:off x="962944" y="25076132"/>
            <a:ext cx="6399819" cy="120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400" b="1" dirty="0">
                <a:solidFill>
                  <a:srgbClr val="000000"/>
                </a:solidFill>
                <a:latin typeface="+mj-lt"/>
                <a:cs typeface="Arial" charset="0"/>
              </a:rPr>
              <a:t>Table 1</a:t>
            </a:r>
            <a:r>
              <a:rPr lang="en-US" sz="2400" dirty="0">
                <a:solidFill>
                  <a:srgbClr val="000000"/>
                </a:solidFill>
                <a:latin typeface="+mj-lt"/>
                <a:cs typeface="Arial" charset="0"/>
              </a:rPr>
              <a:t>. Site characteristics, including </a:t>
            </a:r>
            <a:r>
              <a:rPr lang="en-US" sz="2400" dirty="0" err="1">
                <a:solidFill>
                  <a:srgbClr val="000000"/>
                </a:solidFill>
                <a:latin typeface="+mj-lt"/>
                <a:cs typeface="Arial" charset="0"/>
              </a:rPr>
              <a:t>Ameriflux</a:t>
            </a:r>
            <a:r>
              <a:rPr lang="en-US" sz="2400" dirty="0">
                <a:solidFill>
                  <a:srgbClr val="000000"/>
                </a:solidFill>
                <a:latin typeface="+mj-lt"/>
                <a:cs typeface="Arial" charset="0"/>
              </a:rPr>
              <a:t> site code, mean annual temperature (MAT</a:t>
            </a:r>
            <a:r>
              <a:rPr lang="en-US" sz="2400" dirty="0">
                <a:solidFill>
                  <a:prstClr val="black"/>
                </a:solidFill>
                <a:latin typeface="+mj-lt"/>
              </a:rPr>
              <a:t>), mean annual precipitation (MAP), and forest type.</a:t>
            </a:r>
            <a:endParaRPr lang="en-US" sz="2400" dirty="0">
              <a:solidFill>
                <a:srgbClr val="000000"/>
              </a:solidFill>
              <a:latin typeface="+mj-lt"/>
              <a:cs typeface="Arial" charset="0"/>
            </a:endParaRPr>
          </a:p>
        </p:txBody>
      </p:sp>
      <p:pic>
        <p:nvPicPr>
          <p:cNvPr id="17" name="Picture 16">
            <a:extLst>
              <a:ext uri="{FF2B5EF4-FFF2-40B4-BE49-F238E27FC236}">
                <a16:creationId xmlns:a16="http://schemas.microsoft.com/office/drawing/2014/main" id="{268F7F8E-E3C3-48CC-BAEC-0E9D1DB5D42A}"/>
              </a:ext>
            </a:extLst>
          </p:cNvPr>
          <p:cNvPicPr>
            <a:picLocks noChangeAspect="1"/>
          </p:cNvPicPr>
          <p:nvPr/>
        </p:nvPicPr>
        <p:blipFill>
          <a:blip r:embed="rId21"/>
          <a:stretch>
            <a:fillRect/>
          </a:stretch>
        </p:blipFill>
        <p:spPr>
          <a:xfrm>
            <a:off x="12857032" y="5842464"/>
            <a:ext cx="4285310" cy="3227047"/>
          </a:xfrm>
          <a:prstGeom prst="rect">
            <a:avLst/>
          </a:prstGeom>
        </p:spPr>
      </p:pic>
      <p:sp>
        <p:nvSpPr>
          <p:cNvPr id="159" name="Rectangle 8">
            <a:extLst>
              <a:ext uri="{FF2B5EF4-FFF2-40B4-BE49-F238E27FC236}">
                <a16:creationId xmlns:a16="http://schemas.microsoft.com/office/drawing/2014/main" id="{5A527DBD-50B4-44E8-A48F-3B1F6CDA4150}"/>
              </a:ext>
            </a:extLst>
          </p:cNvPr>
          <p:cNvSpPr>
            <a:spLocks noChangeArrowheads="1"/>
          </p:cNvSpPr>
          <p:nvPr/>
        </p:nvSpPr>
        <p:spPr bwMode="auto">
          <a:xfrm>
            <a:off x="12678433" y="9526343"/>
            <a:ext cx="5793064" cy="2252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marL="274320" indent="-274320" defTabSz="969813" fontAlgn="base">
              <a:spcBef>
                <a:spcPct val="0"/>
              </a:spcBef>
              <a:spcAft>
                <a:spcPts val="1200"/>
              </a:spcAft>
              <a:buFont typeface="Arial" panose="020B0604020202020204" pitchFamily="34" charset="0"/>
              <a:buChar char="•"/>
            </a:pPr>
            <a:r>
              <a:rPr lang="en-US" sz="2800" dirty="0">
                <a:solidFill>
                  <a:srgbClr val="000000"/>
                </a:solidFill>
                <a:cs typeface="Arial" charset="0"/>
              </a:rPr>
              <a:t>Proportion</a:t>
            </a:r>
            <a:r>
              <a:rPr lang="en-US" sz="2800" dirty="0">
                <a:latin typeface="+mj-lt"/>
              </a:rPr>
              <a:t> of total annual ecosystem respiration occurring in winter increases with increasing mean winter air temperatures, when winter mean winter air is below 0° C.</a:t>
            </a:r>
          </a:p>
        </p:txBody>
      </p:sp>
      <p:pic>
        <p:nvPicPr>
          <p:cNvPr id="18" name="Picture 17">
            <a:extLst>
              <a:ext uri="{FF2B5EF4-FFF2-40B4-BE49-F238E27FC236}">
                <a16:creationId xmlns:a16="http://schemas.microsoft.com/office/drawing/2014/main" id="{2FB3A03D-D741-4A68-8657-14983956DCBF}"/>
              </a:ext>
            </a:extLst>
          </p:cNvPr>
          <p:cNvPicPr>
            <a:picLocks noChangeAspect="1"/>
          </p:cNvPicPr>
          <p:nvPr/>
        </p:nvPicPr>
        <p:blipFill rotWithShape="1">
          <a:blip r:embed="rId22"/>
          <a:srcRect l="10958" t="11470" r="5084" b="14291"/>
          <a:stretch/>
        </p:blipFill>
        <p:spPr>
          <a:xfrm>
            <a:off x="18868710" y="5334000"/>
            <a:ext cx="4709664" cy="4122007"/>
          </a:xfrm>
          <a:prstGeom prst="rect">
            <a:avLst/>
          </a:prstGeom>
        </p:spPr>
      </p:pic>
      <p:sp>
        <p:nvSpPr>
          <p:cNvPr id="19" name="Rectangle 18">
            <a:extLst>
              <a:ext uri="{FF2B5EF4-FFF2-40B4-BE49-F238E27FC236}">
                <a16:creationId xmlns:a16="http://schemas.microsoft.com/office/drawing/2014/main" id="{58C78F9E-74FB-4C56-BA27-B5DAE4DFC921}"/>
              </a:ext>
            </a:extLst>
          </p:cNvPr>
          <p:cNvSpPr/>
          <p:nvPr/>
        </p:nvSpPr>
        <p:spPr>
          <a:xfrm>
            <a:off x="21787795" y="5517368"/>
            <a:ext cx="446520" cy="350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61" name="Rectangle 160">
            <a:extLst>
              <a:ext uri="{FF2B5EF4-FFF2-40B4-BE49-F238E27FC236}">
                <a16:creationId xmlns:a16="http://schemas.microsoft.com/office/drawing/2014/main" id="{84722EEE-7A34-4784-B22F-790EA2CC62C1}"/>
              </a:ext>
            </a:extLst>
          </p:cNvPr>
          <p:cNvSpPr/>
          <p:nvPr/>
        </p:nvSpPr>
        <p:spPr>
          <a:xfrm>
            <a:off x="21771329" y="5455802"/>
            <a:ext cx="446520" cy="350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62" name="TextBox 161">
            <a:extLst>
              <a:ext uri="{FF2B5EF4-FFF2-40B4-BE49-F238E27FC236}">
                <a16:creationId xmlns:a16="http://schemas.microsoft.com/office/drawing/2014/main" id="{FA342AE0-3AD9-40FF-B09D-D9AFC553547D}"/>
              </a:ext>
            </a:extLst>
          </p:cNvPr>
          <p:cNvSpPr txBox="1"/>
          <p:nvPr/>
        </p:nvSpPr>
        <p:spPr>
          <a:xfrm>
            <a:off x="19736914" y="8132104"/>
            <a:ext cx="2362200" cy="830997"/>
          </a:xfrm>
          <a:prstGeom prst="rect">
            <a:avLst/>
          </a:prstGeom>
          <a:noFill/>
        </p:spPr>
        <p:txBody>
          <a:bodyPr wrap="square" rtlCol="0">
            <a:spAutoFit/>
          </a:bodyPr>
          <a:lstStyle/>
          <a:p>
            <a:pPr algn="ctr"/>
            <a:r>
              <a:rPr lang="en-US" sz="2400" dirty="0">
                <a:latin typeface="+mj-lt"/>
              </a:rPr>
              <a:t>R</a:t>
            </a:r>
            <a:r>
              <a:rPr lang="en-US" sz="2400" baseline="30000" dirty="0">
                <a:latin typeface="+mj-lt"/>
              </a:rPr>
              <a:t>2 </a:t>
            </a:r>
            <a:r>
              <a:rPr lang="en-US" sz="2400" dirty="0">
                <a:latin typeface="+mj-lt"/>
              </a:rPr>
              <a:t>= 0.92</a:t>
            </a:r>
          </a:p>
          <a:p>
            <a:pPr algn="ctr"/>
            <a:r>
              <a:rPr lang="en-US" sz="2400" i="1" dirty="0">
                <a:latin typeface="+mj-lt"/>
              </a:rPr>
              <a:t>p</a:t>
            </a:r>
            <a:r>
              <a:rPr lang="en-US" sz="2400" dirty="0">
                <a:latin typeface="+mj-lt"/>
              </a:rPr>
              <a:t> &lt; 0.05</a:t>
            </a:r>
          </a:p>
        </p:txBody>
      </p:sp>
      <p:cxnSp>
        <p:nvCxnSpPr>
          <p:cNvPr id="25" name="Straight Connector 24">
            <a:extLst>
              <a:ext uri="{FF2B5EF4-FFF2-40B4-BE49-F238E27FC236}">
                <a16:creationId xmlns:a16="http://schemas.microsoft.com/office/drawing/2014/main" id="{326F7245-DEAC-480E-A8F7-22D25A7391A1}"/>
              </a:ext>
            </a:extLst>
          </p:cNvPr>
          <p:cNvCxnSpPr>
            <a:cxnSpLocks/>
          </p:cNvCxnSpPr>
          <p:nvPr/>
        </p:nvCxnSpPr>
        <p:spPr>
          <a:xfrm>
            <a:off x="13335000" y="14890519"/>
            <a:ext cx="457200" cy="0"/>
          </a:xfrm>
          <a:prstGeom prst="line">
            <a:avLst/>
          </a:prstGeom>
          <a:ln w="57150">
            <a:solidFill>
              <a:srgbClr val="003591"/>
            </a:solidFill>
          </a:ln>
        </p:spPr>
        <p:style>
          <a:lnRef idx="1">
            <a:schemeClr val="accent1"/>
          </a:lnRef>
          <a:fillRef idx="0">
            <a:schemeClr val="accent1"/>
          </a:fillRef>
          <a:effectRef idx="0">
            <a:schemeClr val="accent1"/>
          </a:effectRef>
          <a:fontRef idx="minor">
            <a:schemeClr val="tx1"/>
          </a:fontRef>
        </p:style>
      </p:cxnSp>
      <p:sp>
        <p:nvSpPr>
          <p:cNvPr id="27" name="Rectangle 26">
            <a:extLst>
              <a:ext uri="{FF2B5EF4-FFF2-40B4-BE49-F238E27FC236}">
                <a16:creationId xmlns:a16="http://schemas.microsoft.com/office/drawing/2014/main" id="{0C35355E-6444-4448-89B6-D1B33111E7AE}"/>
              </a:ext>
            </a:extLst>
          </p:cNvPr>
          <p:cNvSpPr/>
          <p:nvPr/>
        </p:nvSpPr>
        <p:spPr>
          <a:xfrm>
            <a:off x="13792533" y="14696561"/>
            <a:ext cx="598241" cy="400110"/>
          </a:xfrm>
          <a:prstGeom prst="rect">
            <a:avLst/>
          </a:prstGeom>
        </p:spPr>
        <p:txBody>
          <a:bodyPr wrap="none">
            <a:spAutoFit/>
          </a:bodyPr>
          <a:lstStyle/>
          <a:p>
            <a:r>
              <a:rPr lang="en-US" sz="2000" dirty="0">
                <a:solidFill>
                  <a:srgbClr val="000000"/>
                </a:solidFill>
                <a:latin typeface="+mj-lt"/>
                <a:cs typeface="Arial" charset="0"/>
              </a:rPr>
              <a:t>NEE</a:t>
            </a:r>
            <a:endParaRPr lang="en-US" sz="2000" dirty="0">
              <a:latin typeface="+mj-lt"/>
            </a:endParaRPr>
          </a:p>
        </p:txBody>
      </p:sp>
      <p:sp>
        <p:nvSpPr>
          <p:cNvPr id="28" name="Freeform: Shape 27">
            <a:extLst>
              <a:ext uri="{FF2B5EF4-FFF2-40B4-BE49-F238E27FC236}">
                <a16:creationId xmlns:a16="http://schemas.microsoft.com/office/drawing/2014/main" id="{97A83BBA-EAB2-4DEE-9C60-689C142E491E}"/>
              </a:ext>
            </a:extLst>
          </p:cNvPr>
          <p:cNvSpPr/>
          <p:nvPr/>
        </p:nvSpPr>
        <p:spPr>
          <a:xfrm>
            <a:off x="13277850" y="14052319"/>
            <a:ext cx="5524500" cy="2258153"/>
          </a:xfrm>
          <a:custGeom>
            <a:avLst/>
            <a:gdLst>
              <a:gd name="connsiteX0" fmla="*/ 0 w 5524500"/>
              <a:gd name="connsiteY0" fmla="*/ 2133600 h 2258153"/>
              <a:gd name="connsiteX1" fmla="*/ 733425 w 5524500"/>
              <a:gd name="connsiteY1" fmla="*/ 2143125 h 2258153"/>
              <a:gd name="connsiteX2" fmla="*/ 1400175 w 5524500"/>
              <a:gd name="connsiteY2" fmla="*/ 2143125 h 2258153"/>
              <a:gd name="connsiteX3" fmla="*/ 2371725 w 5524500"/>
              <a:gd name="connsiteY3" fmla="*/ 2105025 h 2258153"/>
              <a:gd name="connsiteX4" fmla="*/ 3143250 w 5524500"/>
              <a:gd name="connsiteY4" fmla="*/ 2085975 h 2258153"/>
              <a:gd name="connsiteX5" fmla="*/ 3448050 w 5524500"/>
              <a:gd name="connsiteY5" fmla="*/ 2047875 h 2258153"/>
              <a:gd name="connsiteX6" fmla="*/ 3705225 w 5524500"/>
              <a:gd name="connsiteY6" fmla="*/ 2257425 h 2258153"/>
              <a:gd name="connsiteX7" fmla="*/ 4000500 w 5524500"/>
              <a:gd name="connsiteY7" fmla="*/ 2095500 h 2258153"/>
              <a:gd name="connsiteX8" fmla="*/ 4229100 w 5524500"/>
              <a:gd name="connsiteY8" fmla="*/ 1581150 h 2258153"/>
              <a:gd name="connsiteX9" fmla="*/ 4581525 w 5524500"/>
              <a:gd name="connsiteY9" fmla="*/ 914400 h 2258153"/>
              <a:gd name="connsiteX10" fmla="*/ 4838700 w 5524500"/>
              <a:gd name="connsiteY10" fmla="*/ 457200 h 2258153"/>
              <a:gd name="connsiteX11" fmla="*/ 5238750 w 5524500"/>
              <a:gd name="connsiteY11" fmla="*/ 104775 h 2258153"/>
              <a:gd name="connsiteX12" fmla="*/ 5524500 w 5524500"/>
              <a:gd name="connsiteY12" fmla="*/ 0 h 2258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524500" h="2258153">
                <a:moveTo>
                  <a:pt x="0" y="2133600"/>
                </a:moveTo>
                <a:lnTo>
                  <a:pt x="733425" y="2143125"/>
                </a:lnTo>
                <a:cubicBezTo>
                  <a:pt x="966787" y="2144712"/>
                  <a:pt x="1127125" y="2149475"/>
                  <a:pt x="1400175" y="2143125"/>
                </a:cubicBezTo>
                <a:cubicBezTo>
                  <a:pt x="1673225" y="2136775"/>
                  <a:pt x="2371725" y="2105025"/>
                  <a:pt x="2371725" y="2105025"/>
                </a:cubicBezTo>
                <a:lnTo>
                  <a:pt x="3143250" y="2085975"/>
                </a:lnTo>
                <a:cubicBezTo>
                  <a:pt x="3322637" y="2076450"/>
                  <a:pt x="3354388" y="2019300"/>
                  <a:pt x="3448050" y="2047875"/>
                </a:cubicBezTo>
                <a:cubicBezTo>
                  <a:pt x="3541713" y="2076450"/>
                  <a:pt x="3613150" y="2249488"/>
                  <a:pt x="3705225" y="2257425"/>
                </a:cubicBezTo>
                <a:cubicBezTo>
                  <a:pt x="3797300" y="2265362"/>
                  <a:pt x="3913188" y="2208212"/>
                  <a:pt x="4000500" y="2095500"/>
                </a:cubicBezTo>
                <a:cubicBezTo>
                  <a:pt x="4087812" y="1982788"/>
                  <a:pt x="4132263" y="1778000"/>
                  <a:pt x="4229100" y="1581150"/>
                </a:cubicBezTo>
                <a:cubicBezTo>
                  <a:pt x="4325937" y="1384300"/>
                  <a:pt x="4479925" y="1101725"/>
                  <a:pt x="4581525" y="914400"/>
                </a:cubicBezTo>
                <a:cubicBezTo>
                  <a:pt x="4683125" y="727075"/>
                  <a:pt x="4729163" y="592137"/>
                  <a:pt x="4838700" y="457200"/>
                </a:cubicBezTo>
                <a:cubicBezTo>
                  <a:pt x="4948238" y="322262"/>
                  <a:pt x="5124450" y="180975"/>
                  <a:pt x="5238750" y="104775"/>
                </a:cubicBezTo>
                <a:cubicBezTo>
                  <a:pt x="5353050" y="28575"/>
                  <a:pt x="5438775" y="14287"/>
                  <a:pt x="5524500" y="0"/>
                </a:cubicBezTo>
              </a:path>
            </a:pathLst>
          </a:custGeom>
          <a:noFill/>
          <a:ln w="57150">
            <a:solidFill>
              <a:srgbClr val="0035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115" name="TextBox 114">
            <a:extLst>
              <a:ext uri="{FF2B5EF4-FFF2-40B4-BE49-F238E27FC236}">
                <a16:creationId xmlns:a16="http://schemas.microsoft.com/office/drawing/2014/main" id="{D8C3E300-97E9-44B7-9DBB-D14FFA8452F8}"/>
              </a:ext>
            </a:extLst>
          </p:cNvPr>
          <p:cNvSpPr txBox="1"/>
          <p:nvPr/>
        </p:nvSpPr>
        <p:spPr>
          <a:xfrm>
            <a:off x="20513764" y="12935997"/>
            <a:ext cx="3157358" cy="400110"/>
          </a:xfrm>
          <a:prstGeom prst="rect">
            <a:avLst/>
          </a:prstGeom>
          <a:solidFill>
            <a:schemeClr val="bg1"/>
          </a:solidFill>
        </p:spPr>
        <p:txBody>
          <a:bodyPr wrap="square" rtlCol="0">
            <a:spAutoFit/>
          </a:bodyPr>
          <a:lstStyle/>
          <a:p>
            <a:r>
              <a:rPr lang="en-US" sz="2000" dirty="0">
                <a:latin typeface="+mj-lt"/>
              </a:rPr>
              <a:t>Soil Temperature Ramp Up</a:t>
            </a:r>
          </a:p>
        </p:txBody>
      </p:sp>
      <p:sp>
        <p:nvSpPr>
          <p:cNvPr id="227" name="Rectangle 226">
            <a:extLst>
              <a:ext uri="{FF2B5EF4-FFF2-40B4-BE49-F238E27FC236}">
                <a16:creationId xmlns:a16="http://schemas.microsoft.com/office/drawing/2014/main" id="{70BDC696-C46A-4328-A059-A70F1C503F8F}"/>
              </a:ext>
            </a:extLst>
          </p:cNvPr>
          <p:cNvSpPr/>
          <p:nvPr/>
        </p:nvSpPr>
        <p:spPr>
          <a:xfrm>
            <a:off x="14400174" y="13458855"/>
            <a:ext cx="4511931" cy="441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26" name="Left Brace 225">
            <a:extLst>
              <a:ext uri="{FF2B5EF4-FFF2-40B4-BE49-F238E27FC236}">
                <a16:creationId xmlns:a16="http://schemas.microsoft.com/office/drawing/2014/main" id="{4E427E23-1136-44FE-9D59-26C349556396}"/>
              </a:ext>
            </a:extLst>
          </p:cNvPr>
          <p:cNvSpPr/>
          <p:nvPr/>
        </p:nvSpPr>
        <p:spPr>
          <a:xfrm rot="5400000">
            <a:off x="17424922" y="12473001"/>
            <a:ext cx="302590" cy="2375074"/>
          </a:xfrm>
          <a:prstGeom prst="leftBrace">
            <a:avLst/>
          </a:prstGeom>
          <a:noFill/>
          <a:ln w="57150">
            <a:solidFill>
              <a:srgbClr val="00359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latin typeface="+mj-lt"/>
            </a:endParaRPr>
          </a:p>
        </p:txBody>
      </p:sp>
      <p:sp>
        <p:nvSpPr>
          <p:cNvPr id="166" name="TextBox 165">
            <a:extLst>
              <a:ext uri="{FF2B5EF4-FFF2-40B4-BE49-F238E27FC236}">
                <a16:creationId xmlns:a16="http://schemas.microsoft.com/office/drawing/2014/main" id="{15EBB117-1A2A-4FEF-9C85-F9C184245795}"/>
              </a:ext>
            </a:extLst>
          </p:cNvPr>
          <p:cNvSpPr txBox="1"/>
          <p:nvPr/>
        </p:nvSpPr>
        <p:spPr>
          <a:xfrm>
            <a:off x="16364757" y="13028795"/>
            <a:ext cx="2924261" cy="400110"/>
          </a:xfrm>
          <a:prstGeom prst="rect">
            <a:avLst/>
          </a:prstGeom>
          <a:solidFill>
            <a:schemeClr val="bg1"/>
          </a:solidFill>
        </p:spPr>
        <p:txBody>
          <a:bodyPr wrap="square" rtlCol="0">
            <a:spAutoFit/>
          </a:bodyPr>
          <a:lstStyle/>
          <a:p>
            <a:r>
              <a:rPr lang="en-US" sz="2000" dirty="0">
                <a:latin typeface="+mj-lt"/>
              </a:rPr>
              <a:t>Vernal Transition Period</a:t>
            </a:r>
          </a:p>
        </p:txBody>
      </p:sp>
      <p:sp>
        <p:nvSpPr>
          <p:cNvPr id="167" name="TextBox 166">
            <a:extLst>
              <a:ext uri="{FF2B5EF4-FFF2-40B4-BE49-F238E27FC236}">
                <a16:creationId xmlns:a16="http://schemas.microsoft.com/office/drawing/2014/main" id="{9853DCA4-E49E-453D-976C-F2D2CB2FF547}"/>
              </a:ext>
            </a:extLst>
          </p:cNvPr>
          <p:cNvSpPr txBox="1"/>
          <p:nvPr/>
        </p:nvSpPr>
        <p:spPr>
          <a:xfrm>
            <a:off x="20214928" y="13308125"/>
            <a:ext cx="493180" cy="1954381"/>
          </a:xfrm>
          <a:prstGeom prst="rect">
            <a:avLst/>
          </a:prstGeom>
          <a:solidFill>
            <a:schemeClr val="bg1"/>
          </a:solidFill>
        </p:spPr>
        <p:txBody>
          <a:bodyPr wrap="square" rIns="0" rtlCol="0">
            <a:spAutoFit/>
          </a:bodyPr>
          <a:lstStyle/>
          <a:p>
            <a:pPr algn="r"/>
            <a:r>
              <a:rPr lang="en-US" sz="1200" dirty="0">
                <a:latin typeface="+mj-lt"/>
              </a:rPr>
              <a:t>15</a:t>
            </a:r>
          </a:p>
          <a:p>
            <a:pPr algn="r"/>
            <a:endParaRPr lang="en-US" sz="1050" dirty="0">
              <a:latin typeface="+mj-lt"/>
            </a:endParaRPr>
          </a:p>
          <a:p>
            <a:pPr algn="r"/>
            <a:r>
              <a:rPr lang="en-US" sz="1200" dirty="0">
                <a:latin typeface="+mj-lt"/>
              </a:rPr>
              <a:t>10</a:t>
            </a:r>
          </a:p>
          <a:p>
            <a:pPr algn="r"/>
            <a:endParaRPr lang="en-US" sz="1000" dirty="0">
              <a:latin typeface="+mj-lt"/>
            </a:endParaRPr>
          </a:p>
          <a:p>
            <a:pPr algn="r"/>
            <a:r>
              <a:rPr lang="en-US" sz="1200" dirty="0">
                <a:latin typeface="+mj-lt"/>
              </a:rPr>
              <a:t>5</a:t>
            </a:r>
          </a:p>
          <a:p>
            <a:pPr algn="r"/>
            <a:endParaRPr lang="en-US" sz="1050" dirty="0">
              <a:latin typeface="+mj-lt"/>
            </a:endParaRPr>
          </a:p>
          <a:p>
            <a:pPr algn="r"/>
            <a:r>
              <a:rPr lang="en-US" sz="1200" dirty="0">
                <a:latin typeface="+mj-lt"/>
              </a:rPr>
              <a:t>0</a:t>
            </a:r>
          </a:p>
          <a:p>
            <a:pPr algn="r"/>
            <a:endParaRPr lang="en-US" sz="1050" dirty="0">
              <a:latin typeface="+mj-lt"/>
            </a:endParaRPr>
          </a:p>
          <a:p>
            <a:pPr algn="r"/>
            <a:r>
              <a:rPr lang="en-US" sz="1050" dirty="0">
                <a:latin typeface="+mj-lt"/>
              </a:rPr>
              <a:t>-5</a:t>
            </a:r>
          </a:p>
          <a:p>
            <a:pPr algn="r"/>
            <a:endParaRPr lang="en-US" sz="1050" dirty="0">
              <a:latin typeface="+mj-lt"/>
            </a:endParaRPr>
          </a:p>
          <a:p>
            <a:pPr algn="r"/>
            <a:r>
              <a:rPr lang="en-US" sz="1050" dirty="0">
                <a:latin typeface="+mj-lt"/>
              </a:rPr>
              <a:t>-10</a:t>
            </a:r>
          </a:p>
        </p:txBody>
      </p:sp>
      <p:sp>
        <p:nvSpPr>
          <p:cNvPr id="168" name="TextBox 167">
            <a:extLst>
              <a:ext uri="{FF2B5EF4-FFF2-40B4-BE49-F238E27FC236}">
                <a16:creationId xmlns:a16="http://schemas.microsoft.com/office/drawing/2014/main" id="{00C8900D-6C60-4D0A-929C-23BD56510846}"/>
              </a:ext>
            </a:extLst>
          </p:cNvPr>
          <p:cNvSpPr txBox="1"/>
          <p:nvPr/>
        </p:nvSpPr>
        <p:spPr>
          <a:xfrm>
            <a:off x="20116800" y="16029926"/>
            <a:ext cx="493180" cy="1954381"/>
          </a:xfrm>
          <a:prstGeom prst="rect">
            <a:avLst/>
          </a:prstGeom>
          <a:solidFill>
            <a:schemeClr val="bg1"/>
          </a:solidFill>
        </p:spPr>
        <p:txBody>
          <a:bodyPr wrap="square" rIns="0" rtlCol="0">
            <a:spAutoFit/>
          </a:bodyPr>
          <a:lstStyle/>
          <a:p>
            <a:pPr algn="r"/>
            <a:r>
              <a:rPr lang="en-US" sz="1200" dirty="0">
                <a:latin typeface="+mj-lt"/>
              </a:rPr>
              <a:t>15</a:t>
            </a:r>
          </a:p>
          <a:p>
            <a:pPr algn="r"/>
            <a:endParaRPr lang="en-US" sz="1050" dirty="0">
              <a:latin typeface="+mj-lt"/>
            </a:endParaRPr>
          </a:p>
          <a:p>
            <a:pPr algn="r"/>
            <a:r>
              <a:rPr lang="en-US" sz="1200" dirty="0">
                <a:latin typeface="+mj-lt"/>
              </a:rPr>
              <a:t>10</a:t>
            </a:r>
          </a:p>
          <a:p>
            <a:pPr algn="r"/>
            <a:endParaRPr lang="en-US" sz="1000" dirty="0">
              <a:latin typeface="+mj-lt"/>
            </a:endParaRPr>
          </a:p>
          <a:p>
            <a:pPr algn="r"/>
            <a:r>
              <a:rPr lang="en-US" sz="1200" dirty="0">
                <a:latin typeface="+mj-lt"/>
              </a:rPr>
              <a:t>5</a:t>
            </a:r>
          </a:p>
          <a:p>
            <a:pPr algn="r"/>
            <a:endParaRPr lang="en-US" sz="1050" dirty="0">
              <a:latin typeface="+mj-lt"/>
            </a:endParaRPr>
          </a:p>
          <a:p>
            <a:pPr algn="r"/>
            <a:r>
              <a:rPr lang="en-US" sz="1200" dirty="0">
                <a:latin typeface="+mj-lt"/>
              </a:rPr>
              <a:t>0</a:t>
            </a:r>
          </a:p>
          <a:p>
            <a:pPr algn="r"/>
            <a:endParaRPr lang="en-US" sz="1050" dirty="0">
              <a:latin typeface="+mj-lt"/>
            </a:endParaRPr>
          </a:p>
          <a:p>
            <a:pPr algn="r"/>
            <a:r>
              <a:rPr lang="en-US" sz="1050" dirty="0">
                <a:latin typeface="+mj-lt"/>
              </a:rPr>
              <a:t>-5</a:t>
            </a:r>
          </a:p>
          <a:p>
            <a:pPr algn="r"/>
            <a:endParaRPr lang="en-US" sz="1050" dirty="0">
              <a:latin typeface="+mj-lt"/>
            </a:endParaRPr>
          </a:p>
          <a:p>
            <a:pPr algn="r"/>
            <a:r>
              <a:rPr lang="en-US" sz="1050" dirty="0">
                <a:latin typeface="+mj-lt"/>
              </a:rPr>
              <a:t>-10</a:t>
            </a:r>
          </a:p>
        </p:txBody>
      </p:sp>
      <p:sp>
        <p:nvSpPr>
          <p:cNvPr id="106" name="TextBox 105">
            <a:extLst>
              <a:ext uri="{FF2B5EF4-FFF2-40B4-BE49-F238E27FC236}">
                <a16:creationId xmlns:a16="http://schemas.microsoft.com/office/drawing/2014/main" id="{FF67D4E1-FFEE-45FA-A5A8-44A1799F2E5B}"/>
              </a:ext>
            </a:extLst>
          </p:cNvPr>
          <p:cNvSpPr txBox="1"/>
          <p:nvPr/>
        </p:nvSpPr>
        <p:spPr>
          <a:xfrm rot="16200000">
            <a:off x="18734979" y="16674478"/>
            <a:ext cx="2713929" cy="707886"/>
          </a:xfrm>
          <a:prstGeom prst="rect">
            <a:avLst/>
          </a:prstGeom>
          <a:solidFill>
            <a:schemeClr val="bg1"/>
          </a:solidFill>
        </p:spPr>
        <p:txBody>
          <a:bodyPr wrap="square" rtlCol="0">
            <a:spAutoFit/>
          </a:bodyPr>
          <a:lstStyle/>
          <a:p>
            <a:pPr algn="ctr"/>
            <a:r>
              <a:rPr lang="en-US" sz="2000" dirty="0">
                <a:latin typeface="+mj-lt"/>
              </a:rPr>
              <a:t>Gross C Uptake </a:t>
            </a:r>
          </a:p>
          <a:p>
            <a:pPr algn="ctr"/>
            <a:r>
              <a:rPr lang="en-US" sz="2000" dirty="0">
                <a:latin typeface="+mj-lt"/>
              </a:rPr>
              <a:t>(</a:t>
            </a:r>
            <a:r>
              <a:rPr lang="el-GR" sz="2000" dirty="0">
                <a:latin typeface="+mj-lt"/>
                <a:cs typeface="Calibri Light" panose="020F0302020204030204" pitchFamily="34" charset="0"/>
              </a:rPr>
              <a:t>μ</a:t>
            </a:r>
            <a:r>
              <a:rPr lang="en-US" sz="2000" dirty="0">
                <a:latin typeface="+mj-lt"/>
                <a:cs typeface="Calibri Light" panose="020F0302020204030204" pitchFamily="34" charset="0"/>
              </a:rPr>
              <a:t>mol CO</a:t>
            </a:r>
            <a:r>
              <a:rPr lang="en-US" sz="2000" baseline="-25000" dirty="0">
                <a:latin typeface="+mj-lt"/>
                <a:cs typeface="Calibri Light" panose="020F0302020204030204" pitchFamily="34" charset="0"/>
              </a:rPr>
              <a:t>2</a:t>
            </a:r>
            <a:r>
              <a:rPr lang="en-US" sz="2000" dirty="0">
                <a:latin typeface="+mj-lt"/>
                <a:cs typeface="Calibri Light" panose="020F0302020204030204" pitchFamily="34" charset="0"/>
              </a:rPr>
              <a:t> m</a:t>
            </a:r>
            <a:r>
              <a:rPr lang="en-US" sz="2000" baseline="30000" dirty="0">
                <a:latin typeface="+mj-lt"/>
                <a:cs typeface="Calibri Light" panose="020F0302020204030204" pitchFamily="34" charset="0"/>
              </a:rPr>
              <a:t>-2 </a:t>
            </a:r>
            <a:r>
              <a:rPr lang="en-US" sz="2000" dirty="0">
                <a:latin typeface="+mj-lt"/>
                <a:cs typeface="Calibri Light" panose="020F0302020204030204" pitchFamily="34" charset="0"/>
              </a:rPr>
              <a:t>sec</a:t>
            </a:r>
            <a:r>
              <a:rPr lang="en-US" sz="2000" baseline="30000" dirty="0">
                <a:latin typeface="+mj-lt"/>
                <a:cs typeface="Calibri Light" panose="020F0302020204030204" pitchFamily="34" charset="0"/>
              </a:rPr>
              <a:t> -1 </a:t>
            </a:r>
            <a:r>
              <a:rPr lang="en-US" sz="2000" dirty="0">
                <a:latin typeface="+mj-lt"/>
              </a:rPr>
              <a:t>) </a:t>
            </a:r>
          </a:p>
        </p:txBody>
      </p:sp>
      <p:sp>
        <p:nvSpPr>
          <p:cNvPr id="124" name="TextBox 123">
            <a:extLst>
              <a:ext uri="{FF2B5EF4-FFF2-40B4-BE49-F238E27FC236}">
                <a16:creationId xmlns:a16="http://schemas.microsoft.com/office/drawing/2014/main" id="{D519259D-0491-45DD-B82A-70ACD1ADB5E0}"/>
              </a:ext>
            </a:extLst>
          </p:cNvPr>
          <p:cNvSpPr txBox="1"/>
          <p:nvPr/>
        </p:nvSpPr>
        <p:spPr>
          <a:xfrm rot="16200000">
            <a:off x="18774999" y="13921239"/>
            <a:ext cx="2792548" cy="707886"/>
          </a:xfrm>
          <a:prstGeom prst="rect">
            <a:avLst/>
          </a:prstGeom>
          <a:solidFill>
            <a:schemeClr val="bg1"/>
          </a:solidFill>
        </p:spPr>
        <p:txBody>
          <a:bodyPr wrap="square" rtlCol="0">
            <a:spAutoFit/>
          </a:bodyPr>
          <a:lstStyle/>
          <a:p>
            <a:pPr algn="ctr"/>
            <a:r>
              <a:rPr lang="en-US" sz="2000" dirty="0">
                <a:latin typeface="+mj-lt"/>
              </a:rPr>
              <a:t>Soil Temperature </a:t>
            </a:r>
          </a:p>
          <a:p>
            <a:pPr algn="ctr"/>
            <a:r>
              <a:rPr lang="en-US" sz="2000" dirty="0">
                <a:latin typeface="+mj-lt"/>
              </a:rPr>
              <a:t>(</a:t>
            </a:r>
            <a:r>
              <a:rPr lang="en-US" sz="2000" dirty="0">
                <a:latin typeface="+mj-lt"/>
                <a:cs typeface="Calibri" panose="020F0502020204030204" pitchFamily="34" charset="0"/>
              </a:rPr>
              <a:t>⁰C)</a:t>
            </a:r>
            <a:endParaRPr lang="en-US" sz="2000" dirty="0">
              <a:latin typeface="+mj-lt"/>
            </a:endParaRPr>
          </a:p>
        </p:txBody>
      </p:sp>
      <p:sp>
        <p:nvSpPr>
          <p:cNvPr id="169" name="TextBox 168">
            <a:extLst>
              <a:ext uri="{FF2B5EF4-FFF2-40B4-BE49-F238E27FC236}">
                <a16:creationId xmlns:a16="http://schemas.microsoft.com/office/drawing/2014/main" id="{7C4AA848-0F6B-4771-A4AA-BCA4C323ABB9}"/>
              </a:ext>
            </a:extLst>
          </p:cNvPr>
          <p:cNvSpPr txBox="1"/>
          <p:nvPr/>
        </p:nvSpPr>
        <p:spPr>
          <a:xfrm>
            <a:off x="20751723" y="15291991"/>
            <a:ext cx="2731092" cy="338554"/>
          </a:xfrm>
          <a:prstGeom prst="rect">
            <a:avLst/>
          </a:prstGeom>
          <a:solidFill>
            <a:schemeClr val="bg1"/>
          </a:solidFill>
        </p:spPr>
        <p:txBody>
          <a:bodyPr wrap="square" rIns="0" rtlCol="0">
            <a:spAutoFit/>
          </a:bodyPr>
          <a:lstStyle/>
          <a:p>
            <a:r>
              <a:rPr lang="en-US" sz="1600" dirty="0">
                <a:latin typeface="+mj-lt"/>
              </a:rPr>
              <a:t>0           50         100        150</a:t>
            </a:r>
          </a:p>
        </p:txBody>
      </p:sp>
      <p:sp>
        <p:nvSpPr>
          <p:cNvPr id="170" name="TextBox 169">
            <a:extLst>
              <a:ext uri="{FF2B5EF4-FFF2-40B4-BE49-F238E27FC236}">
                <a16:creationId xmlns:a16="http://schemas.microsoft.com/office/drawing/2014/main" id="{1627E229-3C9C-408B-901B-6C2761514FD5}"/>
              </a:ext>
            </a:extLst>
          </p:cNvPr>
          <p:cNvSpPr txBox="1"/>
          <p:nvPr/>
        </p:nvSpPr>
        <p:spPr>
          <a:xfrm>
            <a:off x="20683479" y="18039348"/>
            <a:ext cx="2731092" cy="338554"/>
          </a:xfrm>
          <a:prstGeom prst="rect">
            <a:avLst/>
          </a:prstGeom>
          <a:solidFill>
            <a:schemeClr val="bg1"/>
          </a:solidFill>
        </p:spPr>
        <p:txBody>
          <a:bodyPr wrap="square" rIns="0" rtlCol="0">
            <a:spAutoFit/>
          </a:bodyPr>
          <a:lstStyle/>
          <a:p>
            <a:r>
              <a:rPr lang="en-US" sz="1600" dirty="0">
                <a:latin typeface="+mj-lt"/>
              </a:rPr>
              <a:t>0        100        200      300</a:t>
            </a:r>
          </a:p>
        </p:txBody>
      </p:sp>
      <p:sp>
        <p:nvSpPr>
          <p:cNvPr id="229" name="Rectangle 228">
            <a:extLst>
              <a:ext uri="{FF2B5EF4-FFF2-40B4-BE49-F238E27FC236}">
                <a16:creationId xmlns:a16="http://schemas.microsoft.com/office/drawing/2014/main" id="{1DA2C9C8-8857-43EE-BB37-BE4374B7DA67}"/>
              </a:ext>
            </a:extLst>
          </p:cNvPr>
          <p:cNvSpPr/>
          <p:nvPr/>
        </p:nvSpPr>
        <p:spPr>
          <a:xfrm>
            <a:off x="31686590" y="27962423"/>
            <a:ext cx="651140" cy="307777"/>
          </a:xfrm>
          <a:prstGeom prst="rect">
            <a:avLst/>
          </a:prstGeom>
        </p:spPr>
        <p:txBody>
          <a:bodyPr wrap="none">
            <a:spAutoFit/>
          </a:bodyPr>
          <a:lstStyle/>
          <a:p>
            <a:r>
              <a:rPr lang="en-US" sz="1400" dirty="0">
                <a:solidFill>
                  <a:schemeClr val="bg1"/>
                </a:solidFill>
                <a:latin typeface="+mj-lt"/>
              </a:rPr>
              <a:t>ORCID</a:t>
            </a:r>
          </a:p>
        </p:txBody>
      </p:sp>
      <p:sp>
        <p:nvSpPr>
          <p:cNvPr id="174" name="Rectangle 173">
            <a:extLst>
              <a:ext uri="{FF2B5EF4-FFF2-40B4-BE49-F238E27FC236}">
                <a16:creationId xmlns:a16="http://schemas.microsoft.com/office/drawing/2014/main" id="{A8FA09B3-FE34-4EFE-A3D3-107C87283B7B}"/>
              </a:ext>
            </a:extLst>
          </p:cNvPr>
          <p:cNvSpPr/>
          <p:nvPr/>
        </p:nvSpPr>
        <p:spPr>
          <a:xfrm>
            <a:off x="12760288" y="13228896"/>
            <a:ext cx="1463040" cy="441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231" name="Rectangle 230">
            <a:extLst>
              <a:ext uri="{FF2B5EF4-FFF2-40B4-BE49-F238E27FC236}">
                <a16:creationId xmlns:a16="http://schemas.microsoft.com/office/drawing/2014/main" id="{2F9EF0DD-8475-489A-9D54-E8BD1BE1DD71}"/>
              </a:ext>
            </a:extLst>
          </p:cNvPr>
          <p:cNvSpPr/>
          <p:nvPr/>
        </p:nvSpPr>
        <p:spPr>
          <a:xfrm>
            <a:off x="12615588" y="21990070"/>
            <a:ext cx="5111696" cy="6432530"/>
          </a:xfrm>
          <a:prstGeom prst="rect">
            <a:avLst/>
          </a:prstGeom>
        </p:spPr>
        <p:txBody>
          <a:bodyPr wrap="square">
            <a:spAutoFit/>
          </a:bodyPr>
          <a:lstStyle/>
          <a:p>
            <a:pPr marL="274320" indent="-274320" defTabSz="969813" fontAlgn="base">
              <a:spcBef>
                <a:spcPct val="0"/>
              </a:spcBef>
              <a:spcAft>
                <a:spcPts val="1200"/>
              </a:spcAft>
              <a:buFont typeface="Arial" panose="020B0604020202020204" pitchFamily="34" charset="0"/>
              <a:buChar char="•"/>
            </a:pPr>
            <a:r>
              <a:rPr lang="en-US" sz="2800" dirty="0">
                <a:latin typeface="+mj-lt"/>
              </a:rPr>
              <a:t>Length of vernal transition period increases with increasing winter air temperature.</a:t>
            </a:r>
          </a:p>
          <a:p>
            <a:pPr marL="274320" indent="-274320" defTabSz="969813" fontAlgn="base">
              <a:spcBef>
                <a:spcPct val="0"/>
              </a:spcBef>
              <a:spcAft>
                <a:spcPts val="1200"/>
              </a:spcAft>
              <a:buFont typeface="Arial" panose="020B0604020202020204" pitchFamily="34" charset="0"/>
              <a:buChar char="•"/>
            </a:pPr>
            <a:r>
              <a:rPr lang="en-US" sz="2800" dirty="0">
                <a:latin typeface="+mj-lt"/>
              </a:rPr>
              <a:t>In deciduous ecosystems, temperature soil temperature ramp up precedes carbon uptake, while in evergreen systems the reverse is true. </a:t>
            </a:r>
          </a:p>
          <a:p>
            <a:pPr marL="274320" indent="-274320" defTabSz="969813" fontAlgn="base">
              <a:spcBef>
                <a:spcPct val="0"/>
              </a:spcBef>
              <a:spcAft>
                <a:spcPct val="0"/>
              </a:spcAft>
              <a:buFont typeface="Arial" panose="020B0604020202020204" pitchFamily="34" charset="0"/>
              <a:buChar char="•"/>
            </a:pPr>
            <a:r>
              <a:rPr lang="en-US" sz="2800" dirty="0">
                <a:latin typeface="+mj-lt"/>
              </a:rPr>
              <a:t>Length of the  vernal transition has been linked to springtime carbon losses and maximum canopy carbon uptake capacity in the growing season (Ouimette et al. 2018). </a:t>
            </a:r>
          </a:p>
        </p:txBody>
      </p:sp>
      <p:sp>
        <p:nvSpPr>
          <p:cNvPr id="232" name="Rectangle 231">
            <a:extLst>
              <a:ext uri="{FF2B5EF4-FFF2-40B4-BE49-F238E27FC236}">
                <a16:creationId xmlns:a16="http://schemas.microsoft.com/office/drawing/2014/main" id="{2D7A7DC1-BEB6-4AD8-B163-8252CAE2E347}"/>
              </a:ext>
            </a:extLst>
          </p:cNvPr>
          <p:cNvSpPr/>
          <p:nvPr/>
        </p:nvSpPr>
        <p:spPr>
          <a:xfrm>
            <a:off x="18894876" y="10772876"/>
            <a:ext cx="5119984" cy="1200329"/>
          </a:xfrm>
          <a:prstGeom prst="rect">
            <a:avLst/>
          </a:prstGeom>
        </p:spPr>
        <p:txBody>
          <a:bodyPr wrap="square">
            <a:spAutoFit/>
          </a:bodyPr>
          <a:lstStyle/>
          <a:p>
            <a:r>
              <a:rPr lang="en-US" sz="2400" b="1" dirty="0">
                <a:solidFill>
                  <a:srgbClr val="000000"/>
                </a:solidFill>
                <a:latin typeface="+mj-lt"/>
                <a:cs typeface="Arial" charset="0"/>
              </a:rPr>
              <a:t>Figure 5</a:t>
            </a:r>
            <a:r>
              <a:rPr lang="en-US" sz="2400" dirty="0">
                <a:solidFill>
                  <a:srgbClr val="000000"/>
                </a:solidFill>
                <a:latin typeface="+mj-lt"/>
                <a:cs typeface="Arial" charset="0"/>
              </a:rPr>
              <a:t>. Proportion of annual respiration (carbon loss) in winter by mean winter air temperature.</a:t>
            </a:r>
            <a:endParaRPr lang="en-US" sz="2400" dirty="0">
              <a:latin typeface="+mj-lt"/>
            </a:endParaRPr>
          </a:p>
        </p:txBody>
      </p:sp>
      <p:graphicFrame>
        <p:nvGraphicFramePr>
          <p:cNvPr id="177" name="Chart 176">
            <a:extLst>
              <a:ext uri="{FF2B5EF4-FFF2-40B4-BE49-F238E27FC236}">
                <a16:creationId xmlns:a16="http://schemas.microsoft.com/office/drawing/2014/main" id="{6E3A96A0-D645-4BBB-B43D-AB722975D373}"/>
              </a:ext>
            </a:extLst>
          </p:cNvPr>
          <p:cNvGraphicFramePr>
            <a:graphicFrameLocks/>
          </p:cNvGraphicFramePr>
          <p:nvPr>
            <p:extLst>
              <p:ext uri="{D42A27DB-BD31-4B8C-83A1-F6EECF244321}">
                <p14:modId xmlns:p14="http://schemas.microsoft.com/office/powerpoint/2010/main" val="767285469"/>
              </p:ext>
            </p:extLst>
          </p:nvPr>
        </p:nvGraphicFramePr>
        <p:xfrm>
          <a:off x="26467350" y="9616797"/>
          <a:ext cx="5412405" cy="4077957"/>
        </p:xfrm>
        <a:graphic>
          <a:graphicData uri="http://schemas.openxmlformats.org/drawingml/2006/chart">
            <c:chart xmlns:c="http://schemas.openxmlformats.org/drawingml/2006/chart" xmlns:r="http://schemas.openxmlformats.org/officeDocument/2006/relationships" r:id="rId23"/>
          </a:graphicData>
        </a:graphic>
      </p:graphicFrame>
      <p:sp>
        <p:nvSpPr>
          <p:cNvPr id="178" name="TextBox 177">
            <a:extLst>
              <a:ext uri="{FF2B5EF4-FFF2-40B4-BE49-F238E27FC236}">
                <a16:creationId xmlns:a16="http://schemas.microsoft.com/office/drawing/2014/main" id="{BC9F35E4-42B5-49B7-8BCD-6D0E14B4F7BD}"/>
              </a:ext>
            </a:extLst>
          </p:cNvPr>
          <p:cNvSpPr txBox="1"/>
          <p:nvPr/>
        </p:nvSpPr>
        <p:spPr>
          <a:xfrm>
            <a:off x="27806135" y="13728086"/>
            <a:ext cx="3469127" cy="400110"/>
          </a:xfrm>
          <a:prstGeom prst="rect">
            <a:avLst/>
          </a:prstGeom>
          <a:noFill/>
        </p:spPr>
        <p:txBody>
          <a:bodyPr wrap="square" rtlCol="0">
            <a:spAutoFit/>
          </a:bodyPr>
          <a:lstStyle/>
          <a:p>
            <a:r>
              <a:rPr lang="en-US" sz="2000" dirty="0">
                <a:latin typeface="+mj-lt"/>
              </a:rPr>
              <a:t>Winter Soil Freeze-Thaw Events</a:t>
            </a:r>
          </a:p>
        </p:txBody>
      </p:sp>
      <p:sp>
        <p:nvSpPr>
          <p:cNvPr id="179" name="TextBox 178">
            <a:extLst>
              <a:ext uri="{FF2B5EF4-FFF2-40B4-BE49-F238E27FC236}">
                <a16:creationId xmlns:a16="http://schemas.microsoft.com/office/drawing/2014/main" id="{899583C6-8523-4F16-84BE-67EEB6F109B9}"/>
              </a:ext>
            </a:extLst>
          </p:cNvPr>
          <p:cNvSpPr txBox="1"/>
          <p:nvPr/>
        </p:nvSpPr>
        <p:spPr>
          <a:xfrm>
            <a:off x="23638188" y="10945072"/>
            <a:ext cx="3567809" cy="1938992"/>
          </a:xfrm>
          <a:prstGeom prst="rect">
            <a:avLst/>
          </a:prstGeom>
          <a:noFill/>
        </p:spPr>
        <p:txBody>
          <a:bodyPr wrap="square" rtlCol="0">
            <a:spAutoFit/>
          </a:bodyPr>
          <a:lstStyle/>
          <a:p>
            <a:pPr algn="ctr"/>
            <a:r>
              <a:rPr lang="en-US" sz="2000" dirty="0">
                <a:latin typeface="+mj-lt"/>
              </a:rPr>
              <a:t>Daily </a:t>
            </a:r>
          </a:p>
          <a:p>
            <a:pPr algn="ctr"/>
            <a:r>
              <a:rPr lang="en-US" sz="2000" dirty="0">
                <a:latin typeface="+mj-lt"/>
              </a:rPr>
              <a:t>Ecosystem </a:t>
            </a:r>
          </a:p>
          <a:p>
            <a:pPr algn="ctr"/>
            <a:r>
              <a:rPr lang="en-US" sz="2000" dirty="0">
                <a:latin typeface="+mj-lt"/>
              </a:rPr>
              <a:t>Respiration </a:t>
            </a:r>
          </a:p>
          <a:p>
            <a:pPr algn="ctr"/>
            <a:r>
              <a:rPr lang="en-US" sz="2000" dirty="0">
                <a:latin typeface="+mj-lt"/>
              </a:rPr>
              <a:t>During </a:t>
            </a:r>
          </a:p>
          <a:p>
            <a:pPr algn="ctr"/>
            <a:r>
              <a:rPr lang="en-US" sz="2000" dirty="0">
                <a:latin typeface="+mj-lt"/>
              </a:rPr>
              <a:t>Vernal Transition</a:t>
            </a:r>
          </a:p>
          <a:p>
            <a:pPr algn="ctr"/>
            <a:r>
              <a:rPr lang="en-US" sz="2000" dirty="0">
                <a:latin typeface="+mj-lt"/>
              </a:rPr>
              <a:t>(µmol CO</a:t>
            </a:r>
            <a:r>
              <a:rPr lang="en-US" sz="2000" baseline="-25000" dirty="0">
                <a:latin typeface="+mj-lt"/>
              </a:rPr>
              <a:t>2 </a:t>
            </a:r>
            <a:r>
              <a:rPr lang="en-US" sz="2000" dirty="0">
                <a:latin typeface="+mj-lt"/>
              </a:rPr>
              <a:t>m</a:t>
            </a:r>
            <a:r>
              <a:rPr lang="en-US" sz="2000" baseline="30000" dirty="0">
                <a:latin typeface="+mj-lt"/>
              </a:rPr>
              <a:t>-2 </a:t>
            </a:r>
            <a:r>
              <a:rPr lang="en-US" sz="2000" dirty="0">
                <a:latin typeface="+mj-lt"/>
              </a:rPr>
              <a:t>sec</a:t>
            </a:r>
            <a:r>
              <a:rPr lang="en-US" sz="2000" baseline="30000" dirty="0">
                <a:latin typeface="+mj-lt"/>
              </a:rPr>
              <a:t>-1</a:t>
            </a:r>
            <a:r>
              <a:rPr lang="en-US" sz="2000" dirty="0">
                <a:latin typeface="+mj-lt"/>
              </a:rPr>
              <a:t>)</a:t>
            </a:r>
          </a:p>
        </p:txBody>
      </p:sp>
      <p:cxnSp>
        <p:nvCxnSpPr>
          <p:cNvPr id="183" name="Straight Arrow Connector 182">
            <a:extLst>
              <a:ext uri="{FF2B5EF4-FFF2-40B4-BE49-F238E27FC236}">
                <a16:creationId xmlns:a16="http://schemas.microsoft.com/office/drawing/2014/main" id="{F12AE39B-6E01-4741-A07A-166A9172E103}"/>
              </a:ext>
            </a:extLst>
          </p:cNvPr>
          <p:cNvCxnSpPr/>
          <p:nvPr/>
        </p:nvCxnSpPr>
        <p:spPr>
          <a:xfrm>
            <a:off x="27042589" y="14119786"/>
            <a:ext cx="4175185" cy="0"/>
          </a:xfrm>
          <a:prstGeom prst="straightConnector1">
            <a:avLst/>
          </a:prstGeom>
          <a:ln w="1905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4" name="TextBox 183">
            <a:extLst>
              <a:ext uri="{FF2B5EF4-FFF2-40B4-BE49-F238E27FC236}">
                <a16:creationId xmlns:a16="http://schemas.microsoft.com/office/drawing/2014/main" id="{BAE5C88B-752D-47CF-ABBE-BA6BDCC5C5DA}"/>
              </a:ext>
            </a:extLst>
          </p:cNvPr>
          <p:cNvSpPr txBox="1"/>
          <p:nvPr/>
        </p:nvSpPr>
        <p:spPr>
          <a:xfrm>
            <a:off x="30579764" y="14252430"/>
            <a:ext cx="2450592" cy="369332"/>
          </a:xfrm>
          <a:prstGeom prst="rect">
            <a:avLst/>
          </a:prstGeom>
          <a:noFill/>
        </p:spPr>
        <p:txBody>
          <a:bodyPr wrap="square" rtlCol="0">
            <a:spAutoFit/>
          </a:bodyPr>
          <a:lstStyle/>
          <a:p>
            <a:r>
              <a:rPr lang="en-US" sz="1800" dirty="0">
                <a:latin typeface="+mj-lt"/>
              </a:rPr>
              <a:t>Less Snow</a:t>
            </a:r>
          </a:p>
        </p:txBody>
      </p:sp>
      <p:sp>
        <p:nvSpPr>
          <p:cNvPr id="186" name="TextBox 185">
            <a:extLst>
              <a:ext uri="{FF2B5EF4-FFF2-40B4-BE49-F238E27FC236}">
                <a16:creationId xmlns:a16="http://schemas.microsoft.com/office/drawing/2014/main" id="{24A189D0-3323-41E5-B6BB-ECD7035E0231}"/>
              </a:ext>
            </a:extLst>
          </p:cNvPr>
          <p:cNvSpPr txBox="1"/>
          <p:nvPr/>
        </p:nvSpPr>
        <p:spPr>
          <a:xfrm>
            <a:off x="26619548" y="14252431"/>
            <a:ext cx="2450592" cy="369332"/>
          </a:xfrm>
          <a:prstGeom prst="rect">
            <a:avLst/>
          </a:prstGeom>
          <a:noFill/>
        </p:spPr>
        <p:txBody>
          <a:bodyPr wrap="square" rtlCol="0">
            <a:spAutoFit/>
          </a:bodyPr>
          <a:lstStyle/>
          <a:p>
            <a:r>
              <a:rPr lang="en-US" sz="1800" dirty="0">
                <a:latin typeface="+mj-lt"/>
              </a:rPr>
              <a:t>More Snow</a:t>
            </a:r>
          </a:p>
        </p:txBody>
      </p:sp>
      <p:sp>
        <p:nvSpPr>
          <p:cNvPr id="188" name="Rectangle 187">
            <a:extLst>
              <a:ext uri="{FF2B5EF4-FFF2-40B4-BE49-F238E27FC236}">
                <a16:creationId xmlns:a16="http://schemas.microsoft.com/office/drawing/2014/main" id="{038EEDCF-9C76-4DC1-9272-67BDBF4154F4}"/>
              </a:ext>
            </a:extLst>
          </p:cNvPr>
          <p:cNvSpPr/>
          <p:nvPr/>
        </p:nvSpPr>
        <p:spPr>
          <a:xfrm>
            <a:off x="23797549" y="9931203"/>
            <a:ext cx="3307304" cy="707886"/>
          </a:xfrm>
          <a:prstGeom prst="rect">
            <a:avLst/>
          </a:prstGeom>
        </p:spPr>
        <p:txBody>
          <a:bodyPr wrap="square">
            <a:spAutoFit/>
          </a:bodyPr>
          <a:lstStyle/>
          <a:p>
            <a:pPr algn="ctr"/>
            <a:r>
              <a:rPr lang="en-US" sz="2000" b="1" i="1" dirty="0">
                <a:latin typeface="+mj-lt"/>
                <a:ea typeface="DengXian Light" panose="02010600030101010101" pitchFamily="2" charset="-122"/>
                <a:cs typeface="Gautami" panose="020B0502040204020203" pitchFamily="34" charset="0"/>
              </a:rPr>
              <a:t>Harvard Forest</a:t>
            </a:r>
          </a:p>
          <a:p>
            <a:pPr algn="ctr"/>
            <a:r>
              <a:rPr lang="en-US" sz="2000" b="1" i="1" dirty="0">
                <a:latin typeface="+mj-lt"/>
                <a:ea typeface="DengXian Light" panose="02010600030101010101" pitchFamily="2" charset="-122"/>
                <a:cs typeface="Gautami" panose="020B0502040204020203" pitchFamily="34" charset="0"/>
              </a:rPr>
              <a:t>US-Ha1</a:t>
            </a:r>
          </a:p>
        </p:txBody>
      </p:sp>
      <p:sp>
        <p:nvSpPr>
          <p:cNvPr id="190" name="Rectangle 189">
            <a:extLst>
              <a:ext uri="{FF2B5EF4-FFF2-40B4-BE49-F238E27FC236}">
                <a16:creationId xmlns:a16="http://schemas.microsoft.com/office/drawing/2014/main" id="{F7155FF0-C425-42CD-BEA7-F158D28C5EE7}"/>
              </a:ext>
            </a:extLst>
          </p:cNvPr>
          <p:cNvSpPr/>
          <p:nvPr/>
        </p:nvSpPr>
        <p:spPr>
          <a:xfrm>
            <a:off x="24472128" y="16134380"/>
            <a:ext cx="11084170" cy="4401205"/>
          </a:xfrm>
          <a:prstGeom prst="rect">
            <a:avLst/>
          </a:prstGeom>
        </p:spPr>
        <p:txBody>
          <a:bodyPr wrap="square">
            <a:spAutoFit/>
          </a:bodyPr>
          <a:lstStyle/>
          <a:p>
            <a:endParaRPr lang="en-US" sz="2800" dirty="0">
              <a:solidFill>
                <a:prstClr val="black"/>
              </a:solidFill>
              <a:latin typeface="+mj-lt"/>
            </a:endParaRPr>
          </a:p>
          <a:p>
            <a:pPr marL="285750" indent="-285750">
              <a:buFont typeface="Arial" panose="020B0604020202020204" pitchFamily="34" charset="0"/>
              <a:buChar char="•"/>
            </a:pPr>
            <a:r>
              <a:rPr lang="en-US" sz="2800" dirty="0">
                <a:solidFill>
                  <a:prstClr val="black"/>
                </a:solidFill>
                <a:latin typeface="+mj-lt"/>
              </a:rPr>
              <a:t>Climate affects proportion of annual C lost in winter</a:t>
            </a:r>
          </a:p>
          <a:p>
            <a:pPr marL="285750" indent="-285750">
              <a:buFont typeface="Arial" panose="020B0604020202020204" pitchFamily="34" charset="0"/>
              <a:buChar char="•"/>
            </a:pPr>
            <a:r>
              <a:rPr lang="en-US" sz="2800" dirty="0">
                <a:solidFill>
                  <a:prstClr val="black"/>
                </a:solidFill>
                <a:latin typeface="+mj-lt"/>
              </a:rPr>
              <a:t>Warmer winters related to longer vernal transitions</a:t>
            </a:r>
          </a:p>
          <a:p>
            <a:pPr marL="285750" indent="-285750">
              <a:buFont typeface="Arial" panose="020B0604020202020204" pitchFamily="34" charset="0"/>
              <a:buChar char="•"/>
            </a:pPr>
            <a:r>
              <a:rPr lang="en-US" sz="2800" dirty="0">
                <a:solidFill>
                  <a:prstClr val="black"/>
                </a:solidFill>
                <a:latin typeface="+mj-lt"/>
              </a:rPr>
              <a:t>Winter climate effect on carbon is observable at flux footprint scale</a:t>
            </a:r>
          </a:p>
          <a:p>
            <a:pPr marL="742950" lvl="1" indent="-342900">
              <a:buFont typeface="Arial" panose="020B0604020202020204" pitchFamily="34" charset="0"/>
              <a:buChar char="•"/>
            </a:pPr>
            <a:r>
              <a:rPr lang="en-US" sz="2800" dirty="0">
                <a:solidFill>
                  <a:prstClr val="black"/>
                </a:solidFill>
                <a:latin typeface="+mj-lt"/>
              </a:rPr>
              <a:t>At Harvard Forest, increased freeze-thaw cycles reduce ecosystem respiration during vernal transition</a:t>
            </a:r>
          </a:p>
          <a:p>
            <a:r>
              <a:rPr lang="en-US" sz="2800" b="1" dirty="0">
                <a:solidFill>
                  <a:prstClr val="black"/>
                </a:solidFill>
                <a:latin typeface="+mj-lt"/>
              </a:rPr>
              <a:t>Future work </a:t>
            </a:r>
          </a:p>
          <a:p>
            <a:pPr marL="285750" indent="-285750">
              <a:buFont typeface="Arial" panose="020B0604020202020204" pitchFamily="34" charset="0"/>
              <a:buChar char="•"/>
            </a:pPr>
            <a:r>
              <a:rPr lang="en-US" sz="2800" dirty="0">
                <a:solidFill>
                  <a:prstClr val="black"/>
                </a:solidFill>
                <a:latin typeface="+mj-lt"/>
              </a:rPr>
              <a:t>Extend modeling and hypothesis testing to all sites</a:t>
            </a:r>
          </a:p>
          <a:p>
            <a:pPr marL="285750" indent="-285750">
              <a:buFont typeface="Arial" panose="020B0604020202020204" pitchFamily="34" charset="0"/>
              <a:buChar char="•"/>
            </a:pPr>
            <a:r>
              <a:rPr lang="en-US" sz="2800" dirty="0">
                <a:solidFill>
                  <a:prstClr val="black"/>
                </a:solidFill>
                <a:latin typeface="+mj-lt"/>
              </a:rPr>
              <a:t>Include more evergreen sites where vernal transitions vary</a:t>
            </a:r>
          </a:p>
          <a:p>
            <a:endParaRPr lang="en-US" sz="2800" dirty="0">
              <a:latin typeface="+mj-lt"/>
            </a:endParaRPr>
          </a:p>
        </p:txBody>
      </p:sp>
      <p:pic>
        <p:nvPicPr>
          <p:cNvPr id="208" name="Picture 207">
            <a:extLst>
              <a:ext uri="{FF2B5EF4-FFF2-40B4-BE49-F238E27FC236}">
                <a16:creationId xmlns:a16="http://schemas.microsoft.com/office/drawing/2014/main" id="{F549A92D-C130-4174-9819-5BA4145D438B}"/>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18525989" y="21535718"/>
            <a:ext cx="4870625" cy="4870625"/>
          </a:xfrm>
          <a:prstGeom prst="rect">
            <a:avLst/>
          </a:prstGeom>
        </p:spPr>
      </p:pic>
      <p:sp>
        <p:nvSpPr>
          <p:cNvPr id="216" name="TextBox 215">
            <a:extLst>
              <a:ext uri="{FF2B5EF4-FFF2-40B4-BE49-F238E27FC236}">
                <a16:creationId xmlns:a16="http://schemas.microsoft.com/office/drawing/2014/main" id="{280C8FA9-72D0-4E1A-A87C-73B07407C96E}"/>
              </a:ext>
            </a:extLst>
          </p:cNvPr>
          <p:cNvSpPr txBox="1"/>
          <p:nvPr/>
        </p:nvSpPr>
        <p:spPr>
          <a:xfrm>
            <a:off x="18211800" y="21535719"/>
            <a:ext cx="493180" cy="4585871"/>
          </a:xfrm>
          <a:prstGeom prst="rect">
            <a:avLst/>
          </a:prstGeom>
          <a:solidFill>
            <a:sysClr val="window" lastClr="FFFFFF"/>
          </a:solidFill>
        </p:spPr>
        <p:txBody>
          <a:bodyPr wrap="square" rIns="0" rtlCol="0">
            <a:spAutoFit/>
          </a:bodyPr>
          <a:lstStyle/>
          <a:p>
            <a:pPr marL="0" marR="0" lvl="0" indent="0" algn="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mj-lt"/>
              </a:rPr>
              <a:t>60</a:t>
            </a: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mj-lt"/>
              </a:rPr>
              <a:t>40</a:t>
            </a: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mj-lt"/>
              </a:rPr>
              <a:t>20</a:t>
            </a: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mj-lt"/>
              </a:rPr>
              <a:t>0</a:t>
            </a: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prstClr val="black"/>
              </a:solidFill>
              <a:effectLst/>
              <a:uLnTx/>
              <a:uFillTx/>
              <a:latin typeface="+mj-lt"/>
            </a:endParaRPr>
          </a:p>
          <a:p>
            <a:pPr marL="0" marR="0" lvl="0" indent="0" algn="r" defTabSz="4572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prstClr val="black"/>
                </a:solidFill>
                <a:effectLst/>
                <a:uLnTx/>
                <a:uFillTx/>
                <a:latin typeface="+mj-lt"/>
              </a:rPr>
              <a:t>-20</a:t>
            </a:r>
          </a:p>
        </p:txBody>
      </p:sp>
      <p:sp>
        <p:nvSpPr>
          <p:cNvPr id="217" name="Rectangle 216">
            <a:extLst>
              <a:ext uri="{FF2B5EF4-FFF2-40B4-BE49-F238E27FC236}">
                <a16:creationId xmlns:a16="http://schemas.microsoft.com/office/drawing/2014/main" id="{AC0195AF-DF50-4BAE-AC01-602281474318}"/>
              </a:ext>
            </a:extLst>
          </p:cNvPr>
          <p:cNvSpPr/>
          <p:nvPr/>
        </p:nvSpPr>
        <p:spPr>
          <a:xfrm>
            <a:off x="19476842" y="25531271"/>
            <a:ext cx="1066657" cy="184239"/>
          </a:xfrm>
          <a:prstGeom prst="rect">
            <a:avLst/>
          </a:prstGeom>
          <a:noFill/>
          <a:ln w="12700" cap="flat" cmpd="sng" algn="ctr">
            <a:noFill/>
            <a:prstDash val="solid"/>
            <a:miter lim="800000"/>
          </a:ln>
          <a:effectLst/>
        </p:spPr>
        <p:txBody>
          <a:bodyPr lIns="0" tIns="0" rIns="0" bIns="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0000"/>
                </a:solidFill>
                <a:effectLst/>
                <a:uLnTx/>
                <a:uFillTx/>
                <a:latin typeface="+mj-lt"/>
                <a:ea typeface="+mn-ea"/>
                <a:cs typeface="+mn-cs"/>
              </a:rPr>
              <a:t>Howland</a:t>
            </a:r>
          </a:p>
          <a:p>
            <a:pPr marL="0" marR="0" lvl="0" indent="0" algn="ctr" defTabSz="457200" eaLnBrk="1" fontAlgn="auto" latinLnBrk="0" hangingPunct="1">
              <a:lnSpc>
                <a:spcPct val="100000"/>
              </a:lnSpc>
              <a:spcBef>
                <a:spcPts val="0"/>
              </a:spcBef>
              <a:spcAft>
                <a:spcPts val="0"/>
              </a:spcAft>
              <a:buClrTx/>
              <a:buSzTx/>
              <a:buFontTx/>
              <a:buNone/>
              <a:tabLst/>
              <a:defRPr/>
            </a:pPr>
            <a:r>
              <a:rPr lang="en-US" sz="1800" kern="0" dirty="0">
                <a:solidFill>
                  <a:srgbClr val="FF0000"/>
                </a:solidFill>
                <a:latin typeface="+mj-lt"/>
              </a:rPr>
              <a:t>US-Ho1</a:t>
            </a:r>
            <a:endParaRPr kumimoji="0" lang="en-US" sz="1800" b="0" i="0" u="none" strike="noStrike" kern="0" cap="none" spc="0" normalizeH="0" baseline="0" noProof="0" dirty="0">
              <a:ln>
                <a:noFill/>
              </a:ln>
              <a:solidFill>
                <a:srgbClr val="FF0000"/>
              </a:solidFill>
              <a:effectLst/>
              <a:uLnTx/>
              <a:uFillTx/>
              <a:latin typeface="+mj-lt"/>
              <a:ea typeface="+mn-ea"/>
              <a:cs typeface="+mn-cs"/>
            </a:endParaRPr>
          </a:p>
        </p:txBody>
      </p:sp>
      <p:sp>
        <p:nvSpPr>
          <p:cNvPr id="219" name="TextBox 218">
            <a:extLst>
              <a:ext uri="{FF2B5EF4-FFF2-40B4-BE49-F238E27FC236}">
                <a16:creationId xmlns:a16="http://schemas.microsoft.com/office/drawing/2014/main" id="{A1F7F88D-D939-41EC-967A-68AA0A9D9592}"/>
              </a:ext>
            </a:extLst>
          </p:cNvPr>
          <p:cNvSpPr txBox="1"/>
          <p:nvPr/>
        </p:nvSpPr>
        <p:spPr>
          <a:xfrm>
            <a:off x="20845344" y="24648601"/>
            <a:ext cx="2381108" cy="1200329"/>
          </a:xfrm>
          <a:prstGeom prst="rect">
            <a:avLst/>
          </a:prstGeom>
          <a:solidFill>
            <a:sysClr val="window" lastClr="FFFFFF"/>
          </a:solidFill>
          <a:ln w="28575">
            <a:solidFill>
              <a:srgbClr val="FF0000"/>
            </a:solidFill>
          </a:ln>
        </p:spPr>
        <p:txBody>
          <a:bodyPr wrap="square" rtlCol="0">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latin typeface="+mj-lt"/>
              </a:rPr>
              <a:t>In evergreen forest, start of carbon uptake precedes soil temperature ramp up </a:t>
            </a:r>
          </a:p>
        </p:txBody>
      </p:sp>
      <p:sp>
        <p:nvSpPr>
          <p:cNvPr id="221" name="TextBox 220">
            <a:extLst>
              <a:ext uri="{FF2B5EF4-FFF2-40B4-BE49-F238E27FC236}">
                <a16:creationId xmlns:a16="http://schemas.microsoft.com/office/drawing/2014/main" id="{8059ADB2-B9F9-43F8-B7B7-165D78BC9195}"/>
              </a:ext>
            </a:extLst>
          </p:cNvPr>
          <p:cNvSpPr txBox="1"/>
          <p:nvPr/>
        </p:nvSpPr>
        <p:spPr>
          <a:xfrm>
            <a:off x="19765057" y="22020718"/>
            <a:ext cx="1285115" cy="1015663"/>
          </a:xfrm>
          <a:prstGeom prst="rect">
            <a:avLst/>
          </a:prstGeom>
          <a:solidFill>
            <a:sysClr val="window" lastClr="FFFFFF"/>
          </a:solidFill>
        </p:spPr>
        <p:txBody>
          <a:bodyPr wrap="square" rtlCol="0">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mj-lt"/>
              </a:rPr>
              <a:t>R</a:t>
            </a:r>
            <a:r>
              <a:rPr kumimoji="0" lang="en-US" sz="2000" b="0" i="0" u="none" strike="noStrike" kern="0" cap="none" spc="0" normalizeH="0" baseline="30000" noProof="0" dirty="0">
                <a:ln>
                  <a:noFill/>
                </a:ln>
                <a:solidFill>
                  <a:prstClr val="black"/>
                </a:solidFill>
                <a:effectLst/>
                <a:uLnTx/>
                <a:uFillTx/>
                <a:latin typeface="+mj-lt"/>
              </a:rPr>
              <a:t>2</a:t>
            </a:r>
            <a:r>
              <a:rPr kumimoji="0" lang="en-US" sz="2000" b="0" i="0" u="none" strike="noStrike" kern="0" cap="none" spc="0" normalizeH="0" baseline="0" noProof="0" dirty="0">
                <a:ln>
                  <a:noFill/>
                </a:ln>
                <a:solidFill>
                  <a:prstClr val="black"/>
                </a:solidFill>
                <a:effectLst/>
                <a:uLnTx/>
                <a:uFillTx/>
                <a:latin typeface="+mj-lt"/>
              </a:rPr>
              <a:t> = 0.84</a:t>
            </a:r>
          </a:p>
          <a:p>
            <a:pPr marL="0" marR="0" lvl="0" indent="0" defTabSz="4572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mj-lt"/>
              </a:rPr>
              <a:t>p </a:t>
            </a:r>
            <a:r>
              <a:rPr kumimoji="0" lang="en-US" sz="2000" b="0" i="0" u="none" strike="noStrike" kern="0" cap="none" spc="0" normalizeH="0" baseline="0" noProof="0" dirty="0">
                <a:ln>
                  <a:noFill/>
                </a:ln>
                <a:solidFill>
                  <a:prstClr val="black"/>
                </a:solidFill>
                <a:effectLst/>
                <a:uLnTx/>
                <a:uFillTx/>
                <a:latin typeface="+mj-lt"/>
              </a:rPr>
              <a:t>&lt; 0.05</a:t>
            </a:r>
          </a:p>
          <a:p>
            <a:pPr marL="0" marR="0" lvl="0" indent="0" defTabSz="457200" eaLnBrk="1" fontAlgn="auto" latinLnBrk="0" hangingPunct="1">
              <a:lnSpc>
                <a:spcPct val="100000"/>
              </a:lnSpc>
              <a:spcBef>
                <a:spcPts val="0"/>
              </a:spcBef>
              <a:spcAft>
                <a:spcPts val="0"/>
              </a:spcAft>
              <a:buClrTx/>
              <a:buSzTx/>
              <a:buFontTx/>
              <a:buNone/>
              <a:tabLst/>
              <a:defRPr/>
            </a:pPr>
            <a:endParaRPr kumimoji="0" lang="en-US" sz="2000" b="0" i="1" u="none" strike="noStrike" kern="0" cap="none" spc="0" normalizeH="0" baseline="0" noProof="0" dirty="0">
              <a:ln>
                <a:noFill/>
              </a:ln>
              <a:solidFill>
                <a:prstClr val="black"/>
              </a:solidFill>
              <a:effectLst/>
              <a:uLnTx/>
              <a:uFillTx/>
              <a:latin typeface="+mj-lt"/>
            </a:endParaRPr>
          </a:p>
        </p:txBody>
      </p:sp>
      <p:pic>
        <p:nvPicPr>
          <p:cNvPr id="233" name="Picture 232">
            <a:extLst>
              <a:ext uri="{FF2B5EF4-FFF2-40B4-BE49-F238E27FC236}">
                <a16:creationId xmlns:a16="http://schemas.microsoft.com/office/drawing/2014/main" id="{AB4A1F4F-892E-468F-B960-CCA2C61694EB}"/>
              </a:ext>
            </a:extLst>
          </p:cNvPr>
          <p:cNvPicPr>
            <a:picLocks noChangeAspect="1"/>
          </p:cNvPicPr>
          <p:nvPr/>
        </p:nvPicPr>
        <p:blipFill>
          <a:blip r:embed="rId25"/>
          <a:stretch>
            <a:fillRect/>
          </a:stretch>
        </p:blipFill>
        <p:spPr>
          <a:xfrm>
            <a:off x="12954000" y="19490456"/>
            <a:ext cx="2699634" cy="1799756"/>
          </a:xfrm>
          <a:prstGeom prst="rect">
            <a:avLst/>
          </a:prstGeom>
        </p:spPr>
      </p:pic>
      <p:sp>
        <p:nvSpPr>
          <p:cNvPr id="223" name="Rectangle 8">
            <a:extLst>
              <a:ext uri="{FF2B5EF4-FFF2-40B4-BE49-F238E27FC236}">
                <a16:creationId xmlns:a16="http://schemas.microsoft.com/office/drawing/2014/main" id="{2CA5DEEF-01FD-47D8-8E65-2CC1D3EE3964}"/>
              </a:ext>
            </a:extLst>
          </p:cNvPr>
          <p:cNvSpPr>
            <a:spLocks noChangeArrowheads="1"/>
          </p:cNvSpPr>
          <p:nvPr/>
        </p:nvSpPr>
        <p:spPr bwMode="auto">
          <a:xfrm>
            <a:off x="17983199" y="27355800"/>
            <a:ext cx="6023223" cy="120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400" b="1" dirty="0">
                <a:solidFill>
                  <a:srgbClr val="000000"/>
                </a:solidFill>
                <a:latin typeface="+mj-lt"/>
                <a:cs typeface="Arial" charset="0"/>
              </a:rPr>
              <a:t>Figure 8</a:t>
            </a:r>
            <a:r>
              <a:rPr lang="en-US" sz="2400" dirty="0">
                <a:solidFill>
                  <a:srgbClr val="000000"/>
                </a:solidFill>
                <a:latin typeface="+mj-lt"/>
                <a:cs typeface="Arial" charset="0"/>
              </a:rPr>
              <a:t>. Length of vernal transition between soil temperature ramp up and initiation of carbon  uptake by winter air temperature. </a:t>
            </a:r>
          </a:p>
        </p:txBody>
      </p:sp>
      <p:pic>
        <p:nvPicPr>
          <p:cNvPr id="236" name="Picture 235">
            <a:extLst>
              <a:ext uri="{FF2B5EF4-FFF2-40B4-BE49-F238E27FC236}">
                <a16:creationId xmlns:a16="http://schemas.microsoft.com/office/drawing/2014/main" id="{8F8BE720-37FF-4FC5-B194-019B3B8960DC}"/>
              </a:ext>
            </a:extLst>
          </p:cNvPr>
          <p:cNvPicPr>
            <a:picLocks noChangeAspect="1"/>
          </p:cNvPicPr>
          <p:nvPr/>
        </p:nvPicPr>
        <p:blipFill rotWithShape="1">
          <a:blip r:embed="rId26" cstate="print">
            <a:extLst>
              <a:ext uri="{28A0092B-C50C-407E-A947-70E740481C1C}">
                <a14:useLocalDpi xmlns:a14="http://schemas.microsoft.com/office/drawing/2010/main" val="0"/>
              </a:ext>
            </a:extLst>
          </a:blip>
          <a:srcRect b="9474"/>
          <a:stretch/>
        </p:blipFill>
        <p:spPr>
          <a:xfrm>
            <a:off x="16002525" y="19490456"/>
            <a:ext cx="2650819" cy="1799755"/>
          </a:xfrm>
          <a:prstGeom prst="rect">
            <a:avLst/>
          </a:prstGeom>
        </p:spPr>
      </p:pic>
      <p:sp>
        <p:nvSpPr>
          <p:cNvPr id="239" name="Rectangle 238">
            <a:extLst>
              <a:ext uri="{FF2B5EF4-FFF2-40B4-BE49-F238E27FC236}">
                <a16:creationId xmlns:a16="http://schemas.microsoft.com/office/drawing/2014/main" id="{D66EEA3F-AF71-4C7A-8ED0-F75ED2D6A781}"/>
              </a:ext>
            </a:extLst>
          </p:cNvPr>
          <p:cNvSpPr/>
          <p:nvPr/>
        </p:nvSpPr>
        <p:spPr>
          <a:xfrm>
            <a:off x="19172126" y="26506955"/>
            <a:ext cx="3760517" cy="40011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prstClr val="black"/>
                </a:solidFill>
                <a:effectLst/>
                <a:uLnTx/>
                <a:uFillTx/>
                <a:latin typeface="+mj-lt"/>
              </a:rPr>
              <a:t>Mean Winter Air Temperature (°C)</a:t>
            </a:r>
          </a:p>
        </p:txBody>
      </p:sp>
      <p:sp>
        <p:nvSpPr>
          <p:cNvPr id="240" name="TextBox 239">
            <a:extLst>
              <a:ext uri="{FF2B5EF4-FFF2-40B4-BE49-F238E27FC236}">
                <a16:creationId xmlns:a16="http://schemas.microsoft.com/office/drawing/2014/main" id="{F0ED2827-B246-4E60-B792-DA060B0210B6}"/>
              </a:ext>
            </a:extLst>
          </p:cNvPr>
          <p:cNvSpPr txBox="1"/>
          <p:nvPr/>
        </p:nvSpPr>
        <p:spPr>
          <a:xfrm>
            <a:off x="18592800" y="27001251"/>
            <a:ext cx="2450592" cy="369332"/>
          </a:xfrm>
          <a:prstGeom prst="rect">
            <a:avLst/>
          </a:prstGeom>
          <a:noFill/>
        </p:spPr>
        <p:txBody>
          <a:bodyPr wrap="square" rtlCol="0">
            <a:spAutoFit/>
          </a:bodyPr>
          <a:lstStyle/>
          <a:p>
            <a:r>
              <a:rPr lang="en-US" sz="1800" dirty="0">
                <a:latin typeface="+mj-lt"/>
              </a:rPr>
              <a:t>High Latitude</a:t>
            </a:r>
          </a:p>
        </p:txBody>
      </p:sp>
      <p:sp>
        <p:nvSpPr>
          <p:cNvPr id="241" name="TextBox 240">
            <a:extLst>
              <a:ext uri="{FF2B5EF4-FFF2-40B4-BE49-F238E27FC236}">
                <a16:creationId xmlns:a16="http://schemas.microsoft.com/office/drawing/2014/main" id="{4AABED69-692B-4C83-B77D-1E0C8361223A}"/>
              </a:ext>
            </a:extLst>
          </p:cNvPr>
          <p:cNvSpPr txBox="1"/>
          <p:nvPr/>
        </p:nvSpPr>
        <p:spPr>
          <a:xfrm>
            <a:off x="22126623" y="26993927"/>
            <a:ext cx="2450592" cy="369332"/>
          </a:xfrm>
          <a:prstGeom prst="rect">
            <a:avLst/>
          </a:prstGeom>
          <a:noFill/>
        </p:spPr>
        <p:txBody>
          <a:bodyPr wrap="square" rtlCol="0">
            <a:spAutoFit/>
          </a:bodyPr>
          <a:lstStyle/>
          <a:p>
            <a:r>
              <a:rPr lang="en-US" sz="1800" dirty="0">
                <a:latin typeface="+mj-lt"/>
              </a:rPr>
              <a:t>Low Latitude</a:t>
            </a:r>
          </a:p>
        </p:txBody>
      </p:sp>
      <p:cxnSp>
        <p:nvCxnSpPr>
          <p:cNvPr id="242" name="Straight Arrow Connector 241">
            <a:extLst>
              <a:ext uri="{FF2B5EF4-FFF2-40B4-BE49-F238E27FC236}">
                <a16:creationId xmlns:a16="http://schemas.microsoft.com/office/drawing/2014/main" id="{26D9E591-1894-4587-B2D9-811DC02091A1}"/>
              </a:ext>
            </a:extLst>
          </p:cNvPr>
          <p:cNvCxnSpPr/>
          <p:nvPr/>
        </p:nvCxnSpPr>
        <p:spPr>
          <a:xfrm>
            <a:off x="19022085" y="26907065"/>
            <a:ext cx="4175185" cy="0"/>
          </a:xfrm>
          <a:prstGeom prst="straightConnector1">
            <a:avLst/>
          </a:prstGeom>
          <a:ln w="1905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37" name="TextBox 136">
            <a:extLst>
              <a:ext uri="{FF2B5EF4-FFF2-40B4-BE49-F238E27FC236}">
                <a16:creationId xmlns:a16="http://schemas.microsoft.com/office/drawing/2014/main" id="{58586F37-E256-444B-B100-4FA0C9619151}"/>
              </a:ext>
            </a:extLst>
          </p:cNvPr>
          <p:cNvSpPr txBox="1"/>
          <p:nvPr/>
        </p:nvSpPr>
        <p:spPr>
          <a:xfrm>
            <a:off x="18252020" y="21490014"/>
            <a:ext cx="493180" cy="4601260"/>
          </a:xfrm>
          <a:prstGeom prst="rect">
            <a:avLst/>
          </a:prstGeom>
          <a:solidFill>
            <a:schemeClr val="bg1"/>
          </a:solidFill>
        </p:spPr>
        <p:txBody>
          <a:bodyPr wrap="square" rIns="0" rtlCol="0">
            <a:spAutoFit/>
          </a:bodyPr>
          <a:lstStyle/>
          <a:p>
            <a:pPr algn="r"/>
            <a:r>
              <a:rPr lang="en-US" sz="2000" dirty="0">
                <a:latin typeface="+mj-lt"/>
              </a:rPr>
              <a:t>60</a:t>
            </a:r>
          </a:p>
          <a:p>
            <a:pPr algn="r"/>
            <a:endParaRPr lang="en-US" sz="2000" dirty="0">
              <a:latin typeface="+mj-lt"/>
            </a:endParaRPr>
          </a:p>
          <a:p>
            <a:pPr algn="r"/>
            <a:endParaRPr lang="en-US" sz="1400" dirty="0">
              <a:latin typeface="+mj-lt"/>
            </a:endParaRPr>
          </a:p>
          <a:p>
            <a:pPr algn="r"/>
            <a:endParaRPr lang="en-US" sz="1400" dirty="0">
              <a:latin typeface="+mj-lt"/>
            </a:endParaRPr>
          </a:p>
          <a:p>
            <a:pPr algn="r"/>
            <a:r>
              <a:rPr lang="en-US" sz="2000" dirty="0">
                <a:latin typeface="+mj-lt"/>
              </a:rPr>
              <a:t>40</a:t>
            </a:r>
          </a:p>
          <a:p>
            <a:pPr algn="r"/>
            <a:endParaRPr lang="en-US" sz="2000" dirty="0">
              <a:latin typeface="+mj-lt"/>
            </a:endParaRPr>
          </a:p>
          <a:p>
            <a:pPr algn="r"/>
            <a:endParaRPr lang="en-US" sz="2000" dirty="0">
              <a:latin typeface="+mj-lt"/>
            </a:endParaRPr>
          </a:p>
          <a:p>
            <a:pPr algn="r"/>
            <a:endParaRPr lang="en-US" sz="900" dirty="0">
              <a:latin typeface="+mj-lt"/>
            </a:endParaRPr>
          </a:p>
          <a:p>
            <a:pPr algn="r"/>
            <a:r>
              <a:rPr lang="en-US" sz="2000" dirty="0">
                <a:latin typeface="+mj-lt"/>
              </a:rPr>
              <a:t>20</a:t>
            </a:r>
          </a:p>
          <a:p>
            <a:pPr algn="r"/>
            <a:endParaRPr lang="en-US" sz="2000" dirty="0">
              <a:latin typeface="+mj-lt"/>
            </a:endParaRPr>
          </a:p>
          <a:p>
            <a:pPr algn="r"/>
            <a:endParaRPr lang="en-US" sz="1600" dirty="0">
              <a:latin typeface="+mj-lt"/>
            </a:endParaRPr>
          </a:p>
          <a:p>
            <a:pPr algn="r"/>
            <a:endParaRPr lang="en-US" sz="1200" dirty="0">
              <a:latin typeface="+mj-lt"/>
            </a:endParaRPr>
          </a:p>
          <a:p>
            <a:pPr algn="r"/>
            <a:r>
              <a:rPr lang="en-US" sz="2000" dirty="0">
                <a:latin typeface="+mj-lt"/>
              </a:rPr>
              <a:t>0</a:t>
            </a:r>
          </a:p>
          <a:p>
            <a:pPr algn="r"/>
            <a:endParaRPr lang="en-US" sz="2000" dirty="0">
              <a:latin typeface="+mj-lt"/>
            </a:endParaRPr>
          </a:p>
          <a:p>
            <a:pPr algn="r"/>
            <a:endParaRPr lang="en-US" sz="2800" dirty="0">
              <a:latin typeface="+mj-lt"/>
            </a:endParaRPr>
          </a:p>
          <a:p>
            <a:pPr algn="r"/>
            <a:r>
              <a:rPr lang="en-US" sz="2000" dirty="0">
                <a:latin typeface="+mj-lt"/>
              </a:rPr>
              <a:t>-20</a:t>
            </a:r>
          </a:p>
        </p:txBody>
      </p:sp>
      <p:sp>
        <p:nvSpPr>
          <p:cNvPr id="238" name="Rectangle 237">
            <a:extLst>
              <a:ext uri="{FF2B5EF4-FFF2-40B4-BE49-F238E27FC236}">
                <a16:creationId xmlns:a16="http://schemas.microsoft.com/office/drawing/2014/main" id="{7DB1303A-F568-4627-A7B6-042694C1374F}"/>
              </a:ext>
            </a:extLst>
          </p:cNvPr>
          <p:cNvSpPr/>
          <p:nvPr/>
        </p:nvSpPr>
        <p:spPr>
          <a:xfrm>
            <a:off x="17221200" y="22746831"/>
            <a:ext cx="1650509" cy="1938992"/>
          </a:xfrm>
          <a:prstGeom prst="rect">
            <a:avLst/>
          </a:prstGeom>
        </p:spPr>
        <p:txBody>
          <a:bodyPr wrap="square">
            <a:spAutoFit/>
          </a:bodyPr>
          <a:lstStyle/>
          <a:p>
            <a:pPr lvl="0" algn="ctr">
              <a:defRPr/>
            </a:pPr>
            <a:r>
              <a:rPr kumimoji="0" lang="en-US" sz="2000" i="0" u="none" strike="noStrike" kern="1200" cap="none" spc="0" normalizeH="0" baseline="0" noProof="0" dirty="0">
                <a:ln>
                  <a:noFill/>
                </a:ln>
                <a:solidFill>
                  <a:prstClr val="black"/>
                </a:solidFill>
                <a:effectLst/>
                <a:uLnTx/>
                <a:uFillTx/>
                <a:latin typeface="+mj-lt"/>
              </a:rPr>
              <a:t>Vernal </a:t>
            </a:r>
          </a:p>
          <a:p>
            <a:pPr lvl="0" algn="ctr">
              <a:defRPr/>
            </a:pPr>
            <a:r>
              <a:rPr kumimoji="0" lang="en-US" sz="2000" i="0" u="none" strike="noStrike" kern="1200" cap="none" spc="0" normalizeH="0" baseline="0" noProof="0" dirty="0">
                <a:ln>
                  <a:noFill/>
                </a:ln>
                <a:solidFill>
                  <a:prstClr val="black"/>
                </a:solidFill>
                <a:effectLst/>
                <a:uLnTx/>
                <a:uFillTx/>
                <a:latin typeface="+mj-lt"/>
              </a:rPr>
              <a:t>Transition </a:t>
            </a:r>
          </a:p>
          <a:p>
            <a:pPr lvl="0" algn="ctr">
              <a:defRPr/>
            </a:pPr>
            <a:r>
              <a:rPr kumimoji="0" lang="en-US" sz="2000" i="0" u="none" strike="noStrike" kern="1200" cap="none" spc="0" normalizeH="0" baseline="0" noProof="0" dirty="0">
                <a:ln>
                  <a:noFill/>
                </a:ln>
                <a:solidFill>
                  <a:prstClr val="black"/>
                </a:solidFill>
                <a:effectLst/>
                <a:uLnTx/>
                <a:uFillTx/>
                <a:latin typeface="+mj-lt"/>
              </a:rPr>
              <a:t>Period</a:t>
            </a:r>
          </a:p>
          <a:p>
            <a:pPr lvl="0" algn="ctr">
              <a:defRPr/>
            </a:pPr>
            <a:r>
              <a:rPr kumimoji="0" lang="en-US" sz="2000" i="0" u="none" strike="noStrike" kern="1200" cap="none" spc="0" normalizeH="0" baseline="0" noProof="0" dirty="0">
                <a:ln>
                  <a:noFill/>
                </a:ln>
                <a:solidFill>
                  <a:prstClr val="black"/>
                </a:solidFill>
                <a:effectLst/>
                <a:uLnTx/>
                <a:uFillTx/>
                <a:latin typeface="+mj-lt"/>
              </a:rPr>
              <a:t>Length</a:t>
            </a:r>
          </a:p>
          <a:p>
            <a:pPr lvl="0" algn="ctr">
              <a:defRPr/>
            </a:pPr>
            <a:r>
              <a:rPr lang="en-US" sz="2000" dirty="0">
                <a:solidFill>
                  <a:prstClr val="black"/>
                </a:solidFill>
                <a:latin typeface="+mj-lt"/>
              </a:rPr>
              <a:t>(days)</a:t>
            </a:r>
            <a:endParaRPr kumimoji="0" lang="en-US" sz="2000" i="0" u="none" strike="noStrike" kern="1200" cap="none" spc="0" normalizeH="0" baseline="0" noProof="0" dirty="0">
              <a:ln>
                <a:noFill/>
              </a:ln>
              <a:solidFill>
                <a:prstClr val="black"/>
              </a:solidFill>
              <a:effectLst/>
              <a:uLnTx/>
              <a:uFillTx/>
              <a:latin typeface="+mj-lt"/>
            </a:endParaRPr>
          </a:p>
          <a:p>
            <a:pPr lvl="0" algn="ctr">
              <a:defRPr/>
            </a:pPr>
            <a:endParaRPr kumimoji="0" lang="en-US" sz="2000" i="0" u="none" strike="noStrike" kern="1200" cap="none" spc="0" normalizeH="0" baseline="0" noProof="0" dirty="0">
              <a:ln>
                <a:noFill/>
              </a:ln>
              <a:solidFill>
                <a:prstClr val="black"/>
              </a:solidFill>
              <a:effectLst/>
              <a:uLnTx/>
              <a:uFillTx/>
              <a:latin typeface="+mj-lt"/>
            </a:endParaRPr>
          </a:p>
        </p:txBody>
      </p:sp>
      <p:pic>
        <p:nvPicPr>
          <p:cNvPr id="138" name="Picture 8" descr="Snow melts early on plots II">
            <a:extLst>
              <a:ext uri="{FF2B5EF4-FFF2-40B4-BE49-F238E27FC236}">
                <a16:creationId xmlns:a16="http://schemas.microsoft.com/office/drawing/2014/main" id="{BB72E278-934E-4F40-99E5-ACD4EF01B608}"/>
              </a:ext>
            </a:extLst>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31563320" y="5603790"/>
            <a:ext cx="3761628" cy="282267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42" name="Rectangle 8">
            <a:extLst>
              <a:ext uri="{FF2B5EF4-FFF2-40B4-BE49-F238E27FC236}">
                <a16:creationId xmlns:a16="http://schemas.microsoft.com/office/drawing/2014/main" id="{F35F5FC7-D752-4572-B743-7C6BFBD38407}"/>
              </a:ext>
            </a:extLst>
          </p:cNvPr>
          <p:cNvSpPr>
            <a:spLocks noChangeArrowheads="1"/>
          </p:cNvSpPr>
          <p:nvPr/>
        </p:nvSpPr>
        <p:spPr bwMode="auto">
          <a:xfrm>
            <a:off x="24410424" y="14797060"/>
            <a:ext cx="11165766" cy="836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p>
            <a:pPr defTabSz="969813" fontAlgn="base">
              <a:spcBef>
                <a:spcPct val="0"/>
              </a:spcBef>
              <a:spcAft>
                <a:spcPct val="0"/>
              </a:spcAft>
            </a:pPr>
            <a:r>
              <a:rPr lang="en-US" sz="2400" b="1" dirty="0">
                <a:solidFill>
                  <a:srgbClr val="000000"/>
                </a:solidFill>
                <a:latin typeface="+mj-lt"/>
                <a:cs typeface="Arial" charset="0"/>
              </a:rPr>
              <a:t>Figure 9</a:t>
            </a:r>
            <a:r>
              <a:rPr lang="en-US" sz="2400" dirty="0">
                <a:solidFill>
                  <a:srgbClr val="000000"/>
                </a:solidFill>
                <a:latin typeface="+mj-lt"/>
                <a:cs typeface="Arial" charset="0"/>
              </a:rPr>
              <a:t>. Daily ecosystem respiration occurring during the vernal transition period by estimated number of soil freeze-thaw cycles during preceding winter at Harvard Forest. </a:t>
            </a:r>
          </a:p>
        </p:txBody>
      </p:sp>
      <p:sp>
        <p:nvSpPr>
          <p:cNvPr id="144" name="TextBox 143">
            <a:extLst>
              <a:ext uri="{FF2B5EF4-FFF2-40B4-BE49-F238E27FC236}">
                <a16:creationId xmlns:a16="http://schemas.microsoft.com/office/drawing/2014/main" id="{89299F8A-61E8-478F-B4CA-22C2959A47BE}"/>
              </a:ext>
            </a:extLst>
          </p:cNvPr>
          <p:cNvSpPr txBox="1"/>
          <p:nvPr/>
        </p:nvSpPr>
        <p:spPr>
          <a:xfrm>
            <a:off x="24288801" y="20960409"/>
            <a:ext cx="11525199" cy="4047262"/>
          </a:xfrm>
          <a:prstGeom prst="rect">
            <a:avLst/>
          </a:prstGeom>
          <a:noFill/>
        </p:spPr>
        <p:txBody>
          <a:bodyPr wrap="square" rtlCol="0">
            <a:spAutoFit/>
          </a:bodyPr>
          <a:lstStyle/>
          <a:p>
            <a:r>
              <a:rPr lang="en-US" sz="2000" dirty="0"/>
              <a:t>Contosta AR </a:t>
            </a:r>
            <a:r>
              <a:rPr lang="en-US" sz="2000" i="1" dirty="0"/>
              <a:t>et al. </a:t>
            </a:r>
            <a:r>
              <a:rPr lang="en-US" sz="2000" dirty="0"/>
              <a:t>2017. </a:t>
            </a:r>
            <a:r>
              <a:rPr lang="en-US" sz="2000" i="1" dirty="0"/>
              <a:t>Global Change Biology</a:t>
            </a:r>
            <a:r>
              <a:rPr lang="en-US" sz="2000" dirty="0"/>
              <a:t> 23, 1610–1625</a:t>
            </a:r>
          </a:p>
          <a:p>
            <a:r>
              <a:rPr lang="en-US" sz="2000" dirty="0" err="1"/>
              <a:t>Flerchinger</a:t>
            </a:r>
            <a:r>
              <a:rPr lang="en-US" sz="2000" dirty="0"/>
              <a:t> GN &amp; KE Saxton. 1989. </a:t>
            </a:r>
            <a:r>
              <a:rPr lang="en-US" sz="2000" i="1" dirty="0"/>
              <a:t>Transactions of American Society of Agricultural Engineers</a:t>
            </a:r>
            <a:r>
              <a:rPr lang="en-US" sz="2000" dirty="0"/>
              <a:t> 32, 573–578 </a:t>
            </a:r>
          </a:p>
          <a:p>
            <a:r>
              <a:rPr lang="en-US" sz="2000" dirty="0"/>
              <a:t>NOAA National Centers for Environmental Information. https://www.ncdc.noaa.gov/sotc/national/201613.</a:t>
            </a:r>
          </a:p>
          <a:p>
            <a:r>
              <a:rPr lang="en-US" sz="2000" dirty="0"/>
              <a:t>Ouimette, AP </a:t>
            </a:r>
            <a:r>
              <a:rPr lang="en-US" sz="2000" i="1" dirty="0"/>
              <a:t>et al</a:t>
            </a:r>
            <a:r>
              <a:rPr lang="en-US" sz="2000" dirty="0"/>
              <a:t>. 2018. </a:t>
            </a:r>
            <a:r>
              <a:rPr lang="en-US" sz="2000" i="1" dirty="0"/>
              <a:t>Agricultural and Forest Meteorology</a:t>
            </a:r>
            <a:r>
              <a:rPr lang="en-US" sz="2000" dirty="0"/>
              <a:t> 256–257, 420–430</a:t>
            </a:r>
          </a:p>
          <a:p>
            <a:r>
              <a:rPr lang="en-US" sz="2000" dirty="0"/>
              <a:t>Sorensen PO </a:t>
            </a:r>
            <a:r>
              <a:rPr lang="en-US" sz="2000" i="1" dirty="0"/>
              <a:t>et al. </a:t>
            </a:r>
            <a:r>
              <a:rPr lang="en-US" sz="2000" dirty="0"/>
              <a:t>2018. </a:t>
            </a:r>
            <a:r>
              <a:rPr lang="en-US" sz="2000" i="1" dirty="0"/>
              <a:t>Soil Biology and Biochemistry. </a:t>
            </a:r>
            <a:r>
              <a:rPr lang="en-US" sz="2000" dirty="0"/>
              <a:t>116, 39-47</a:t>
            </a:r>
          </a:p>
          <a:p>
            <a:endParaRPr lang="en-US" sz="1900" dirty="0">
              <a:solidFill>
                <a:srgbClr val="000000"/>
              </a:solidFill>
              <a:latin typeface="+mj-lt"/>
              <a:cs typeface="Arial" charset="0"/>
            </a:endParaRPr>
          </a:p>
          <a:p>
            <a:r>
              <a:rPr lang="en-US" sz="2000" dirty="0">
                <a:solidFill>
                  <a:srgbClr val="000000"/>
                </a:solidFill>
                <a:latin typeface="+mj-lt"/>
                <a:cs typeface="Arial" charset="0"/>
              </a:rPr>
              <a:t>                                   Datasets:</a:t>
            </a:r>
          </a:p>
          <a:p>
            <a:endParaRPr lang="en-US" sz="1200" dirty="0">
              <a:solidFill>
                <a:srgbClr val="000000"/>
              </a:solidFill>
              <a:latin typeface="+mj-lt"/>
              <a:cs typeface="Arial" charset="0"/>
            </a:endParaRPr>
          </a:p>
          <a:p>
            <a:r>
              <a:rPr lang="en-US" sz="2000" dirty="0"/>
              <a:t>David Hollinger </a:t>
            </a:r>
            <a:r>
              <a:rPr lang="en-US" sz="2000" dirty="0" err="1"/>
              <a:t>AmeriFlux</a:t>
            </a:r>
            <a:r>
              <a:rPr lang="en-US" sz="2000" dirty="0"/>
              <a:t> US-</a:t>
            </a:r>
            <a:r>
              <a:rPr lang="en-US" sz="2000" dirty="0" err="1"/>
              <a:t>Ho1</a:t>
            </a:r>
            <a:r>
              <a:rPr lang="en-US" sz="2000" dirty="0"/>
              <a:t> Howland Forest (main tower), </a:t>
            </a:r>
            <a:r>
              <a:rPr lang="en-US" sz="2000" dirty="0" err="1"/>
              <a:t>doi:10.17190</a:t>
            </a:r>
            <a:r>
              <a:rPr lang="en-US" sz="2000" dirty="0"/>
              <a:t>/AMF/1246061</a:t>
            </a:r>
          </a:p>
          <a:p>
            <a:r>
              <a:rPr lang="en-US" sz="2000" dirty="0"/>
              <a:t>Andrew Richardson </a:t>
            </a:r>
            <a:r>
              <a:rPr lang="en-US" sz="2000" dirty="0" err="1"/>
              <a:t>AmeriFlux</a:t>
            </a:r>
            <a:r>
              <a:rPr lang="en-US" sz="2000" dirty="0"/>
              <a:t> US-Bar Bartlett Experimental Forest, </a:t>
            </a:r>
            <a:r>
              <a:rPr lang="en-US" sz="2000" dirty="0" err="1"/>
              <a:t>doi:10.17190</a:t>
            </a:r>
            <a:r>
              <a:rPr lang="en-US" sz="2000" dirty="0"/>
              <a:t>/AMF/1246030</a:t>
            </a:r>
          </a:p>
          <a:p>
            <a:r>
              <a:rPr lang="en-US" sz="2000" dirty="0"/>
              <a:t>J. William Munger </a:t>
            </a:r>
            <a:r>
              <a:rPr lang="en-US" sz="2000" dirty="0" err="1"/>
              <a:t>AmeriFlux</a:t>
            </a:r>
            <a:r>
              <a:rPr lang="en-US" sz="2000" dirty="0"/>
              <a:t> US-</a:t>
            </a:r>
            <a:r>
              <a:rPr lang="en-US" sz="2000" dirty="0" err="1"/>
              <a:t>Ha1</a:t>
            </a:r>
            <a:r>
              <a:rPr lang="en-US" sz="2000" dirty="0"/>
              <a:t> Harvard Forest EMS Tower (HFR1), </a:t>
            </a:r>
            <a:r>
              <a:rPr lang="en-US" sz="2000" dirty="0" err="1"/>
              <a:t>doi:10.17190</a:t>
            </a:r>
            <a:r>
              <a:rPr lang="en-US" sz="2000" dirty="0"/>
              <a:t>/AMF/1246059</a:t>
            </a:r>
          </a:p>
          <a:p>
            <a:r>
              <a:rPr lang="en-US" sz="2000" dirty="0"/>
              <a:t>Ken Clark </a:t>
            </a:r>
            <a:r>
              <a:rPr lang="en-US" sz="2000" dirty="0" err="1"/>
              <a:t>AmeriFlux</a:t>
            </a:r>
            <a:r>
              <a:rPr lang="en-US" sz="2000" dirty="0"/>
              <a:t> US-</a:t>
            </a:r>
            <a:r>
              <a:rPr lang="en-US" sz="2000" dirty="0" err="1"/>
              <a:t>Slt</a:t>
            </a:r>
            <a:r>
              <a:rPr lang="en-US" sz="2000" dirty="0"/>
              <a:t> Silas Little- New Jersey, </a:t>
            </a:r>
            <a:r>
              <a:rPr lang="en-US" sz="2000" dirty="0" err="1"/>
              <a:t>doi:10.17190</a:t>
            </a:r>
            <a:r>
              <a:rPr lang="en-US" sz="2000" dirty="0"/>
              <a:t>/AMF/1246096</a:t>
            </a:r>
          </a:p>
          <a:p>
            <a:endParaRPr lang="en-US" sz="600" dirty="0"/>
          </a:p>
          <a:p>
            <a:r>
              <a:rPr lang="en-US" sz="2000" dirty="0"/>
              <a:t>Funding for </a:t>
            </a:r>
            <a:r>
              <a:rPr lang="en-US" sz="2000" dirty="0" err="1"/>
              <a:t>AmeriFlux</a:t>
            </a:r>
            <a:r>
              <a:rPr lang="en-US" sz="2000" dirty="0"/>
              <a:t> data resources was provided by the U.S. Department of Energy’s Office of Science.</a:t>
            </a:r>
            <a:endParaRPr lang="en-US" sz="2000" dirty="0">
              <a:solidFill>
                <a:srgbClr val="000000"/>
              </a:solidFill>
              <a:latin typeface="+mj-lt"/>
              <a:cs typeface="Arial" charset="0"/>
            </a:endParaRPr>
          </a:p>
        </p:txBody>
      </p:sp>
      <p:sp>
        <p:nvSpPr>
          <p:cNvPr id="145" name="Rectangle 144">
            <a:extLst>
              <a:ext uri="{FF2B5EF4-FFF2-40B4-BE49-F238E27FC236}">
                <a16:creationId xmlns:a16="http://schemas.microsoft.com/office/drawing/2014/main" id="{000EA4DC-D6D4-4A99-B89A-775F37AED9AC}"/>
              </a:ext>
            </a:extLst>
          </p:cNvPr>
          <p:cNvSpPr/>
          <p:nvPr/>
        </p:nvSpPr>
        <p:spPr>
          <a:xfrm>
            <a:off x="24308278" y="5425278"/>
            <a:ext cx="7085341" cy="6032421"/>
          </a:xfrm>
          <a:prstGeom prst="rect">
            <a:avLst/>
          </a:prstGeom>
        </p:spPr>
        <p:txBody>
          <a:bodyPr wrap="square">
            <a:spAutoFit/>
          </a:bodyPr>
          <a:lstStyle/>
          <a:p>
            <a:pPr marL="274320" indent="-274320" defTabSz="969813" fontAlgn="base">
              <a:spcBef>
                <a:spcPct val="0"/>
              </a:spcBef>
              <a:spcAft>
                <a:spcPts val="1200"/>
              </a:spcAft>
              <a:buFont typeface="Arial" panose="020B0604020202020204" pitchFamily="34" charset="0"/>
              <a:buChar char="•"/>
            </a:pPr>
            <a:r>
              <a:rPr lang="en-US" sz="2800" dirty="0">
                <a:latin typeface="+mj-lt"/>
              </a:rPr>
              <a:t>Plot-level experimental results (e.g. Sorensen et al. 2018) demonstrate interannual variation in snow and soil frost affect carbon cycling during the vernal transition period.</a:t>
            </a:r>
          </a:p>
          <a:p>
            <a:pPr marL="274320" indent="-274320" defTabSz="969813" fontAlgn="base">
              <a:spcBef>
                <a:spcPct val="0"/>
              </a:spcBef>
              <a:spcAft>
                <a:spcPts val="1200"/>
              </a:spcAft>
              <a:buFont typeface="Arial" panose="020B0604020202020204" pitchFamily="34" charset="0"/>
              <a:buChar char="•"/>
            </a:pPr>
            <a:r>
              <a:rPr lang="en-US" sz="2800" dirty="0"/>
              <a:t>We employed the Simultaneous Heat and Water Flux (SHAW) model (</a:t>
            </a:r>
            <a:r>
              <a:rPr lang="en-US" sz="2800" dirty="0" err="1"/>
              <a:t>Flerchinger</a:t>
            </a:r>
            <a:r>
              <a:rPr lang="en-US" sz="2800" dirty="0"/>
              <a:t> &amp; Saxton 1989) to simulate snow and soil frost at Harvard Forest.</a:t>
            </a:r>
          </a:p>
          <a:p>
            <a:pPr marL="274320" indent="-274320" defTabSz="969813" fontAlgn="base">
              <a:spcBef>
                <a:spcPct val="0"/>
              </a:spcBef>
              <a:spcAft>
                <a:spcPts val="1200"/>
              </a:spcAft>
              <a:buFont typeface="Arial" panose="020B0604020202020204" pitchFamily="34" charset="0"/>
              <a:buChar char="•"/>
            </a:pPr>
            <a:endParaRPr lang="en-US" sz="2800" dirty="0">
              <a:latin typeface="+mj-lt"/>
            </a:endParaRPr>
          </a:p>
          <a:p>
            <a:pPr marL="274320" indent="-274320" defTabSz="969813" fontAlgn="base">
              <a:spcBef>
                <a:spcPct val="0"/>
              </a:spcBef>
              <a:spcAft>
                <a:spcPts val="1200"/>
              </a:spcAft>
              <a:buFont typeface="Arial" panose="020B0604020202020204" pitchFamily="34" charset="0"/>
              <a:buChar char="•"/>
            </a:pPr>
            <a:endParaRPr lang="en-US" sz="2800" dirty="0">
              <a:latin typeface="+mj-lt"/>
            </a:endParaRPr>
          </a:p>
          <a:p>
            <a:pPr marL="274320" indent="-274320" defTabSz="969813" fontAlgn="base">
              <a:spcBef>
                <a:spcPct val="0"/>
              </a:spcBef>
              <a:spcAft>
                <a:spcPts val="1200"/>
              </a:spcAft>
              <a:buFont typeface="Arial" panose="020B0604020202020204" pitchFamily="34" charset="0"/>
              <a:buChar char="•"/>
            </a:pPr>
            <a:endParaRPr lang="en-US" sz="2800" dirty="0">
              <a:latin typeface="+mj-lt"/>
            </a:endParaRPr>
          </a:p>
          <a:p>
            <a:pPr marL="274320" indent="-274320" defTabSz="969813" fontAlgn="base">
              <a:spcBef>
                <a:spcPct val="0"/>
              </a:spcBef>
              <a:spcAft>
                <a:spcPts val="1200"/>
              </a:spcAft>
              <a:buFont typeface="Arial" panose="020B0604020202020204" pitchFamily="34" charset="0"/>
              <a:buChar char="•"/>
            </a:pPr>
            <a:endParaRPr lang="en-US" sz="2800" dirty="0">
              <a:latin typeface="+mj-lt"/>
            </a:endParaRPr>
          </a:p>
        </p:txBody>
      </p:sp>
      <p:sp>
        <p:nvSpPr>
          <p:cNvPr id="146" name="TextBox 145">
            <a:extLst>
              <a:ext uri="{FF2B5EF4-FFF2-40B4-BE49-F238E27FC236}">
                <a16:creationId xmlns:a16="http://schemas.microsoft.com/office/drawing/2014/main" id="{6209BAFC-4306-4CE2-8480-D3FC58C78BAB}"/>
              </a:ext>
            </a:extLst>
          </p:cNvPr>
          <p:cNvSpPr txBox="1"/>
          <p:nvPr/>
        </p:nvSpPr>
        <p:spPr>
          <a:xfrm>
            <a:off x="7401487" y="19848736"/>
            <a:ext cx="2882343" cy="492443"/>
          </a:xfrm>
          <a:prstGeom prst="rect">
            <a:avLst/>
          </a:prstGeom>
          <a:noFill/>
        </p:spPr>
        <p:txBody>
          <a:bodyPr wrap="square" rtlCol="0">
            <a:spAutoFit/>
          </a:bodyPr>
          <a:lstStyle/>
          <a:p>
            <a:pPr algn="ctr"/>
            <a:r>
              <a:rPr lang="en-US" sz="1400" dirty="0">
                <a:latin typeface="Euphemia" panose="020B0503040102020104" pitchFamily="34" charset="0"/>
              </a:rPr>
              <a:t>R</a:t>
            </a:r>
            <a:r>
              <a:rPr lang="en-US" sz="1400" baseline="30000" dirty="0">
                <a:latin typeface="Euphemia" panose="020B0503040102020104" pitchFamily="34" charset="0"/>
              </a:rPr>
              <a:t>2 </a:t>
            </a:r>
            <a:r>
              <a:rPr lang="en-US" sz="1400" dirty="0">
                <a:latin typeface="Euphemia" panose="020B0503040102020104" pitchFamily="34" charset="0"/>
              </a:rPr>
              <a:t>= 0.94</a:t>
            </a:r>
          </a:p>
          <a:p>
            <a:pPr algn="ctr"/>
            <a:r>
              <a:rPr lang="en-US" sz="1200" i="1" dirty="0">
                <a:latin typeface="Euphemia" panose="020B0503040102020104" pitchFamily="34" charset="0"/>
              </a:rPr>
              <a:t>p</a:t>
            </a:r>
            <a:r>
              <a:rPr lang="en-US" sz="1200" dirty="0">
                <a:latin typeface="Euphemia" panose="020B0503040102020104" pitchFamily="34" charset="0"/>
              </a:rPr>
              <a:t> &lt; 0.01</a:t>
            </a:r>
          </a:p>
        </p:txBody>
      </p:sp>
      <p:sp>
        <p:nvSpPr>
          <p:cNvPr id="147" name="TextBox 146">
            <a:extLst>
              <a:ext uri="{FF2B5EF4-FFF2-40B4-BE49-F238E27FC236}">
                <a16:creationId xmlns:a16="http://schemas.microsoft.com/office/drawing/2014/main" id="{CBFAC3FC-9372-49B3-BED3-E08F497654FF}"/>
              </a:ext>
            </a:extLst>
          </p:cNvPr>
          <p:cNvSpPr txBox="1"/>
          <p:nvPr/>
        </p:nvSpPr>
        <p:spPr>
          <a:xfrm>
            <a:off x="7263569" y="25066992"/>
            <a:ext cx="2882343" cy="492443"/>
          </a:xfrm>
          <a:prstGeom prst="rect">
            <a:avLst/>
          </a:prstGeom>
          <a:noFill/>
        </p:spPr>
        <p:txBody>
          <a:bodyPr wrap="square" rtlCol="0">
            <a:spAutoFit/>
          </a:bodyPr>
          <a:lstStyle/>
          <a:p>
            <a:pPr algn="ctr"/>
            <a:r>
              <a:rPr lang="en-US" sz="1400" dirty="0">
                <a:latin typeface="Euphemia" panose="020B0503040102020104" pitchFamily="34" charset="0"/>
              </a:rPr>
              <a:t>R</a:t>
            </a:r>
            <a:r>
              <a:rPr lang="en-US" sz="1400" baseline="30000" dirty="0">
                <a:latin typeface="Euphemia" panose="020B0503040102020104" pitchFamily="34" charset="0"/>
              </a:rPr>
              <a:t>2 </a:t>
            </a:r>
            <a:r>
              <a:rPr lang="en-US" sz="1400" dirty="0">
                <a:latin typeface="Euphemia" panose="020B0503040102020104" pitchFamily="34" charset="0"/>
              </a:rPr>
              <a:t>= 0.87</a:t>
            </a:r>
          </a:p>
          <a:p>
            <a:pPr algn="ctr"/>
            <a:r>
              <a:rPr lang="en-US" sz="1200" i="1" dirty="0">
                <a:latin typeface="Euphemia" panose="020B0503040102020104" pitchFamily="34" charset="0"/>
              </a:rPr>
              <a:t>p</a:t>
            </a:r>
            <a:r>
              <a:rPr lang="en-US" sz="1200" dirty="0">
                <a:latin typeface="Euphemia" panose="020B0503040102020104" pitchFamily="34" charset="0"/>
              </a:rPr>
              <a:t> &lt; 0.05</a:t>
            </a:r>
          </a:p>
        </p:txBody>
      </p:sp>
      <p:sp>
        <p:nvSpPr>
          <p:cNvPr id="149" name="Rectangle 148">
            <a:extLst>
              <a:ext uri="{FF2B5EF4-FFF2-40B4-BE49-F238E27FC236}">
                <a16:creationId xmlns:a16="http://schemas.microsoft.com/office/drawing/2014/main" id="{4C725CB3-7782-41E9-8025-1A2EBBFDF547}"/>
              </a:ext>
            </a:extLst>
          </p:cNvPr>
          <p:cNvSpPr/>
          <p:nvPr/>
        </p:nvSpPr>
        <p:spPr>
          <a:xfrm>
            <a:off x="30557857" y="8452336"/>
            <a:ext cx="3307304" cy="307777"/>
          </a:xfrm>
          <a:prstGeom prst="rect">
            <a:avLst/>
          </a:prstGeom>
        </p:spPr>
        <p:txBody>
          <a:bodyPr wrap="square">
            <a:spAutoFit/>
          </a:bodyPr>
          <a:lstStyle/>
          <a:p>
            <a:pPr algn="ctr"/>
            <a:r>
              <a:rPr lang="en-US" sz="1400" i="1" dirty="0">
                <a:latin typeface="+mj-lt"/>
                <a:ea typeface="DengXian Light" panose="02010600030101010101" pitchFamily="2" charset="-122"/>
                <a:cs typeface="Gautami" panose="020B0502040204020203" pitchFamily="34" charset="0"/>
              </a:rPr>
              <a:t>Photo: P Templer</a:t>
            </a:r>
          </a:p>
        </p:txBody>
      </p:sp>
      <p:sp>
        <p:nvSpPr>
          <p:cNvPr id="152" name="Rectangle 151">
            <a:extLst>
              <a:ext uri="{FF2B5EF4-FFF2-40B4-BE49-F238E27FC236}">
                <a16:creationId xmlns:a16="http://schemas.microsoft.com/office/drawing/2014/main" id="{452B3AEA-0E09-438B-AF94-F6C8D9A4229B}"/>
              </a:ext>
            </a:extLst>
          </p:cNvPr>
          <p:cNvSpPr/>
          <p:nvPr/>
        </p:nvSpPr>
        <p:spPr>
          <a:xfrm>
            <a:off x="11909948" y="9036318"/>
            <a:ext cx="3307304" cy="307777"/>
          </a:xfrm>
          <a:prstGeom prst="rect">
            <a:avLst/>
          </a:prstGeom>
        </p:spPr>
        <p:txBody>
          <a:bodyPr wrap="square">
            <a:spAutoFit/>
          </a:bodyPr>
          <a:lstStyle/>
          <a:p>
            <a:pPr algn="ctr"/>
            <a:r>
              <a:rPr lang="en-US" sz="1400" i="1" dirty="0">
                <a:latin typeface="+mj-lt"/>
                <a:ea typeface="DengXian Light" panose="02010600030101010101" pitchFamily="2" charset="-122"/>
                <a:cs typeface="Gautami" panose="020B0502040204020203" pitchFamily="34" charset="0"/>
              </a:rPr>
              <a:t>Photo: P Templer</a:t>
            </a:r>
          </a:p>
        </p:txBody>
      </p:sp>
      <p:sp>
        <p:nvSpPr>
          <p:cNvPr id="163" name="Rectangle 162">
            <a:extLst>
              <a:ext uri="{FF2B5EF4-FFF2-40B4-BE49-F238E27FC236}">
                <a16:creationId xmlns:a16="http://schemas.microsoft.com/office/drawing/2014/main" id="{47BD10E5-B985-4664-94E6-287EE0CAE0CE}"/>
              </a:ext>
            </a:extLst>
          </p:cNvPr>
          <p:cNvSpPr/>
          <p:nvPr/>
        </p:nvSpPr>
        <p:spPr>
          <a:xfrm>
            <a:off x="12316903" y="21258039"/>
            <a:ext cx="3307304" cy="307777"/>
          </a:xfrm>
          <a:prstGeom prst="rect">
            <a:avLst/>
          </a:prstGeom>
        </p:spPr>
        <p:txBody>
          <a:bodyPr wrap="square">
            <a:spAutoFit/>
          </a:bodyPr>
          <a:lstStyle/>
          <a:p>
            <a:pPr algn="ctr"/>
            <a:r>
              <a:rPr lang="en-US" sz="1400" i="1" dirty="0">
                <a:latin typeface="+mj-lt"/>
                <a:ea typeface="DengXian Light" panose="02010600030101010101" pitchFamily="2" charset="-122"/>
                <a:cs typeface="Gautami" panose="020B0502040204020203" pitchFamily="34" charset="0"/>
              </a:rPr>
              <a:t>Photo: https://bit.ly/2ScijBE</a:t>
            </a:r>
            <a:endParaRPr lang="en-US" sz="1400" i="1" dirty="0">
              <a:highlight>
                <a:srgbClr val="FFFF00"/>
              </a:highlight>
              <a:latin typeface="+mj-lt"/>
              <a:ea typeface="DengXian Light" panose="02010600030101010101" pitchFamily="2" charset="-122"/>
              <a:cs typeface="Gautami" panose="020B0502040204020203" pitchFamily="34" charset="0"/>
            </a:endParaRPr>
          </a:p>
        </p:txBody>
      </p:sp>
      <p:sp>
        <p:nvSpPr>
          <p:cNvPr id="164" name="Rectangle 163">
            <a:extLst>
              <a:ext uri="{FF2B5EF4-FFF2-40B4-BE49-F238E27FC236}">
                <a16:creationId xmlns:a16="http://schemas.microsoft.com/office/drawing/2014/main" id="{A1FD46D1-2211-4E1F-A7F0-E2398ABF1D1A}"/>
              </a:ext>
            </a:extLst>
          </p:cNvPr>
          <p:cNvSpPr/>
          <p:nvPr/>
        </p:nvSpPr>
        <p:spPr>
          <a:xfrm>
            <a:off x="15000252" y="21231271"/>
            <a:ext cx="3307304" cy="307777"/>
          </a:xfrm>
          <a:prstGeom prst="rect">
            <a:avLst/>
          </a:prstGeom>
        </p:spPr>
        <p:txBody>
          <a:bodyPr wrap="square">
            <a:spAutoFit/>
          </a:bodyPr>
          <a:lstStyle/>
          <a:p>
            <a:pPr algn="ctr"/>
            <a:r>
              <a:rPr lang="en-US" sz="1400" i="1" dirty="0">
                <a:latin typeface="+mj-lt"/>
                <a:ea typeface="DengXian Light" panose="02010600030101010101" pitchFamily="2" charset="-122"/>
                <a:cs typeface="Gautami" panose="020B0502040204020203" pitchFamily="34" charset="0"/>
              </a:rPr>
              <a:t>Photo: </a:t>
            </a:r>
            <a:r>
              <a:rPr lang="en-US" sz="1400" dirty="0"/>
              <a:t>A Merenov</a:t>
            </a:r>
            <a:endParaRPr lang="en-US" sz="1400" i="1" dirty="0">
              <a:latin typeface="+mj-lt"/>
              <a:ea typeface="DengXian Light" panose="02010600030101010101" pitchFamily="2" charset="-122"/>
              <a:cs typeface="Gautami" panose="020B0502040204020203" pitchFamily="34" charset="0"/>
            </a:endParaRPr>
          </a:p>
        </p:txBody>
      </p:sp>
      <p:sp>
        <p:nvSpPr>
          <p:cNvPr id="6" name="Rectangle 5">
            <a:extLst>
              <a:ext uri="{FF2B5EF4-FFF2-40B4-BE49-F238E27FC236}">
                <a16:creationId xmlns:a16="http://schemas.microsoft.com/office/drawing/2014/main" id="{A173AFD9-AEF2-4E70-8D54-4043B3852DC6}"/>
              </a:ext>
            </a:extLst>
          </p:cNvPr>
          <p:cNvSpPr/>
          <p:nvPr/>
        </p:nvSpPr>
        <p:spPr>
          <a:xfrm>
            <a:off x="30907336" y="225644"/>
            <a:ext cx="4774064" cy="1200329"/>
          </a:xfrm>
          <a:prstGeom prst="rect">
            <a:avLst/>
          </a:prstGeom>
        </p:spPr>
        <p:txBody>
          <a:bodyPr wrap="none">
            <a:spAutoFit/>
          </a:bodyPr>
          <a:lstStyle/>
          <a:p>
            <a:r>
              <a:rPr lang="en-US" b="1" dirty="0">
                <a:solidFill>
                  <a:srgbClr val="000000"/>
                </a:solidFill>
                <a:latin typeface="+mj-lt"/>
                <a:ea typeface="Calibri" panose="020F0502020204030204" pitchFamily="34" charset="0"/>
                <a:cs typeface="Calibri" panose="020F0502020204030204" pitchFamily="34" charset="0"/>
              </a:rPr>
              <a:t>B33M-2299 </a:t>
            </a:r>
            <a:endParaRPr lang="en-US" b="1" dirty="0">
              <a:latin typeface="+mj-lt"/>
            </a:endParaRPr>
          </a:p>
        </p:txBody>
      </p:sp>
      <p:sp>
        <p:nvSpPr>
          <p:cNvPr id="7" name="Rectangle 6">
            <a:extLst>
              <a:ext uri="{FF2B5EF4-FFF2-40B4-BE49-F238E27FC236}">
                <a16:creationId xmlns:a16="http://schemas.microsoft.com/office/drawing/2014/main" id="{C6559DE0-1030-4D30-B2C9-613D1EA53DFA}"/>
              </a:ext>
            </a:extLst>
          </p:cNvPr>
          <p:cNvSpPr/>
          <p:nvPr/>
        </p:nvSpPr>
        <p:spPr>
          <a:xfrm>
            <a:off x="32180096" y="10005019"/>
            <a:ext cx="3195685" cy="3970318"/>
          </a:xfrm>
          <a:prstGeom prst="rect">
            <a:avLst/>
          </a:prstGeom>
        </p:spPr>
        <p:txBody>
          <a:bodyPr wrap="square">
            <a:spAutoFit/>
          </a:bodyPr>
          <a:lstStyle/>
          <a:p>
            <a:pPr defTabSz="969813" fontAlgn="base">
              <a:spcBef>
                <a:spcPct val="0"/>
              </a:spcBef>
              <a:spcAft>
                <a:spcPts val="1200"/>
              </a:spcAft>
            </a:pPr>
            <a:r>
              <a:rPr lang="en-US" sz="2800" dirty="0"/>
              <a:t>Increasing freeze-thaw cycles in winter reduce daily ecosystem respiration during the vernal transition period at flux footprint scale at Harvard Forest. </a:t>
            </a:r>
          </a:p>
        </p:txBody>
      </p:sp>
    </p:spTree>
    <p:extLst>
      <p:ext uri="{BB962C8B-B14F-4D97-AF65-F5344CB8AC3E}">
        <p14:creationId xmlns:p14="http://schemas.microsoft.com/office/powerpoint/2010/main" val="212167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2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151"/>
                                        </p:tgtEl>
                                        <p:attrNameLst>
                                          <p:attrName>style.visibility</p:attrName>
                                        </p:attrNameLst>
                                      </p:cBhvr>
                                      <p:to>
                                        <p:strVal val="hidden"/>
                                      </p:to>
                                    </p:set>
                                  </p:childTnLst>
                                </p:cTn>
                              </p:par>
                              <p:par>
                                <p:cTn id="37" presetID="1" presetClass="entr" presetSubtype="0" fill="hold" grpId="0" nodeType="withEffect">
                                  <p:stCondLst>
                                    <p:cond delay="0"/>
                                  </p:stCondLst>
                                  <p:childTnLst>
                                    <p:set>
                                      <p:cBhvr>
                                        <p:cTn id="38" dur="1" fill="hold">
                                          <p:stCondLst>
                                            <p:cond delay="0"/>
                                          </p:stCondLst>
                                        </p:cTn>
                                        <p:tgtEl>
                                          <p:spTgt spid="16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12" grpId="0"/>
      <p:bldP spid="113" grpId="0" animBg="1"/>
      <p:bldP spid="117" grpId="0" animBg="1"/>
      <p:bldP spid="125" grpId="0" animBg="1"/>
      <p:bldP spid="126" grpId="0" animBg="1"/>
      <p:bldP spid="151" grpId="0" animBg="1"/>
      <p:bldP spid="115" grpId="0" animBg="1"/>
      <p:bldP spid="166" grpId="0" animBg="1"/>
      <p:bldP spid="106" grpId="0" animBg="1"/>
      <p:bldP spid="124" grpId="0" animBg="1"/>
      <p:bldP spid="219"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13659</TotalTime>
  <Words>1245</Words>
  <Application>Microsoft Office PowerPoint</Application>
  <PresentationFormat>Custom</PresentationFormat>
  <Paragraphs>272</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DengXian Light</vt:lpstr>
      <vt:lpstr>Arial</vt:lpstr>
      <vt:lpstr>Calibri</vt:lpstr>
      <vt:lpstr>Calibri Light</vt:lpstr>
      <vt:lpstr>Euphemia</vt:lpstr>
      <vt:lpstr>Gautami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Sanders-DeMott</dc:creator>
  <cp:lastModifiedBy>Sanders-Demott, Rebecca</cp:lastModifiedBy>
  <cp:revision>252</cp:revision>
  <cp:lastPrinted>2017-03-23T21:29:42Z</cp:lastPrinted>
  <dcterms:created xsi:type="dcterms:W3CDTF">2013-03-18T01:55:03Z</dcterms:created>
  <dcterms:modified xsi:type="dcterms:W3CDTF">2018-11-28T14:36:48Z</dcterms:modified>
</cp:coreProperties>
</file>