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6" r:id="rId2"/>
  </p:sldIdLst>
  <p:sldSz cx="43891200" cy="32918400"/>
  <p:notesSz cx="7010400" cy="9236075"/>
  <p:defaultTextStyle>
    <a:defPPr>
      <a:defRPr lang="en-US"/>
    </a:defPPr>
    <a:lvl1pPr algn="l" rtl="0" fontAlgn="base">
      <a:spcBef>
        <a:spcPct val="0"/>
      </a:spcBef>
      <a:spcAft>
        <a:spcPct val="0"/>
      </a:spcAft>
      <a:defRPr sz="2400"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sz="2400"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sz="2400"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sz="2400"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sz="2400"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sz="2400"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sz="2400"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sz="2400"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sz="2400"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B9BD5"/>
    <a:srgbClr val="0000FF"/>
    <a:srgbClr val="009644"/>
    <a:srgbClr val="5577A1"/>
    <a:srgbClr val="8591AB"/>
    <a:srgbClr val="7895B8"/>
    <a:srgbClr val="3333CC"/>
    <a:srgbClr val="000099"/>
    <a:srgbClr val="FF3300"/>
    <a:srgbClr val="66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8399" autoAdjust="0"/>
    <p:restoredTop sz="99667" autoAdjust="0"/>
  </p:normalViewPr>
  <p:slideViewPr>
    <p:cSldViewPr>
      <p:cViewPr>
        <p:scale>
          <a:sx n="25" d="100"/>
          <a:sy n="25" d="100"/>
        </p:scale>
        <p:origin x="2118" y="12"/>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384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12" tIns="46407" rIns="92812" bIns="46407" numCol="1" anchor="t" anchorCtr="0" compatLnSpc="1">
            <a:prstTxWarp prst="textNoShape">
              <a:avLst/>
            </a:prstTxWarp>
          </a:bodyPr>
          <a:lstStyle>
            <a:lvl1pPr defTabSz="928688">
              <a:defRPr sz="1300">
                <a:latin typeface="Times New Roman" panose="02020603050405020304" pitchFamily="18" charset="0"/>
              </a:defRPr>
            </a:lvl1pPr>
          </a:lstStyle>
          <a:p>
            <a:endParaRPr lang="en-US" altLang="en-US"/>
          </a:p>
        </p:txBody>
      </p:sp>
      <p:sp>
        <p:nvSpPr>
          <p:cNvPr id="4099" name="Rectangle 3"/>
          <p:cNvSpPr>
            <a:spLocks noGrp="1" noChangeArrowheads="1"/>
          </p:cNvSpPr>
          <p:nvPr>
            <p:ph type="dt" sz="quarter" idx="1"/>
          </p:nvPr>
        </p:nvSpPr>
        <p:spPr bwMode="auto">
          <a:xfrm>
            <a:off x="3971925" y="0"/>
            <a:ext cx="30384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12" tIns="46407" rIns="92812" bIns="46407" numCol="1" anchor="t" anchorCtr="0" compatLnSpc="1">
            <a:prstTxWarp prst="textNoShape">
              <a:avLst/>
            </a:prstTxWarp>
          </a:bodyPr>
          <a:lstStyle>
            <a:lvl1pPr algn="r" defTabSz="928688">
              <a:defRPr sz="1300">
                <a:latin typeface="Times New Roman" panose="02020603050405020304" pitchFamily="18" charset="0"/>
              </a:defRPr>
            </a:lvl1pPr>
          </a:lstStyle>
          <a:p>
            <a:endParaRPr lang="en-US" altLang="en-US"/>
          </a:p>
        </p:txBody>
      </p:sp>
      <p:sp>
        <p:nvSpPr>
          <p:cNvPr id="4100" name="Rectangle 4"/>
          <p:cNvSpPr>
            <a:spLocks noGrp="1" noChangeArrowheads="1"/>
          </p:cNvSpPr>
          <p:nvPr>
            <p:ph type="ftr" sz="quarter" idx="2"/>
          </p:nvPr>
        </p:nvSpPr>
        <p:spPr bwMode="auto">
          <a:xfrm>
            <a:off x="0" y="8774113"/>
            <a:ext cx="30384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12" tIns="46407" rIns="92812" bIns="46407" numCol="1" anchor="b" anchorCtr="0" compatLnSpc="1">
            <a:prstTxWarp prst="textNoShape">
              <a:avLst/>
            </a:prstTxWarp>
          </a:bodyPr>
          <a:lstStyle>
            <a:lvl1pPr defTabSz="928688">
              <a:defRPr sz="1300">
                <a:latin typeface="Times New Roman" panose="02020603050405020304" pitchFamily="18" charset="0"/>
              </a:defRPr>
            </a:lvl1pPr>
          </a:lstStyle>
          <a:p>
            <a:endParaRPr lang="en-US" altLang="en-US"/>
          </a:p>
        </p:txBody>
      </p:sp>
      <p:sp>
        <p:nvSpPr>
          <p:cNvPr id="4101" name="Rectangle 5"/>
          <p:cNvSpPr>
            <a:spLocks noGrp="1" noChangeArrowheads="1"/>
          </p:cNvSpPr>
          <p:nvPr>
            <p:ph type="sldNum" sz="quarter" idx="3"/>
          </p:nvPr>
        </p:nvSpPr>
        <p:spPr bwMode="auto">
          <a:xfrm>
            <a:off x="3971925" y="8774113"/>
            <a:ext cx="30384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12" tIns="46407" rIns="92812" bIns="46407" numCol="1" anchor="b" anchorCtr="0" compatLnSpc="1">
            <a:prstTxWarp prst="textNoShape">
              <a:avLst/>
            </a:prstTxWarp>
          </a:bodyPr>
          <a:lstStyle>
            <a:lvl1pPr algn="r" defTabSz="928688">
              <a:defRPr sz="1300">
                <a:latin typeface="Times New Roman" panose="02020603050405020304" pitchFamily="18" charset="0"/>
              </a:defRPr>
            </a:lvl1pPr>
          </a:lstStyle>
          <a:p>
            <a:fld id="{637B5F3C-CFE3-4772-ACD9-158237D71801}" type="slidenum">
              <a:rPr lang="en-US" altLang="en-US"/>
              <a:pPr/>
              <a:t>‹#›</a:t>
            </a:fld>
            <a:endParaRPr lang="en-US" altLang="en-US"/>
          </a:p>
        </p:txBody>
      </p:sp>
    </p:spTree>
    <p:extLst>
      <p:ext uri="{BB962C8B-B14F-4D97-AF65-F5344CB8AC3E}">
        <p14:creationId xmlns:p14="http://schemas.microsoft.com/office/powerpoint/2010/main" val="16057192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026"/>
          <p:cNvSpPr>
            <a:spLocks noGrp="1" noChangeArrowheads="1"/>
          </p:cNvSpPr>
          <p:nvPr>
            <p:ph type="hdr" sz="quarter"/>
          </p:nvPr>
        </p:nvSpPr>
        <p:spPr bwMode="auto">
          <a:xfrm>
            <a:off x="0" y="0"/>
            <a:ext cx="3043238"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9573" tIns="9786" rIns="19573" bIns="9786" numCol="1" anchor="t" anchorCtr="0" compatLnSpc="1">
            <a:prstTxWarp prst="textNoShape">
              <a:avLst/>
            </a:prstTxWarp>
          </a:bodyPr>
          <a:lstStyle>
            <a:lvl1pPr defTabSz="195263">
              <a:defRPr sz="300">
                <a:latin typeface="Times New Roman" panose="02020603050405020304" pitchFamily="18" charset="0"/>
              </a:defRPr>
            </a:lvl1pPr>
          </a:lstStyle>
          <a:p>
            <a:endParaRPr lang="en-US" altLang="en-US"/>
          </a:p>
        </p:txBody>
      </p:sp>
      <p:sp>
        <p:nvSpPr>
          <p:cNvPr id="5123" name="Rectangle 1027"/>
          <p:cNvSpPr>
            <a:spLocks noGrp="1" noChangeArrowheads="1"/>
          </p:cNvSpPr>
          <p:nvPr>
            <p:ph type="dt" idx="1"/>
          </p:nvPr>
        </p:nvSpPr>
        <p:spPr bwMode="auto">
          <a:xfrm>
            <a:off x="3967163" y="0"/>
            <a:ext cx="3043237"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9573" tIns="9786" rIns="19573" bIns="9786" numCol="1" anchor="t" anchorCtr="0" compatLnSpc="1">
            <a:prstTxWarp prst="textNoShape">
              <a:avLst/>
            </a:prstTxWarp>
          </a:bodyPr>
          <a:lstStyle>
            <a:lvl1pPr algn="r" defTabSz="195263">
              <a:defRPr sz="300">
                <a:latin typeface="Times New Roman" panose="02020603050405020304" pitchFamily="18" charset="0"/>
              </a:defRPr>
            </a:lvl1pPr>
          </a:lstStyle>
          <a:p>
            <a:endParaRPr lang="en-US" altLang="en-US"/>
          </a:p>
        </p:txBody>
      </p:sp>
      <p:sp>
        <p:nvSpPr>
          <p:cNvPr id="3076" name="Rectangle 1028"/>
          <p:cNvSpPr>
            <a:spLocks noGrp="1" noRot="1" noChangeAspect="1" noChangeArrowheads="1" noTextEdit="1"/>
          </p:cNvSpPr>
          <p:nvPr>
            <p:ph type="sldImg" idx="2"/>
          </p:nvPr>
        </p:nvSpPr>
        <p:spPr bwMode="auto">
          <a:xfrm>
            <a:off x="1206500" y="696913"/>
            <a:ext cx="4602163" cy="34512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1029"/>
          <p:cNvSpPr>
            <a:spLocks noGrp="1" noChangeArrowheads="1"/>
          </p:cNvSpPr>
          <p:nvPr>
            <p:ph type="body" sz="quarter" idx="3"/>
          </p:nvPr>
        </p:nvSpPr>
        <p:spPr bwMode="auto">
          <a:xfrm>
            <a:off x="938213" y="4392613"/>
            <a:ext cx="5133975" cy="414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9573" tIns="9786" rIns="19573" bIns="9786"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1030"/>
          <p:cNvSpPr>
            <a:spLocks noGrp="1" noChangeArrowheads="1"/>
          </p:cNvSpPr>
          <p:nvPr>
            <p:ph type="ftr" sz="quarter" idx="4"/>
          </p:nvPr>
        </p:nvSpPr>
        <p:spPr bwMode="auto">
          <a:xfrm>
            <a:off x="0" y="8769350"/>
            <a:ext cx="3043238"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9573" tIns="9786" rIns="19573" bIns="9786" numCol="1" anchor="b" anchorCtr="0" compatLnSpc="1">
            <a:prstTxWarp prst="textNoShape">
              <a:avLst/>
            </a:prstTxWarp>
          </a:bodyPr>
          <a:lstStyle>
            <a:lvl1pPr defTabSz="195263">
              <a:defRPr sz="300">
                <a:latin typeface="Times New Roman" panose="02020603050405020304" pitchFamily="18" charset="0"/>
              </a:defRPr>
            </a:lvl1pPr>
          </a:lstStyle>
          <a:p>
            <a:endParaRPr lang="en-US" altLang="en-US"/>
          </a:p>
        </p:txBody>
      </p:sp>
      <p:sp>
        <p:nvSpPr>
          <p:cNvPr id="5127" name="Rectangle 1031"/>
          <p:cNvSpPr>
            <a:spLocks noGrp="1" noChangeArrowheads="1"/>
          </p:cNvSpPr>
          <p:nvPr>
            <p:ph type="sldNum" sz="quarter" idx="5"/>
          </p:nvPr>
        </p:nvSpPr>
        <p:spPr bwMode="auto">
          <a:xfrm>
            <a:off x="3967163" y="8769350"/>
            <a:ext cx="3043237"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9573" tIns="9786" rIns="19573" bIns="9786" numCol="1" anchor="b" anchorCtr="0" compatLnSpc="1">
            <a:prstTxWarp prst="textNoShape">
              <a:avLst/>
            </a:prstTxWarp>
          </a:bodyPr>
          <a:lstStyle>
            <a:lvl1pPr algn="r" defTabSz="195263">
              <a:defRPr sz="300">
                <a:latin typeface="Times New Roman" panose="02020603050405020304" pitchFamily="18" charset="0"/>
              </a:defRPr>
            </a:lvl1pPr>
          </a:lstStyle>
          <a:p>
            <a:fld id="{C7129FC2-33B5-4935-8A39-7F846CB4889D}" type="slidenum">
              <a:rPr lang="en-US" altLang="en-US"/>
              <a:pPr/>
              <a:t>‹#›</a:t>
            </a:fld>
            <a:endParaRPr lang="en-US" altLang="en-US"/>
          </a:p>
        </p:txBody>
      </p:sp>
    </p:spTree>
    <p:extLst>
      <p:ext uri="{BB962C8B-B14F-4D97-AF65-F5344CB8AC3E}">
        <p14:creationId xmlns:p14="http://schemas.microsoft.com/office/powerpoint/2010/main" val="82151280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031"/>
          <p:cNvSpPr>
            <a:spLocks noGrp="1" noChangeArrowheads="1"/>
          </p:cNvSpPr>
          <p:nvPr>
            <p:ph type="sldNum" sz="quarter" idx="5"/>
          </p:nvPr>
        </p:nvSpPr>
        <p:spPr>
          <a:noFill/>
        </p:spPr>
        <p:txBody>
          <a:bodyPr/>
          <a:lstStyle>
            <a:lvl1pPr defTabSz="195263" eaLnBrk="0" hangingPunct="0">
              <a:defRPr sz="2400">
                <a:solidFill>
                  <a:schemeClr val="tx1"/>
                </a:solidFill>
                <a:latin typeface="Calibri" panose="020F0502020204030204" pitchFamily="34" charset="0"/>
                <a:cs typeface="Arial" panose="020B0604020202020204" pitchFamily="34" charset="0"/>
              </a:defRPr>
            </a:lvl1pPr>
            <a:lvl2pPr marL="714375" indent="-276225" defTabSz="195263" eaLnBrk="0" hangingPunct="0">
              <a:defRPr sz="2400">
                <a:solidFill>
                  <a:schemeClr val="tx1"/>
                </a:solidFill>
                <a:latin typeface="Calibri" panose="020F0502020204030204" pitchFamily="34" charset="0"/>
                <a:cs typeface="Arial" panose="020B0604020202020204" pitchFamily="34" charset="0"/>
              </a:defRPr>
            </a:lvl2pPr>
            <a:lvl3pPr marL="1096963" indent="-219075" defTabSz="195263" eaLnBrk="0" hangingPunct="0">
              <a:defRPr sz="2400">
                <a:solidFill>
                  <a:schemeClr val="tx1"/>
                </a:solidFill>
                <a:latin typeface="Calibri" panose="020F0502020204030204" pitchFamily="34" charset="0"/>
                <a:cs typeface="Arial" panose="020B0604020202020204" pitchFamily="34" charset="0"/>
              </a:defRPr>
            </a:lvl3pPr>
            <a:lvl4pPr marL="1536700" indent="-220663" defTabSz="195263" eaLnBrk="0" hangingPunct="0">
              <a:defRPr sz="2400">
                <a:solidFill>
                  <a:schemeClr val="tx1"/>
                </a:solidFill>
                <a:latin typeface="Calibri" panose="020F0502020204030204" pitchFamily="34" charset="0"/>
                <a:cs typeface="Arial" panose="020B0604020202020204" pitchFamily="34" charset="0"/>
              </a:defRPr>
            </a:lvl4pPr>
            <a:lvl5pPr marL="1974850" indent="-219075" defTabSz="195263" eaLnBrk="0" hangingPunct="0">
              <a:defRPr sz="2400">
                <a:solidFill>
                  <a:schemeClr val="tx1"/>
                </a:solidFill>
                <a:latin typeface="Calibri" panose="020F0502020204030204" pitchFamily="34" charset="0"/>
                <a:cs typeface="Arial" panose="020B0604020202020204" pitchFamily="34" charset="0"/>
              </a:defRPr>
            </a:lvl5pPr>
            <a:lvl6pPr marL="2432050" indent="-219075" defTabSz="195263"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6pPr>
            <a:lvl7pPr marL="2889250" indent="-219075" defTabSz="195263"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7pPr>
            <a:lvl8pPr marL="3346450" indent="-219075" defTabSz="195263"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8pPr>
            <a:lvl9pPr marL="3803650" indent="-219075" defTabSz="195263"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9pPr>
          </a:lstStyle>
          <a:p>
            <a:pPr eaLnBrk="1" hangingPunct="1"/>
            <a:fld id="{4956D385-D603-4701-9EC2-5B564DCFFDF4}" type="slidenum">
              <a:rPr lang="en-US" altLang="en-US" sz="300">
                <a:latin typeface="Times New Roman" panose="02020603050405020304" pitchFamily="18" charset="0"/>
              </a:rPr>
              <a:pPr eaLnBrk="1" hangingPunct="1"/>
              <a:t>1</a:t>
            </a:fld>
            <a:endParaRPr lang="en-US" altLang="en-US" sz="300">
              <a:latin typeface="Times New Roman" panose="02020603050405020304" pitchFamily="18"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p:txBody>
          <a:bodyPr/>
          <a:lstStyle/>
          <a:p>
            <a:pPr eaLnBrk="1" hangingPunct="1"/>
            <a:endParaRPr lang="en-US" altLang="en-US" smtClean="0"/>
          </a:p>
        </p:txBody>
      </p:sp>
    </p:spTree>
    <p:extLst>
      <p:ext uri="{BB962C8B-B14F-4D97-AF65-F5344CB8AC3E}">
        <p14:creationId xmlns:p14="http://schemas.microsoft.com/office/powerpoint/2010/main" val="13595273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8ACFF45B-AA46-4959-B53A-245D3D475D23}" type="slidenum">
              <a:rPr lang="en-US" altLang="en-US"/>
              <a:pPr/>
              <a:t>‹#›</a:t>
            </a:fld>
            <a:endParaRPr lang="en-US" altLang="en-US"/>
          </a:p>
        </p:txBody>
      </p:sp>
    </p:spTree>
    <p:extLst>
      <p:ext uri="{BB962C8B-B14F-4D97-AF65-F5344CB8AC3E}">
        <p14:creationId xmlns:p14="http://schemas.microsoft.com/office/powerpoint/2010/main" val="25230397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F618ABB4-61B2-45AF-9B19-A20783C2A0D3}" type="slidenum">
              <a:rPr lang="en-US" altLang="en-US"/>
              <a:pPr/>
              <a:t>‹#›</a:t>
            </a:fld>
            <a:endParaRPr lang="en-US" altLang="en-US"/>
          </a:p>
        </p:txBody>
      </p:sp>
    </p:spTree>
    <p:extLst>
      <p:ext uri="{BB962C8B-B14F-4D97-AF65-F5344CB8AC3E}">
        <p14:creationId xmlns:p14="http://schemas.microsoft.com/office/powerpoint/2010/main" val="14428722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21EDD194-744A-4A09-A341-F713D981F434}" type="slidenum">
              <a:rPr lang="en-US" altLang="en-US"/>
              <a:pPr/>
              <a:t>‹#›</a:t>
            </a:fld>
            <a:endParaRPr lang="en-US" altLang="en-US"/>
          </a:p>
        </p:txBody>
      </p:sp>
    </p:spTree>
    <p:extLst>
      <p:ext uri="{BB962C8B-B14F-4D97-AF65-F5344CB8AC3E}">
        <p14:creationId xmlns:p14="http://schemas.microsoft.com/office/powerpoint/2010/main" val="1665036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292475" y="9509125"/>
            <a:ext cx="18576925"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0" y="9509125"/>
            <a:ext cx="18576925"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F5B0FBCF-6BA0-47F7-A740-CA26315BB8A7}" type="slidenum">
              <a:rPr lang="en-US" altLang="en-US"/>
              <a:pPr/>
              <a:t>‹#›</a:t>
            </a:fld>
            <a:endParaRPr lang="en-US" altLang="en-US"/>
          </a:p>
        </p:txBody>
      </p:sp>
    </p:spTree>
    <p:extLst>
      <p:ext uri="{BB962C8B-B14F-4D97-AF65-F5344CB8AC3E}">
        <p14:creationId xmlns:p14="http://schemas.microsoft.com/office/powerpoint/2010/main" val="745130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1FBDBDB0-B168-4692-ABFE-80F7F47589D8}" type="slidenum">
              <a:rPr lang="en-US" altLang="en-US"/>
              <a:pPr/>
              <a:t>‹#›</a:t>
            </a:fld>
            <a:endParaRPr lang="en-US" altLang="en-US"/>
          </a:p>
        </p:txBody>
      </p:sp>
    </p:spTree>
    <p:extLst>
      <p:ext uri="{BB962C8B-B14F-4D97-AF65-F5344CB8AC3E}">
        <p14:creationId xmlns:p14="http://schemas.microsoft.com/office/powerpoint/2010/main" val="272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FE3DB6ED-B8D9-40A3-A581-E740425E24A5}" type="slidenum">
              <a:rPr lang="en-US" altLang="en-US"/>
              <a:pPr/>
              <a:t>‹#›</a:t>
            </a:fld>
            <a:endParaRPr lang="en-US" altLang="en-US"/>
          </a:p>
        </p:txBody>
      </p:sp>
    </p:spTree>
    <p:extLst>
      <p:ext uri="{BB962C8B-B14F-4D97-AF65-F5344CB8AC3E}">
        <p14:creationId xmlns:p14="http://schemas.microsoft.com/office/powerpoint/2010/main" val="2890218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2C3A1BBC-30FB-4E2B-ADF5-12CEFD27D9A1}" type="slidenum">
              <a:rPr lang="en-US" altLang="en-US"/>
              <a:pPr/>
              <a:t>‹#›</a:t>
            </a:fld>
            <a:endParaRPr lang="en-US" altLang="en-US"/>
          </a:p>
        </p:txBody>
      </p:sp>
    </p:spTree>
    <p:extLst>
      <p:ext uri="{BB962C8B-B14F-4D97-AF65-F5344CB8AC3E}">
        <p14:creationId xmlns:p14="http://schemas.microsoft.com/office/powerpoint/2010/main" val="11576900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28908CC8-5AB2-4EA3-8EE5-F176D554B9CD}" type="slidenum">
              <a:rPr lang="en-US" altLang="en-US"/>
              <a:pPr/>
              <a:t>‹#›</a:t>
            </a:fld>
            <a:endParaRPr lang="en-US" altLang="en-US"/>
          </a:p>
        </p:txBody>
      </p:sp>
    </p:spTree>
    <p:extLst>
      <p:ext uri="{BB962C8B-B14F-4D97-AF65-F5344CB8AC3E}">
        <p14:creationId xmlns:p14="http://schemas.microsoft.com/office/powerpoint/2010/main" val="12937641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A1F67E55-BBC1-4368-996B-58C68320128F}" type="slidenum">
              <a:rPr lang="en-US" altLang="en-US"/>
              <a:pPr/>
              <a:t>‹#›</a:t>
            </a:fld>
            <a:endParaRPr lang="en-US" altLang="en-US"/>
          </a:p>
        </p:txBody>
      </p:sp>
    </p:spTree>
    <p:extLst>
      <p:ext uri="{BB962C8B-B14F-4D97-AF65-F5344CB8AC3E}">
        <p14:creationId xmlns:p14="http://schemas.microsoft.com/office/powerpoint/2010/main" val="1064233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98DFF135-3310-4055-9525-56CFC4A5D4E7}" type="slidenum">
              <a:rPr lang="en-US" altLang="en-US"/>
              <a:pPr/>
              <a:t>‹#›</a:t>
            </a:fld>
            <a:endParaRPr lang="en-US" altLang="en-US"/>
          </a:p>
        </p:txBody>
      </p:sp>
    </p:spTree>
    <p:extLst>
      <p:ext uri="{BB962C8B-B14F-4D97-AF65-F5344CB8AC3E}">
        <p14:creationId xmlns:p14="http://schemas.microsoft.com/office/powerpoint/2010/main" val="3301888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2163" y="2925763"/>
            <a:ext cx="9326562" cy="2633503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292475" y="2925763"/>
            <a:ext cx="27827288" cy="263350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3CD404D2-1D0D-4F4E-A92D-424959D09FA8}" type="slidenum">
              <a:rPr lang="en-US" altLang="en-US"/>
              <a:pPr/>
              <a:t>‹#›</a:t>
            </a:fld>
            <a:endParaRPr lang="en-US" altLang="en-US"/>
          </a:p>
        </p:txBody>
      </p:sp>
    </p:spTree>
    <p:extLst>
      <p:ext uri="{BB962C8B-B14F-4D97-AF65-F5344CB8AC3E}">
        <p14:creationId xmlns:p14="http://schemas.microsoft.com/office/powerpoint/2010/main" val="5218687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3292475" y="2925763"/>
            <a:ext cx="3730625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38912" tIns="219456" rIns="438912" bIns="219456" numCol="1" anchor="ctr"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3292475" y="9509125"/>
            <a:ext cx="37306250" cy="1975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38912" tIns="219456" rIns="438912" bIns="219456"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3292475" y="29992638"/>
            <a:ext cx="914400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defRPr sz="6700">
                <a:latin typeface="Times New Roman" pitchFamily="18" charset="0"/>
                <a:cs typeface="+mn-cs"/>
              </a:defRPr>
            </a:lvl1pPr>
          </a:lstStyle>
          <a:p>
            <a:pPr>
              <a:defRPr/>
            </a:pPr>
            <a:endParaRPr lang="en-US"/>
          </a:p>
        </p:txBody>
      </p:sp>
      <p:sp>
        <p:nvSpPr>
          <p:cNvPr id="1029" name="Rectangle 5"/>
          <p:cNvSpPr>
            <a:spLocks noGrp="1" noChangeArrowheads="1"/>
          </p:cNvSpPr>
          <p:nvPr>
            <p:ph type="ftr" sz="quarter" idx="3"/>
          </p:nvPr>
        </p:nvSpPr>
        <p:spPr bwMode="auto">
          <a:xfrm>
            <a:off x="14995525" y="29992638"/>
            <a:ext cx="1390015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lgn="ctr">
              <a:defRPr sz="6700">
                <a:latin typeface="Times New Roman" pitchFamily="18" charset="0"/>
                <a:cs typeface="+mn-cs"/>
              </a:defRPr>
            </a:lvl1pPr>
          </a:lstStyle>
          <a:p>
            <a:pPr>
              <a:defRPr/>
            </a:pPr>
            <a:endParaRPr lang="en-US"/>
          </a:p>
        </p:txBody>
      </p:sp>
      <p:sp>
        <p:nvSpPr>
          <p:cNvPr id="1030" name="Rectangle 6"/>
          <p:cNvSpPr>
            <a:spLocks noGrp="1" noChangeArrowheads="1"/>
          </p:cNvSpPr>
          <p:nvPr>
            <p:ph type="sldNum" sz="quarter" idx="4"/>
          </p:nvPr>
        </p:nvSpPr>
        <p:spPr bwMode="auto">
          <a:xfrm>
            <a:off x="31454725" y="29992638"/>
            <a:ext cx="914400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lgn="r">
              <a:defRPr sz="6700">
                <a:latin typeface="Times New Roman" panose="02020603050405020304" pitchFamily="18" charset="0"/>
              </a:defRPr>
            </a:lvl1pPr>
          </a:lstStyle>
          <a:p>
            <a:fld id="{B4BDD364-DA47-47D9-B037-E66DA87CD0DD}"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defTabSz="4389438" rtl="0" eaLnBrk="0" fontAlgn="base" hangingPunct="0">
        <a:spcBef>
          <a:spcPct val="0"/>
        </a:spcBef>
        <a:spcAft>
          <a:spcPct val="0"/>
        </a:spcAft>
        <a:defRPr sz="21100">
          <a:solidFill>
            <a:schemeClr val="tx2"/>
          </a:solidFill>
          <a:latin typeface="+mj-lt"/>
          <a:ea typeface="+mj-ea"/>
          <a:cs typeface="+mj-cs"/>
        </a:defRPr>
      </a:lvl1pPr>
      <a:lvl2pPr algn="ctr" defTabSz="4389438" rtl="0" eaLnBrk="0" fontAlgn="base" hangingPunct="0">
        <a:spcBef>
          <a:spcPct val="0"/>
        </a:spcBef>
        <a:spcAft>
          <a:spcPct val="0"/>
        </a:spcAft>
        <a:defRPr sz="21100">
          <a:solidFill>
            <a:schemeClr val="tx2"/>
          </a:solidFill>
          <a:latin typeface="Times New Roman" pitchFamily="18" charset="0"/>
        </a:defRPr>
      </a:lvl2pPr>
      <a:lvl3pPr algn="ctr" defTabSz="4389438" rtl="0" eaLnBrk="0" fontAlgn="base" hangingPunct="0">
        <a:spcBef>
          <a:spcPct val="0"/>
        </a:spcBef>
        <a:spcAft>
          <a:spcPct val="0"/>
        </a:spcAft>
        <a:defRPr sz="21100">
          <a:solidFill>
            <a:schemeClr val="tx2"/>
          </a:solidFill>
          <a:latin typeface="Times New Roman" pitchFamily="18" charset="0"/>
        </a:defRPr>
      </a:lvl3pPr>
      <a:lvl4pPr algn="ctr" defTabSz="4389438" rtl="0" eaLnBrk="0" fontAlgn="base" hangingPunct="0">
        <a:spcBef>
          <a:spcPct val="0"/>
        </a:spcBef>
        <a:spcAft>
          <a:spcPct val="0"/>
        </a:spcAft>
        <a:defRPr sz="21100">
          <a:solidFill>
            <a:schemeClr val="tx2"/>
          </a:solidFill>
          <a:latin typeface="Times New Roman" pitchFamily="18" charset="0"/>
        </a:defRPr>
      </a:lvl4pPr>
      <a:lvl5pPr algn="ctr" defTabSz="4389438" rtl="0" eaLnBrk="0" fontAlgn="base" hangingPunct="0">
        <a:spcBef>
          <a:spcPct val="0"/>
        </a:spcBef>
        <a:spcAft>
          <a:spcPct val="0"/>
        </a:spcAft>
        <a:defRPr sz="21100">
          <a:solidFill>
            <a:schemeClr val="tx2"/>
          </a:solidFill>
          <a:latin typeface="Times New Roman" pitchFamily="18" charset="0"/>
        </a:defRPr>
      </a:lvl5pPr>
      <a:lvl6pPr marL="457200" algn="ctr" defTabSz="4389438" rtl="0" fontAlgn="base">
        <a:spcBef>
          <a:spcPct val="0"/>
        </a:spcBef>
        <a:spcAft>
          <a:spcPct val="0"/>
        </a:spcAft>
        <a:defRPr sz="21100">
          <a:solidFill>
            <a:schemeClr val="tx2"/>
          </a:solidFill>
          <a:latin typeface="Times New Roman" pitchFamily="18" charset="0"/>
        </a:defRPr>
      </a:lvl6pPr>
      <a:lvl7pPr marL="914400" algn="ctr" defTabSz="4389438" rtl="0" fontAlgn="base">
        <a:spcBef>
          <a:spcPct val="0"/>
        </a:spcBef>
        <a:spcAft>
          <a:spcPct val="0"/>
        </a:spcAft>
        <a:defRPr sz="21100">
          <a:solidFill>
            <a:schemeClr val="tx2"/>
          </a:solidFill>
          <a:latin typeface="Times New Roman" pitchFamily="18" charset="0"/>
        </a:defRPr>
      </a:lvl7pPr>
      <a:lvl8pPr marL="1371600" algn="ctr" defTabSz="4389438" rtl="0" fontAlgn="base">
        <a:spcBef>
          <a:spcPct val="0"/>
        </a:spcBef>
        <a:spcAft>
          <a:spcPct val="0"/>
        </a:spcAft>
        <a:defRPr sz="21100">
          <a:solidFill>
            <a:schemeClr val="tx2"/>
          </a:solidFill>
          <a:latin typeface="Times New Roman" pitchFamily="18" charset="0"/>
        </a:defRPr>
      </a:lvl8pPr>
      <a:lvl9pPr marL="1828800" algn="ctr" defTabSz="4389438" rtl="0" fontAlgn="base">
        <a:spcBef>
          <a:spcPct val="0"/>
        </a:spcBef>
        <a:spcAft>
          <a:spcPct val="0"/>
        </a:spcAft>
        <a:defRPr sz="21100">
          <a:solidFill>
            <a:schemeClr val="tx2"/>
          </a:solidFill>
          <a:latin typeface="Times New Roman" pitchFamily="18" charset="0"/>
        </a:defRPr>
      </a:lvl9pPr>
    </p:titleStyle>
    <p:bodyStyle>
      <a:lvl1pPr marL="1646238" indent="-1646238" algn="l" defTabSz="4389438" rtl="0" eaLnBrk="0" fontAlgn="base" hangingPunct="0">
        <a:spcBef>
          <a:spcPct val="20000"/>
        </a:spcBef>
        <a:spcAft>
          <a:spcPct val="0"/>
        </a:spcAft>
        <a:buChar char="•"/>
        <a:defRPr sz="15400">
          <a:solidFill>
            <a:schemeClr val="tx1"/>
          </a:solidFill>
          <a:latin typeface="+mn-lt"/>
          <a:ea typeface="+mn-ea"/>
          <a:cs typeface="+mn-cs"/>
        </a:defRPr>
      </a:lvl1pPr>
      <a:lvl2pPr marL="3565525" indent="-1371600" algn="l" defTabSz="4389438" rtl="0" eaLnBrk="0" fontAlgn="base" hangingPunct="0">
        <a:spcBef>
          <a:spcPct val="20000"/>
        </a:spcBef>
        <a:spcAft>
          <a:spcPct val="0"/>
        </a:spcAft>
        <a:buChar char="–"/>
        <a:defRPr sz="13400">
          <a:solidFill>
            <a:schemeClr val="tx1"/>
          </a:solidFill>
          <a:latin typeface="+mn-lt"/>
        </a:defRPr>
      </a:lvl2pPr>
      <a:lvl3pPr marL="5486400" indent="-1096963" algn="l" defTabSz="4389438" rtl="0" eaLnBrk="0" fontAlgn="base" hangingPunct="0">
        <a:spcBef>
          <a:spcPct val="20000"/>
        </a:spcBef>
        <a:spcAft>
          <a:spcPct val="0"/>
        </a:spcAft>
        <a:buChar char="•"/>
        <a:defRPr sz="11500">
          <a:solidFill>
            <a:schemeClr val="tx1"/>
          </a:solidFill>
          <a:latin typeface="+mn-lt"/>
        </a:defRPr>
      </a:lvl3pPr>
      <a:lvl4pPr marL="7680325" indent="-1096963" algn="l" defTabSz="4389438" rtl="0" eaLnBrk="0" fontAlgn="base" hangingPunct="0">
        <a:spcBef>
          <a:spcPct val="20000"/>
        </a:spcBef>
        <a:spcAft>
          <a:spcPct val="0"/>
        </a:spcAft>
        <a:buChar char="–"/>
        <a:defRPr sz="9600">
          <a:solidFill>
            <a:schemeClr val="tx1"/>
          </a:solidFill>
          <a:latin typeface="+mn-lt"/>
        </a:defRPr>
      </a:lvl4pPr>
      <a:lvl5pPr marL="9875838" indent="-1096963" algn="l" defTabSz="4389438" rtl="0" eaLnBrk="0" fontAlgn="base" hangingPunct="0">
        <a:spcBef>
          <a:spcPct val="20000"/>
        </a:spcBef>
        <a:spcAft>
          <a:spcPct val="0"/>
        </a:spcAft>
        <a:buChar char="»"/>
        <a:defRPr sz="9600">
          <a:solidFill>
            <a:schemeClr val="tx1"/>
          </a:solidFill>
          <a:latin typeface="+mn-lt"/>
        </a:defRPr>
      </a:lvl5pPr>
      <a:lvl6pPr marL="10333038" indent="-1096963" algn="l" defTabSz="4389438" rtl="0" fontAlgn="base">
        <a:spcBef>
          <a:spcPct val="20000"/>
        </a:spcBef>
        <a:spcAft>
          <a:spcPct val="0"/>
        </a:spcAft>
        <a:buChar char="»"/>
        <a:defRPr sz="9600">
          <a:solidFill>
            <a:schemeClr val="tx1"/>
          </a:solidFill>
          <a:latin typeface="+mn-lt"/>
        </a:defRPr>
      </a:lvl6pPr>
      <a:lvl7pPr marL="10790238" indent="-1096963" algn="l" defTabSz="4389438" rtl="0" fontAlgn="base">
        <a:spcBef>
          <a:spcPct val="20000"/>
        </a:spcBef>
        <a:spcAft>
          <a:spcPct val="0"/>
        </a:spcAft>
        <a:buChar char="»"/>
        <a:defRPr sz="9600">
          <a:solidFill>
            <a:schemeClr val="tx1"/>
          </a:solidFill>
          <a:latin typeface="+mn-lt"/>
        </a:defRPr>
      </a:lvl7pPr>
      <a:lvl8pPr marL="11247438" indent="-1096963" algn="l" defTabSz="4389438" rtl="0" fontAlgn="base">
        <a:spcBef>
          <a:spcPct val="20000"/>
        </a:spcBef>
        <a:spcAft>
          <a:spcPct val="0"/>
        </a:spcAft>
        <a:buChar char="»"/>
        <a:defRPr sz="9600">
          <a:solidFill>
            <a:schemeClr val="tx1"/>
          </a:solidFill>
          <a:latin typeface="+mn-lt"/>
        </a:defRPr>
      </a:lvl8pPr>
      <a:lvl9pPr marL="11704638" indent="-1096963" algn="l" defTabSz="4389438" rtl="0" fontAlgn="base">
        <a:spcBef>
          <a:spcPct val="20000"/>
        </a:spcBef>
        <a:spcAft>
          <a:spcPct val="0"/>
        </a:spcAft>
        <a:buChar char="»"/>
        <a:defRPr sz="9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emf"/><Relationship Id="rId18" Type="http://schemas.openxmlformats.org/officeDocument/2006/relationships/image" Target="../media/image16.jpeg"/><Relationship Id="rId26" Type="http://schemas.openxmlformats.org/officeDocument/2006/relationships/image" Target="../media/image24.png"/><Relationship Id="rId3" Type="http://schemas.openxmlformats.org/officeDocument/2006/relationships/image" Target="../media/image1.png"/><Relationship Id="rId21" Type="http://schemas.openxmlformats.org/officeDocument/2006/relationships/image" Target="../media/image19.emf"/><Relationship Id="rId34" Type="http://schemas.openxmlformats.org/officeDocument/2006/relationships/image" Target="../media/image31.emf"/><Relationship Id="rId7" Type="http://schemas.openxmlformats.org/officeDocument/2006/relationships/image" Target="../media/image5.png"/><Relationship Id="rId12" Type="http://schemas.openxmlformats.org/officeDocument/2006/relationships/image" Target="../media/image10.emf"/><Relationship Id="rId17" Type="http://schemas.openxmlformats.org/officeDocument/2006/relationships/image" Target="../media/image15.jpeg"/><Relationship Id="rId25" Type="http://schemas.openxmlformats.org/officeDocument/2006/relationships/image" Target="../media/image23.png"/><Relationship Id="rId33" Type="http://schemas.openxmlformats.org/officeDocument/2006/relationships/image" Target="../media/image30.png"/><Relationship Id="rId2" Type="http://schemas.openxmlformats.org/officeDocument/2006/relationships/notesSlide" Target="../notesSlides/notesSlide1.xml"/><Relationship Id="rId16" Type="http://schemas.openxmlformats.org/officeDocument/2006/relationships/image" Target="../media/image14.jpeg"/><Relationship Id="rId20" Type="http://schemas.openxmlformats.org/officeDocument/2006/relationships/image" Target="../media/image18.png"/><Relationship Id="rId29" Type="http://schemas.openxmlformats.org/officeDocument/2006/relationships/image" Target="../media/image26.emf"/><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emf"/><Relationship Id="rId24" Type="http://schemas.openxmlformats.org/officeDocument/2006/relationships/image" Target="../media/image22.jpg"/><Relationship Id="rId32" Type="http://schemas.openxmlformats.org/officeDocument/2006/relationships/image" Target="../media/image29.png"/><Relationship Id="rId37" Type="http://schemas.openxmlformats.org/officeDocument/2006/relationships/image" Target="../media/image34.png"/><Relationship Id="rId5" Type="http://schemas.openxmlformats.org/officeDocument/2006/relationships/image" Target="../media/image3.emf"/><Relationship Id="rId15" Type="http://schemas.openxmlformats.org/officeDocument/2006/relationships/image" Target="../media/image13.jpeg"/><Relationship Id="rId23" Type="http://schemas.openxmlformats.org/officeDocument/2006/relationships/image" Target="../media/image21.tiff"/><Relationship Id="rId28" Type="http://schemas.openxmlformats.org/officeDocument/2006/relationships/image" Target="../media/image25.emf"/><Relationship Id="rId36" Type="http://schemas.openxmlformats.org/officeDocument/2006/relationships/image" Target="../media/image33.emf"/><Relationship Id="rId10" Type="http://schemas.openxmlformats.org/officeDocument/2006/relationships/image" Target="../media/image8.emf"/><Relationship Id="rId19" Type="http://schemas.openxmlformats.org/officeDocument/2006/relationships/image" Target="../media/image17.png"/><Relationship Id="rId31" Type="http://schemas.openxmlformats.org/officeDocument/2006/relationships/image" Target="../media/image2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 Id="rId22" Type="http://schemas.openxmlformats.org/officeDocument/2006/relationships/image" Target="../media/image20.png"/><Relationship Id="rId27" Type="http://schemas.openxmlformats.org/officeDocument/2006/relationships/image" Target="../media/image7.svg"/><Relationship Id="rId30" Type="http://schemas.openxmlformats.org/officeDocument/2006/relationships/image" Target="../media/image27.emf"/><Relationship Id="rId35" Type="http://schemas.openxmlformats.org/officeDocument/2006/relationships/image" Target="../media/image32.emf"/></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5577A1"/>
        </a:solidFill>
        <a:effectLst/>
      </p:bgPr>
    </p:bg>
    <p:spTree>
      <p:nvGrpSpPr>
        <p:cNvPr id="1" name=""/>
        <p:cNvGrpSpPr/>
        <p:nvPr/>
      </p:nvGrpSpPr>
      <p:grpSpPr>
        <a:xfrm>
          <a:off x="0" y="0"/>
          <a:ext cx="0" cy="0"/>
          <a:chOff x="0" y="0"/>
          <a:chExt cx="0" cy="0"/>
        </a:xfrm>
      </p:grpSpPr>
      <p:sp>
        <p:nvSpPr>
          <p:cNvPr id="136" name="Rectangle 135"/>
          <p:cNvSpPr/>
          <p:nvPr/>
        </p:nvSpPr>
        <p:spPr>
          <a:xfrm>
            <a:off x="29641800" y="5690135"/>
            <a:ext cx="13716000" cy="9253197"/>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116"/>
          <p:cNvSpPr/>
          <p:nvPr/>
        </p:nvSpPr>
        <p:spPr>
          <a:xfrm>
            <a:off x="822960" y="15773400"/>
            <a:ext cx="13716000" cy="10210799"/>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029" name="Text Box 2"/>
          <p:cNvSpPr txBox="1">
            <a:spLocks noChangeArrowheads="1"/>
          </p:cNvSpPr>
          <p:nvPr/>
        </p:nvSpPr>
        <p:spPr bwMode="auto">
          <a:xfrm>
            <a:off x="4435913" y="457200"/>
            <a:ext cx="34747200"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cs typeface="Arial" panose="020B0604020202020204" pitchFamily="34" charset="0"/>
              </a:defRPr>
            </a:lvl1pPr>
            <a:lvl2pPr marL="742950" indent="-285750" eaLnBrk="0" hangingPunct="0">
              <a:defRPr sz="2400">
                <a:solidFill>
                  <a:schemeClr val="tx1"/>
                </a:solidFill>
                <a:latin typeface="Calibri" panose="020F0502020204030204" pitchFamily="34" charset="0"/>
                <a:cs typeface="Arial" panose="020B0604020202020204" pitchFamily="34" charset="0"/>
              </a:defRPr>
            </a:lvl2pPr>
            <a:lvl3pPr marL="1143000" indent="-228600" eaLnBrk="0" hangingPunct="0">
              <a:defRPr sz="2400">
                <a:solidFill>
                  <a:schemeClr val="tx1"/>
                </a:solidFill>
                <a:latin typeface="Calibri" panose="020F0502020204030204" pitchFamily="34" charset="0"/>
                <a:cs typeface="Arial" panose="020B0604020202020204" pitchFamily="34" charset="0"/>
              </a:defRPr>
            </a:lvl3pPr>
            <a:lvl4pPr marL="1600200" indent="-228600" eaLnBrk="0" hangingPunct="0">
              <a:defRPr sz="2400">
                <a:solidFill>
                  <a:schemeClr val="tx1"/>
                </a:solidFill>
                <a:latin typeface="Calibri" panose="020F0502020204030204" pitchFamily="34" charset="0"/>
                <a:cs typeface="Arial" panose="020B0604020202020204" pitchFamily="34" charset="0"/>
              </a:defRPr>
            </a:lvl4pPr>
            <a:lvl5pPr marL="2057400" indent="-228600" eaLnBrk="0" hangingPunct="0">
              <a:defRPr sz="24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9pPr>
          </a:lstStyle>
          <a:p>
            <a:pPr algn="ctr" eaLnBrk="1" hangingPunct="1"/>
            <a:r>
              <a:rPr lang="en-US" sz="8800" dirty="0"/>
              <a:t>Does Diversity in Species Specific Leaf Traits Promote Stability of Forest Ecosystem Carbon and Water Fluxes?</a:t>
            </a:r>
            <a:endParaRPr lang="en-US" altLang="en-US" sz="8200" dirty="0"/>
          </a:p>
        </p:txBody>
      </p:sp>
      <p:sp>
        <p:nvSpPr>
          <p:cNvPr id="1030" name="Rectangle 3"/>
          <p:cNvSpPr>
            <a:spLocks noChangeArrowheads="1"/>
          </p:cNvSpPr>
          <p:nvPr/>
        </p:nvSpPr>
        <p:spPr bwMode="auto">
          <a:xfrm>
            <a:off x="9726895" y="3352800"/>
            <a:ext cx="19985552" cy="1364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cs typeface="Arial" panose="020B0604020202020204" pitchFamily="34" charset="0"/>
              </a:defRPr>
            </a:lvl1pPr>
            <a:lvl2pPr marL="742950" indent="-285750" eaLnBrk="0" hangingPunct="0">
              <a:defRPr sz="2400">
                <a:solidFill>
                  <a:schemeClr val="tx1"/>
                </a:solidFill>
                <a:latin typeface="Calibri" panose="020F0502020204030204" pitchFamily="34" charset="0"/>
                <a:cs typeface="Arial" panose="020B0604020202020204" pitchFamily="34" charset="0"/>
              </a:defRPr>
            </a:lvl2pPr>
            <a:lvl3pPr marL="1143000" indent="-228600" eaLnBrk="0" hangingPunct="0">
              <a:defRPr sz="2400">
                <a:solidFill>
                  <a:schemeClr val="tx1"/>
                </a:solidFill>
                <a:latin typeface="Calibri" panose="020F0502020204030204" pitchFamily="34" charset="0"/>
                <a:cs typeface="Arial" panose="020B0604020202020204" pitchFamily="34" charset="0"/>
              </a:defRPr>
            </a:lvl3pPr>
            <a:lvl4pPr marL="1600200" indent="-228600" eaLnBrk="0" hangingPunct="0">
              <a:defRPr sz="2400">
                <a:solidFill>
                  <a:schemeClr val="tx1"/>
                </a:solidFill>
                <a:latin typeface="Calibri" panose="020F0502020204030204" pitchFamily="34" charset="0"/>
                <a:cs typeface="Arial" panose="020B0604020202020204" pitchFamily="34" charset="0"/>
              </a:defRPr>
            </a:lvl4pPr>
            <a:lvl5pPr marL="2057400" indent="-228600" eaLnBrk="0" hangingPunct="0">
              <a:defRPr sz="24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9pPr>
          </a:lstStyle>
          <a:p>
            <a:r>
              <a:rPr lang="en-US" sz="3600" b="1" dirty="0">
                <a:solidFill>
                  <a:schemeClr val="bg1"/>
                </a:solidFill>
                <a:latin typeface="+mj-lt"/>
              </a:rPr>
              <a:t>Andrew P. </a:t>
            </a:r>
            <a:r>
              <a:rPr lang="en-US" sz="3600" b="1" dirty="0" err="1" smtClean="0">
                <a:solidFill>
                  <a:schemeClr val="bg1"/>
                </a:solidFill>
                <a:latin typeface="+mj-lt"/>
              </a:rPr>
              <a:t>Ouimette</a:t>
            </a:r>
            <a:r>
              <a:rPr lang="en-US" sz="3600" b="1" baseline="30000" dirty="0" err="1" smtClean="0">
                <a:solidFill>
                  <a:schemeClr val="bg1"/>
                </a:solidFill>
                <a:latin typeface="+mj-lt"/>
              </a:rPr>
              <a:t>a</a:t>
            </a:r>
            <a:r>
              <a:rPr lang="en-US" sz="3600" dirty="0" smtClean="0">
                <a:solidFill>
                  <a:schemeClr val="bg1"/>
                </a:solidFill>
                <a:latin typeface="+mj-lt"/>
              </a:rPr>
              <a:t>, Rebecca Sanders-</a:t>
            </a:r>
            <a:r>
              <a:rPr lang="en-US" sz="3600" dirty="0" err="1" smtClean="0">
                <a:solidFill>
                  <a:schemeClr val="bg1"/>
                </a:solidFill>
                <a:latin typeface="+mj-lt"/>
              </a:rPr>
              <a:t>DeMott</a:t>
            </a:r>
            <a:r>
              <a:rPr lang="en-US" sz="3600" baseline="30000" dirty="0" err="1" smtClean="0">
                <a:solidFill>
                  <a:schemeClr val="bg1"/>
                </a:solidFill>
                <a:latin typeface="+mj-lt"/>
              </a:rPr>
              <a:t>a</a:t>
            </a:r>
            <a:r>
              <a:rPr lang="en-US" sz="3600" dirty="0" smtClean="0">
                <a:solidFill>
                  <a:schemeClr val="bg1"/>
                </a:solidFill>
                <a:latin typeface="+mj-lt"/>
              </a:rPr>
              <a:t>, Jack </a:t>
            </a:r>
            <a:r>
              <a:rPr lang="en-US" sz="3600" dirty="0" err="1" smtClean="0">
                <a:solidFill>
                  <a:schemeClr val="bg1"/>
                </a:solidFill>
                <a:latin typeface="+mj-lt"/>
              </a:rPr>
              <a:t>Hastings</a:t>
            </a:r>
            <a:r>
              <a:rPr lang="en-US" sz="3600" baseline="30000" dirty="0" err="1">
                <a:solidFill>
                  <a:schemeClr val="bg1"/>
                </a:solidFill>
                <a:latin typeface="+mj-lt"/>
              </a:rPr>
              <a:t>a</a:t>
            </a:r>
            <a:r>
              <a:rPr lang="en-US" sz="3600" dirty="0" smtClean="0">
                <a:solidFill>
                  <a:schemeClr val="bg1"/>
                </a:solidFill>
                <a:latin typeface="+mj-lt"/>
              </a:rPr>
              <a:t>, Kaitlyn </a:t>
            </a:r>
            <a:r>
              <a:rPr lang="en-US" sz="3600" dirty="0" err="1" smtClean="0">
                <a:solidFill>
                  <a:schemeClr val="bg1"/>
                </a:solidFill>
                <a:latin typeface="+mj-lt"/>
              </a:rPr>
              <a:t>Baillargeon</a:t>
            </a:r>
            <a:r>
              <a:rPr lang="en-US" sz="3600" baseline="30000" dirty="0" err="1" smtClean="0">
                <a:solidFill>
                  <a:schemeClr val="bg1"/>
                </a:solidFill>
                <a:latin typeface="+mj-lt"/>
              </a:rPr>
              <a:t>a</a:t>
            </a:r>
            <a:r>
              <a:rPr lang="en-US" sz="3600" dirty="0" smtClean="0">
                <a:solidFill>
                  <a:schemeClr val="bg1"/>
                </a:solidFill>
                <a:latin typeface="+mj-lt"/>
              </a:rPr>
              <a:t>, </a:t>
            </a:r>
            <a:r>
              <a:rPr lang="en-US" sz="3600" dirty="0">
                <a:solidFill>
                  <a:schemeClr val="bg1"/>
                </a:solidFill>
              </a:rPr>
              <a:t>Scott V. </a:t>
            </a:r>
            <a:r>
              <a:rPr lang="en-US" sz="3600" dirty="0" err="1" smtClean="0">
                <a:solidFill>
                  <a:schemeClr val="bg1"/>
                </a:solidFill>
              </a:rPr>
              <a:t>Ollinger</a:t>
            </a:r>
            <a:r>
              <a:rPr lang="en-US" sz="3600" baseline="30000" dirty="0" err="1">
                <a:solidFill>
                  <a:schemeClr val="bg1"/>
                </a:solidFill>
              </a:rPr>
              <a:t>a</a:t>
            </a:r>
            <a:endParaRPr lang="en-US" sz="3600" dirty="0" smtClean="0">
              <a:solidFill>
                <a:schemeClr val="bg1"/>
              </a:solidFill>
              <a:latin typeface="+mj-lt"/>
            </a:endParaRPr>
          </a:p>
          <a:p>
            <a:r>
              <a:rPr lang="en-US" sz="2800" baseline="30000" dirty="0" smtClean="0">
                <a:solidFill>
                  <a:schemeClr val="bg1"/>
                </a:solidFill>
                <a:latin typeface="+mj-lt"/>
              </a:rPr>
              <a:t>	</a:t>
            </a:r>
            <a:endParaRPr lang="en-US" sz="800" baseline="30000" dirty="0" smtClean="0">
              <a:solidFill>
                <a:schemeClr val="bg1"/>
              </a:solidFill>
              <a:latin typeface="+mj-lt"/>
            </a:endParaRPr>
          </a:p>
          <a:p>
            <a:r>
              <a:rPr lang="en-US" sz="2800" baseline="30000" dirty="0">
                <a:solidFill>
                  <a:schemeClr val="bg1"/>
                </a:solidFill>
                <a:latin typeface="+mj-lt"/>
              </a:rPr>
              <a:t>	</a:t>
            </a:r>
            <a:r>
              <a:rPr lang="en-US" sz="2800" baseline="30000" dirty="0" smtClean="0">
                <a:solidFill>
                  <a:schemeClr val="bg1"/>
                </a:solidFill>
                <a:latin typeface="+mj-lt"/>
              </a:rPr>
              <a:t>a </a:t>
            </a:r>
            <a:r>
              <a:rPr lang="en-US" sz="2800" dirty="0" smtClean="0">
                <a:solidFill>
                  <a:schemeClr val="bg1"/>
                </a:solidFill>
                <a:latin typeface="+mj-lt"/>
              </a:rPr>
              <a:t>University of New Hampshire, Earth Systems Research Center, Durham, NH</a:t>
            </a:r>
          </a:p>
        </p:txBody>
      </p:sp>
      <p:sp>
        <p:nvSpPr>
          <p:cNvPr id="1034" name="Rectangle 777"/>
          <p:cNvSpPr>
            <a:spLocks noChangeArrowheads="1"/>
          </p:cNvSpPr>
          <p:nvPr/>
        </p:nvSpPr>
        <p:spPr bwMode="auto">
          <a:xfrm>
            <a:off x="6469063" y="3276600"/>
            <a:ext cx="560387" cy="48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anose="020F0502020204030204" pitchFamily="34" charset="0"/>
                <a:cs typeface="Arial" panose="020B0604020202020204" pitchFamily="34" charset="0"/>
              </a:defRPr>
            </a:lvl1pPr>
            <a:lvl2pPr marL="742950" indent="-285750" eaLnBrk="0" hangingPunct="0">
              <a:defRPr sz="2400">
                <a:solidFill>
                  <a:schemeClr val="tx1"/>
                </a:solidFill>
                <a:latin typeface="Calibri" panose="020F0502020204030204" pitchFamily="34" charset="0"/>
                <a:cs typeface="Arial" panose="020B0604020202020204" pitchFamily="34" charset="0"/>
              </a:defRPr>
            </a:lvl2pPr>
            <a:lvl3pPr marL="1143000" indent="-228600" eaLnBrk="0" hangingPunct="0">
              <a:defRPr sz="2400">
                <a:solidFill>
                  <a:schemeClr val="tx1"/>
                </a:solidFill>
                <a:latin typeface="Calibri" panose="020F0502020204030204" pitchFamily="34" charset="0"/>
                <a:cs typeface="Arial" panose="020B0604020202020204" pitchFamily="34" charset="0"/>
              </a:defRPr>
            </a:lvl3pPr>
            <a:lvl4pPr marL="1600200" indent="-228600" eaLnBrk="0" hangingPunct="0">
              <a:defRPr sz="2400">
                <a:solidFill>
                  <a:schemeClr val="tx1"/>
                </a:solidFill>
                <a:latin typeface="Calibri" panose="020F0502020204030204" pitchFamily="34" charset="0"/>
                <a:cs typeface="Arial" panose="020B0604020202020204" pitchFamily="34" charset="0"/>
              </a:defRPr>
            </a:lvl4pPr>
            <a:lvl5pPr marL="2057400" indent="-228600" eaLnBrk="0" hangingPunct="0">
              <a:defRPr sz="24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9pPr>
          </a:lstStyle>
          <a:p>
            <a:pPr eaLnBrk="1" hangingPunct="1"/>
            <a:endParaRPr lang="en-US" altLang="en-US"/>
          </a:p>
        </p:txBody>
      </p:sp>
      <p:sp>
        <p:nvSpPr>
          <p:cNvPr id="1035" name="Rectangle 783"/>
          <p:cNvSpPr>
            <a:spLocks noChangeArrowheads="1"/>
          </p:cNvSpPr>
          <p:nvPr/>
        </p:nvSpPr>
        <p:spPr bwMode="auto">
          <a:xfrm>
            <a:off x="11182350" y="3276600"/>
            <a:ext cx="560388" cy="48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anose="020F0502020204030204" pitchFamily="34" charset="0"/>
                <a:cs typeface="Arial" panose="020B0604020202020204" pitchFamily="34" charset="0"/>
              </a:defRPr>
            </a:lvl1pPr>
            <a:lvl2pPr marL="742950" indent="-285750" eaLnBrk="0" hangingPunct="0">
              <a:defRPr sz="2400">
                <a:solidFill>
                  <a:schemeClr val="tx1"/>
                </a:solidFill>
                <a:latin typeface="Calibri" panose="020F0502020204030204" pitchFamily="34" charset="0"/>
                <a:cs typeface="Arial" panose="020B0604020202020204" pitchFamily="34" charset="0"/>
              </a:defRPr>
            </a:lvl2pPr>
            <a:lvl3pPr marL="1143000" indent="-228600" eaLnBrk="0" hangingPunct="0">
              <a:defRPr sz="2400">
                <a:solidFill>
                  <a:schemeClr val="tx1"/>
                </a:solidFill>
                <a:latin typeface="Calibri" panose="020F0502020204030204" pitchFamily="34" charset="0"/>
                <a:cs typeface="Arial" panose="020B0604020202020204" pitchFamily="34" charset="0"/>
              </a:defRPr>
            </a:lvl3pPr>
            <a:lvl4pPr marL="1600200" indent="-228600" eaLnBrk="0" hangingPunct="0">
              <a:defRPr sz="2400">
                <a:solidFill>
                  <a:schemeClr val="tx1"/>
                </a:solidFill>
                <a:latin typeface="Calibri" panose="020F0502020204030204" pitchFamily="34" charset="0"/>
                <a:cs typeface="Arial" panose="020B0604020202020204" pitchFamily="34" charset="0"/>
              </a:defRPr>
            </a:lvl4pPr>
            <a:lvl5pPr marL="2057400" indent="-228600" eaLnBrk="0" hangingPunct="0">
              <a:defRPr sz="24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9pPr>
          </a:lstStyle>
          <a:p>
            <a:pPr eaLnBrk="1" hangingPunct="1"/>
            <a:endParaRPr lang="en-US" altLang="en-US"/>
          </a:p>
        </p:txBody>
      </p:sp>
      <p:sp>
        <p:nvSpPr>
          <p:cNvPr id="1037" name="Rectangle 1440"/>
          <p:cNvSpPr>
            <a:spLocks noChangeArrowheads="1"/>
          </p:cNvSpPr>
          <p:nvPr/>
        </p:nvSpPr>
        <p:spPr bwMode="auto">
          <a:xfrm>
            <a:off x="11182350" y="3276600"/>
            <a:ext cx="560388" cy="48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anose="020F0502020204030204" pitchFamily="34" charset="0"/>
                <a:cs typeface="Arial" panose="020B0604020202020204" pitchFamily="34" charset="0"/>
              </a:defRPr>
            </a:lvl1pPr>
            <a:lvl2pPr marL="742950" indent="-285750" eaLnBrk="0" hangingPunct="0">
              <a:defRPr sz="2400">
                <a:solidFill>
                  <a:schemeClr val="tx1"/>
                </a:solidFill>
                <a:latin typeface="Calibri" panose="020F0502020204030204" pitchFamily="34" charset="0"/>
                <a:cs typeface="Arial" panose="020B0604020202020204" pitchFamily="34" charset="0"/>
              </a:defRPr>
            </a:lvl2pPr>
            <a:lvl3pPr marL="1143000" indent="-228600" eaLnBrk="0" hangingPunct="0">
              <a:defRPr sz="2400">
                <a:solidFill>
                  <a:schemeClr val="tx1"/>
                </a:solidFill>
                <a:latin typeface="Calibri" panose="020F0502020204030204" pitchFamily="34" charset="0"/>
                <a:cs typeface="Arial" panose="020B0604020202020204" pitchFamily="34" charset="0"/>
              </a:defRPr>
            </a:lvl3pPr>
            <a:lvl4pPr marL="1600200" indent="-228600" eaLnBrk="0" hangingPunct="0">
              <a:defRPr sz="2400">
                <a:solidFill>
                  <a:schemeClr val="tx1"/>
                </a:solidFill>
                <a:latin typeface="Calibri" panose="020F0502020204030204" pitchFamily="34" charset="0"/>
                <a:cs typeface="Arial" panose="020B0604020202020204" pitchFamily="34" charset="0"/>
              </a:defRPr>
            </a:lvl4pPr>
            <a:lvl5pPr marL="2057400" indent="-228600" eaLnBrk="0" hangingPunct="0">
              <a:defRPr sz="24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cs typeface="Arial" panose="020B0604020202020204" pitchFamily="34" charset="0"/>
              </a:defRPr>
            </a:lvl9pPr>
          </a:lstStyle>
          <a:p>
            <a:pPr eaLnBrk="1" hangingPunct="1"/>
            <a:endParaRPr lang="en-US" altLang="en-US"/>
          </a:p>
        </p:txBody>
      </p:sp>
      <p:sp>
        <p:nvSpPr>
          <p:cNvPr id="1260" name="Text Box 236"/>
          <p:cNvSpPr txBox="1">
            <a:spLocks noChangeArrowheads="1"/>
          </p:cNvSpPr>
          <p:nvPr/>
        </p:nvSpPr>
        <p:spPr bwMode="auto">
          <a:xfrm>
            <a:off x="200332" y="380547"/>
            <a:ext cx="154828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b="1" dirty="0" smtClean="0"/>
              <a:t>2018 </a:t>
            </a:r>
            <a:r>
              <a:rPr lang="en-US" altLang="en-US" b="1" dirty="0"/>
              <a:t>AGU</a:t>
            </a:r>
          </a:p>
        </p:txBody>
      </p:sp>
      <p:sp>
        <p:nvSpPr>
          <p:cNvPr id="1679" name="Text Box 655"/>
          <p:cNvSpPr txBox="1">
            <a:spLocks noChangeArrowheads="1"/>
          </p:cNvSpPr>
          <p:nvPr/>
        </p:nvSpPr>
        <p:spPr bwMode="auto">
          <a:xfrm>
            <a:off x="36118800" y="3810000"/>
            <a:ext cx="7612107" cy="830997"/>
          </a:xfrm>
          <a:prstGeom prst="rect">
            <a:avLst/>
          </a:prstGeom>
          <a:solidFill>
            <a:schemeClr val="bg1"/>
          </a:solidFill>
          <a:ln>
            <a:noFill/>
          </a:ln>
          <a:effectLst/>
          <a:extLst/>
        </p:spPr>
        <p:txBody>
          <a:bodyPr wrap="square">
            <a:spAutoFit/>
          </a:bodyPr>
          <a:lstStyle/>
          <a:p>
            <a:pPr>
              <a:spcBef>
                <a:spcPct val="50000"/>
              </a:spcBef>
            </a:pPr>
            <a:r>
              <a:rPr lang="en-US" altLang="en-US" sz="4800" b="1" dirty="0">
                <a:latin typeface="+mj-lt"/>
              </a:rPr>
              <a:t>Andrew.Ouimette@unh.edu</a:t>
            </a:r>
          </a:p>
        </p:txBody>
      </p:sp>
      <p:sp>
        <p:nvSpPr>
          <p:cNvPr id="1793" name="Text Box 769"/>
          <p:cNvSpPr txBox="1">
            <a:spLocks noChangeArrowheads="1"/>
          </p:cNvSpPr>
          <p:nvPr/>
        </p:nvSpPr>
        <p:spPr bwMode="auto">
          <a:xfrm>
            <a:off x="822960" y="5684033"/>
            <a:ext cx="13716000" cy="5155257"/>
          </a:xfrm>
          <a:prstGeom prst="rect">
            <a:avLst/>
          </a:prstGeom>
          <a:solidFill>
            <a:srgbClr val="FFFFFF"/>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p>
            <a:r>
              <a:rPr lang="en-US" sz="2350" dirty="0" smtClean="0">
                <a:latin typeface="+mj-lt"/>
              </a:rPr>
              <a:t>Numerous studies have demonstrated a positive relationship between diversity and productivity in terrestrial ecosystems.  Because </a:t>
            </a:r>
            <a:r>
              <a:rPr lang="en-US" sz="2350" dirty="0">
                <a:latin typeface="+mj-lt"/>
              </a:rPr>
              <a:t>l</a:t>
            </a:r>
            <a:r>
              <a:rPr lang="en-US" sz="2350" dirty="0" smtClean="0">
                <a:latin typeface="+mj-lt"/>
              </a:rPr>
              <a:t>eaf </a:t>
            </a:r>
            <a:r>
              <a:rPr lang="en-US" sz="2350" dirty="0">
                <a:latin typeface="+mj-lt"/>
              </a:rPr>
              <a:t>functional traits exert strong controls on the exchange of </a:t>
            </a:r>
            <a:r>
              <a:rPr lang="en-US" sz="2350" dirty="0" smtClean="0">
                <a:latin typeface="+mj-lt"/>
              </a:rPr>
              <a:t>carbon (C) </a:t>
            </a:r>
            <a:r>
              <a:rPr lang="en-US" sz="2350" dirty="0">
                <a:latin typeface="+mj-lt"/>
              </a:rPr>
              <a:t>and water between terrestrial ecosystems and the </a:t>
            </a:r>
            <a:r>
              <a:rPr lang="en-US" sz="2350" dirty="0" smtClean="0">
                <a:latin typeface="+mj-lt"/>
              </a:rPr>
              <a:t>atmosphere, it </a:t>
            </a:r>
            <a:r>
              <a:rPr lang="en-US" sz="2350" dirty="0">
                <a:latin typeface="+mj-lt"/>
              </a:rPr>
              <a:t>is often assumed that diversity in leaf traits </a:t>
            </a:r>
            <a:r>
              <a:rPr lang="en-US" sz="2350" dirty="0" smtClean="0">
                <a:latin typeface="+mj-lt"/>
              </a:rPr>
              <a:t>leads to an increase </a:t>
            </a:r>
            <a:r>
              <a:rPr lang="en-US" sz="2350" dirty="0" smtClean="0">
                <a:latin typeface="+mj-lt"/>
              </a:rPr>
              <a:t>in ecosystem C fluxes</a:t>
            </a:r>
            <a:r>
              <a:rPr lang="en-US" sz="2350" dirty="0">
                <a:latin typeface="+mj-lt"/>
              </a:rPr>
              <a:t>.  However, appropriate characterization of leaf functional </a:t>
            </a:r>
            <a:r>
              <a:rPr lang="en-US" sz="2350" dirty="0" smtClean="0">
                <a:latin typeface="+mj-lt"/>
              </a:rPr>
              <a:t>traits to </a:t>
            </a:r>
            <a:r>
              <a:rPr lang="en-US" sz="2350" dirty="0">
                <a:latin typeface="+mj-lt"/>
              </a:rPr>
              <a:t>test this assumption in forests remains a challenge, because leaf traits vary across species as well as through time and space within forest canopies.  To assess the influence of functional trait diversity on ecosystem carbon and water fluxes, we measured leaf structural, chemical, and physiological traits for three codominant species (</a:t>
            </a:r>
            <a:r>
              <a:rPr lang="en-US" sz="2350" i="1" dirty="0">
                <a:latin typeface="+mj-lt"/>
              </a:rPr>
              <a:t>Acer rubrum, </a:t>
            </a:r>
            <a:r>
              <a:rPr lang="en-US" sz="2350" i="1" dirty="0" err="1">
                <a:latin typeface="+mj-lt"/>
              </a:rPr>
              <a:t>Quercus</a:t>
            </a:r>
            <a:r>
              <a:rPr lang="en-US" sz="2350" i="1" dirty="0">
                <a:latin typeface="+mj-lt"/>
              </a:rPr>
              <a:t> </a:t>
            </a:r>
            <a:r>
              <a:rPr lang="en-US" sz="2350" i="1" dirty="0" err="1">
                <a:latin typeface="+mj-lt"/>
              </a:rPr>
              <a:t>rubra</a:t>
            </a:r>
            <a:r>
              <a:rPr lang="en-US" sz="2350" i="1" dirty="0">
                <a:latin typeface="+mj-lt"/>
              </a:rPr>
              <a:t>, </a:t>
            </a:r>
            <a:r>
              <a:rPr lang="en-US" sz="2350" i="1" dirty="0" err="1">
                <a:latin typeface="+mj-lt"/>
              </a:rPr>
              <a:t>Pinus</a:t>
            </a:r>
            <a:r>
              <a:rPr lang="en-US" sz="2350" i="1" dirty="0">
                <a:latin typeface="+mj-lt"/>
              </a:rPr>
              <a:t> </a:t>
            </a:r>
            <a:r>
              <a:rPr lang="en-US" sz="2350" i="1" dirty="0" err="1">
                <a:latin typeface="+mj-lt"/>
              </a:rPr>
              <a:t>strobus</a:t>
            </a:r>
            <a:r>
              <a:rPr lang="en-US" sz="2350" dirty="0">
                <a:latin typeface="+mj-lt"/>
              </a:rPr>
              <a:t>) in a temperate forest stand within the footprint of an eddy covariance flux tower in southern New Hampshire, USA.  Leaf traits were measured vertically through the canopy and temporally across the growing season and compared to eddy covariance derived estimates of </a:t>
            </a:r>
            <a:r>
              <a:rPr lang="en-US" sz="2350" dirty="0" smtClean="0">
                <a:latin typeface="+mj-lt"/>
              </a:rPr>
              <a:t>stand </a:t>
            </a:r>
            <a:r>
              <a:rPr lang="en-US" sz="2350" dirty="0" smtClean="0">
                <a:latin typeface="+mj-lt"/>
              </a:rPr>
              <a:t>C fluxes</a:t>
            </a:r>
            <a:r>
              <a:rPr lang="en-US" sz="2350" dirty="0" smtClean="0">
                <a:latin typeface="+mj-lt"/>
              </a:rPr>
              <a:t>.  </a:t>
            </a:r>
            <a:r>
              <a:rPr lang="en-US" sz="2350" dirty="0">
                <a:latin typeface="+mj-lt"/>
              </a:rPr>
              <a:t>Leaf structural and physiological traits varied across species, space, and </a:t>
            </a:r>
            <a:r>
              <a:rPr lang="en-US" sz="2350" dirty="0" smtClean="0">
                <a:latin typeface="+mj-lt"/>
              </a:rPr>
              <a:t>time</a:t>
            </a:r>
            <a:r>
              <a:rPr lang="en-US" sz="2350" dirty="0" smtClean="0">
                <a:latin typeface="+mj-lt"/>
              </a:rPr>
              <a:t>, however there was no clear evidence that higher species diversity would lead to higher ecosystem productivity.  We are continuing to explore this in a modelling framework while including the influence of differences in crown </a:t>
            </a:r>
            <a:r>
              <a:rPr lang="en-US" sz="2350" dirty="0">
                <a:latin typeface="+mj-lt"/>
              </a:rPr>
              <a:t>shape, canopy space filling, </a:t>
            </a:r>
            <a:r>
              <a:rPr lang="en-US" sz="2350" dirty="0" smtClean="0">
                <a:latin typeface="+mj-lt"/>
              </a:rPr>
              <a:t>acquisition </a:t>
            </a:r>
            <a:r>
              <a:rPr lang="en-US" sz="2350" dirty="0">
                <a:latin typeface="+mj-lt"/>
              </a:rPr>
              <a:t>of soil N, C allocation patterns, and N </a:t>
            </a:r>
            <a:r>
              <a:rPr lang="en-US" sz="2350" dirty="0" smtClean="0">
                <a:latin typeface="+mj-lt"/>
              </a:rPr>
              <a:t>requirements on diversity-productivity relationships.</a:t>
            </a:r>
            <a:endParaRPr lang="en-US" sz="2350" dirty="0">
              <a:latin typeface="+mj-lt"/>
            </a:endParaRPr>
          </a:p>
        </p:txBody>
      </p:sp>
      <p:sp>
        <p:nvSpPr>
          <p:cNvPr id="115" name="Rectangle 114"/>
          <p:cNvSpPr/>
          <p:nvPr/>
        </p:nvSpPr>
        <p:spPr>
          <a:xfrm>
            <a:off x="822960" y="11997308"/>
            <a:ext cx="13716000" cy="2633092"/>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Text Box 284"/>
          <p:cNvSpPr txBox="1">
            <a:spLocks noChangeArrowheads="1"/>
          </p:cNvSpPr>
          <p:nvPr/>
        </p:nvSpPr>
        <p:spPr bwMode="auto">
          <a:xfrm>
            <a:off x="822960" y="4953000"/>
            <a:ext cx="13716000" cy="762000"/>
          </a:xfrm>
          <a:prstGeom prst="rect">
            <a:avLst/>
          </a:prstGeom>
          <a:solidFill>
            <a:srgbClr val="001B5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a:solidFill>
                  <a:schemeClr val="bg1"/>
                </a:solidFill>
              </a:rPr>
              <a:t>Abstract</a:t>
            </a:r>
          </a:p>
        </p:txBody>
      </p:sp>
      <p:sp>
        <p:nvSpPr>
          <p:cNvPr id="116" name="Text Box 284"/>
          <p:cNvSpPr txBox="1">
            <a:spLocks noChangeArrowheads="1"/>
          </p:cNvSpPr>
          <p:nvPr/>
        </p:nvSpPr>
        <p:spPr bwMode="auto">
          <a:xfrm>
            <a:off x="822960" y="11387708"/>
            <a:ext cx="13716000" cy="762000"/>
          </a:xfrm>
          <a:prstGeom prst="rect">
            <a:avLst/>
          </a:prstGeom>
          <a:solidFill>
            <a:srgbClr val="001B5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smtClean="0">
                <a:solidFill>
                  <a:schemeClr val="bg1"/>
                </a:solidFill>
              </a:rPr>
              <a:t>Goals</a:t>
            </a:r>
            <a:endParaRPr lang="en-US" altLang="en-US" sz="4400" b="1" dirty="0">
              <a:solidFill>
                <a:schemeClr val="bg1"/>
              </a:solidFill>
            </a:endParaRPr>
          </a:p>
        </p:txBody>
      </p:sp>
      <p:sp>
        <p:nvSpPr>
          <p:cNvPr id="118" name="Text Box 284"/>
          <p:cNvSpPr txBox="1">
            <a:spLocks noChangeArrowheads="1"/>
          </p:cNvSpPr>
          <p:nvPr/>
        </p:nvSpPr>
        <p:spPr bwMode="auto">
          <a:xfrm>
            <a:off x="822960" y="15087600"/>
            <a:ext cx="13716000" cy="762000"/>
          </a:xfrm>
          <a:prstGeom prst="rect">
            <a:avLst/>
          </a:prstGeom>
          <a:solidFill>
            <a:srgbClr val="001B5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oAutofit/>
          </a:bodyPr>
          <a:lstStyle/>
          <a:p>
            <a:r>
              <a:rPr lang="en-US" altLang="en-US" sz="4400" b="1" dirty="0">
                <a:solidFill>
                  <a:schemeClr val="bg1"/>
                </a:solidFill>
              </a:rPr>
              <a:t>S</a:t>
            </a:r>
            <a:r>
              <a:rPr lang="en-US" altLang="en-US" sz="4400" b="1" dirty="0" smtClean="0">
                <a:solidFill>
                  <a:schemeClr val="bg1"/>
                </a:solidFill>
              </a:rPr>
              <a:t>tudy Site</a:t>
            </a:r>
            <a:endParaRPr lang="en-US" altLang="en-US" sz="4400" b="1" dirty="0">
              <a:solidFill>
                <a:schemeClr val="bg1"/>
              </a:solidFill>
            </a:endParaRPr>
          </a:p>
        </p:txBody>
      </p:sp>
      <p:sp>
        <p:nvSpPr>
          <p:cNvPr id="126" name="Rectangle 125"/>
          <p:cNvSpPr/>
          <p:nvPr/>
        </p:nvSpPr>
        <p:spPr>
          <a:xfrm>
            <a:off x="29657040" y="16002000"/>
            <a:ext cx="13716000" cy="5635083"/>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Tower</a:t>
            </a:r>
            <a:endParaRPr lang="en-US" dirty="0"/>
          </a:p>
        </p:txBody>
      </p:sp>
      <p:sp>
        <p:nvSpPr>
          <p:cNvPr id="127" name="Text Box 284"/>
          <p:cNvSpPr txBox="1">
            <a:spLocks noChangeArrowheads="1"/>
          </p:cNvSpPr>
          <p:nvPr/>
        </p:nvSpPr>
        <p:spPr bwMode="auto">
          <a:xfrm>
            <a:off x="29657040" y="15388677"/>
            <a:ext cx="13716000" cy="769441"/>
          </a:xfrm>
          <a:prstGeom prst="rect">
            <a:avLst/>
          </a:prstGeom>
          <a:solidFill>
            <a:srgbClr val="001B5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smtClean="0">
                <a:solidFill>
                  <a:schemeClr val="bg1"/>
                </a:solidFill>
              </a:rPr>
              <a:t>Complementarity Belowground</a:t>
            </a:r>
            <a:endParaRPr lang="en-US" altLang="en-US" sz="4400" b="1" dirty="0">
              <a:solidFill>
                <a:schemeClr val="bg1"/>
              </a:solidFill>
            </a:endParaRPr>
          </a:p>
        </p:txBody>
      </p:sp>
      <p:sp>
        <p:nvSpPr>
          <p:cNvPr id="128" name="Rectangle 127"/>
          <p:cNvSpPr/>
          <p:nvPr/>
        </p:nvSpPr>
        <p:spPr>
          <a:xfrm>
            <a:off x="15163800" y="5562599"/>
            <a:ext cx="13716000" cy="11931678"/>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 name="Text Box 284"/>
          <p:cNvSpPr txBox="1">
            <a:spLocks noChangeArrowheads="1"/>
          </p:cNvSpPr>
          <p:nvPr/>
        </p:nvSpPr>
        <p:spPr bwMode="auto">
          <a:xfrm>
            <a:off x="15163800" y="4953000"/>
            <a:ext cx="13716000" cy="769441"/>
          </a:xfrm>
          <a:prstGeom prst="rect">
            <a:avLst/>
          </a:prstGeom>
          <a:solidFill>
            <a:srgbClr val="001B5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smtClean="0">
                <a:solidFill>
                  <a:schemeClr val="bg1"/>
                </a:solidFill>
              </a:rPr>
              <a:t>Species </a:t>
            </a:r>
            <a:r>
              <a:rPr lang="en-US" altLang="en-US" sz="4400" b="1" dirty="0" smtClean="0">
                <a:solidFill>
                  <a:schemeClr val="bg1"/>
                </a:solidFill>
              </a:rPr>
              <a:t>Physiological Differences at the Leaf </a:t>
            </a:r>
            <a:r>
              <a:rPr lang="en-US" altLang="en-US" sz="4400" b="1" dirty="0">
                <a:solidFill>
                  <a:schemeClr val="bg1"/>
                </a:solidFill>
              </a:rPr>
              <a:t>L</a:t>
            </a:r>
            <a:r>
              <a:rPr lang="en-US" altLang="en-US" sz="4400" b="1" dirty="0" smtClean="0">
                <a:solidFill>
                  <a:schemeClr val="bg1"/>
                </a:solidFill>
              </a:rPr>
              <a:t>evel</a:t>
            </a:r>
            <a:endParaRPr lang="en-US" altLang="en-US" sz="4400" b="1" dirty="0">
              <a:solidFill>
                <a:schemeClr val="bg1"/>
              </a:solidFill>
            </a:endParaRPr>
          </a:p>
        </p:txBody>
      </p:sp>
      <p:sp>
        <p:nvSpPr>
          <p:cNvPr id="137" name="Text Box 284"/>
          <p:cNvSpPr txBox="1">
            <a:spLocks noChangeArrowheads="1"/>
          </p:cNvSpPr>
          <p:nvPr/>
        </p:nvSpPr>
        <p:spPr bwMode="auto">
          <a:xfrm>
            <a:off x="29641800" y="4953000"/>
            <a:ext cx="13716000" cy="762000"/>
          </a:xfrm>
          <a:prstGeom prst="rect">
            <a:avLst/>
          </a:prstGeom>
          <a:solidFill>
            <a:srgbClr val="001B5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smtClean="0">
                <a:solidFill>
                  <a:schemeClr val="bg1"/>
                </a:solidFill>
              </a:rPr>
              <a:t>Complementarity in </a:t>
            </a:r>
            <a:r>
              <a:rPr lang="en-US" altLang="en-US" sz="4400" b="1" dirty="0" smtClean="0">
                <a:solidFill>
                  <a:schemeClr val="bg1"/>
                </a:solidFill>
              </a:rPr>
              <a:t>the Canopy</a:t>
            </a:r>
            <a:endParaRPr lang="en-US" altLang="en-US" sz="4400" b="1" dirty="0">
              <a:solidFill>
                <a:schemeClr val="bg1"/>
              </a:solidFill>
            </a:endParaRPr>
          </a:p>
        </p:txBody>
      </p:sp>
      <p:sp>
        <p:nvSpPr>
          <p:cNvPr id="138" name="Rectangle 137"/>
          <p:cNvSpPr/>
          <p:nvPr/>
        </p:nvSpPr>
        <p:spPr>
          <a:xfrm>
            <a:off x="15140176" y="18512990"/>
            <a:ext cx="13716000" cy="7829845"/>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Text Box 284"/>
          <p:cNvSpPr txBox="1">
            <a:spLocks noChangeArrowheads="1"/>
          </p:cNvSpPr>
          <p:nvPr/>
        </p:nvSpPr>
        <p:spPr bwMode="auto">
          <a:xfrm>
            <a:off x="15140176" y="17903389"/>
            <a:ext cx="13716000" cy="762000"/>
          </a:xfrm>
          <a:prstGeom prst="rect">
            <a:avLst/>
          </a:prstGeom>
          <a:solidFill>
            <a:srgbClr val="001B5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smtClean="0">
                <a:solidFill>
                  <a:schemeClr val="bg1"/>
                </a:solidFill>
              </a:rPr>
              <a:t>Stand-Level Fluxes</a:t>
            </a:r>
            <a:endParaRPr lang="en-US" altLang="en-US" sz="4400" b="1" dirty="0">
              <a:solidFill>
                <a:schemeClr val="bg1"/>
              </a:solidFill>
            </a:endParaRPr>
          </a:p>
        </p:txBody>
      </p:sp>
      <p:sp>
        <p:nvSpPr>
          <p:cNvPr id="142" name="Rectangle 141"/>
          <p:cNvSpPr/>
          <p:nvPr/>
        </p:nvSpPr>
        <p:spPr>
          <a:xfrm>
            <a:off x="15111209" y="27355800"/>
            <a:ext cx="13716000" cy="5093530"/>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 name="Text Box 284"/>
          <p:cNvSpPr txBox="1">
            <a:spLocks noChangeArrowheads="1"/>
          </p:cNvSpPr>
          <p:nvPr/>
        </p:nvSpPr>
        <p:spPr bwMode="auto">
          <a:xfrm>
            <a:off x="15111209" y="26746200"/>
            <a:ext cx="13716000" cy="762000"/>
          </a:xfrm>
          <a:prstGeom prst="rect">
            <a:avLst/>
          </a:prstGeom>
          <a:solidFill>
            <a:srgbClr val="001B5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smtClean="0">
                <a:solidFill>
                  <a:schemeClr val="bg1"/>
                </a:solidFill>
              </a:rPr>
              <a:t>Differences in Carbon Allocation and Nitrogen Demand</a:t>
            </a:r>
            <a:endParaRPr lang="en-US" altLang="en-US" sz="4400" b="1" dirty="0">
              <a:solidFill>
                <a:schemeClr val="bg1"/>
              </a:solidFill>
            </a:endParaRPr>
          </a:p>
        </p:txBody>
      </p:sp>
      <p:sp>
        <p:nvSpPr>
          <p:cNvPr id="147" name="Rectangle 146"/>
          <p:cNvSpPr/>
          <p:nvPr/>
        </p:nvSpPr>
        <p:spPr>
          <a:xfrm>
            <a:off x="29641800" y="23012398"/>
            <a:ext cx="13716000" cy="4389529"/>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8" name="Text Box 284"/>
          <p:cNvSpPr txBox="1">
            <a:spLocks noChangeArrowheads="1"/>
          </p:cNvSpPr>
          <p:nvPr/>
        </p:nvSpPr>
        <p:spPr bwMode="auto">
          <a:xfrm>
            <a:off x="29641800" y="22250400"/>
            <a:ext cx="13716000" cy="762000"/>
          </a:xfrm>
          <a:prstGeom prst="rect">
            <a:avLst/>
          </a:prstGeom>
          <a:solidFill>
            <a:srgbClr val="001B5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smtClean="0">
                <a:solidFill>
                  <a:schemeClr val="bg1"/>
                </a:solidFill>
              </a:rPr>
              <a:t>Conclusions and Future Directions</a:t>
            </a:r>
            <a:endParaRPr lang="en-US" altLang="en-US" sz="4400" b="1" dirty="0">
              <a:solidFill>
                <a:schemeClr val="bg1"/>
              </a:solidFill>
            </a:endParaRPr>
          </a:p>
        </p:txBody>
      </p:sp>
      <p:sp>
        <p:nvSpPr>
          <p:cNvPr id="149" name="Rectangle 148"/>
          <p:cNvSpPr/>
          <p:nvPr/>
        </p:nvSpPr>
        <p:spPr>
          <a:xfrm>
            <a:off x="29641800" y="28641012"/>
            <a:ext cx="13716000" cy="3808318"/>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sz="1200" dirty="0">
              <a:solidFill>
                <a:schemeClr val="tx1"/>
              </a:solidFill>
            </a:endParaRPr>
          </a:p>
        </p:txBody>
      </p:sp>
      <p:sp>
        <p:nvSpPr>
          <p:cNvPr id="150" name="Text Box 284"/>
          <p:cNvSpPr txBox="1">
            <a:spLocks noChangeArrowheads="1"/>
          </p:cNvSpPr>
          <p:nvPr/>
        </p:nvSpPr>
        <p:spPr bwMode="auto">
          <a:xfrm>
            <a:off x="29641800" y="27889200"/>
            <a:ext cx="13716000" cy="762000"/>
          </a:xfrm>
          <a:prstGeom prst="rect">
            <a:avLst/>
          </a:prstGeom>
          <a:solidFill>
            <a:srgbClr val="001B5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smtClean="0">
                <a:solidFill>
                  <a:schemeClr val="bg1"/>
                </a:solidFill>
              </a:rPr>
              <a:t>Acknowledgements</a:t>
            </a:r>
            <a:endParaRPr lang="en-US" altLang="en-US" sz="4400" b="1" dirty="0">
              <a:solidFill>
                <a:schemeClr val="bg1"/>
              </a:solidFill>
            </a:endParaRPr>
          </a:p>
        </p:txBody>
      </p:sp>
      <p:sp>
        <p:nvSpPr>
          <p:cNvPr id="157" name="TextBox 156"/>
          <p:cNvSpPr txBox="1"/>
          <p:nvPr/>
        </p:nvSpPr>
        <p:spPr>
          <a:xfrm>
            <a:off x="29870400" y="11905833"/>
            <a:ext cx="7861024" cy="2800767"/>
          </a:xfrm>
          <a:prstGeom prst="rect">
            <a:avLst/>
          </a:prstGeom>
          <a:noFill/>
        </p:spPr>
        <p:txBody>
          <a:bodyPr wrap="square" rtlCol="0">
            <a:spAutoFit/>
          </a:bodyPr>
          <a:lstStyle/>
          <a:p>
            <a:r>
              <a:rPr lang="en-US" sz="2200" b="1" dirty="0" smtClean="0"/>
              <a:t>Figure 3</a:t>
            </a:r>
            <a:r>
              <a:rPr lang="en-US" sz="2200" b="1" dirty="0" smtClean="0"/>
              <a:t>:</a:t>
            </a:r>
            <a:r>
              <a:rPr lang="en-US" sz="2200" dirty="0" smtClean="0"/>
              <a:t> (let) Crown delineation of trees within the eddy flux tower footprint at Thompson Farm using data collected from NASA’s G-</a:t>
            </a:r>
            <a:r>
              <a:rPr lang="en-US" sz="2200" dirty="0" err="1" smtClean="0"/>
              <a:t>LiHT</a:t>
            </a:r>
            <a:r>
              <a:rPr lang="en-US" sz="2200" dirty="0" smtClean="0"/>
              <a:t> platform.  Randomized colors represent individual crowns. (upper right</a:t>
            </a:r>
            <a:r>
              <a:rPr lang="en-US" sz="2200" dirty="0"/>
              <a:t>)</a:t>
            </a:r>
            <a:r>
              <a:rPr lang="en-US" sz="2200" dirty="0" smtClean="0"/>
              <a:t> Hypothetical depiction of differences in crown shape and position for red maple (red), red oak (blue), and white pine (green) that would allow for more complete canopy space filling with a diverse array of species.  (lower right) point cloud of trees from the G-</a:t>
            </a:r>
            <a:r>
              <a:rPr lang="en-US" sz="2200" dirty="0" err="1" smtClean="0"/>
              <a:t>LiHT</a:t>
            </a:r>
            <a:r>
              <a:rPr lang="en-US" sz="2200" dirty="0" smtClean="0"/>
              <a:t> data showing differences in crown shape. </a:t>
            </a:r>
            <a:endParaRPr lang="en-US" sz="2200" dirty="0"/>
          </a:p>
        </p:txBody>
      </p:sp>
      <p:sp>
        <p:nvSpPr>
          <p:cNvPr id="159" name="TextBox 158"/>
          <p:cNvSpPr txBox="1"/>
          <p:nvPr/>
        </p:nvSpPr>
        <p:spPr>
          <a:xfrm>
            <a:off x="15202803" y="31318200"/>
            <a:ext cx="13530577" cy="1107996"/>
          </a:xfrm>
          <a:prstGeom prst="rect">
            <a:avLst/>
          </a:prstGeom>
          <a:noFill/>
        </p:spPr>
        <p:txBody>
          <a:bodyPr wrap="square" rtlCol="0">
            <a:spAutoFit/>
          </a:bodyPr>
          <a:lstStyle/>
          <a:p>
            <a:r>
              <a:rPr lang="en-US" sz="2200" b="1" dirty="0" smtClean="0">
                <a:latin typeface="+mj-lt"/>
              </a:rPr>
              <a:t>Figure </a:t>
            </a:r>
            <a:r>
              <a:rPr lang="en-US" sz="2200" b="1" dirty="0" smtClean="0">
                <a:latin typeface="+mj-lt"/>
              </a:rPr>
              <a:t>6: </a:t>
            </a:r>
            <a:r>
              <a:rPr lang="en-US" sz="2200" dirty="0" smtClean="0">
                <a:latin typeface="+mj-lt"/>
              </a:rPr>
              <a:t>(left) Relationship between the fraction of total leaf area and total basal area by species at the stand-level.  (right) Theoretical estimates of annual N uptake needed to support an stand leaf area index (LAI) of 5, and the LAI that could be supported with current rates of N uptake (based on measurements of foliar and litter %N and LMA).</a:t>
            </a:r>
            <a:endParaRPr lang="en-US" sz="2200" dirty="0">
              <a:latin typeface="+mj-lt"/>
            </a:endParaRPr>
          </a:p>
        </p:txBody>
      </p:sp>
      <p:sp>
        <p:nvSpPr>
          <p:cNvPr id="160" name="TextBox 159"/>
          <p:cNvSpPr txBox="1"/>
          <p:nvPr/>
        </p:nvSpPr>
        <p:spPr>
          <a:xfrm>
            <a:off x="6735234" y="24364960"/>
            <a:ext cx="7607358" cy="1631216"/>
          </a:xfrm>
          <a:prstGeom prst="rect">
            <a:avLst/>
          </a:prstGeom>
          <a:noFill/>
        </p:spPr>
        <p:txBody>
          <a:bodyPr wrap="square" rtlCol="0">
            <a:spAutoFit/>
          </a:bodyPr>
          <a:lstStyle/>
          <a:p>
            <a:r>
              <a:rPr lang="en-US" sz="2000" b="1" dirty="0" smtClean="0"/>
              <a:t>Figure 1</a:t>
            </a:r>
            <a:r>
              <a:rPr lang="en-US" sz="2000" b="1" dirty="0" smtClean="0"/>
              <a:t>: </a:t>
            </a:r>
            <a:r>
              <a:rPr lang="en-US" sz="2000" dirty="0" smtClean="0"/>
              <a:t>(lef</a:t>
            </a:r>
            <a:r>
              <a:rPr lang="en-US" sz="2000" dirty="0" smtClean="0"/>
              <a:t>t) photo of Thompson Farm study site and eddy flux tower, with inset map showing location relative to other flux towers in the northeastern US.  (center) From top to bottom photos of the foliage of white </a:t>
            </a:r>
            <a:r>
              <a:rPr lang="en-US" sz="2000" dirty="0"/>
              <a:t>p</a:t>
            </a:r>
            <a:r>
              <a:rPr lang="en-US" sz="2000" dirty="0" smtClean="0"/>
              <a:t>ine, red </a:t>
            </a:r>
            <a:r>
              <a:rPr lang="en-US" sz="2000" dirty="0"/>
              <a:t>o</a:t>
            </a:r>
            <a:r>
              <a:rPr lang="en-US" sz="2000" dirty="0" smtClean="0"/>
              <a:t>ak, and </a:t>
            </a:r>
            <a:r>
              <a:rPr lang="en-US" sz="2000" dirty="0"/>
              <a:t>r</a:t>
            </a:r>
            <a:r>
              <a:rPr lang="en-US" sz="2000" dirty="0" smtClean="0"/>
              <a:t>ed maple. (right) Species distribution of foliage by height within the canopy at Thompson Farm.</a:t>
            </a:r>
            <a:endParaRPr lang="en-US" sz="2000" dirty="0"/>
          </a:p>
        </p:txBody>
      </p:sp>
      <p:sp>
        <p:nvSpPr>
          <p:cNvPr id="29" name="TextBox 28"/>
          <p:cNvSpPr txBox="1"/>
          <p:nvPr/>
        </p:nvSpPr>
        <p:spPr>
          <a:xfrm>
            <a:off x="40309800" y="136311"/>
            <a:ext cx="3421107" cy="2015936"/>
          </a:xfrm>
          <a:prstGeom prst="rect">
            <a:avLst/>
          </a:prstGeom>
          <a:solidFill>
            <a:schemeClr val="bg1"/>
          </a:solidFill>
          <a:ln>
            <a:solidFill>
              <a:schemeClr val="tx1"/>
            </a:solidFill>
          </a:ln>
        </p:spPr>
        <p:txBody>
          <a:bodyPr wrap="square" rtlCol="0">
            <a:spAutoFit/>
          </a:bodyPr>
          <a:lstStyle/>
          <a:p>
            <a:r>
              <a:rPr lang="en-US" sz="12500" b="1" dirty="0" smtClean="0">
                <a:latin typeface="+mj-lt"/>
              </a:rPr>
              <a:t>2243</a:t>
            </a:r>
            <a:endParaRPr lang="en-US" sz="12500" b="1" dirty="0">
              <a:latin typeface="+mj-lt"/>
            </a:endParaRPr>
          </a:p>
        </p:txBody>
      </p:sp>
      <p:pic>
        <p:nvPicPr>
          <p:cNvPr id="2" name="Picture 1"/>
          <p:cNvPicPr>
            <a:picLocks noChangeAspect="1"/>
          </p:cNvPicPr>
          <p:nvPr/>
        </p:nvPicPr>
        <p:blipFill rotWithShape="1">
          <a:blip r:embed="rId3"/>
          <a:srcRect t="13760"/>
          <a:stretch/>
        </p:blipFill>
        <p:spPr>
          <a:xfrm>
            <a:off x="1017841" y="17402881"/>
            <a:ext cx="5522512" cy="8460795"/>
          </a:xfrm>
          <a:prstGeom prst="rect">
            <a:avLst/>
          </a:prstGeom>
        </p:spPr>
      </p:pic>
      <p:sp>
        <p:nvSpPr>
          <p:cNvPr id="6" name="TextBox 5"/>
          <p:cNvSpPr txBox="1"/>
          <p:nvPr/>
        </p:nvSpPr>
        <p:spPr>
          <a:xfrm>
            <a:off x="1125318" y="12337342"/>
            <a:ext cx="12979061" cy="2185214"/>
          </a:xfrm>
          <a:prstGeom prst="rect">
            <a:avLst/>
          </a:prstGeom>
          <a:noFill/>
        </p:spPr>
        <p:txBody>
          <a:bodyPr wrap="square" rtlCol="0">
            <a:spAutoFit/>
          </a:bodyPr>
          <a:lstStyle/>
          <a:p>
            <a:r>
              <a:rPr lang="en-US" sz="4800" b="1" u="sng" dirty="0" smtClean="0">
                <a:latin typeface="+mj-lt"/>
              </a:rPr>
              <a:t>Goal</a:t>
            </a:r>
            <a:r>
              <a:rPr lang="en-US" sz="4800" b="1" dirty="0" smtClean="0">
                <a:latin typeface="+mj-lt"/>
              </a:rPr>
              <a:t>:  </a:t>
            </a:r>
          </a:p>
          <a:p>
            <a:r>
              <a:rPr lang="en-US" sz="4400" b="1" dirty="0" smtClean="0">
                <a:latin typeface="+mj-lt"/>
              </a:rPr>
              <a:t>Quantify </a:t>
            </a:r>
            <a:r>
              <a:rPr lang="en-US" sz="4400" b="1" dirty="0">
                <a:latin typeface="+mj-lt"/>
              </a:rPr>
              <a:t>mechanisms that </a:t>
            </a:r>
            <a:r>
              <a:rPr lang="en-US" sz="4400" b="1" dirty="0" smtClean="0">
                <a:latin typeface="+mj-lt"/>
              </a:rPr>
              <a:t>could explain </a:t>
            </a:r>
            <a:r>
              <a:rPr lang="en-US" sz="4400" b="1" dirty="0" smtClean="0">
                <a:latin typeface="+mj-lt"/>
              </a:rPr>
              <a:t>a positive relationship </a:t>
            </a:r>
            <a:r>
              <a:rPr lang="en-US" sz="4400" b="1" dirty="0">
                <a:latin typeface="+mj-lt"/>
              </a:rPr>
              <a:t>between diversity and </a:t>
            </a:r>
            <a:r>
              <a:rPr lang="en-US" sz="4400" b="1" dirty="0" smtClean="0">
                <a:latin typeface="+mj-lt"/>
              </a:rPr>
              <a:t>productivity.</a:t>
            </a:r>
            <a:endParaRPr lang="en-US" sz="4400" b="1" dirty="0">
              <a:latin typeface="+mj-lt"/>
            </a:endParaRPr>
          </a:p>
        </p:txBody>
      </p:sp>
      <p:pic>
        <p:nvPicPr>
          <p:cNvPr id="1794" name="Picture 1793"/>
          <p:cNvPicPr>
            <a:picLocks noChangeAspect="1"/>
          </p:cNvPicPr>
          <p:nvPr/>
        </p:nvPicPr>
        <p:blipFill>
          <a:blip r:embed="rId4"/>
          <a:stretch>
            <a:fillRect/>
          </a:stretch>
        </p:blipFill>
        <p:spPr>
          <a:xfrm>
            <a:off x="980970" y="15992587"/>
            <a:ext cx="2478534" cy="3209813"/>
          </a:xfrm>
          <a:prstGeom prst="rect">
            <a:avLst/>
          </a:prstGeom>
        </p:spPr>
      </p:pic>
      <p:grpSp>
        <p:nvGrpSpPr>
          <p:cNvPr id="1801" name="Group 1800"/>
          <p:cNvGrpSpPr>
            <a:grpSpLocks noChangeAspect="1"/>
          </p:cNvGrpSpPr>
          <p:nvPr/>
        </p:nvGrpSpPr>
        <p:grpSpPr>
          <a:xfrm>
            <a:off x="9945946" y="17145000"/>
            <a:ext cx="3998654" cy="7066099"/>
            <a:chOff x="10014094" y="22398428"/>
            <a:chExt cx="4253888" cy="7517127"/>
          </a:xfrm>
        </p:grpSpPr>
        <p:pic>
          <p:nvPicPr>
            <p:cNvPr id="1798" name="Picture 1797"/>
            <p:cNvPicPr>
              <a:picLocks noChangeAspect="1"/>
            </p:cNvPicPr>
            <p:nvPr/>
          </p:nvPicPr>
          <p:blipFill rotWithShape="1">
            <a:blip r:embed="rId5"/>
            <a:srcRect r="15791"/>
            <a:stretch/>
          </p:blipFill>
          <p:spPr>
            <a:xfrm rot="5400000">
              <a:off x="8560304" y="24207876"/>
              <a:ext cx="7329492" cy="4085865"/>
            </a:xfrm>
            <a:prstGeom prst="rect">
              <a:avLst/>
            </a:prstGeom>
          </p:spPr>
        </p:pic>
        <p:pic>
          <p:nvPicPr>
            <p:cNvPr id="1799" name="Picture 1798"/>
            <p:cNvPicPr>
              <a:picLocks noChangeAspect="1"/>
            </p:cNvPicPr>
            <p:nvPr/>
          </p:nvPicPr>
          <p:blipFill rotWithShape="1">
            <a:blip r:embed="rId5"/>
            <a:srcRect l="84209" b="78629"/>
            <a:stretch/>
          </p:blipFill>
          <p:spPr>
            <a:xfrm>
              <a:off x="12225050" y="23683646"/>
              <a:ext cx="1961551" cy="1246173"/>
            </a:xfrm>
            <a:prstGeom prst="rect">
              <a:avLst/>
            </a:prstGeom>
          </p:spPr>
        </p:pic>
        <p:sp>
          <p:nvSpPr>
            <p:cNvPr id="1795" name="TextBox 1794"/>
            <p:cNvSpPr txBox="1"/>
            <p:nvPr/>
          </p:nvSpPr>
          <p:spPr>
            <a:xfrm rot="16200000">
              <a:off x="9126698" y="26128501"/>
              <a:ext cx="2298011" cy="523220"/>
            </a:xfrm>
            <a:prstGeom prst="rect">
              <a:avLst/>
            </a:prstGeom>
            <a:solidFill>
              <a:schemeClr val="bg1"/>
            </a:solidFill>
          </p:spPr>
          <p:txBody>
            <a:bodyPr wrap="square" rtlCol="0">
              <a:spAutoFit/>
            </a:bodyPr>
            <a:lstStyle/>
            <a:p>
              <a:r>
                <a:rPr lang="en-US" sz="2800" dirty="0" smtClean="0">
                  <a:latin typeface="+mj-lt"/>
                </a:rPr>
                <a:t>Height (m)</a:t>
              </a:r>
              <a:endParaRPr lang="en-US" sz="2800" dirty="0">
                <a:latin typeface="+mj-lt"/>
              </a:endParaRPr>
            </a:p>
          </p:txBody>
        </p:sp>
        <p:sp>
          <p:nvSpPr>
            <p:cNvPr id="1800" name="TextBox 1799"/>
            <p:cNvSpPr txBox="1"/>
            <p:nvPr/>
          </p:nvSpPr>
          <p:spPr>
            <a:xfrm>
              <a:off x="11520867" y="22398428"/>
              <a:ext cx="2141538" cy="523220"/>
            </a:xfrm>
            <a:prstGeom prst="rect">
              <a:avLst/>
            </a:prstGeom>
            <a:solidFill>
              <a:schemeClr val="bg1"/>
            </a:solidFill>
          </p:spPr>
          <p:txBody>
            <a:bodyPr wrap="square" rtlCol="0">
              <a:spAutoFit/>
            </a:bodyPr>
            <a:lstStyle/>
            <a:p>
              <a:r>
                <a:rPr lang="en-US" sz="2800" dirty="0" smtClean="0">
                  <a:latin typeface="+mj-lt"/>
                </a:rPr>
                <a:t>LAI m</a:t>
              </a:r>
              <a:r>
                <a:rPr lang="en-US" sz="2800" baseline="30000" dirty="0" smtClean="0">
                  <a:latin typeface="+mj-lt"/>
                </a:rPr>
                <a:t>2</a:t>
              </a:r>
              <a:r>
                <a:rPr lang="en-US" sz="2800" dirty="0" smtClean="0">
                  <a:latin typeface="+mj-lt"/>
                </a:rPr>
                <a:t> m</a:t>
              </a:r>
              <a:r>
                <a:rPr lang="en-US" sz="2800" baseline="30000" dirty="0" smtClean="0">
                  <a:latin typeface="+mj-lt"/>
                </a:rPr>
                <a:t>-2</a:t>
              </a:r>
              <a:endParaRPr lang="en-US" sz="2800" baseline="30000" dirty="0">
                <a:latin typeface="+mj-lt"/>
              </a:endParaRPr>
            </a:p>
          </p:txBody>
        </p:sp>
      </p:grpSp>
      <p:sp>
        <p:nvSpPr>
          <p:cNvPr id="1802" name="TextBox 1801"/>
          <p:cNvSpPr txBox="1"/>
          <p:nvPr/>
        </p:nvSpPr>
        <p:spPr>
          <a:xfrm>
            <a:off x="9576706" y="16002000"/>
            <a:ext cx="4748894" cy="1077218"/>
          </a:xfrm>
          <a:prstGeom prst="rect">
            <a:avLst/>
          </a:prstGeom>
          <a:noFill/>
        </p:spPr>
        <p:txBody>
          <a:bodyPr wrap="square" rtlCol="0">
            <a:spAutoFit/>
          </a:bodyPr>
          <a:lstStyle/>
          <a:p>
            <a:pPr algn="ctr"/>
            <a:r>
              <a:rPr lang="en-US" sz="3200" b="1" dirty="0" smtClean="0">
                <a:latin typeface="+mn-lt"/>
              </a:rPr>
              <a:t>Species distribution by height in the canopy</a:t>
            </a:r>
            <a:endParaRPr lang="en-US" sz="3200" b="1" dirty="0">
              <a:latin typeface="+mn-lt"/>
            </a:endParaRPr>
          </a:p>
        </p:txBody>
      </p:sp>
      <p:pic>
        <p:nvPicPr>
          <p:cNvPr id="1805" name="Picture 1804"/>
          <p:cNvPicPr>
            <a:picLocks noChangeAspect="1"/>
          </p:cNvPicPr>
          <p:nvPr/>
        </p:nvPicPr>
        <p:blipFill rotWithShape="1">
          <a:blip r:embed="rId6"/>
          <a:srcRect r="45556" b="6666"/>
          <a:stretch/>
        </p:blipFill>
        <p:spPr>
          <a:xfrm>
            <a:off x="7223228" y="22055884"/>
            <a:ext cx="1733550" cy="1981200"/>
          </a:xfrm>
          <a:prstGeom prst="rect">
            <a:avLst/>
          </a:prstGeom>
        </p:spPr>
      </p:pic>
      <p:pic>
        <p:nvPicPr>
          <p:cNvPr id="1806" name="Picture 1805"/>
          <p:cNvPicPr>
            <a:picLocks noChangeAspect="1"/>
          </p:cNvPicPr>
          <p:nvPr/>
        </p:nvPicPr>
        <p:blipFill>
          <a:blip r:embed="rId7"/>
          <a:stretch>
            <a:fillRect/>
          </a:stretch>
        </p:blipFill>
        <p:spPr>
          <a:xfrm rot="16200000">
            <a:off x="6357265" y="19446471"/>
            <a:ext cx="3417670" cy="2133098"/>
          </a:xfrm>
          <a:prstGeom prst="rect">
            <a:avLst/>
          </a:prstGeom>
        </p:spPr>
      </p:pic>
      <p:grpSp>
        <p:nvGrpSpPr>
          <p:cNvPr id="1813" name="Group 1812"/>
          <p:cNvGrpSpPr/>
          <p:nvPr/>
        </p:nvGrpSpPr>
        <p:grpSpPr>
          <a:xfrm>
            <a:off x="7233874" y="16535400"/>
            <a:ext cx="1712257" cy="2400299"/>
            <a:chOff x="7231718" y="22631401"/>
            <a:chExt cx="1712257" cy="2400299"/>
          </a:xfrm>
        </p:grpSpPr>
        <p:pic>
          <p:nvPicPr>
            <p:cNvPr id="1809" name="Picture 1808"/>
            <p:cNvPicPr>
              <a:picLocks noChangeAspect="1"/>
            </p:cNvPicPr>
            <p:nvPr/>
          </p:nvPicPr>
          <p:blipFill rotWithShape="1">
            <a:blip r:embed="rId8"/>
            <a:srcRect b="11743"/>
            <a:stretch/>
          </p:blipFill>
          <p:spPr>
            <a:xfrm>
              <a:off x="7231718" y="22631401"/>
              <a:ext cx="1704975" cy="2362200"/>
            </a:xfrm>
            <a:prstGeom prst="rect">
              <a:avLst/>
            </a:prstGeom>
          </p:spPr>
        </p:pic>
        <p:sp>
          <p:nvSpPr>
            <p:cNvPr id="1810" name="Freeform 1809"/>
            <p:cNvSpPr/>
            <p:nvPr/>
          </p:nvSpPr>
          <p:spPr>
            <a:xfrm>
              <a:off x="7286625" y="24099495"/>
              <a:ext cx="896142" cy="932205"/>
            </a:xfrm>
            <a:custGeom>
              <a:avLst/>
              <a:gdLst>
                <a:gd name="connsiteX0" fmla="*/ 38100 w 896142"/>
                <a:gd name="connsiteY0" fmla="*/ 8280 h 932205"/>
                <a:gd name="connsiteX1" fmla="*/ 38100 w 896142"/>
                <a:gd name="connsiteY1" fmla="*/ 8280 h 932205"/>
                <a:gd name="connsiteX2" fmla="*/ 241300 w 896142"/>
                <a:gd name="connsiteY2" fmla="*/ 36855 h 932205"/>
                <a:gd name="connsiteX3" fmla="*/ 473075 w 896142"/>
                <a:gd name="connsiteY3" fmla="*/ 97180 h 932205"/>
                <a:gd name="connsiteX4" fmla="*/ 581025 w 896142"/>
                <a:gd name="connsiteY4" fmla="*/ 94005 h 932205"/>
                <a:gd name="connsiteX5" fmla="*/ 593725 w 896142"/>
                <a:gd name="connsiteY5" fmla="*/ 84480 h 932205"/>
                <a:gd name="connsiteX6" fmla="*/ 590550 w 896142"/>
                <a:gd name="connsiteY6" fmla="*/ 62255 h 932205"/>
                <a:gd name="connsiteX7" fmla="*/ 669925 w 896142"/>
                <a:gd name="connsiteY7" fmla="*/ 59080 h 932205"/>
                <a:gd name="connsiteX8" fmla="*/ 682625 w 896142"/>
                <a:gd name="connsiteY8" fmla="*/ 68605 h 932205"/>
                <a:gd name="connsiteX9" fmla="*/ 688975 w 896142"/>
                <a:gd name="connsiteY9" fmla="*/ 84480 h 932205"/>
                <a:gd name="connsiteX10" fmla="*/ 695325 w 896142"/>
                <a:gd name="connsiteY10" fmla="*/ 97180 h 932205"/>
                <a:gd name="connsiteX11" fmla="*/ 708025 w 896142"/>
                <a:gd name="connsiteY11" fmla="*/ 125755 h 932205"/>
                <a:gd name="connsiteX12" fmla="*/ 714375 w 896142"/>
                <a:gd name="connsiteY12" fmla="*/ 147980 h 932205"/>
                <a:gd name="connsiteX13" fmla="*/ 717550 w 896142"/>
                <a:gd name="connsiteY13" fmla="*/ 160680 h 932205"/>
                <a:gd name="connsiteX14" fmla="*/ 727075 w 896142"/>
                <a:gd name="connsiteY14" fmla="*/ 173380 h 932205"/>
                <a:gd name="connsiteX15" fmla="*/ 733425 w 896142"/>
                <a:gd name="connsiteY15" fmla="*/ 182905 h 932205"/>
                <a:gd name="connsiteX16" fmla="*/ 739775 w 896142"/>
                <a:gd name="connsiteY16" fmla="*/ 198780 h 932205"/>
                <a:gd name="connsiteX17" fmla="*/ 755650 w 896142"/>
                <a:gd name="connsiteY17" fmla="*/ 221005 h 932205"/>
                <a:gd name="connsiteX18" fmla="*/ 762000 w 896142"/>
                <a:gd name="connsiteY18" fmla="*/ 243230 h 932205"/>
                <a:gd name="connsiteX19" fmla="*/ 771525 w 896142"/>
                <a:gd name="connsiteY19" fmla="*/ 249580 h 932205"/>
                <a:gd name="connsiteX20" fmla="*/ 793750 w 896142"/>
                <a:gd name="connsiteY20" fmla="*/ 265455 h 932205"/>
                <a:gd name="connsiteX21" fmla="*/ 806450 w 896142"/>
                <a:gd name="connsiteY21" fmla="*/ 284505 h 932205"/>
                <a:gd name="connsiteX22" fmla="*/ 815975 w 896142"/>
                <a:gd name="connsiteY22" fmla="*/ 316255 h 932205"/>
                <a:gd name="connsiteX23" fmla="*/ 825500 w 896142"/>
                <a:gd name="connsiteY23" fmla="*/ 376580 h 932205"/>
                <a:gd name="connsiteX24" fmla="*/ 835025 w 896142"/>
                <a:gd name="connsiteY24" fmla="*/ 401980 h 932205"/>
                <a:gd name="connsiteX25" fmla="*/ 841375 w 896142"/>
                <a:gd name="connsiteY25" fmla="*/ 487705 h 932205"/>
                <a:gd name="connsiteX26" fmla="*/ 863600 w 896142"/>
                <a:gd name="connsiteY26" fmla="*/ 563905 h 932205"/>
                <a:gd name="connsiteX27" fmla="*/ 873125 w 896142"/>
                <a:gd name="connsiteY27" fmla="*/ 627405 h 932205"/>
                <a:gd name="connsiteX28" fmla="*/ 895350 w 896142"/>
                <a:gd name="connsiteY28" fmla="*/ 709955 h 932205"/>
                <a:gd name="connsiteX29" fmla="*/ 892175 w 896142"/>
                <a:gd name="connsiteY29" fmla="*/ 840130 h 932205"/>
                <a:gd name="connsiteX30" fmla="*/ 866775 w 896142"/>
                <a:gd name="connsiteY30" fmla="*/ 878230 h 932205"/>
                <a:gd name="connsiteX31" fmla="*/ 825500 w 896142"/>
                <a:gd name="connsiteY31" fmla="*/ 903630 h 932205"/>
                <a:gd name="connsiteX32" fmla="*/ 717550 w 896142"/>
                <a:gd name="connsiteY32" fmla="*/ 925855 h 932205"/>
                <a:gd name="connsiteX33" fmla="*/ 654050 w 896142"/>
                <a:gd name="connsiteY33" fmla="*/ 932205 h 932205"/>
                <a:gd name="connsiteX34" fmla="*/ 584200 w 896142"/>
                <a:gd name="connsiteY34" fmla="*/ 925855 h 932205"/>
                <a:gd name="connsiteX35" fmla="*/ 457200 w 896142"/>
                <a:gd name="connsiteY35" fmla="*/ 909980 h 932205"/>
                <a:gd name="connsiteX36" fmla="*/ 365125 w 896142"/>
                <a:gd name="connsiteY36" fmla="*/ 903630 h 932205"/>
                <a:gd name="connsiteX37" fmla="*/ 307975 w 896142"/>
                <a:gd name="connsiteY37" fmla="*/ 875055 h 932205"/>
                <a:gd name="connsiteX38" fmla="*/ 247650 w 896142"/>
                <a:gd name="connsiteY38" fmla="*/ 836955 h 932205"/>
                <a:gd name="connsiteX39" fmla="*/ 133350 w 896142"/>
                <a:gd name="connsiteY39" fmla="*/ 760755 h 932205"/>
                <a:gd name="connsiteX40" fmla="*/ 88900 w 896142"/>
                <a:gd name="connsiteY40" fmla="*/ 722655 h 932205"/>
                <a:gd name="connsiteX41" fmla="*/ 15875 w 896142"/>
                <a:gd name="connsiteY41" fmla="*/ 589305 h 932205"/>
                <a:gd name="connsiteX42" fmla="*/ 6350 w 896142"/>
                <a:gd name="connsiteY42" fmla="*/ 535330 h 932205"/>
                <a:gd name="connsiteX43" fmla="*/ 12700 w 896142"/>
                <a:gd name="connsiteY43" fmla="*/ 395630 h 932205"/>
                <a:gd name="connsiteX44" fmla="*/ 3175 w 896142"/>
                <a:gd name="connsiteY44" fmla="*/ 338480 h 932205"/>
                <a:gd name="connsiteX45" fmla="*/ 0 w 896142"/>
                <a:gd name="connsiteY45" fmla="*/ 271805 h 932205"/>
                <a:gd name="connsiteX46" fmla="*/ 12700 w 896142"/>
                <a:gd name="connsiteY46" fmla="*/ 192430 h 932205"/>
                <a:gd name="connsiteX47" fmla="*/ 19050 w 896142"/>
                <a:gd name="connsiteY47" fmla="*/ 97180 h 932205"/>
                <a:gd name="connsiteX48" fmla="*/ 31750 w 896142"/>
                <a:gd name="connsiteY48" fmla="*/ 52730 h 932205"/>
                <a:gd name="connsiteX49" fmla="*/ 38100 w 896142"/>
                <a:gd name="connsiteY49" fmla="*/ 8280 h 932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896142" h="932205">
                  <a:moveTo>
                    <a:pt x="38100" y="8280"/>
                  </a:moveTo>
                  <a:lnTo>
                    <a:pt x="38100" y="8280"/>
                  </a:lnTo>
                  <a:cubicBezTo>
                    <a:pt x="127353" y="-6595"/>
                    <a:pt x="82535" y="-3890"/>
                    <a:pt x="241300" y="36855"/>
                  </a:cubicBezTo>
                  <a:cubicBezTo>
                    <a:pt x="492873" y="101418"/>
                    <a:pt x="359249" y="87695"/>
                    <a:pt x="473075" y="97180"/>
                  </a:cubicBezTo>
                  <a:cubicBezTo>
                    <a:pt x="509058" y="96122"/>
                    <a:pt x="545224" y="97774"/>
                    <a:pt x="581025" y="94005"/>
                  </a:cubicBezTo>
                  <a:cubicBezTo>
                    <a:pt x="586288" y="93451"/>
                    <a:pt x="592204" y="89548"/>
                    <a:pt x="593725" y="84480"/>
                  </a:cubicBezTo>
                  <a:cubicBezTo>
                    <a:pt x="595875" y="77312"/>
                    <a:pt x="591608" y="69663"/>
                    <a:pt x="590550" y="62255"/>
                  </a:cubicBezTo>
                  <a:cubicBezTo>
                    <a:pt x="620565" y="47248"/>
                    <a:pt x="610680" y="49601"/>
                    <a:pt x="669925" y="59080"/>
                  </a:cubicBezTo>
                  <a:cubicBezTo>
                    <a:pt x="675150" y="59916"/>
                    <a:pt x="678392" y="65430"/>
                    <a:pt x="682625" y="68605"/>
                  </a:cubicBezTo>
                  <a:cubicBezTo>
                    <a:pt x="684742" y="73897"/>
                    <a:pt x="686660" y="79272"/>
                    <a:pt x="688975" y="84480"/>
                  </a:cubicBezTo>
                  <a:cubicBezTo>
                    <a:pt x="690897" y="88805"/>
                    <a:pt x="693965" y="92647"/>
                    <a:pt x="695325" y="97180"/>
                  </a:cubicBezTo>
                  <a:cubicBezTo>
                    <a:pt x="703710" y="125131"/>
                    <a:pt x="690829" y="108559"/>
                    <a:pt x="708025" y="125755"/>
                  </a:cubicBezTo>
                  <a:cubicBezTo>
                    <a:pt x="710142" y="133163"/>
                    <a:pt x="712348" y="140547"/>
                    <a:pt x="714375" y="147980"/>
                  </a:cubicBezTo>
                  <a:cubicBezTo>
                    <a:pt x="715523" y="152190"/>
                    <a:pt x="715599" y="156777"/>
                    <a:pt x="717550" y="160680"/>
                  </a:cubicBezTo>
                  <a:cubicBezTo>
                    <a:pt x="719917" y="165413"/>
                    <a:pt x="723999" y="169074"/>
                    <a:pt x="727075" y="173380"/>
                  </a:cubicBezTo>
                  <a:cubicBezTo>
                    <a:pt x="729293" y="176485"/>
                    <a:pt x="731718" y="179492"/>
                    <a:pt x="733425" y="182905"/>
                  </a:cubicBezTo>
                  <a:cubicBezTo>
                    <a:pt x="735974" y="188003"/>
                    <a:pt x="737226" y="193682"/>
                    <a:pt x="739775" y="198780"/>
                  </a:cubicBezTo>
                  <a:cubicBezTo>
                    <a:pt x="742096" y="203423"/>
                    <a:pt x="753493" y="218129"/>
                    <a:pt x="755650" y="221005"/>
                  </a:cubicBezTo>
                  <a:cubicBezTo>
                    <a:pt x="755857" y="221835"/>
                    <a:pt x="760344" y="241160"/>
                    <a:pt x="762000" y="243230"/>
                  </a:cubicBezTo>
                  <a:cubicBezTo>
                    <a:pt x="764384" y="246210"/>
                    <a:pt x="768420" y="247362"/>
                    <a:pt x="771525" y="249580"/>
                  </a:cubicBezTo>
                  <a:cubicBezTo>
                    <a:pt x="799092" y="269271"/>
                    <a:pt x="771302" y="250490"/>
                    <a:pt x="793750" y="265455"/>
                  </a:cubicBezTo>
                  <a:cubicBezTo>
                    <a:pt x="797983" y="271805"/>
                    <a:pt x="805195" y="276977"/>
                    <a:pt x="806450" y="284505"/>
                  </a:cubicBezTo>
                  <a:cubicBezTo>
                    <a:pt x="810403" y="308224"/>
                    <a:pt x="806746" y="297797"/>
                    <a:pt x="815975" y="316255"/>
                  </a:cubicBezTo>
                  <a:cubicBezTo>
                    <a:pt x="818319" y="335005"/>
                    <a:pt x="820812" y="358764"/>
                    <a:pt x="825500" y="376580"/>
                  </a:cubicBezTo>
                  <a:cubicBezTo>
                    <a:pt x="827801" y="385325"/>
                    <a:pt x="831850" y="393513"/>
                    <a:pt x="835025" y="401980"/>
                  </a:cubicBezTo>
                  <a:cubicBezTo>
                    <a:pt x="835780" y="416322"/>
                    <a:pt x="836918" y="465420"/>
                    <a:pt x="841375" y="487705"/>
                  </a:cubicBezTo>
                  <a:cubicBezTo>
                    <a:pt x="847761" y="519635"/>
                    <a:pt x="853291" y="532977"/>
                    <a:pt x="863600" y="563905"/>
                  </a:cubicBezTo>
                  <a:cubicBezTo>
                    <a:pt x="866276" y="590666"/>
                    <a:pt x="866285" y="601185"/>
                    <a:pt x="873125" y="627405"/>
                  </a:cubicBezTo>
                  <a:cubicBezTo>
                    <a:pt x="909639" y="767374"/>
                    <a:pt x="863303" y="571083"/>
                    <a:pt x="895350" y="709955"/>
                  </a:cubicBezTo>
                  <a:cubicBezTo>
                    <a:pt x="894292" y="753347"/>
                    <a:pt x="899442" y="797338"/>
                    <a:pt x="892175" y="840130"/>
                  </a:cubicBezTo>
                  <a:cubicBezTo>
                    <a:pt x="889620" y="855178"/>
                    <a:pt x="877828" y="867703"/>
                    <a:pt x="866775" y="878230"/>
                  </a:cubicBezTo>
                  <a:cubicBezTo>
                    <a:pt x="855077" y="889371"/>
                    <a:pt x="840168" y="896860"/>
                    <a:pt x="825500" y="903630"/>
                  </a:cubicBezTo>
                  <a:cubicBezTo>
                    <a:pt x="794382" y="917992"/>
                    <a:pt x="749168" y="921999"/>
                    <a:pt x="717550" y="925855"/>
                  </a:cubicBezTo>
                  <a:cubicBezTo>
                    <a:pt x="696434" y="928430"/>
                    <a:pt x="675217" y="930088"/>
                    <a:pt x="654050" y="932205"/>
                  </a:cubicBezTo>
                  <a:lnTo>
                    <a:pt x="584200" y="925855"/>
                  </a:lnTo>
                  <a:cubicBezTo>
                    <a:pt x="490936" y="915772"/>
                    <a:pt x="584465" y="921764"/>
                    <a:pt x="457200" y="909980"/>
                  </a:cubicBezTo>
                  <a:cubicBezTo>
                    <a:pt x="426566" y="907144"/>
                    <a:pt x="395817" y="905747"/>
                    <a:pt x="365125" y="903630"/>
                  </a:cubicBezTo>
                  <a:cubicBezTo>
                    <a:pt x="346075" y="894105"/>
                    <a:pt x="326498" y="885568"/>
                    <a:pt x="307975" y="875055"/>
                  </a:cubicBezTo>
                  <a:cubicBezTo>
                    <a:pt x="287291" y="863316"/>
                    <a:pt x="268922" y="847591"/>
                    <a:pt x="247650" y="836955"/>
                  </a:cubicBezTo>
                  <a:cubicBezTo>
                    <a:pt x="200814" y="813537"/>
                    <a:pt x="216072" y="821897"/>
                    <a:pt x="133350" y="760755"/>
                  </a:cubicBezTo>
                  <a:cubicBezTo>
                    <a:pt x="117657" y="749156"/>
                    <a:pt x="103717" y="735355"/>
                    <a:pt x="88900" y="722655"/>
                  </a:cubicBezTo>
                  <a:cubicBezTo>
                    <a:pt x="73223" y="695577"/>
                    <a:pt x="25723" y="615567"/>
                    <a:pt x="15875" y="589305"/>
                  </a:cubicBezTo>
                  <a:cubicBezTo>
                    <a:pt x="9460" y="572199"/>
                    <a:pt x="9525" y="553322"/>
                    <a:pt x="6350" y="535330"/>
                  </a:cubicBezTo>
                  <a:cubicBezTo>
                    <a:pt x="8467" y="488763"/>
                    <a:pt x="13452" y="442239"/>
                    <a:pt x="12700" y="395630"/>
                  </a:cubicBezTo>
                  <a:cubicBezTo>
                    <a:pt x="12389" y="376320"/>
                    <a:pt x="5145" y="357692"/>
                    <a:pt x="3175" y="338480"/>
                  </a:cubicBezTo>
                  <a:cubicBezTo>
                    <a:pt x="905" y="316346"/>
                    <a:pt x="1058" y="294030"/>
                    <a:pt x="0" y="271805"/>
                  </a:cubicBezTo>
                  <a:cubicBezTo>
                    <a:pt x="4233" y="245347"/>
                    <a:pt x="9980" y="219086"/>
                    <a:pt x="12700" y="192430"/>
                  </a:cubicBezTo>
                  <a:cubicBezTo>
                    <a:pt x="18124" y="139278"/>
                    <a:pt x="11194" y="133841"/>
                    <a:pt x="19050" y="97180"/>
                  </a:cubicBezTo>
                  <a:cubicBezTo>
                    <a:pt x="36867" y="14036"/>
                    <a:pt x="15091" y="119367"/>
                    <a:pt x="31750" y="52730"/>
                  </a:cubicBezTo>
                  <a:cubicBezTo>
                    <a:pt x="34368" y="42259"/>
                    <a:pt x="37042" y="15688"/>
                    <a:pt x="38100" y="8280"/>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12" name="Freeform 1811"/>
            <p:cNvSpPr/>
            <p:nvPr/>
          </p:nvSpPr>
          <p:spPr>
            <a:xfrm>
              <a:off x="8239125" y="23968075"/>
              <a:ext cx="704850" cy="734646"/>
            </a:xfrm>
            <a:custGeom>
              <a:avLst/>
              <a:gdLst>
                <a:gd name="connsiteX0" fmla="*/ 104775 w 704850"/>
                <a:gd name="connsiteY0" fmla="*/ 0 h 734646"/>
                <a:gd name="connsiteX1" fmla="*/ 104775 w 704850"/>
                <a:gd name="connsiteY1" fmla="*/ 0 h 734646"/>
                <a:gd name="connsiteX2" fmla="*/ 69850 w 704850"/>
                <a:gd name="connsiteY2" fmla="*/ 66675 h 734646"/>
                <a:gd name="connsiteX3" fmla="*/ 38100 w 704850"/>
                <a:gd name="connsiteY3" fmla="*/ 117475 h 734646"/>
                <a:gd name="connsiteX4" fmla="*/ 6350 w 704850"/>
                <a:gd name="connsiteY4" fmla="*/ 190500 h 734646"/>
                <a:gd name="connsiteX5" fmla="*/ 0 w 704850"/>
                <a:gd name="connsiteY5" fmla="*/ 225425 h 734646"/>
                <a:gd name="connsiteX6" fmla="*/ 3175 w 704850"/>
                <a:gd name="connsiteY6" fmla="*/ 307975 h 734646"/>
                <a:gd name="connsiteX7" fmla="*/ 9525 w 704850"/>
                <a:gd name="connsiteY7" fmla="*/ 333375 h 734646"/>
                <a:gd name="connsiteX8" fmla="*/ 12700 w 704850"/>
                <a:gd name="connsiteY8" fmla="*/ 358775 h 734646"/>
                <a:gd name="connsiteX9" fmla="*/ 15875 w 704850"/>
                <a:gd name="connsiteY9" fmla="*/ 390525 h 734646"/>
                <a:gd name="connsiteX10" fmla="*/ 25400 w 704850"/>
                <a:gd name="connsiteY10" fmla="*/ 412750 h 734646"/>
                <a:gd name="connsiteX11" fmla="*/ 34925 w 704850"/>
                <a:gd name="connsiteY11" fmla="*/ 463550 h 734646"/>
                <a:gd name="connsiteX12" fmla="*/ 38100 w 704850"/>
                <a:gd name="connsiteY12" fmla="*/ 479425 h 734646"/>
                <a:gd name="connsiteX13" fmla="*/ 82550 w 704850"/>
                <a:gd name="connsiteY13" fmla="*/ 561975 h 734646"/>
                <a:gd name="connsiteX14" fmla="*/ 104775 w 704850"/>
                <a:gd name="connsiteY14" fmla="*/ 590550 h 734646"/>
                <a:gd name="connsiteX15" fmla="*/ 177800 w 704850"/>
                <a:gd name="connsiteY15" fmla="*/ 644525 h 734646"/>
                <a:gd name="connsiteX16" fmla="*/ 225425 w 704850"/>
                <a:gd name="connsiteY16" fmla="*/ 673100 h 734646"/>
                <a:gd name="connsiteX17" fmla="*/ 295275 w 704850"/>
                <a:gd name="connsiteY17" fmla="*/ 708025 h 734646"/>
                <a:gd name="connsiteX18" fmla="*/ 390525 w 704850"/>
                <a:gd name="connsiteY18" fmla="*/ 727075 h 734646"/>
                <a:gd name="connsiteX19" fmla="*/ 454025 w 704850"/>
                <a:gd name="connsiteY19" fmla="*/ 723900 h 734646"/>
                <a:gd name="connsiteX20" fmla="*/ 581025 w 704850"/>
                <a:gd name="connsiteY20" fmla="*/ 733425 h 734646"/>
                <a:gd name="connsiteX21" fmla="*/ 657225 w 704850"/>
                <a:gd name="connsiteY21" fmla="*/ 698500 h 734646"/>
                <a:gd name="connsiteX22" fmla="*/ 701675 w 704850"/>
                <a:gd name="connsiteY22" fmla="*/ 482600 h 734646"/>
                <a:gd name="connsiteX23" fmla="*/ 704850 w 704850"/>
                <a:gd name="connsiteY23" fmla="*/ 387350 h 734646"/>
                <a:gd name="connsiteX24" fmla="*/ 692150 w 704850"/>
                <a:gd name="connsiteY24" fmla="*/ 285750 h 734646"/>
                <a:gd name="connsiteX25" fmla="*/ 666750 w 704850"/>
                <a:gd name="connsiteY25" fmla="*/ 222250 h 734646"/>
                <a:gd name="connsiteX26" fmla="*/ 590550 w 704850"/>
                <a:gd name="connsiteY26" fmla="*/ 152400 h 734646"/>
                <a:gd name="connsiteX27" fmla="*/ 546100 w 704850"/>
                <a:gd name="connsiteY27" fmla="*/ 104775 h 734646"/>
                <a:gd name="connsiteX28" fmla="*/ 492125 w 704850"/>
                <a:gd name="connsiteY28" fmla="*/ 34925 h 734646"/>
                <a:gd name="connsiteX29" fmla="*/ 476250 w 704850"/>
                <a:gd name="connsiteY29" fmla="*/ 19050 h 734646"/>
                <a:gd name="connsiteX30" fmla="*/ 269875 w 704850"/>
                <a:gd name="connsiteY30" fmla="*/ 15875 h 734646"/>
                <a:gd name="connsiteX31" fmla="*/ 206375 w 704850"/>
                <a:gd name="connsiteY31" fmla="*/ 6350 h 734646"/>
                <a:gd name="connsiteX32" fmla="*/ 180975 w 704850"/>
                <a:gd name="connsiteY32" fmla="*/ 3175 h 734646"/>
                <a:gd name="connsiteX33" fmla="*/ 104775 w 704850"/>
                <a:gd name="connsiteY33" fmla="*/ 0 h 734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704850" h="734646">
                  <a:moveTo>
                    <a:pt x="104775" y="0"/>
                  </a:moveTo>
                  <a:lnTo>
                    <a:pt x="104775" y="0"/>
                  </a:lnTo>
                  <a:cubicBezTo>
                    <a:pt x="93133" y="22225"/>
                    <a:pt x="82234" y="44855"/>
                    <a:pt x="69850" y="66675"/>
                  </a:cubicBezTo>
                  <a:cubicBezTo>
                    <a:pt x="59993" y="84041"/>
                    <a:pt x="47212" y="99707"/>
                    <a:pt x="38100" y="117475"/>
                  </a:cubicBezTo>
                  <a:cubicBezTo>
                    <a:pt x="25988" y="141093"/>
                    <a:pt x="6350" y="190500"/>
                    <a:pt x="6350" y="190500"/>
                  </a:cubicBezTo>
                  <a:cubicBezTo>
                    <a:pt x="5318" y="195662"/>
                    <a:pt x="0" y="221363"/>
                    <a:pt x="0" y="225425"/>
                  </a:cubicBezTo>
                  <a:cubicBezTo>
                    <a:pt x="0" y="252962"/>
                    <a:pt x="755" y="280545"/>
                    <a:pt x="3175" y="307975"/>
                  </a:cubicBezTo>
                  <a:cubicBezTo>
                    <a:pt x="3942" y="316668"/>
                    <a:pt x="7917" y="324797"/>
                    <a:pt x="9525" y="333375"/>
                  </a:cubicBezTo>
                  <a:cubicBezTo>
                    <a:pt x="11097" y="341761"/>
                    <a:pt x="11758" y="350295"/>
                    <a:pt x="12700" y="358775"/>
                  </a:cubicBezTo>
                  <a:cubicBezTo>
                    <a:pt x="13875" y="369346"/>
                    <a:pt x="13439" y="380172"/>
                    <a:pt x="15875" y="390525"/>
                  </a:cubicBezTo>
                  <a:cubicBezTo>
                    <a:pt x="17721" y="398371"/>
                    <a:pt x="22996" y="405057"/>
                    <a:pt x="25400" y="412750"/>
                  </a:cubicBezTo>
                  <a:cubicBezTo>
                    <a:pt x="31792" y="433206"/>
                    <a:pt x="31583" y="443496"/>
                    <a:pt x="34925" y="463550"/>
                  </a:cubicBezTo>
                  <a:cubicBezTo>
                    <a:pt x="35812" y="468873"/>
                    <a:pt x="35974" y="474465"/>
                    <a:pt x="38100" y="479425"/>
                  </a:cubicBezTo>
                  <a:cubicBezTo>
                    <a:pt x="46806" y="499739"/>
                    <a:pt x="68241" y="541062"/>
                    <a:pt x="82550" y="561975"/>
                  </a:cubicBezTo>
                  <a:cubicBezTo>
                    <a:pt x="89364" y="571934"/>
                    <a:pt x="96464" y="581802"/>
                    <a:pt x="104775" y="590550"/>
                  </a:cubicBezTo>
                  <a:cubicBezTo>
                    <a:pt x="143268" y="631069"/>
                    <a:pt x="134972" y="619816"/>
                    <a:pt x="177800" y="644525"/>
                  </a:cubicBezTo>
                  <a:cubicBezTo>
                    <a:pt x="193836" y="653776"/>
                    <a:pt x="209139" y="664297"/>
                    <a:pt x="225425" y="673100"/>
                  </a:cubicBezTo>
                  <a:cubicBezTo>
                    <a:pt x="248325" y="685478"/>
                    <a:pt x="270532" y="699936"/>
                    <a:pt x="295275" y="708025"/>
                  </a:cubicBezTo>
                  <a:cubicBezTo>
                    <a:pt x="326051" y="718086"/>
                    <a:pt x="358775" y="720725"/>
                    <a:pt x="390525" y="727075"/>
                  </a:cubicBezTo>
                  <a:cubicBezTo>
                    <a:pt x="411692" y="726017"/>
                    <a:pt x="432844" y="723194"/>
                    <a:pt x="454025" y="723900"/>
                  </a:cubicBezTo>
                  <a:cubicBezTo>
                    <a:pt x="496454" y="725314"/>
                    <a:pt x="538901" y="738691"/>
                    <a:pt x="581025" y="733425"/>
                  </a:cubicBezTo>
                  <a:cubicBezTo>
                    <a:pt x="608750" y="729959"/>
                    <a:pt x="631825" y="710142"/>
                    <a:pt x="657225" y="698500"/>
                  </a:cubicBezTo>
                  <a:cubicBezTo>
                    <a:pt x="675409" y="623490"/>
                    <a:pt x="693359" y="559820"/>
                    <a:pt x="701675" y="482600"/>
                  </a:cubicBezTo>
                  <a:cubicBezTo>
                    <a:pt x="705076" y="451015"/>
                    <a:pt x="703792" y="419100"/>
                    <a:pt x="704850" y="387350"/>
                  </a:cubicBezTo>
                  <a:cubicBezTo>
                    <a:pt x="700617" y="353483"/>
                    <a:pt x="699825" y="319006"/>
                    <a:pt x="692150" y="285750"/>
                  </a:cubicBezTo>
                  <a:cubicBezTo>
                    <a:pt x="687024" y="263537"/>
                    <a:pt x="678197" y="241965"/>
                    <a:pt x="666750" y="222250"/>
                  </a:cubicBezTo>
                  <a:cubicBezTo>
                    <a:pt x="648614" y="191016"/>
                    <a:pt x="615885" y="175926"/>
                    <a:pt x="590550" y="152400"/>
                  </a:cubicBezTo>
                  <a:cubicBezTo>
                    <a:pt x="574637" y="137624"/>
                    <a:pt x="560046" y="121420"/>
                    <a:pt x="546100" y="104775"/>
                  </a:cubicBezTo>
                  <a:cubicBezTo>
                    <a:pt x="527203" y="82220"/>
                    <a:pt x="512931" y="55731"/>
                    <a:pt x="492125" y="34925"/>
                  </a:cubicBezTo>
                  <a:cubicBezTo>
                    <a:pt x="486833" y="29633"/>
                    <a:pt x="483706" y="19689"/>
                    <a:pt x="476250" y="19050"/>
                  </a:cubicBezTo>
                  <a:cubicBezTo>
                    <a:pt x="407702" y="13174"/>
                    <a:pt x="338667" y="16933"/>
                    <a:pt x="269875" y="15875"/>
                  </a:cubicBezTo>
                  <a:cubicBezTo>
                    <a:pt x="220449" y="6888"/>
                    <a:pt x="250818" y="11579"/>
                    <a:pt x="206375" y="6350"/>
                  </a:cubicBezTo>
                  <a:cubicBezTo>
                    <a:pt x="197901" y="5353"/>
                    <a:pt x="189501" y="3516"/>
                    <a:pt x="180975" y="3175"/>
                  </a:cubicBezTo>
                  <a:lnTo>
                    <a:pt x="104775" y="0"/>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14" name="TextBox 1813"/>
          <p:cNvSpPr txBox="1"/>
          <p:nvPr/>
        </p:nvSpPr>
        <p:spPr>
          <a:xfrm>
            <a:off x="16323051" y="5733737"/>
            <a:ext cx="4505405" cy="677108"/>
          </a:xfrm>
          <a:prstGeom prst="rect">
            <a:avLst/>
          </a:prstGeom>
          <a:noFill/>
        </p:spPr>
        <p:txBody>
          <a:bodyPr wrap="square" rtlCol="0">
            <a:spAutoFit/>
          </a:bodyPr>
          <a:lstStyle/>
          <a:p>
            <a:r>
              <a:rPr lang="en-US" sz="3800" b="1" u="sng" dirty="0" smtClean="0">
                <a:latin typeface="+mj-lt"/>
              </a:rPr>
              <a:t>What we expected</a:t>
            </a:r>
            <a:endParaRPr lang="en-US" sz="3800" b="1" u="sng" dirty="0">
              <a:latin typeface="+mj-lt"/>
            </a:endParaRPr>
          </a:p>
        </p:txBody>
      </p:sp>
      <p:sp>
        <p:nvSpPr>
          <p:cNvPr id="146" name="TextBox 145"/>
          <p:cNvSpPr txBox="1"/>
          <p:nvPr/>
        </p:nvSpPr>
        <p:spPr>
          <a:xfrm>
            <a:off x="24307800" y="5791200"/>
            <a:ext cx="4410254" cy="677108"/>
          </a:xfrm>
          <a:prstGeom prst="rect">
            <a:avLst/>
          </a:prstGeom>
          <a:noFill/>
        </p:spPr>
        <p:txBody>
          <a:bodyPr wrap="square" rtlCol="0">
            <a:spAutoFit/>
          </a:bodyPr>
          <a:lstStyle/>
          <a:p>
            <a:r>
              <a:rPr lang="en-US" sz="3800" b="1" u="sng" dirty="0" smtClean="0">
                <a:latin typeface="+mj-lt"/>
              </a:rPr>
              <a:t>What we found</a:t>
            </a:r>
            <a:endParaRPr lang="en-US" sz="3800" b="1" u="sng" dirty="0">
              <a:latin typeface="+mj-lt"/>
            </a:endParaRPr>
          </a:p>
        </p:txBody>
      </p:sp>
      <p:pic>
        <p:nvPicPr>
          <p:cNvPr id="74" name="Picture 73"/>
          <p:cNvPicPr>
            <a:picLocks noChangeAspect="1"/>
          </p:cNvPicPr>
          <p:nvPr/>
        </p:nvPicPr>
        <p:blipFill rotWithShape="1">
          <a:blip r:embed="rId9"/>
          <a:srcRect t="11092" r="2775" b="4463"/>
          <a:stretch/>
        </p:blipFill>
        <p:spPr>
          <a:xfrm>
            <a:off x="29819688" y="6019800"/>
            <a:ext cx="8214564" cy="5707776"/>
          </a:xfrm>
          <a:prstGeom prst="rect">
            <a:avLst/>
          </a:prstGeom>
        </p:spPr>
      </p:pic>
      <p:sp>
        <p:nvSpPr>
          <p:cNvPr id="77" name="Rectangle 76"/>
          <p:cNvSpPr/>
          <p:nvPr/>
        </p:nvSpPr>
        <p:spPr>
          <a:xfrm>
            <a:off x="838200" y="27051000"/>
            <a:ext cx="13716000" cy="5410200"/>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Text Box 284"/>
          <p:cNvSpPr txBox="1">
            <a:spLocks noChangeArrowheads="1"/>
          </p:cNvSpPr>
          <p:nvPr/>
        </p:nvSpPr>
        <p:spPr bwMode="auto">
          <a:xfrm>
            <a:off x="838200" y="26441400"/>
            <a:ext cx="13716000" cy="762000"/>
          </a:xfrm>
          <a:prstGeom prst="rect">
            <a:avLst/>
          </a:prstGeom>
          <a:solidFill>
            <a:srgbClr val="001B5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smtClean="0">
                <a:solidFill>
                  <a:schemeClr val="bg1"/>
                </a:solidFill>
              </a:rPr>
              <a:t>Methods</a:t>
            </a:r>
            <a:endParaRPr lang="en-US" altLang="en-US" sz="4400" b="1" dirty="0">
              <a:solidFill>
                <a:schemeClr val="bg1"/>
              </a:solidFill>
            </a:endParaRPr>
          </a:p>
        </p:txBody>
      </p:sp>
      <p:pic>
        <p:nvPicPr>
          <p:cNvPr id="9" name="Picture 8"/>
          <p:cNvPicPr>
            <a:picLocks noChangeAspect="1"/>
          </p:cNvPicPr>
          <p:nvPr/>
        </p:nvPicPr>
        <p:blipFill>
          <a:blip r:embed="rId10"/>
          <a:stretch>
            <a:fillRect/>
          </a:stretch>
        </p:blipFill>
        <p:spPr>
          <a:xfrm>
            <a:off x="38709600" y="6018107"/>
            <a:ext cx="4100700" cy="3787959"/>
          </a:xfrm>
          <a:prstGeom prst="rect">
            <a:avLst/>
          </a:prstGeom>
        </p:spPr>
      </p:pic>
      <p:sp>
        <p:nvSpPr>
          <p:cNvPr id="91" name="TextBox 90"/>
          <p:cNvSpPr txBox="1"/>
          <p:nvPr/>
        </p:nvSpPr>
        <p:spPr>
          <a:xfrm>
            <a:off x="20060516" y="11596211"/>
            <a:ext cx="3739105" cy="1569660"/>
          </a:xfrm>
          <a:prstGeom prst="rect">
            <a:avLst/>
          </a:prstGeom>
          <a:noFill/>
        </p:spPr>
        <p:txBody>
          <a:bodyPr wrap="square" rtlCol="0">
            <a:spAutoFit/>
          </a:bodyPr>
          <a:lstStyle/>
          <a:p>
            <a:pPr algn="ctr"/>
            <a:r>
              <a:rPr lang="en-US" sz="3200" dirty="0" smtClean="0"/>
              <a:t>Response to Environmental Variables</a:t>
            </a:r>
            <a:endParaRPr lang="en-US" sz="3200" dirty="0"/>
          </a:p>
        </p:txBody>
      </p:sp>
      <p:grpSp>
        <p:nvGrpSpPr>
          <p:cNvPr id="26" name="Group 25"/>
          <p:cNvGrpSpPr>
            <a:grpSpLocks noChangeAspect="1"/>
          </p:cNvGrpSpPr>
          <p:nvPr/>
        </p:nvGrpSpPr>
        <p:grpSpPr>
          <a:xfrm>
            <a:off x="15226362" y="27584400"/>
            <a:ext cx="5121666" cy="3653871"/>
            <a:chOff x="30006677" y="7267590"/>
            <a:chExt cx="6774690" cy="4833163"/>
          </a:xfrm>
        </p:grpSpPr>
        <p:sp>
          <p:nvSpPr>
            <p:cNvPr id="31" name="Rectangle 30"/>
            <p:cNvSpPr/>
            <p:nvPr/>
          </p:nvSpPr>
          <p:spPr>
            <a:xfrm>
              <a:off x="31317514" y="10701520"/>
              <a:ext cx="3635052" cy="3600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30609166" y="7916308"/>
              <a:ext cx="4343400" cy="830997"/>
            </a:xfrm>
            <a:prstGeom prst="rect">
              <a:avLst/>
            </a:prstGeom>
            <a:noFill/>
          </p:spPr>
          <p:txBody>
            <a:bodyPr wrap="square" rtlCol="0">
              <a:spAutoFit/>
            </a:bodyPr>
            <a:lstStyle/>
            <a:p>
              <a:r>
                <a:rPr lang="en-US" dirty="0" smtClean="0"/>
                <a:t>Foliar </a:t>
              </a:r>
              <a:r>
                <a:rPr lang="en-US" dirty="0" err="1" smtClean="0"/>
                <a:t>area:basal</a:t>
              </a:r>
              <a:r>
                <a:rPr lang="en-US" dirty="0" smtClean="0"/>
                <a:t> area</a:t>
              </a:r>
            </a:p>
            <a:p>
              <a:r>
                <a:rPr lang="en-US" dirty="0" smtClean="0"/>
                <a:t>N budget</a:t>
              </a:r>
              <a:endParaRPr lang="en-US" dirty="0"/>
            </a:p>
          </p:txBody>
        </p:sp>
        <p:pic>
          <p:nvPicPr>
            <p:cNvPr id="20" name="Picture 19"/>
            <p:cNvPicPr>
              <a:picLocks noChangeAspect="1"/>
            </p:cNvPicPr>
            <p:nvPr/>
          </p:nvPicPr>
          <p:blipFill>
            <a:blip r:embed="rId11"/>
            <a:stretch>
              <a:fillRect/>
            </a:stretch>
          </p:blipFill>
          <p:spPr>
            <a:xfrm>
              <a:off x="30006677" y="7267590"/>
              <a:ext cx="6774690" cy="4833163"/>
            </a:xfrm>
            <a:prstGeom prst="rect">
              <a:avLst/>
            </a:prstGeom>
          </p:spPr>
        </p:pic>
        <p:sp>
          <p:nvSpPr>
            <p:cNvPr id="21" name="Oval 20"/>
            <p:cNvSpPr>
              <a:spLocks/>
            </p:cNvSpPr>
            <p:nvPr/>
          </p:nvSpPr>
          <p:spPr>
            <a:xfrm>
              <a:off x="32514166" y="8642545"/>
              <a:ext cx="237743" cy="237743"/>
            </a:xfrm>
            <a:prstGeom prst="ellipse">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Oval 97"/>
            <p:cNvSpPr>
              <a:spLocks/>
            </p:cNvSpPr>
            <p:nvPr/>
          </p:nvSpPr>
          <p:spPr>
            <a:xfrm>
              <a:off x="33717925" y="9081876"/>
              <a:ext cx="237743" cy="237743"/>
            </a:xfrm>
            <a:prstGeom prst="ellipse">
              <a:avLst/>
            </a:prstGeom>
            <a:solidFill>
              <a:srgbClr val="5B9BD5"/>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Oval 98"/>
            <p:cNvSpPr>
              <a:spLocks/>
            </p:cNvSpPr>
            <p:nvPr/>
          </p:nvSpPr>
          <p:spPr>
            <a:xfrm>
              <a:off x="35971542" y="9448894"/>
              <a:ext cx="237743" cy="237743"/>
            </a:xfrm>
            <a:prstGeom prst="ellipse">
              <a:avLst/>
            </a:prstGeom>
            <a:solidFill>
              <a:srgbClr val="009644"/>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p:cNvSpPr txBox="1"/>
            <p:nvPr/>
          </p:nvSpPr>
          <p:spPr>
            <a:xfrm>
              <a:off x="31305391" y="8266889"/>
              <a:ext cx="1837896" cy="461665"/>
            </a:xfrm>
            <a:prstGeom prst="rect">
              <a:avLst/>
            </a:prstGeom>
            <a:noFill/>
          </p:spPr>
          <p:txBody>
            <a:bodyPr wrap="square" rtlCol="0">
              <a:spAutoFit/>
            </a:bodyPr>
            <a:lstStyle/>
            <a:p>
              <a:r>
                <a:rPr lang="en-US" b="1" dirty="0" smtClean="0">
                  <a:latin typeface="+mj-lt"/>
                </a:rPr>
                <a:t>Red Maple</a:t>
              </a:r>
              <a:endParaRPr lang="en-US" b="1" dirty="0">
                <a:latin typeface="+mj-lt"/>
              </a:endParaRPr>
            </a:p>
          </p:txBody>
        </p:sp>
        <p:sp>
          <p:nvSpPr>
            <p:cNvPr id="102" name="TextBox 101"/>
            <p:cNvSpPr txBox="1"/>
            <p:nvPr/>
          </p:nvSpPr>
          <p:spPr>
            <a:xfrm>
              <a:off x="33149320" y="8577908"/>
              <a:ext cx="1837895" cy="461665"/>
            </a:xfrm>
            <a:prstGeom prst="rect">
              <a:avLst/>
            </a:prstGeom>
            <a:solidFill>
              <a:schemeClr val="bg1"/>
            </a:solidFill>
          </p:spPr>
          <p:txBody>
            <a:bodyPr wrap="square" rtlCol="0">
              <a:spAutoFit/>
            </a:bodyPr>
            <a:lstStyle/>
            <a:p>
              <a:r>
                <a:rPr lang="en-US" b="1" dirty="0" smtClean="0">
                  <a:latin typeface="+mj-lt"/>
                </a:rPr>
                <a:t>Red Oak</a:t>
              </a:r>
              <a:endParaRPr lang="en-US" b="1" dirty="0">
                <a:latin typeface="+mj-lt"/>
              </a:endParaRPr>
            </a:p>
          </p:txBody>
        </p:sp>
        <p:sp>
          <p:nvSpPr>
            <p:cNvPr id="103" name="TextBox 102"/>
            <p:cNvSpPr txBox="1"/>
            <p:nvPr/>
          </p:nvSpPr>
          <p:spPr>
            <a:xfrm>
              <a:off x="34829983" y="9659633"/>
              <a:ext cx="1837896" cy="461665"/>
            </a:xfrm>
            <a:prstGeom prst="rect">
              <a:avLst/>
            </a:prstGeom>
            <a:noFill/>
          </p:spPr>
          <p:txBody>
            <a:bodyPr wrap="square" rtlCol="0">
              <a:spAutoFit/>
            </a:bodyPr>
            <a:lstStyle/>
            <a:p>
              <a:r>
                <a:rPr lang="en-US" b="1" dirty="0" smtClean="0">
                  <a:latin typeface="+mj-lt"/>
                </a:rPr>
                <a:t>White Pine</a:t>
              </a:r>
              <a:endParaRPr lang="en-US" b="1" dirty="0">
                <a:latin typeface="+mj-lt"/>
              </a:endParaRPr>
            </a:p>
          </p:txBody>
        </p:sp>
      </p:grpSp>
      <p:sp>
        <p:nvSpPr>
          <p:cNvPr id="27" name="TextBox 26"/>
          <p:cNvSpPr txBox="1"/>
          <p:nvPr/>
        </p:nvSpPr>
        <p:spPr>
          <a:xfrm>
            <a:off x="16273663" y="27719269"/>
            <a:ext cx="3279312" cy="400110"/>
          </a:xfrm>
          <a:prstGeom prst="rect">
            <a:avLst/>
          </a:prstGeom>
          <a:noFill/>
        </p:spPr>
        <p:txBody>
          <a:bodyPr wrap="square" rtlCol="0">
            <a:spAutoFit/>
          </a:bodyPr>
          <a:lstStyle/>
          <a:p>
            <a:r>
              <a:rPr lang="en-US" sz="2000" b="1" dirty="0" smtClean="0">
                <a:latin typeface="+mj-lt"/>
              </a:rPr>
              <a:t>High relative leaf area</a:t>
            </a:r>
            <a:endParaRPr lang="en-US" sz="2000" b="1" dirty="0">
              <a:latin typeface="+mj-lt"/>
            </a:endParaRPr>
          </a:p>
        </p:txBody>
      </p:sp>
      <p:pic>
        <p:nvPicPr>
          <p:cNvPr id="30" name="Picture 29"/>
          <p:cNvPicPr>
            <a:picLocks noChangeAspect="1"/>
          </p:cNvPicPr>
          <p:nvPr/>
        </p:nvPicPr>
        <p:blipFill rotWithShape="1">
          <a:blip r:embed="rId12"/>
          <a:srcRect r="68762"/>
          <a:stretch/>
        </p:blipFill>
        <p:spPr>
          <a:xfrm>
            <a:off x="30238497" y="16094940"/>
            <a:ext cx="3304085" cy="4175948"/>
          </a:xfrm>
          <a:prstGeom prst="rect">
            <a:avLst/>
          </a:prstGeom>
        </p:spPr>
      </p:pic>
      <p:pic>
        <p:nvPicPr>
          <p:cNvPr id="1792" name="Picture 1791"/>
          <p:cNvPicPr>
            <a:picLocks noChangeAspect="1"/>
          </p:cNvPicPr>
          <p:nvPr/>
        </p:nvPicPr>
        <p:blipFill>
          <a:blip r:embed="rId13"/>
          <a:stretch>
            <a:fillRect/>
          </a:stretch>
        </p:blipFill>
        <p:spPr>
          <a:xfrm>
            <a:off x="38436548" y="10101284"/>
            <a:ext cx="4774833" cy="4452916"/>
          </a:xfrm>
          <a:prstGeom prst="rect">
            <a:avLst/>
          </a:prstGeom>
        </p:spPr>
      </p:pic>
      <p:pic>
        <p:nvPicPr>
          <p:cNvPr id="1808" name="Picture 1807"/>
          <p:cNvPicPr>
            <a:picLocks noChangeAspect="1"/>
          </p:cNvPicPr>
          <p:nvPr/>
        </p:nvPicPr>
        <p:blipFill>
          <a:blip r:embed="rId14"/>
          <a:stretch>
            <a:fillRect/>
          </a:stretch>
        </p:blipFill>
        <p:spPr>
          <a:xfrm>
            <a:off x="19659600" y="15282293"/>
            <a:ext cx="45720" cy="27432"/>
          </a:xfrm>
          <a:prstGeom prst="rect">
            <a:avLst/>
          </a:prstGeom>
        </p:spPr>
      </p:pic>
      <p:pic>
        <p:nvPicPr>
          <p:cNvPr id="1816" name="Picture 1815"/>
          <p:cNvPicPr>
            <a:picLocks noChangeAspect="1"/>
          </p:cNvPicPr>
          <p:nvPr/>
        </p:nvPicPr>
        <p:blipFill>
          <a:blip r:embed="rId15"/>
          <a:stretch>
            <a:fillRect/>
          </a:stretch>
        </p:blipFill>
        <p:spPr>
          <a:xfrm>
            <a:off x="15316962" y="6541348"/>
            <a:ext cx="5266563" cy="3163443"/>
          </a:xfrm>
          <a:prstGeom prst="rect">
            <a:avLst/>
          </a:prstGeom>
        </p:spPr>
      </p:pic>
      <p:sp>
        <p:nvSpPr>
          <p:cNvPr id="15" name="TextBox 14"/>
          <p:cNvSpPr txBox="1"/>
          <p:nvPr/>
        </p:nvSpPr>
        <p:spPr>
          <a:xfrm>
            <a:off x="20094139" y="7490397"/>
            <a:ext cx="3433439" cy="584775"/>
          </a:xfrm>
          <a:prstGeom prst="rect">
            <a:avLst/>
          </a:prstGeom>
          <a:noFill/>
        </p:spPr>
        <p:txBody>
          <a:bodyPr wrap="square" rtlCol="0">
            <a:spAutoFit/>
          </a:bodyPr>
          <a:lstStyle/>
          <a:p>
            <a:r>
              <a:rPr lang="en-US" sz="3200" dirty="0" smtClean="0"/>
              <a:t>Temporal Variation</a:t>
            </a:r>
            <a:endParaRPr lang="en-US" sz="3200" dirty="0"/>
          </a:p>
        </p:txBody>
      </p:sp>
      <p:pic>
        <p:nvPicPr>
          <p:cNvPr id="1817" name="Picture 1816"/>
          <p:cNvPicPr>
            <a:picLocks noChangeAspect="1"/>
          </p:cNvPicPr>
          <p:nvPr/>
        </p:nvPicPr>
        <p:blipFill>
          <a:blip r:embed="rId16"/>
          <a:stretch>
            <a:fillRect/>
          </a:stretch>
        </p:blipFill>
        <p:spPr>
          <a:xfrm>
            <a:off x="23466818" y="6554594"/>
            <a:ext cx="5266563" cy="3154680"/>
          </a:xfrm>
          <a:prstGeom prst="rect">
            <a:avLst/>
          </a:prstGeom>
        </p:spPr>
      </p:pic>
      <p:pic>
        <p:nvPicPr>
          <p:cNvPr id="3" name="Picture 2"/>
          <p:cNvPicPr>
            <a:picLocks noChangeAspect="1"/>
          </p:cNvPicPr>
          <p:nvPr/>
        </p:nvPicPr>
        <p:blipFill>
          <a:blip r:embed="rId17"/>
          <a:stretch>
            <a:fillRect/>
          </a:stretch>
        </p:blipFill>
        <p:spPr>
          <a:xfrm>
            <a:off x="15522139" y="9982200"/>
            <a:ext cx="4572000" cy="2743200"/>
          </a:xfrm>
          <a:prstGeom prst="rect">
            <a:avLst/>
          </a:prstGeom>
        </p:spPr>
      </p:pic>
      <p:pic>
        <p:nvPicPr>
          <p:cNvPr id="5" name="Picture 4"/>
          <p:cNvPicPr>
            <a:picLocks noChangeAspect="1"/>
          </p:cNvPicPr>
          <p:nvPr/>
        </p:nvPicPr>
        <p:blipFill>
          <a:blip r:embed="rId18"/>
          <a:stretch>
            <a:fillRect/>
          </a:stretch>
        </p:blipFill>
        <p:spPr>
          <a:xfrm>
            <a:off x="23622000" y="9958646"/>
            <a:ext cx="4579620" cy="2743200"/>
          </a:xfrm>
          <a:prstGeom prst="rect">
            <a:avLst/>
          </a:prstGeom>
        </p:spPr>
      </p:pic>
      <p:pic>
        <p:nvPicPr>
          <p:cNvPr id="11" name="Picture 10"/>
          <p:cNvPicPr>
            <a:picLocks noChangeAspect="1"/>
          </p:cNvPicPr>
          <p:nvPr/>
        </p:nvPicPr>
        <p:blipFill>
          <a:blip r:embed="rId19"/>
          <a:stretch>
            <a:fillRect/>
          </a:stretch>
        </p:blipFill>
        <p:spPr>
          <a:xfrm>
            <a:off x="15589960" y="13210714"/>
            <a:ext cx="4676775" cy="2952750"/>
          </a:xfrm>
          <a:prstGeom prst="rect">
            <a:avLst/>
          </a:prstGeom>
        </p:spPr>
      </p:pic>
      <p:pic>
        <p:nvPicPr>
          <p:cNvPr id="12" name="Picture 11"/>
          <p:cNvPicPr>
            <a:picLocks noChangeAspect="1"/>
          </p:cNvPicPr>
          <p:nvPr/>
        </p:nvPicPr>
        <p:blipFill>
          <a:blip r:embed="rId20"/>
          <a:stretch>
            <a:fillRect/>
          </a:stretch>
        </p:blipFill>
        <p:spPr>
          <a:xfrm>
            <a:off x="23655525" y="13277850"/>
            <a:ext cx="4676775" cy="2952750"/>
          </a:xfrm>
          <a:prstGeom prst="rect">
            <a:avLst/>
          </a:prstGeom>
        </p:spPr>
      </p:pic>
      <p:pic>
        <p:nvPicPr>
          <p:cNvPr id="22" name="Picture 21"/>
          <p:cNvPicPr>
            <a:picLocks noChangeAspect="1"/>
          </p:cNvPicPr>
          <p:nvPr/>
        </p:nvPicPr>
        <p:blipFill rotWithShape="1">
          <a:blip r:embed="rId21"/>
          <a:srcRect t="25461"/>
          <a:stretch/>
        </p:blipFill>
        <p:spPr>
          <a:xfrm>
            <a:off x="18575754" y="13030200"/>
            <a:ext cx="1442687" cy="838199"/>
          </a:xfrm>
          <a:prstGeom prst="rect">
            <a:avLst/>
          </a:prstGeom>
        </p:spPr>
      </p:pic>
      <p:pic>
        <p:nvPicPr>
          <p:cNvPr id="108" name="Picture 107"/>
          <p:cNvPicPr>
            <a:picLocks noChangeAspect="1"/>
          </p:cNvPicPr>
          <p:nvPr/>
        </p:nvPicPr>
        <p:blipFill rotWithShape="1">
          <a:blip r:embed="rId21"/>
          <a:srcRect t="25461"/>
          <a:stretch/>
        </p:blipFill>
        <p:spPr>
          <a:xfrm>
            <a:off x="26541980" y="12925035"/>
            <a:ext cx="1442687" cy="838199"/>
          </a:xfrm>
          <a:prstGeom prst="rect">
            <a:avLst/>
          </a:prstGeom>
        </p:spPr>
      </p:pic>
      <p:pic>
        <p:nvPicPr>
          <p:cNvPr id="109" name="Picture 108"/>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448155" y="2260884"/>
            <a:ext cx="7975515" cy="2369434"/>
          </a:xfrm>
          <a:prstGeom prst="rect">
            <a:avLst/>
          </a:prstGeom>
        </p:spPr>
      </p:pic>
      <p:pic>
        <p:nvPicPr>
          <p:cNvPr id="111" name="Picture 2" descr="C:\Users\Rebecca\Dropbox\Talks and Presentations\NERC Poster 2015\nsf1.tif"/>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36079988" y="28813203"/>
            <a:ext cx="1067090" cy="1035412"/>
          </a:xfrm>
          <a:prstGeom prst="rect">
            <a:avLst/>
          </a:prstGeom>
          <a:noFill/>
          <a:extLst>
            <a:ext uri="{909E8E84-426E-40DD-AFC4-6F175D3DCCD1}">
              <a14:hiddenFill xmlns:a14="http://schemas.microsoft.com/office/drawing/2010/main">
                <a:solidFill>
                  <a:srgbClr val="FFFFFF"/>
                </a:solidFill>
              </a14:hiddenFill>
            </a:ext>
          </a:extLst>
        </p:spPr>
      </p:pic>
      <p:pic>
        <p:nvPicPr>
          <p:cNvPr id="112" name="Picture 111"/>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34500633" y="28848481"/>
            <a:ext cx="1215614" cy="922365"/>
          </a:xfrm>
          <a:prstGeom prst="rect">
            <a:avLst/>
          </a:prstGeom>
        </p:spPr>
      </p:pic>
      <p:sp>
        <p:nvSpPr>
          <p:cNvPr id="113" name="Rectangle 112"/>
          <p:cNvSpPr/>
          <p:nvPr/>
        </p:nvSpPr>
        <p:spPr>
          <a:xfrm>
            <a:off x="31903467" y="28934460"/>
            <a:ext cx="1143000" cy="9142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mj-lt"/>
            </a:endParaRPr>
          </a:p>
        </p:txBody>
      </p:sp>
      <p:pic>
        <p:nvPicPr>
          <p:cNvPr id="119" name="Picture 118"/>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32658871" y="28924681"/>
            <a:ext cx="1185659" cy="904470"/>
          </a:xfrm>
          <a:prstGeom prst="rect">
            <a:avLst/>
          </a:prstGeom>
        </p:spPr>
      </p:pic>
      <p:sp>
        <p:nvSpPr>
          <p:cNvPr id="120" name="Rectangle 119"/>
          <p:cNvSpPr/>
          <p:nvPr/>
        </p:nvSpPr>
        <p:spPr>
          <a:xfrm>
            <a:off x="29798680" y="28926335"/>
            <a:ext cx="1998855" cy="91423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mj-lt"/>
            </a:endParaRPr>
          </a:p>
        </p:txBody>
      </p:sp>
      <p:pic>
        <p:nvPicPr>
          <p:cNvPr id="121" name="Graphic 51"/>
          <p:cNvPicPr>
            <a:picLocks noChangeAspect="1"/>
          </p:cNvPicPr>
          <p:nvPr/>
        </p:nvPicPr>
        <p:blipFill>
          <a:blip r:embed="rId26" cstate="print">
            <a:extLst>
              <a:ext uri="{28A0092B-C50C-407E-A947-70E740481C1C}">
                <a14:useLocalDpi xmlns:a14="http://schemas.microsoft.com/office/drawing/2010/main" val="0"/>
              </a:ext>
              <a:ext uri="{96DAC541-7B7A-43D3-8B79-37D633B846F1}">
                <asvg:svgBlip xmlns:asvg="http://schemas.microsoft.com/office/drawing/2016/SVG/main" xmlns="" r:embed="rId27"/>
              </a:ext>
            </a:extLst>
          </a:blip>
          <a:stretch>
            <a:fillRect/>
          </a:stretch>
        </p:blipFill>
        <p:spPr>
          <a:xfrm>
            <a:off x="30157324" y="29138472"/>
            <a:ext cx="1965917" cy="506215"/>
          </a:xfrm>
          <a:prstGeom prst="rect">
            <a:avLst/>
          </a:prstGeom>
        </p:spPr>
      </p:pic>
      <p:sp>
        <p:nvSpPr>
          <p:cNvPr id="122" name="TextBox 121"/>
          <p:cNvSpPr txBox="1"/>
          <p:nvPr/>
        </p:nvSpPr>
        <p:spPr>
          <a:xfrm>
            <a:off x="29800637" y="29910392"/>
            <a:ext cx="13410743" cy="2308324"/>
          </a:xfrm>
          <a:prstGeom prst="rect">
            <a:avLst/>
          </a:prstGeom>
          <a:noFill/>
        </p:spPr>
        <p:txBody>
          <a:bodyPr wrap="square" rtlCol="0">
            <a:spAutoFit/>
          </a:bodyPr>
          <a:lstStyle/>
          <a:p>
            <a:r>
              <a:rPr lang="en-US" dirty="0">
                <a:latin typeface="+mj-lt"/>
              </a:rPr>
              <a:t>This project is supported by NSF NH </a:t>
            </a:r>
            <a:r>
              <a:rPr lang="en-US" dirty="0" err="1">
                <a:latin typeface="+mj-lt"/>
              </a:rPr>
              <a:t>EPSCoR</a:t>
            </a:r>
            <a:r>
              <a:rPr lang="en-US" dirty="0">
                <a:latin typeface="+mj-lt"/>
              </a:rPr>
              <a:t> Program (EPS 11011245),  USDA UNH Agricultural Experiment Station (Hatch NH00634), NASA Carbon Cycle Science (NNX14AJ18</a:t>
            </a:r>
            <a:r>
              <a:rPr lang="en-US" dirty="0" smtClean="0">
                <a:latin typeface="+mj-lt"/>
              </a:rPr>
              <a:t>), </a:t>
            </a:r>
            <a:r>
              <a:rPr lang="en-US" dirty="0">
                <a:latin typeface="+mj-lt"/>
              </a:rPr>
              <a:t>NSF Macrosystems (1638688</a:t>
            </a:r>
            <a:r>
              <a:rPr lang="en-US" dirty="0" smtClean="0">
                <a:latin typeface="+mj-lt"/>
              </a:rPr>
              <a:t>), and the Harvard Forest LTER.</a:t>
            </a:r>
          </a:p>
          <a:p>
            <a:r>
              <a:rPr lang="en-US" dirty="0" smtClean="0">
                <a:latin typeface="+mj-lt"/>
              </a:rPr>
              <a:t>We also are grateful Emily Perry, Emily Wilcox, and Sarah Cantwell (</a:t>
            </a:r>
            <a:r>
              <a:rPr lang="en-US" dirty="0">
                <a:latin typeface="+mj-lt"/>
              </a:rPr>
              <a:t>University of New Hampshire undergraduate </a:t>
            </a:r>
            <a:r>
              <a:rPr lang="en-US" dirty="0" smtClean="0">
                <a:latin typeface="+mj-lt"/>
              </a:rPr>
              <a:t>students), Dr. Zaixing Zhou, and visiting scientist Dr. </a:t>
            </a:r>
            <a:r>
              <a:rPr lang="en-US" dirty="0" err="1" smtClean="0">
                <a:latin typeface="+mj-lt"/>
              </a:rPr>
              <a:t>Jie</a:t>
            </a:r>
            <a:r>
              <a:rPr lang="en-US" dirty="0" smtClean="0">
                <a:latin typeface="+mj-lt"/>
              </a:rPr>
              <a:t> Wei for assistance in collecting field data during the summer of 2018.</a:t>
            </a:r>
            <a:endParaRPr lang="en-US" dirty="0">
              <a:latin typeface="+mj-lt"/>
            </a:endParaRPr>
          </a:p>
        </p:txBody>
      </p:sp>
      <p:pic>
        <p:nvPicPr>
          <p:cNvPr id="25" name="Picture 24"/>
          <p:cNvPicPr>
            <a:picLocks noChangeAspect="1"/>
          </p:cNvPicPr>
          <p:nvPr/>
        </p:nvPicPr>
        <p:blipFill>
          <a:blip r:embed="rId28"/>
          <a:stretch>
            <a:fillRect/>
          </a:stretch>
        </p:blipFill>
        <p:spPr>
          <a:xfrm>
            <a:off x="15782824" y="18758773"/>
            <a:ext cx="8103691" cy="3803904"/>
          </a:xfrm>
          <a:prstGeom prst="rect">
            <a:avLst/>
          </a:prstGeom>
        </p:spPr>
      </p:pic>
      <p:sp>
        <p:nvSpPr>
          <p:cNvPr id="1796" name="TextBox 1795"/>
          <p:cNvSpPr txBox="1"/>
          <p:nvPr/>
        </p:nvSpPr>
        <p:spPr>
          <a:xfrm>
            <a:off x="29770010" y="23082251"/>
            <a:ext cx="13441370" cy="4154984"/>
          </a:xfrm>
          <a:prstGeom prst="rect">
            <a:avLst/>
          </a:prstGeom>
          <a:noFill/>
        </p:spPr>
        <p:txBody>
          <a:bodyPr wrap="square" rtlCol="0">
            <a:spAutoFit/>
          </a:bodyPr>
          <a:lstStyle/>
          <a:p>
            <a:pPr marL="342900" indent="-342900">
              <a:buFont typeface="Arial" panose="020B0604020202020204" pitchFamily="34" charset="0"/>
              <a:buChar char="•"/>
            </a:pPr>
            <a:r>
              <a:rPr lang="en-US" dirty="0" smtClean="0"/>
              <a:t>The timing and rate of leaf-level carbon exchange varied by species as expected, with white pine red maple reaching peak photosynthetic capacity roughly 6 weeks prior to red oak.  Photosynthetic rates parallel leaf structural development (e.g. seasonal changes in leaf mass per area, </a:t>
            </a:r>
            <a:r>
              <a:rPr lang="en-US" dirty="0" err="1" smtClean="0"/>
              <a:t>etc</a:t>
            </a:r>
            <a:r>
              <a:rPr lang="en-US" dirty="0" smtClean="0"/>
              <a:t>). </a:t>
            </a:r>
          </a:p>
          <a:p>
            <a:pPr marL="342900" indent="-342900">
              <a:buFont typeface="Arial" panose="020B0604020202020204" pitchFamily="34" charset="0"/>
              <a:buChar char="•"/>
            </a:pPr>
            <a:endParaRPr lang="en-US" dirty="0" smtClean="0"/>
          </a:p>
          <a:p>
            <a:pPr marL="342900" indent="-342900">
              <a:buFont typeface="Arial" panose="020B0604020202020204" pitchFamily="34" charset="0"/>
              <a:buChar char="•"/>
            </a:pPr>
            <a:r>
              <a:rPr lang="en-US" dirty="0" smtClean="0"/>
              <a:t>Given the significantly higher photosynthetic rate of red oak under a range of incident light and atmospheric humidity, there is no clear evidence from leaf-level photosynthetic measurements that diversity would lead to higher productivity on annual time scales.  </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smtClean="0"/>
              <a:t>Future </a:t>
            </a:r>
            <a:r>
              <a:rPr lang="en-US" dirty="0"/>
              <a:t>modelling efforts will attempt to include </a:t>
            </a:r>
            <a:r>
              <a:rPr lang="en-US" dirty="0" smtClean="0"/>
              <a:t>the role of crown shape, canopy space filling, differences in acquisition of soil N, C </a:t>
            </a:r>
            <a:r>
              <a:rPr lang="en-US" dirty="0"/>
              <a:t>allocation </a:t>
            </a:r>
            <a:r>
              <a:rPr lang="en-US" dirty="0" smtClean="0"/>
              <a:t>patterns, </a:t>
            </a:r>
            <a:r>
              <a:rPr lang="en-US" dirty="0"/>
              <a:t>and </a:t>
            </a:r>
            <a:r>
              <a:rPr lang="en-US" dirty="0" smtClean="0"/>
              <a:t>N </a:t>
            </a:r>
            <a:r>
              <a:rPr lang="en-US" dirty="0"/>
              <a:t>requirements </a:t>
            </a:r>
            <a:r>
              <a:rPr lang="en-US" dirty="0" smtClean="0"/>
              <a:t>as controls on the relationship between diversity and productivity at multiple spatial and temporal scales.</a:t>
            </a:r>
            <a:endParaRPr lang="en-US" dirty="0"/>
          </a:p>
        </p:txBody>
      </p:sp>
      <p:sp>
        <p:nvSpPr>
          <p:cNvPr id="123" name="TextBox 122"/>
          <p:cNvSpPr txBox="1"/>
          <p:nvPr/>
        </p:nvSpPr>
        <p:spPr>
          <a:xfrm>
            <a:off x="20018441" y="6635610"/>
            <a:ext cx="381000" cy="584775"/>
          </a:xfrm>
          <a:prstGeom prst="rect">
            <a:avLst/>
          </a:prstGeom>
          <a:solidFill>
            <a:schemeClr val="bg1"/>
          </a:solidFill>
        </p:spPr>
        <p:txBody>
          <a:bodyPr wrap="square" rtlCol="0">
            <a:spAutoFit/>
          </a:bodyPr>
          <a:lstStyle/>
          <a:p>
            <a:r>
              <a:rPr lang="en-US" sz="3200" b="1" dirty="0" smtClean="0"/>
              <a:t>A</a:t>
            </a:r>
            <a:endParaRPr lang="en-US" sz="3200" b="1" dirty="0"/>
          </a:p>
        </p:txBody>
      </p:sp>
      <p:sp>
        <p:nvSpPr>
          <p:cNvPr id="134" name="TextBox 133"/>
          <p:cNvSpPr txBox="1"/>
          <p:nvPr/>
        </p:nvSpPr>
        <p:spPr>
          <a:xfrm>
            <a:off x="28112354" y="6580526"/>
            <a:ext cx="381000" cy="584775"/>
          </a:xfrm>
          <a:prstGeom prst="rect">
            <a:avLst/>
          </a:prstGeom>
          <a:solidFill>
            <a:schemeClr val="bg1"/>
          </a:solidFill>
        </p:spPr>
        <p:txBody>
          <a:bodyPr wrap="square" rtlCol="0">
            <a:spAutoFit/>
          </a:bodyPr>
          <a:lstStyle/>
          <a:p>
            <a:r>
              <a:rPr lang="en-US" sz="3200" b="1" dirty="0" smtClean="0"/>
              <a:t>B</a:t>
            </a:r>
            <a:endParaRPr lang="en-US" sz="3200" b="1" dirty="0"/>
          </a:p>
        </p:txBody>
      </p:sp>
      <p:sp>
        <p:nvSpPr>
          <p:cNvPr id="141" name="TextBox 140"/>
          <p:cNvSpPr txBox="1"/>
          <p:nvPr/>
        </p:nvSpPr>
        <p:spPr>
          <a:xfrm>
            <a:off x="19926300" y="9945737"/>
            <a:ext cx="381000" cy="584775"/>
          </a:xfrm>
          <a:prstGeom prst="rect">
            <a:avLst/>
          </a:prstGeom>
          <a:solidFill>
            <a:schemeClr val="bg1"/>
          </a:solidFill>
        </p:spPr>
        <p:txBody>
          <a:bodyPr wrap="square" rtlCol="0">
            <a:spAutoFit/>
          </a:bodyPr>
          <a:lstStyle/>
          <a:p>
            <a:r>
              <a:rPr lang="en-US" sz="3200" b="1" dirty="0" smtClean="0"/>
              <a:t>C</a:t>
            </a:r>
            <a:endParaRPr lang="en-US" sz="3200" b="1" dirty="0"/>
          </a:p>
        </p:txBody>
      </p:sp>
      <p:sp>
        <p:nvSpPr>
          <p:cNvPr id="151" name="TextBox 150"/>
          <p:cNvSpPr txBox="1"/>
          <p:nvPr/>
        </p:nvSpPr>
        <p:spPr>
          <a:xfrm>
            <a:off x="28020213" y="9890653"/>
            <a:ext cx="381000" cy="584775"/>
          </a:xfrm>
          <a:prstGeom prst="rect">
            <a:avLst/>
          </a:prstGeom>
          <a:solidFill>
            <a:schemeClr val="bg1"/>
          </a:solidFill>
        </p:spPr>
        <p:txBody>
          <a:bodyPr wrap="square" rtlCol="0">
            <a:spAutoFit/>
          </a:bodyPr>
          <a:lstStyle/>
          <a:p>
            <a:r>
              <a:rPr lang="en-US" sz="3200" b="1" dirty="0" smtClean="0"/>
              <a:t>D</a:t>
            </a:r>
            <a:endParaRPr lang="en-US" sz="3200" b="1" dirty="0"/>
          </a:p>
        </p:txBody>
      </p:sp>
      <p:sp>
        <p:nvSpPr>
          <p:cNvPr id="152" name="TextBox 151"/>
          <p:cNvSpPr txBox="1"/>
          <p:nvPr/>
        </p:nvSpPr>
        <p:spPr>
          <a:xfrm>
            <a:off x="20012105" y="12845169"/>
            <a:ext cx="381000" cy="584775"/>
          </a:xfrm>
          <a:prstGeom prst="rect">
            <a:avLst/>
          </a:prstGeom>
          <a:solidFill>
            <a:schemeClr val="bg1"/>
          </a:solidFill>
        </p:spPr>
        <p:txBody>
          <a:bodyPr wrap="square" rtlCol="0">
            <a:spAutoFit/>
          </a:bodyPr>
          <a:lstStyle/>
          <a:p>
            <a:r>
              <a:rPr lang="en-US" sz="3200" b="1" dirty="0" smtClean="0"/>
              <a:t>E</a:t>
            </a:r>
            <a:endParaRPr lang="en-US" sz="3200" b="1" dirty="0"/>
          </a:p>
        </p:txBody>
      </p:sp>
      <p:sp>
        <p:nvSpPr>
          <p:cNvPr id="154" name="TextBox 153"/>
          <p:cNvSpPr txBox="1"/>
          <p:nvPr/>
        </p:nvSpPr>
        <p:spPr>
          <a:xfrm>
            <a:off x="28106018" y="12790085"/>
            <a:ext cx="381000" cy="584775"/>
          </a:xfrm>
          <a:prstGeom prst="rect">
            <a:avLst/>
          </a:prstGeom>
          <a:solidFill>
            <a:schemeClr val="bg1"/>
          </a:solidFill>
        </p:spPr>
        <p:txBody>
          <a:bodyPr wrap="square" rtlCol="0">
            <a:spAutoFit/>
          </a:bodyPr>
          <a:lstStyle/>
          <a:p>
            <a:r>
              <a:rPr lang="en-US" sz="3200" b="1" dirty="0" smtClean="0"/>
              <a:t>F</a:t>
            </a:r>
            <a:endParaRPr lang="en-US" sz="3200" b="1" dirty="0"/>
          </a:p>
        </p:txBody>
      </p:sp>
      <p:sp>
        <p:nvSpPr>
          <p:cNvPr id="155" name="TextBox 154"/>
          <p:cNvSpPr txBox="1"/>
          <p:nvPr/>
        </p:nvSpPr>
        <p:spPr>
          <a:xfrm>
            <a:off x="15297903" y="16369848"/>
            <a:ext cx="13552606" cy="1015663"/>
          </a:xfrm>
          <a:prstGeom prst="rect">
            <a:avLst/>
          </a:prstGeom>
          <a:noFill/>
        </p:spPr>
        <p:txBody>
          <a:bodyPr wrap="square" rtlCol="0">
            <a:spAutoFit/>
          </a:bodyPr>
          <a:lstStyle/>
          <a:p>
            <a:r>
              <a:rPr lang="en-US" sz="2000" b="1" dirty="0" smtClean="0"/>
              <a:t>Figure </a:t>
            </a:r>
            <a:r>
              <a:rPr lang="en-US" sz="2000" b="1" dirty="0" smtClean="0"/>
              <a:t>2: </a:t>
            </a:r>
            <a:r>
              <a:rPr lang="en-US" sz="2000" dirty="0" smtClean="0"/>
              <a:t>Expected (A, C, E) and measured (B, D, F) variations in leaf-level net carbon exchange collected throughout the growing season (A, B), at varying light levels (C, D), and over a range of leaf vapor pressure deficit (E, F).</a:t>
            </a:r>
            <a:r>
              <a:rPr lang="en-US" sz="2000" dirty="0" smtClean="0"/>
              <a:t>  Measurements generally agree with expectations, but highlight the higher photosynthetic rates of red oak under a range of environmental conditions.</a:t>
            </a:r>
            <a:endParaRPr lang="en-US" sz="2000" dirty="0"/>
          </a:p>
        </p:txBody>
      </p:sp>
      <p:sp>
        <p:nvSpPr>
          <p:cNvPr id="156" name="TextBox 155"/>
          <p:cNvSpPr txBox="1"/>
          <p:nvPr/>
        </p:nvSpPr>
        <p:spPr>
          <a:xfrm>
            <a:off x="29800638" y="20456604"/>
            <a:ext cx="13248929" cy="1107996"/>
          </a:xfrm>
          <a:prstGeom prst="rect">
            <a:avLst/>
          </a:prstGeom>
          <a:noFill/>
        </p:spPr>
        <p:txBody>
          <a:bodyPr wrap="square" rtlCol="0">
            <a:spAutoFit/>
          </a:bodyPr>
          <a:lstStyle/>
          <a:p>
            <a:r>
              <a:rPr lang="en-US" sz="2200" b="1" dirty="0" smtClean="0"/>
              <a:t>Figure </a:t>
            </a:r>
            <a:r>
              <a:rPr lang="en-US" sz="2200" b="1" dirty="0" smtClean="0"/>
              <a:t>4:</a:t>
            </a:r>
            <a:r>
              <a:rPr lang="en-US" sz="2200" dirty="0" smtClean="0"/>
              <a:t> (left) Soil nitrogen isotopes (</a:t>
            </a:r>
            <a:r>
              <a:rPr lang="el-GR" sz="2200" dirty="0" smtClean="0"/>
              <a:t>δ</a:t>
            </a:r>
            <a:r>
              <a:rPr lang="en-US" sz="2200" baseline="30000" dirty="0" smtClean="0"/>
              <a:t>15</a:t>
            </a:r>
            <a:r>
              <a:rPr lang="en-US" sz="2200" dirty="0" smtClean="0"/>
              <a:t>N) by depth.  (center) Distribution of foliar </a:t>
            </a:r>
            <a:r>
              <a:rPr lang="el-GR" sz="2200" dirty="0" smtClean="0"/>
              <a:t>δ</a:t>
            </a:r>
            <a:r>
              <a:rPr lang="en-US" sz="2200" baseline="30000" dirty="0" smtClean="0"/>
              <a:t>15</a:t>
            </a:r>
            <a:r>
              <a:rPr lang="en-US" sz="2200" dirty="0" smtClean="0"/>
              <a:t>N for red maple, white pine, and red oak.  (right) hypothetical depth of uptake of soil nitrogen for each species based on foliar and soil isotopes.  The 3 dominant species differ </a:t>
            </a:r>
            <a:r>
              <a:rPr lang="en-US" sz="2200" dirty="0" smtClean="0"/>
              <a:t>in </a:t>
            </a:r>
            <a:r>
              <a:rPr lang="el-GR" sz="2200" dirty="0"/>
              <a:t>δ</a:t>
            </a:r>
            <a:r>
              <a:rPr lang="en-US" sz="2200" baseline="30000" dirty="0" smtClean="0"/>
              <a:t>15</a:t>
            </a:r>
            <a:r>
              <a:rPr lang="en-US" sz="2200" dirty="0" smtClean="0"/>
              <a:t>N and likely acquire nitrogen predominantly from different soil depths.</a:t>
            </a:r>
            <a:endParaRPr lang="en-US" sz="2200" dirty="0"/>
          </a:p>
        </p:txBody>
      </p:sp>
      <p:sp>
        <p:nvSpPr>
          <p:cNvPr id="1797" name="TextBox 1796"/>
          <p:cNvSpPr txBox="1"/>
          <p:nvPr/>
        </p:nvSpPr>
        <p:spPr>
          <a:xfrm>
            <a:off x="1027367" y="28478488"/>
            <a:ext cx="7226568" cy="3816429"/>
          </a:xfrm>
          <a:prstGeom prst="rect">
            <a:avLst/>
          </a:prstGeom>
          <a:noFill/>
        </p:spPr>
        <p:txBody>
          <a:bodyPr wrap="square" rtlCol="0">
            <a:spAutoFit/>
          </a:bodyPr>
          <a:lstStyle/>
          <a:p>
            <a:pPr marL="342900" indent="-342900">
              <a:buFont typeface="Arial" panose="020B0604020202020204" pitchFamily="34" charset="0"/>
              <a:buChar char="•"/>
            </a:pPr>
            <a:r>
              <a:rPr lang="en-US" sz="2200" b="1" dirty="0" smtClean="0"/>
              <a:t>Near continuous: </a:t>
            </a:r>
            <a:r>
              <a:rPr lang="en-US" sz="2200" dirty="0" smtClean="0"/>
              <a:t>Canopy </a:t>
            </a:r>
            <a:r>
              <a:rPr lang="en-US" sz="2200" dirty="0"/>
              <a:t>measurements of carbon, </a:t>
            </a:r>
            <a:r>
              <a:rPr lang="en-US" sz="2200" dirty="0" smtClean="0"/>
              <a:t>water, </a:t>
            </a:r>
            <a:r>
              <a:rPr lang="en-US" sz="2200" dirty="0"/>
              <a:t>and energy exchange from eddy covariance</a:t>
            </a:r>
            <a:r>
              <a:rPr lang="en-US" sz="2200" dirty="0" smtClean="0"/>
              <a:t>, phenology (</a:t>
            </a:r>
            <a:r>
              <a:rPr lang="en-US" sz="2200" dirty="0" err="1" smtClean="0"/>
              <a:t>Phenocam</a:t>
            </a:r>
            <a:r>
              <a:rPr lang="en-US" sz="2200" dirty="0" smtClean="0"/>
              <a:t>)</a:t>
            </a:r>
          </a:p>
          <a:p>
            <a:pPr marL="342900" indent="-342900">
              <a:buFont typeface="Arial" panose="020B0604020202020204" pitchFamily="34" charset="0"/>
              <a:buChar char="•"/>
            </a:pPr>
            <a:r>
              <a:rPr lang="en-US" sz="2200" b="1" dirty="0" smtClean="0"/>
              <a:t>Biweekly: </a:t>
            </a:r>
            <a:r>
              <a:rPr lang="en-US" sz="2200" dirty="0" smtClean="0"/>
              <a:t>leaf area index, litterfall collection</a:t>
            </a:r>
          </a:p>
          <a:p>
            <a:pPr marL="342900" indent="-342900">
              <a:buFont typeface="Arial" panose="020B0604020202020204" pitchFamily="34" charset="0"/>
              <a:buChar char="•"/>
            </a:pPr>
            <a:r>
              <a:rPr lang="en-US" sz="2200" b="1" dirty="0" smtClean="0"/>
              <a:t>Monthly: (at multiple canopy positions) </a:t>
            </a:r>
            <a:r>
              <a:rPr lang="en-US" sz="2200" dirty="0" smtClean="0"/>
              <a:t>leaf-level </a:t>
            </a:r>
            <a:r>
              <a:rPr lang="en-US" sz="2200" dirty="0"/>
              <a:t>photosynthesis, percent nitrogen, stable isotopes, chlorophyll, </a:t>
            </a:r>
            <a:r>
              <a:rPr lang="en-US" sz="2200" dirty="0" smtClean="0"/>
              <a:t>leaf size</a:t>
            </a:r>
            <a:r>
              <a:rPr lang="en-US" sz="2200" dirty="0"/>
              <a:t>, leaf mass per area, petiole length</a:t>
            </a:r>
            <a:endParaRPr lang="en-US" sz="2200" dirty="0" smtClean="0"/>
          </a:p>
          <a:p>
            <a:pPr marL="342900" indent="-342900">
              <a:buFont typeface="Arial" panose="020B0604020202020204" pitchFamily="34" charset="0"/>
              <a:buChar char="•"/>
            </a:pPr>
            <a:r>
              <a:rPr lang="en-US" sz="2200" b="1" dirty="0" smtClean="0"/>
              <a:t>Single collection: </a:t>
            </a:r>
            <a:r>
              <a:rPr lang="en-US" sz="2200" dirty="0" smtClean="0"/>
              <a:t>point quadrant observations of the distribution of foliage across height in the canopy by species; </a:t>
            </a:r>
            <a:r>
              <a:rPr lang="en-US" sz="2200" dirty="0"/>
              <a:t>hyperspectral reflectance </a:t>
            </a:r>
            <a:r>
              <a:rPr lang="en-US" sz="2200" dirty="0" smtClean="0"/>
              <a:t>(UAV drones and G-</a:t>
            </a:r>
            <a:r>
              <a:rPr lang="en-US" sz="2200" dirty="0" err="1" smtClean="0"/>
              <a:t>LiHT</a:t>
            </a:r>
            <a:r>
              <a:rPr lang="en-US" sz="2200" dirty="0" smtClean="0"/>
              <a:t>) and LiDAR </a:t>
            </a:r>
            <a:r>
              <a:rPr lang="en-US" sz="2200" dirty="0"/>
              <a:t>measurements </a:t>
            </a:r>
            <a:r>
              <a:rPr lang="en-US" sz="2200" dirty="0" smtClean="0"/>
              <a:t>(G-</a:t>
            </a:r>
            <a:r>
              <a:rPr lang="en-US" sz="2200" dirty="0" err="1" smtClean="0"/>
              <a:t>LiHT</a:t>
            </a:r>
            <a:r>
              <a:rPr lang="en-US" sz="2200" dirty="0" smtClean="0"/>
              <a:t>), stem diameter.</a:t>
            </a:r>
            <a:endParaRPr lang="en-US" sz="2200" dirty="0"/>
          </a:p>
        </p:txBody>
      </p:sp>
      <p:sp>
        <p:nvSpPr>
          <p:cNvPr id="1803" name="TextBox 1802"/>
          <p:cNvSpPr txBox="1"/>
          <p:nvPr/>
        </p:nvSpPr>
        <p:spPr>
          <a:xfrm>
            <a:off x="1081037" y="27335755"/>
            <a:ext cx="7342633" cy="954107"/>
          </a:xfrm>
          <a:prstGeom prst="rect">
            <a:avLst/>
          </a:prstGeom>
          <a:noFill/>
        </p:spPr>
        <p:txBody>
          <a:bodyPr wrap="square" rtlCol="0">
            <a:spAutoFit/>
          </a:bodyPr>
          <a:lstStyle/>
          <a:p>
            <a:r>
              <a:rPr lang="en-US" sz="2800" dirty="0" smtClean="0">
                <a:latin typeface="+mj-lt"/>
              </a:rPr>
              <a:t>Measurements of leaf-level (multiple heights) and stand-level physiology and structure including:</a:t>
            </a:r>
            <a:endParaRPr lang="en-US" sz="2800" dirty="0">
              <a:latin typeface="+mj-lt"/>
            </a:endParaRPr>
          </a:p>
        </p:txBody>
      </p:sp>
      <p:sp>
        <p:nvSpPr>
          <p:cNvPr id="164" name="TextBox 163"/>
          <p:cNvSpPr txBox="1"/>
          <p:nvPr/>
        </p:nvSpPr>
        <p:spPr>
          <a:xfrm>
            <a:off x="15240000" y="18745200"/>
            <a:ext cx="923330" cy="3195550"/>
          </a:xfrm>
          <a:prstGeom prst="rect">
            <a:avLst/>
          </a:prstGeom>
          <a:solidFill>
            <a:schemeClr val="bg1"/>
          </a:solidFill>
        </p:spPr>
        <p:txBody>
          <a:bodyPr vert="vert270" wrap="square" rtlCol="0">
            <a:spAutoFit/>
          </a:bodyPr>
          <a:lstStyle/>
          <a:p>
            <a:pPr algn="ctr"/>
            <a:r>
              <a:rPr lang="en-US" dirty="0" smtClean="0">
                <a:latin typeface="+mj-lt"/>
              </a:rPr>
              <a:t>Canopy net C exchange</a:t>
            </a:r>
          </a:p>
          <a:p>
            <a:pPr algn="ctr"/>
            <a:r>
              <a:rPr lang="en-US" dirty="0" smtClean="0">
                <a:latin typeface="+mj-lt"/>
              </a:rPr>
              <a:t>(</a:t>
            </a:r>
            <a:r>
              <a:rPr lang="en-US" dirty="0" err="1" smtClean="0">
                <a:latin typeface="+mj-lt"/>
              </a:rPr>
              <a:t>umole</a:t>
            </a:r>
            <a:r>
              <a:rPr lang="en-US" dirty="0" smtClean="0">
                <a:latin typeface="+mj-lt"/>
              </a:rPr>
              <a:t> CO</a:t>
            </a:r>
            <a:r>
              <a:rPr lang="en-US" baseline="-25000" dirty="0" smtClean="0">
                <a:latin typeface="+mj-lt"/>
              </a:rPr>
              <a:t>2</a:t>
            </a:r>
            <a:r>
              <a:rPr lang="en-US" dirty="0" smtClean="0">
                <a:latin typeface="+mj-lt"/>
              </a:rPr>
              <a:t> m</a:t>
            </a:r>
            <a:r>
              <a:rPr lang="en-US" baseline="30000" dirty="0" smtClean="0">
                <a:latin typeface="+mj-lt"/>
              </a:rPr>
              <a:t>-2</a:t>
            </a:r>
            <a:r>
              <a:rPr lang="en-US" dirty="0" smtClean="0">
                <a:latin typeface="+mj-lt"/>
              </a:rPr>
              <a:t> s</a:t>
            </a:r>
            <a:r>
              <a:rPr lang="en-US" baseline="30000" dirty="0" smtClean="0">
                <a:latin typeface="+mj-lt"/>
              </a:rPr>
              <a:t>-1</a:t>
            </a:r>
            <a:r>
              <a:rPr lang="en-US" dirty="0" smtClean="0">
                <a:latin typeface="+mj-lt"/>
              </a:rPr>
              <a:t>)</a:t>
            </a:r>
            <a:endParaRPr lang="en-US" dirty="0">
              <a:latin typeface="+mj-lt"/>
            </a:endParaRPr>
          </a:p>
        </p:txBody>
      </p:sp>
      <p:sp>
        <p:nvSpPr>
          <p:cNvPr id="166" name="TextBox 165"/>
          <p:cNvSpPr txBox="1"/>
          <p:nvPr/>
        </p:nvSpPr>
        <p:spPr>
          <a:xfrm>
            <a:off x="24561859" y="19060850"/>
            <a:ext cx="4156195" cy="3477875"/>
          </a:xfrm>
          <a:prstGeom prst="rect">
            <a:avLst/>
          </a:prstGeom>
          <a:noFill/>
        </p:spPr>
        <p:txBody>
          <a:bodyPr wrap="square" rtlCol="0">
            <a:spAutoFit/>
          </a:bodyPr>
          <a:lstStyle/>
          <a:p>
            <a:r>
              <a:rPr lang="en-US" sz="2200" b="1" u="sng" dirty="0" smtClean="0"/>
              <a:t>Figure </a:t>
            </a:r>
            <a:r>
              <a:rPr lang="en-US" sz="2200" b="1" u="sng" dirty="0" smtClean="0"/>
              <a:t>5:</a:t>
            </a:r>
            <a:r>
              <a:rPr lang="en-US" sz="2200" dirty="0"/>
              <a:t> </a:t>
            </a:r>
            <a:r>
              <a:rPr lang="en-US" sz="2200" dirty="0" smtClean="0"/>
              <a:t>(top) Daily maximum net carbon exchange estimated using eddy covariance during 2018.  (bottom left) Canopy scale light response curve during June-September 2018. (bottom right) Response of canopy net carbon exchange to variations in atmospheric vapor pressure deficit (VPD). </a:t>
            </a:r>
            <a:endParaRPr lang="en-US" sz="2200" dirty="0"/>
          </a:p>
        </p:txBody>
      </p:sp>
      <p:pic>
        <p:nvPicPr>
          <p:cNvPr id="1818" name="Picture 1817"/>
          <p:cNvPicPr>
            <a:picLocks noChangeAspect="1"/>
          </p:cNvPicPr>
          <p:nvPr/>
        </p:nvPicPr>
        <p:blipFill>
          <a:blip r:embed="rId29"/>
          <a:stretch>
            <a:fillRect/>
          </a:stretch>
        </p:blipFill>
        <p:spPr>
          <a:xfrm>
            <a:off x="20911756" y="22631400"/>
            <a:ext cx="4920044" cy="3403738"/>
          </a:xfrm>
          <a:prstGeom prst="rect">
            <a:avLst/>
          </a:prstGeom>
        </p:spPr>
      </p:pic>
      <p:sp>
        <p:nvSpPr>
          <p:cNvPr id="1807" name="TextBox 1806"/>
          <p:cNvSpPr txBox="1"/>
          <p:nvPr/>
        </p:nvSpPr>
        <p:spPr>
          <a:xfrm>
            <a:off x="23202268" y="25640681"/>
            <a:ext cx="1828800" cy="461665"/>
          </a:xfrm>
          <a:prstGeom prst="rect">
            <a:avLst/>
          </a:prstGeom>
          <a:solidFill>
            <a:schemeClr val="bg1"/>
          </a:solidFill>
        </p:spPr>
        <p:txBody>
          <a:bodyPr wrap="square" rtlCol="0">
            <a:spAutoFit/>
          </a:bodyPr>
          <a:lstStyle/>
          <a:p>
            <a:r>
              <a:rPr lang="en-US" dirty="0" smtClean="0">
                <a:latin typeface="+mj-lt"/>
              </a:rPr>
              <a:t>VPD (</a:t>
            </a:r>
            <a:r>
              <a:rPr lang="en-US" dirty="0" err="1" smtClean="0">
                <a:latin typeface="+mj-lt"/>
              </a:rPr>
              <a:t>kPa</a:t>
            </a:r>
            <a:r>
              <a:rPr lang="en-US" dirty="0" smtClean="0">
                <a:latin typeface="+mj-lt"/>
              </a:rPr>
              <a:t>)</a:t>
            </a:r>
            <a:endParaRPr lang="en-US" dirty="0">
              <a:latin typeface="+mj-lt"/>
            </a:endParaRPr>
          </a:p>
        </p:txBody>
      </p:sp>
      <p:sp>
        <p:nvSpPr>
          <p:cNvPr id="165" name="TextBox 164"/>
          <p:cNvSpPr txBox="1"/>
          <p:nvPr/>
        </p:nvSpPr>
        <p:spPr>
          <a:xfrm>
            <a:off x="20634176" y="22326600"/>
            <a:ext cx="923330" cy="3614649"/>
          </a:xfrm>
          <a:prstGeom prst="rect">
            <a:avLst/>
          </a:prstGeom>
          <a:solidFill>
            <a:schemeClr val="bg1"/>
          </a:solidFill>
        </p:spPr>
        <p:txBody>
          <a:bodyPr vert="vert270" wrap="square" rtlCol="0">
            <a:spAutoFit/>
          </a:bodyPr>
          <a:lstStyle/>
          <a:p>
            <a:pPr algn="ctr"/>
            <a:r>
              <a:rPr lang="en-US" dirty="0" smtClean="0">
                <a:latin typeface="+mj-lt"/>
              </a:rPr>
              <a:t>Canopy net C exchange</a:t>
            </a:r>
          </a:p>
          <a:p>
            <a:pPr algn="ctr"/>
            <a:r>
              <a:rPr lang="en-US" dirty="0" smtClean="0">
                <a:latin typeface="+mj-lt"/>
              </a:rPr>
              <a:t>(</a:t>
            </a:r>
            <a:r>
              <a:rPr lang="en-US" dirty="0" err="1" smtClean="0">
                <a:latin typeface="+mj-lt"/>
              </a:rPr>
              <a:t>umole</a:t>
            </a:r>
            <a:r>
              <a:rPr lang="en-US" dirty="0" smtClean="0">
                <a:latin typeface="+mj-lt"/>
              </a:rPr>
              <a:t> CO</a:t>
            </a:r>
            <a:r>
              <a:rPr lang="en-US" baseline="-25000" dirty="0" smtClean="0">
                <a:latin typeface="+mj-lt"/>
              </a:rPr>
              <a:t>2</a:t>
            </a:r>
            <a:r>
              <a:rPr lang="en-US" dirty="0" smtClean="0">
                <a:latin typeface="+mj-lt"/>
              </a:rPr>
              <a:t> m</a:t>
            </a:r>
            <a:r>
              <a:rPr lang="en-US" baseline="30000" dirty="0" smtClean="0">
                <a:latin typeface="+mj-lt"/>
              </a:rPr>
              <a:t>-2</a:t>
            </a:r>
            <a:r>
              <a:rPr lang="en-US" dirty="0" smtClean="0">
                <a:latin typeface="+mj-lt"/>
              </a:rPr>
              <a:t> s</a:t>
            </a:r>
            <a:r>
              <a:rPr lang="en-US" baseline="30000" dirty="0" smtClean="0">
                <a:latin typeface="+mj-lt"/>
              </a:rPr>
              <a:t>-1</a:t>
            </a:r>
            <a:r>
              <a:rPr lang="en-US" dirty="0" smtClean="0">
                <a:latin typeface="+mj-lt"/>
              </a:rPr>
              <a:t>)</a:t>
            </a:r>
            <a:endParaRPr lang="en-US" dirty="0">
              <a:latin typeface="+mj-lt"/>
            </a:endParaRPr>
          </a:p>
        </p:txBody>
      </p:sp>
      <p:pic>
        <p:nvPicPr>
          <p:cNvPr id="1819" name="Picture 1818"/>
          <p:cNvPicPr>
            <a:picLocks noChangeAspect="1"/>
          </p:cNvPicPr>
          <p:nvPr/>
        </p:nvPicPr>
        <p:blipFill>
          <a:blip r:embed="rId30"/>
          <a:stretch>
            <a:fillRect/>
          </a:stretch>
        </p:blipFill>
        <p:spPr>
          <a:xfrm>
            <a:off x="15720406" y="22883879"/>
            <a:ext cx="4501356" cy="3114085"/>
          </a:xfrm>
          <a:prstGeom prst="rect">
            <a:avLst/>
          </a:prstGeom>
        </p:spPr>
      </p:pic>
      <p:sp>
        <p:nvSpPr>
          <p:cNvPr id="163" name="TextBox 162"/>
          <p:cNvSpPr txBox="1"/>
          <p:nvPr/>
        </p:nvSpPr>
        <p:spPr>
          <a:xfrm>
            <a:off x="17073790" y="25697471"/>
            <a:ext cx="2794845" cy="461665"/>
          </a:xfrm>
          <a:prstGeom prst="rect">
            <a:avLst/>
          </a:prstGeom>
          <a:solidFill>
            <a:schemeClr val="bg1"/>
          </a:solidFill>
        </p:spPr>
        <p:txBody>
          <a:bodyPr wrap="square" rtlCol="0">
            <a:spAutoFit/>
          </a:bodyPr>
          <a:lstStyle/>
          <a:p>
            <a:r>
              <a:rPr lang="en-US" dirty="0" smtClean="0">
                <a:latin typeface="+mj-lt"/>
              </a:rPr>
              <a:t>PAR (</a:t>
            </a:r>
            <a:r>
              <a:rPr lang="en-US" dirty="0" err="1" smtClean="0">
                <a:latin typeface="+mj-lt"/>
              </a:rPr>
              <a:t>umole</a:t>
            </a:r>
            <a:r>
              <a:rPr lang="en-US" dirty="0" smtClean="0">
                <a:latin typeface="+mj-lt"/>
              </a:rPr>
              <a:t> m</a:t>
            </a:r>
            <a:r>
              <a:rPr lang="en-US" baseline="30000" dirty="0" smtClean="0">
                <a:latin typeface="+mj-lt"/>
              </a:rPr>
              <a:t>-2</a:t>
            </a:r>
            <a:r>
              <a:rPr lang="en-US" dirty="0" smtClean="0">
                <a:latin typeface="+mj-lt"/>
              </a:rPr>
              <a:t> s</a:t>
            </a:r>
            <a:r>
              <a:rPr lang="en-US" baseline="30000" dirty="0" smtClean="0">
                <a:latin typeface="+mj-lt"/>
              </a:rPr>
              <a:t>-1</a:t>
            </a:r>
            <a:r>
              <a:rPr lang="en-US" dirty="0" smtClean="0">
                <a:latin typeface="+mj-lt"/>
              </a:rPr>
              <a:t>)</a:t>
            </a:r>
            <a:endParaRPr lang="en-US" dirty="0">
              <a:latin typeface="+mj-lt"/>
            </a:endParaRPr>
          </a:p>
        </p:txBody>
      </p:sp>
      <p:sp>
        <p:nvSpPr>
          <p:cNvPr id="1811" name="TextBox 1810"/>
          <p:cNvSpPr txBox="1"/>
          <p:nvPr/>
        </p:nvSpPr>
        <p:spPr>
          <a:xfrm>
            <a:off x="15392400" y="22783800"/>
            <a:ext cx="923330" cy="3146736"/>
          </a:xfrm>
          <a:prstGeom prst="rect">
            <a:avLst/>
          </a:prstGeom>
          <a:solidFill>
            <a:schemeClr val="bg1"/>
          </a:solidFill>
        </p:spPr>
        <p:txBody>
          <a:bodyPr vert="vert270" wrap="square" rtlCol="0">
            <a:spAutoFit/>
          </a:bodyPr>
          <a:lstStyle/>
          <a:p>
            <a:pPr algn="ctr"/>
            <a:r>
              <a:rPr lang="en-US" dirty="0" smtClean="0">
                <a:latin typeface="+mj-lt"/>
              </a:rPr>
              <a:t>Canopy net C exchange</a:t>
            </a:r>
          </a:p>
          <a:p>
            <a:pPr algn="ctr"/>
            <a:r>
              <a:rPr lang="en-US" dirty="0" smtClean="0">
                <a:latin typeface="+mj-lt"/>
              </a:rPr>
              <a:t>(</a:t>
            </a:r>
            <a:r>
              <a:rPr lang="en-US" dirty="0" err="1" smtClean="0">
                <a:latin typeface="+mj-lt"/>
              </a:rPr>
              <a:t>umole</a:t>
            </a:r>
            <a:r>
              <a:rPr lang="en-US" dirty="0" smtClean="0">
                <a:latin typeface="+mj-lt"/>
              </a:rPr>
              <a:t> CO</a:t>
            </a:r>
            <a:r>
              <a:rPr lang="en-US" baseline="-25000" dirty="0" smtClean="0">
                <a:latin typeface="+mj-lt"/>
              </a:rPr>
              <a:t>2</a:t>
            </a:r>
            <a:r>
              <a:rPr lang="en-US" dirty="0" smtClean="0">
                <a:latin typeface="+mj-lt"/>
              </a:rPr>
              <a:t> m</a:t>
            </a:r>
            <a:r>
              <a:rPr lang="en-US" baseline="30000" dirty="0" smtClean="0">
                <a:latin typeface="+mj-lt"/>
              </a:rPr>
              <a:t>-2</a:t>
            </a:r>
            <a:r>
              <a:rPr lang="en-US" dirty="0" smtClean="0">
                <a:latin typeface="+mj-lt"/>
              </a:rPr>
              <a:t> s</a:t>
            </a:r>
            <a:r>
              <a:rPr lang="en-US" baseline="30000" dirty="0" smtClean="0">
                <a:latin typeface="+mj-lt"/>
              </a:rPr>
              <a:t>-1</a:t>
            </a:r>
            <a:r>
              <a:rPr lang="en-US" dirty="0" smtClean="0">
                <a:latin typeface="+mj-lt"/>
              </a:rPr>
              <a:t>)</a:t>
            </a:r>
            <a:endParaRPr lang="en-US" dirty="0">
              <a:latin typeface="+mj-lt"/>
            </a:endParaRPr>
          </a:p>
        </p:txBody>
      </p:sp>
      <p:pic>
        <p:nvPicPr>
          <p:cNvPr id="1820" name="Picture 1819"/>
          <p:cNvPicPr>
            <a:picLocks noChangeAspect="1"/>
          </p:cNvPicPr>
          <p:nvPr/>
        </p:nvPicPr>
        <p:blipFill>
          <a:blip r:embed="rId31"/>
          <a:stretch>
            <a:fillRect/>
          </a:stretch>
        </p:blipFill>
        <p:spPr>
          <a:xfrm>
            <a:off x="11600957" y="27344979"/>
            <a:ext cx="2803783" cy="4980559"/>
          </a:xfrm>
          <a:prstGeom prst="rect">
            <a:avLst/>
          </a:prstGeom>
        </p:spPr>
      </p:pic>
      <p:sp>
        <p:nvSpPr>
          <p:cNvPr id="1821" name="TextBox 1820"/>
          <p:cNvSpPr txBox="1"/>
          <p:nvPr/>
        </p:nvSpPr>
        <p:spPr>
          <a:xfrm>
            <a:off x="11712119" y="31956206"/>
            <a:ext cx="2552190" cy="369332"/>
          </a:xfrm>
          <a:prstGeom prst="rect">
            <a:avLst/>
          </a:prstGeom>
          <a:noFill/>
        </p:spPr>
        <p:txBody>
          <a:bodyPr wrap="square" rtlCol="0">
            <a:spAutoFit/>
          </a:bodyPr>
          <a:lstStyle/>
          <a:p>
            <a:r>
              <a:rPr lang="en-US" sz="1800" dirty="0" smtClean="0">
                <a:solidFill>
                  <a:schemeClr val="bg1"/>
                </a:solidFill>
                <a:latin typeface="+mj-lt"/>
              </a:rPr>
              <a:t>Visiting scientist </a:t>
            </a:r>
            <a:r>
              <a:rPr lang="en-US" sz="1800" dirty="0" err="1" smtClean="0">
                <a:solidFill>
                  <a:schemeClr val="bg1"/>
                </a:solidFill>
                <a:latin typeface="+mj-lt"/>
              </a:rPr>
              <a:t>Jie</a:t>
            </a:r>
            <a:r>
              <a:rPr lang="en-US" sz="1800" dirty="0" smtClean="0">
                <a:solidFill>
                  <a:schemeClr val="bg1"/>
                </a:solidFill>
                <a:latin typeface="+mj-lt"/>
              </a:rPr>
              <a:t> Wei</a:t>
            </a:r>
            <a:endParaRPr lang="en-US" sz="1800" dirty="0">
              <a:solidFill>
                <a:schemeClr val="bg1"/>
              </a:solidFill>
              <a:latin typeface="+mj-lt"/>
            </a:endParaRPr>
          </a:p>
        </p:txBody>
      </p:sp>
      <p:pic>
        <p:nvPicPr>
          <p:cNvPr id="168" name="Picture 167"/>
          <p:cNvPicPr>
            <a:picLocks noChangeAspect="1"/>
          </p:cNvPicPr>
          <p:nvPr/>
        </p:nvPicPr>
        <p:blipFill>
          <a:blip r:embed="rId32" cstate="print">
            <a:extLst>
              <a:ext uri="{28A0092B-C50C-407E-A947-70E740481C1C}">
                <a14:useLocalDpi xmlns:a14="http://schemas.microsoft.com/office/drawing/2010/main" val="0"/>
              </a:ext>
            </a:extLst>
          </a:blip>
          <a:stretch>
            <a:fillRect/>
          </a:stretch>
        </p:blipFill>
        <p:spPr>
          <a:xfrm>
            <a:off x="37905300" y="28876651"/>
            <a:ext cx="3206115" cy="952500"/>
          </a:xfrm>
          <a:prstGeom prst="rect">
            <a:avLst/>
          </a:prstGeom>
        </p:spPr>
      </p:pic>
      <p:sp>
        <p:nvSpPr>
          <p:cNvPr id="169" name="TextBox 168"/>
          <p:cNvSpPr txBox="1"/>
          <p:nvPr/>
        </p:nvSpPr>
        <p:spPr>
          <a:xfrm>
            <a:off x="16693162" y="30088266"/>
            <a:ext cx="2272293" cy="461665"/>
          </a:xfrm>
          <a:prstGeom prst="rect">
            <a:avLst/>
          </a:prstGeom>
          <a:noFill/>
        </p:spPr>
        <p:txBody>
          <a:bodyPr wrap="square" rtlCol="0">
            <a:spAutoFit/>
          </a:bodyPr>
          <a:lstStyle/>
          <a:p>
            <a:r>
              <a:rPr lang="en-US" b="1" dirty="0" smtClean="0">
                <a:latin typeface="+mj-lt"/>
              </a:rPr>
              <a:t>Other Species</a:t>
            </a:r>
            <a:endParaRPr lang="en-US" b="1" dirty="0">
              <a:latin typeface="+mj-lt"/>
            </a:endParaRPr>
          </a:p>
        </p:txBody>
      </p:sp>
      <p:pic>
        <p:nvPicPr>
          <p:cNvPr id="65" name="Picture 64"/>
          <p:cNvPicPr>
            <a:picLocks noChangeAspect="1"/>
          </p:cNvPicPr>
          <p:nvPr/>
        </p:nvPicPr>
        <p:blipFill>
          <a:blip r:embed="rId33"/>
          <a:stretch>
            <a:fillRect/>
          </a:stretch>
        </p:blipFill>
        <p:spPr>
          <a:xfrm>
            <a:off x="41408968" y="28866851"/>
            <a:ext cx="1034076" cy="948201"/>
          </a:xfrm>
          <a:prstGeom prst="rect">
            <a:avLst/>
          </a:prstGeom>
        </p:spPr>
      </p:pic>
      <p:pic>
        <p:nvPicPr>
          <p:cNvPr id="66" name="Picture 65"/>
          <p:cNvPicPr>
            <a:picLocks noChangeAspect="1"/>
          </p:cNvPicPr>
          <p:nvPr/>
        </p:nvPicPr>
        <p:blipFill>
          <a:blip r:embed="rId34"/>
          <a:stretch>
            <a:fillRect/>
          </a:stretch>
        </p:blipFill>
        <p:spPr>
          <a:xfrm>
            <a:off x="21412294" y="27659034"/>
            <a:ext cx="6395248" cy="3386164"/>
          </a:xfrm>
          <a:prstGeom prst="rect">
            <a:avLst/>
          </a:prstGeom>
        </p:spPr>
      </p:pic>
      <p:pic>
        <p:nvPicPr>
          <p:cNvPr id="71" name="Picture 70"/>
          <p:cNvPicPr>
            <a:picLocks noChangeAspect="1"/>
          </p:cNvPicPr>
          <p:nvPr/>
        </p:nvPicPr>
        <p:blipFill>
          <a:blip r:embed="rId35"/>
          <a:stretch>
            <a:fillRect/>
          </a:stretch>
        </p:blipFill>
        <p:spPr>
          <a:xfrm rot="5400000">
            <a:off x="38800706" y="16706949"/>
            <a:ext cx="4046514" cy="3021711"/>
          </a:xfrm>
          <a:prstGeom prst="rect">
            <a:avLst/>
          </a:prstGeom>
          <a:noFill/>
          <a:ln>
            <a:noFill/>
          </a:ln>
        </p:spPr>
      </p:pic>
      <p:sp>
        <p:nvSpPr>
          <p:cNvPr id="70" name="TextBox 69"/>
          <p:cNvSpPr txBox="1"/>
          <p:nvPr/>
        </p:nvSpPr>
        <p:spPr>
          <a:xfrm rot="16200000">
            <a:off x="37688792" y="18194927"/>
            <a:ext cx="3177465" cy="461665"/>
          </a:xfrm>
          <a:prstGeom prst="rect">
            <a:avLst/>
          </a:prstGeom>
          <a:noFill/>
        </p:spPr>
        <p:txBody>
          <a:bodyPr wrap="square" rtlCol="0">
            <a:spAutoFit/>
          </a:bodyPr>
          <a:lstStyle/>
          <a:p>
            <a:r>
              <a:rPr lang="en-US" dirty="0" smtClean="0">
                <a:latin typeface="+mj-lt"/>
              </a:rPr>
              <a:t>Depth of N uptake (cm)</a:t>
            </a:r>
            <a:endParaRPr lang="en-US" dirty="0">
              <a:latin typeface="+mj-lt"/>
            </a:endParaRPr>
          </a:p>
        </p:txBody>
      </p:sp>
      <p:pic>
        <p:nvPicPr>
          <p:cNvPr id="73" name="Picture 72"/>
          <p:cNvPicPr>
            <a:picLocks noChangeAspect="1"/>
          </p:cNvPicPr>
          <p:nvPr/>
        </p:nvPicPr>
        <p:blipFill>
          <a:blip r:embed="rId36"/>
          <a:stretch>
            <a:fillRect/>
          </a:stretch>
        </p:blipFill>
        <p:spPr>
          <a:xfrm rot="5400000">
            <a:off x="33851380" y="16728333"/>
            <a:ext cx="4046514" cy="3051048"/>
          </a:xfrm>
          <a:prstGeom prst="rect">
            <a:avLst/>
          </a:prstGeom>
        </p:spPr>
      </p:pic>
      <p:sp>
        <p:nvSpPr>
          <p:cNvPr id="171" name="TextBox 170"/>
          <p:cNvSpPr txBox="1"/>
          <p:nvPr/>
        </p:nvSpPr>
        <p:spPr>
          <a:xfrm rot="16200000">
            <a:off x="33048801" y="18005200"/>
            <a:ext cx="2639264" cy="461665"/>
          </a:xfrm>
          <a:prstGeom prst="rect">
            <a:avLst/>
          </a:prstGeom>
          <a:noFill/>
        </p:spPr>
        <p:txBody>
          <a:bodyPr wrap="square" rtlCol="0">
            <a:spAutoFit/>
          </a:bodyPr>
          <a:lstStyle/>
          <a:p>
            <a:r>
              <a:rPr lang="en-US" dirty="0" smtClean="0">
                <a:latin typeface="+mj-lt"/>
              </a:rPr>
              <a:t>Plant </a:t>
            </a:r>
            <a:r>
              <a:rPr lang="el-GR" dirty="0" smtClean="0">
                <a:latin typeface="+mj-lt"/>
              </a:rPr>
              <a:t>δ</a:t>
            </a:r>
            <a:r>
              <a:rPr lang="en-US" baseline="30000" dirty="0" smtClean="0">
                <a:latin typeface="+mj-lt"/>
              </a:rPr>
              <a:t>15</a:t>
            </a:r>
            <a:r>
              <a:rPr lang="en-US" dirty="0" smtClean="0">
                <a:latin typeface="+mj-lt"/>
              </a:rPr>
              <a:t>N (‰)</a:t>
            </a:r>
            <a:endParaRPr lang="en-US" dirty="0">
              <a:latin typeface="+mj-lt"/>
            </a:endParaRPr>
          </a:p>
        </p:txBody>
      </p:sp>
      <p:pic>
        <p:nvPicPr>
          <p:cNvPr id="172" name="Picture 171"/>
          <p:cNvPicPr>
            <a:picLocks noChangeAspect="1"/>
          </p:cNvPicPr>
          <p:nvPr/>
        </p:nvPicPr>
        <p:blipFill rotWithShape="1">
          <a:blip r:embed="rId18"/>
          <a:srcRect l="23295" r="46056" b="72698"/>
          <a:stretch/>
        </p:blipFill>
        <p:spPr>
          <a:xfrm>
            <a:off x="37155899" y="18665389"/>
            <a:ext cx="1403635" cy="748942"/>
          </a:xfrm>
          <a:prstGeom prst="rect">
            <a:avLst/>
          </a:prstGeom>
        </p:spPr>
      </p:pic>
      <p:sp>
        <p:nvSpPr>
          <p:cNvPr id="76" name="Rectangle 75"/>
          <p:cNvSpPr/>
          <p:nvPr/>
        </p:nvSpPr>
        <p:spPr>
          <a:xfrm>
            <a:off x="38404800" y="19329616"/>
            <a:ext cx="228600" cy="15979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3" name="TextBox 172"/>
          <p:cNvSpPr txBox="1"/>
          <p:nvPr/>
        </p:nvSpPr>
        <p:spPr>
          <a:xfrm>
            <a:off x="31070219" y="19959935"/>
            <a:ext cx="1924381" cy="461665"/>
          </a:xfrm>
          <a:prstGeom prst="rect">
            <a:avLst/>
          </a:prstGeom>
          <a:solidFill>
            <a:schemeClr val="bg1"/>
          </a:solidFill>
        </p:spPr>
        <p:txBody>
          <a:bodyPr wrap="square" rtlCol="0">
            <a:spAutoFit/>
          </a:bodyPr>
          <a:lstStyle/>
          <a:p>
            <a:r>
              <a:rPr lang="en-US" dirty="0" smtClean="0">
                <a:latin typeface="+mj-lt"/>
              </a:rPr>
              <a:t>Soil </a:t>
            </a:r>
            <a:r>
              <a:rPr lang="el-GR" dirty="0" smtClean="0">
                <a:latin typeface="+mj-lt"/>
              </a:rPr>
              <a:t>δ</a:t>
            </a:r>
            <a:r>
              <a:rPr lang="en-US" baseline="30000" dirty="0" smtClean="0">
                <a:latin typeface="+mj-lt"/>
              </a:rPr>
              <a:t>15</a:t>
            </a:r>
            <a:r>
              <a:rPr lang="en-US" dirty="0" smtClean="0">
                <a:latin typeface="+mj-lt"/>
              </a:rPr>
              <a:t>N (‰)</a:t>
            </a:r>
            <a:endParaRPr lang="en-US" dirty="0">
              <a:latin typeface="+mj-lt"/>
            </a:endParaRPr>
          </a:p>
        </p:txBody>
      </p:sp>
      <p:sp>
        <p:nvSpPr>
          <p:cNvPr id="175" name="TextBox 174"/>
          <p:cNvSpPr txBox="1"/>
          <p:nvPr/>
        </p:nvSpPr>
        <p:spPr>
          <a:xfrm rot="16200000">
            <a:off x="29528463" y="17787270"/>
            <a:ext cx="1593808" cy="461665"/>
          </a:xfrm>
          <a:prstGeom prst="rect">
            <a:avLst/>
          </a:prstGeom>
          <a:solidFill>
            <a:schemeClr val="bg1"/>
          </a:solidFill>
        </p:spPr>
        <p:txBody>
          <a:bodyPr wrap="square" rtlCol="0">
            <a:spAutoFit/>
          </a:bodyPr>
          <a:lstStyle/>
          <a:p>
            <a:r>
              <a:rPr lang="en-US" dirty="0" smtClean="0">
                <a:latin typeface="+mj-lt"/>
              </a:rPr>
              <a:t>Depth (cm)</a:t>
            </a:r>
            <a:endParaRPr lang="en-US" dirty="0">
              <a:latin typeface="+mj-lt"/>
            </a:endParaRPr>
          </a:p>
        </p:txBody>
      </p:sp>
      <p:pic>
        <p:nvPicPr>
          <p:cNvPr id="81" name="Picture 80"/>
          <p:cNvPicPr>
            <a:picLocks noChangeAspect="1"/>
          </p:cNvPicPr>
          <p:nvPr/>
        </p:nvPicPr>
        <p:blipFill>
          <a:blip r:embed="rId37" cstate="print">
            <a:extLst>
              <a:ext uri="{28A0092B-C50C-407E-A947-70E740481C1C}">
                <a14:useLocalDpi xmlns:a14="http://schemas.microsoft.com/office/drawing/2010/main" val="0"/>
              </a:ext>
            </a:extLst>
          </a:blip>
          <a:stretch>
            <a:fillRect/>
          </a:stretch>
        </p:blipFill>
        <p:spPr>
          <a:xfrm>
            <a:off x="8704394" y="27355800"/>
            <a:ext cx="2801806" cy="4983480"/>
          </a:xfrm>
          <a:prstGeom prst="rect">
            <a:avLst/>
          </a:prstGeom>
        </p:spPr>
      </p:pic>
      <p:sp>
        <p:nvSpPr>
          <p:cNvPr id="177" name="TextBox 176"/>
          <p:cNvSpPr txBox="1"/>
          <p:nvPr/>
        </p:nvSpPr>
        <p:spPr>
          <a:xfrm>
            <a:off x="8665407" y="31956206"/>
            <a:ext cx="2840793" cy="369332"/>
          </a:xfrm>
          <a:prstGeom prst="rect">
            <a:avLst/>
          </a:prstGeom>
          <a:noFill/>
        </p:spPr>
        <p:txBody>
          <a:bodyPr wrap="square" rtlCol="0">
            <a:spAutoFit/>
          </a:bodyPr>
          <a:lstStyle/>
          <a:p>
            <a:r>
              <a:rPr lang="en-US" sz="1800" dirty="0" smtClean="0">
                <a:solidFill>
                  <a:schemeClr val="bg1"/>
                </a:solidFill>
                <a:latin typeface="+mj-lt"/>
              </a:rPr>
              <a:t>UNH undergrad Emily Perry</a:t>
            </a:r>
            <a:endParaRPr lang="en-US" sz="1800" dirty="0">
              <a:solidFill>
                <a:schemeClr val="bg1"/>
              </a:solidFill>
              <a:latin typeface="+mj-l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48487</TotalTime>
  <Words>1228</Words>
  <Application>Microsoft Office PowerPoint</Application>
  <PresentationFormat>Custom</PresentationFormat>
  <Paragraphs>75</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Default Design</vt:lpstr>
      <vt:lpstr>PowerPoint Presentation</vt:lpstr>
    </vt:vector>
  </TitlesOfParts>
  <Company>Complex Systems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Scott Ollinger</dc:creator>
  <cp:lastModifiedBy>apo</cp:lastModifiedBy>
  <cp:revision>661</cp:revision>
  <dcterms:created xsi:type="dcterms:W3CDTF">2006-08-18T20:05:05Z</dcterms:created>
  <dcterms:modified xsi:type="dcterms:W3CDTF">2018-12-05T17:49:52Z</dcterms:modified>
</cp:coreProperties>
</file>