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43891200" cy="329184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207" autoAdjust="0"/>
    <p:restoredTop sz="94660"/>
  </p:normalViewPr>
  <p:slideViewPr>
    <p:cSldViewPr snapToGrid="0">
      <p:cViewPr>
        <p:scale>
          <a:sx n="39" d="100"/>
          <a:sy n="39" d="100"/>
        </p:scale>
        <p:origin x="-1146" y="-153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0"/>
            </a:lvl1pPr>
          </a:lstStyle>
          <a:p>
            <a:r>
              <a:rPr lang="en-US"/>
              <a:t>Click to edit Master title style</a:t>
            </a:r>
            <a:endParaRPr lang="en-US" dirty="0"/>
          </a:p>
        </p:txBody>
      </p:sp>
      <p:sp>
        <p:nvSpPr>
          <p:cNvPr id="3" name="Subtitle 2"/>
          <p:cNvSpPr>
            <a:spLocks noGrp="1"/>
          </p:cNvSpPr>
          <p:nvPr>
            <p:ph type="subTitle" idx="1"/>
          </p:nvPr>
        </p:nvSpPr>
        <p:spPr>
          <a:xfrm>
            <a:off x="5486400" y="17289782"/>
            <a:ext cx="329184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130D0E8-0D88-42C2-A99B-9A98B04B1735}" type="datetimeFigureOut">
              <a:rPr lang="en-US" smtClean="0"/>
              <a:t>12/5/2018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BC5B2D-A28B-43A7-BF92-55C2652D55A7}" type="slidenum">
              <a:rPr lang="en-US" smtClean="0"/>
              <a:t>‹#›</a:t>
            </a:fld>
            <a:endParaRPr lang="en-US"/>
          </a:p>
        </p:txBody>
      </p:sp>
    </p:spTree>
    <p:extLst>
      <p:ext uri="{BB962C8B-B14F-4D97-AF65-F5344CB8AC3E}">
        <p14:creationId xmlns:p14="http://schemas.microsoft.com/office/powerpoint/2010/main" val="10469117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130D0E8-0D88-42C2-A99B-9A98B04B1735}" type="datetimeFigureOut">
              <a:rPr lang="en-US" smtClean="0"/>
              <a:t>12/5/2018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BC5B2D-A28B-43A7-BF92-55C2652D55A7}" type="slidenum">
              <a:rPr lang="en-US" smtClean="0"/>
              <a:t>‹#›</a:t>
            </a:fld>
            <a:endParaRPr lang="en-US"/>
          </a:p>
        </p:txBody>
      </p:sp>
    </p:spTree>
    <p:extLst>
      <p:ext uri="{BB962C8B-B14F-4D97-AF65-F5344CB8AC3E}">
        <p14:creationId xmlns:p14="http://schemas.microsoft.com/office/powerpoint/2010/main" val="5716546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800"/>
            </a:lvl1pPr>
          </a:lstStyle>
          <a:p>
            <a:r>
              <a:rPr lang="en-US"/>
              <a:t>Click to edit Master title style</a:t>
            </a:r>
            <a:endParaRPr lang="en-US" dirty="0"/>
          </a:p>
        </p:txBody>
      </p:sp>
      <p:sp>
        <p:nvSpPr>
          <p:cNvPr id="3" name="Text Placeholder 2"/>
          <p:cNvSpPr>
            <a:spLocks noGrp="1"/>
          </p:cNvSpPr>
          <p:nvPr>
            <p:ph type="body" idx="1"/>
          </p:nvPr>
        </p:nvSpPr>
        <p:spPr>
          <a:xfrm>
            <a:off x="2994662" y="22029429"/>
            <a:ext cx="37856160" cy="7200898"/>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130D0E8-0D88-42C2-A99B-9A98B04B1735}" type="datetimeFigureOut">
              <a:rPr lang="en-US" smtClean="0"/>
              <a:t>12/5/2018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BC5B2D-A28B-43A7-BF92-55C2652D55A7}" type="slidenum">
              <a:rPr lang="en-US" smtClean="0"/>
              <a:t>‹#›</a:t>
            </a:fld>
            <a:endParaRPr lang="en-US"/>
          </a:p>
        </p:txBody>
      </p:sp>
    </p:spTree>
    <p:extLst>
      <p:ext uri="{BB962C8B-B14F-4D97-AF65-F5344CB8AC3E}">
        <p14:creationId xmlns:p14="http://schemas.microsoft.com/office/powerpoint/2010/main" val="8338547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17520" y="8763000"/>
            <a:ext cx="18653760"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8763000"/>
            <a:ext cx="18653760"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130D0E8-0D88-42C2-A99B-9A98B04B1735}" type="datetimeFigureOut">
              <a:rPr lang="en-US" smtClean="0"/>
              <a:t>12/5/2018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BBC5B2D-A28B-43A7-BF92-55C2652D55A7}" type="slidenum">
              <a:rPr lang="en-US" smtClean="0"/>
              <a:t>‹#›</a:t>
            </a:fld>
            <a:endParaRPr lang="en-US"/>
          </a:p>
        </p:txBody>
      </p:sp>
    </p:spTree>
    <p:extLst>
      <p:ext uri="{BB962C8B-B14F-4D97-AF65-F5344CB8AC3E}">
        <p14:creationId xmlns:p14="http://schemas.microsoft.com/office/powerpoint/2010/main" val="36617927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Edit Master text styles</a:t>
            </a:r>
          </a:p>
        </p:txBody>
      </p:sp>
      <p:sp>
        <p:nvSpPr>
          <p:cNvPr id="4" name="Content Placeholder 3"/>
          <p:cNvSpPr>
            <a:spLocks noGrp="1"/>
          </p:cNvSpPr>
          <p:nvPr>
            <p:ph sz="half" idx="2"/>
          </p:nvPr>
        </p:nvSpPr>
        <p:spPr>
          <a:xfrm>
            <a:off x="3023242" y="12024360"/>
            <a:ext cx="18568032"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2" y="8069582"/>
            <a:ext cx="18659477"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Edit Master text styles</a:t>
            </a:r>
          </a:p>
        </p:txBody>
      </p:sp>
      <p:sp>
        <p:nvSpPr>
          <p:cNvPr id="6" name="Content Placeholder 5"/>
          <p:cNvSpPr>
            <a:spLocks noGrp="1"/>
          </p:cNvSpPr>
          <p:nvPr>
            <p:ph sz="quarter" idx="4"/>
          </p:nvPr>
        </p:nvSpPr>
        <p:spPr>
          <a:xfrm>
            <a:off x="22219922" y="12024360"/>
            <a:ext cx="18659477"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130D0E8-0D88-42C2-A99B-9A98B04B1735}" type="datetimeFigureOut">
              <a:rPr lang="en-US" smtClean="0"/>
              <a:t>12/5/2018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BBC5B2D-A28B-43A7-BF92-55C2652D55A7}" type="slidenum">
              <a:rPr lang="en-US" smtClean="0"/>
              <a:t>‹#›</a:t>
            </a:fld>
            <a:endParaRPr lang="en-US"/>
          </a:p>
        </p:txBody>
      </p:sp>
    </p:spTree>
    <p:extLst>
      <p:ext uri="{BB962C8B-B14F-4D97-AF65-F5344CB8AC3E}">
        <p14:creationId xmlns:p14="http://schemas.microsoft.com/office/powerpoint/2010/main" val="26463816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130D0E8-0D88-42C2-A99B-9A98B04B1735}" type="datetimeFigureOut">
              <a:rPr lang="en-US" smtClean="0"/>
              <a:t>12/5/2018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BBC5B2D-A28B-43A7-BF92-55C2652D55A7}" type="slidenum">
              <a:rPr lang="en-US" smtClean="0"/>
              <a:t>‹#›</a:t>
            </a:fld>
            <a:endParaRPr lang="en-US"/>
          </a:p>
        </p:txBody>
      </p:sp>
    </p:spTree>
    <p:extLst>
      <p:ext uri="{BB962C8B-B14F-4D97-AF65-F5344CB8AC3E}">
        <p14:creationId xmlns:p14="http://schemas.microsoft.com/office/powerpoint/2010/main" val="30056300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130D0E8-0D88-42C2-A99B-9A98B04B1735}" type="datetimeFigureOut">
              <a:rPr lang="en-US" smtClean="0"/>
              <a:t>12/5/2018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BBC5B2D-A28B-43A7-BF92-55C2652D55A7}" type="slidenum">
              <a:rPr lang="en-US" smtClean="0"/>
              <a:t>‹#›</a:t>
            </a:fld>
            <a:endParaRPr lang="en-US"/>
          </a:p>
        </p:txBody>
      </p:sp>
    </p:spTree>
    <p:extLst>
      <p:ext uri="{BB962C8B-B14F-4D97-AF65-F5344CB8AC3E}">
        <p14:creationId xmlns:p14="http://schemas.microsoft.com/office/powerpoint/2010/main" val="6294564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Content Placeholder 2"/>
          <p:cNvSpPr>
            <a:spLocks noGrp="1"/>
          </p:cNvSpPr>
          <p:nvPr>
            <p:ph idx="1"/>
          </p:nvPr>
        </p:nvSpPr>
        <p:spPr>
          <a:xfrm>
            <a:off x="18659477" y="4739647"/>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Edit Master text styles</a:t>
            </a:r>
          </a:p>
        </p:txBody>
      </p:sp>
      <p:sp>
        <p:nvSpPr>
          <p:cNvPr id="5" name="Date Placeholder 4"/>
          <p:cNvSpPr>
            <a:spLocks noGrp="1"/>
          </p:cNvSpPr>
          <p:nvPr>
            <p:ph type="dt" sz="half" idx="10"/>
          </p:nvPr>
        </p:nvSpPr>
        <p:spPr/>
        <p:txBody>
          <a:bodyPr/>
          <a:lstStyle/>
          <a:p>
            <a:fld id="{B130D0E8-0D88-42C2-A99B-9A98B04B1735}" type="datetimeFigureOut">
              <a:rPr lang="en-US" smtClean="0"/>
              <a:t>12/5/2018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BBC5B2D-A28B-43A7-BF92-55C2652D55A7}" type="slidenum">
              <a:rPr lang="en-US" smtClean="0"/>
              <a:t>‹#›</a:t>
            </a:fld>
            <a:endParaRPr lang="en-US"/>
          </a:p>
        </p:txBody>
      </p:sp>
    </p:spTree>
    <p:extLst>
      <p:ext uri="{BB962C8B-B14F-4D97-AF65-F5344CB8AC3E}">
        <p14:creationId xmlns:p14="http://schemas.microsoft.com/office/powerpoint/2010/main" val="28277128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a:t>Click icon to add picture</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Edit Master text styles</a:t>
            </a:r>
          </a:p>
        </p:txBody>
      </p:sp>
      <p:sp>
        <p:nvSpPr>
          <p:cNvPr id="5" name="Date Placeholder 4"/>
          <p:cNvSpPr>
            <a:spLocks noGrp="1"/>
          </p:cNvSpPr>
          <p:nvPr>
            <p:ph type="dt" sz="half" idx="10"/>
          </p:nvPr>
        </p:nvSpPr>
        <p:spPr/>
        <p:txBody>
          <a:bodyPr/>
          <a:lstStyle/>
          <a:p>
            <a:fld id="{B130D0E8-0D88-42C2-A99B-9A98B04B1735}" type="datetimeFigureOut">
              <a:rPr lang="en-US" smtClean="0"/>
              <a:t>12/5/2018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BBC5B2D-A28B-43A7-BF92-55C2652D55A7}" type="slidenum">
              <a:rPr lang="en-US" smtClean="0"/>
              <a:t>‹#›</a:t>
            </a:fld>
            <a:endParaRPr lang="en-US"/>
          </a:p>
        </p:txBody>
      </p:sp>
    </p:spTree>
    <p:extLst>
      <p:ext uri="{BB962C8B-B14F-4D97-AF65-F5344CB8AC3E}">
        <p14:creationId xmlns:p14="http://schemas.microsoft.com/office/powerpoint/2010/main" val="7132083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130D0E8-0D88-42C2-A99B-9A98B04B1735}" type="datetimeFigureOut">
              <a:rPr lang="en-US" smtClean="0"/>
              <a:t>12/5/2018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BC5B2D-A28B-43A7-BF92-55C2652D55A7}" type="slidenum">
              <a:rPr lang="en-US" smtClean="0"/>
              <a:t>‹#›</a:t>
            </a:fld>
            <a:endParaRPr lang="en-US"/>
          </a:p>
        </p:txBody>
      </p:sp>
    </p:spTree>
    <p:extLst>
      <p:ext uri="{BB962C8B-B14F-4D97-AF65-F5344CB8AC3E}">
        <p14:creationId xmlns:p14="http://schemas.microsoft.com/office/powerpoint/2010/main" val="41586150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130D0E8-0D88-42C2-A99B-9A98B04B1735}" type="datetimeFigureOut">
              <a:rPr lang="en-US" smtClean="0"/>
              <a:t>12/5/2018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BC5B2D-A28B-43A7-BF92-55C2652D55A7}" type="slidenum">
              <a:rPr lang="en-US" smtClean="0"/>
              <a:t>‹#›</a:t>
            </a:fld>
            <a:endParaRPr lang="en-US"/>
          </a:p>
        </p:txBody>
      </p:sp>
    </p:spTree>
    <p:extLst>
      <p:ext uri="{BB962C8B-B14F-4D97-AF65-F5344CB8AC3E}">
        <p14:creationId xmlns:p14="http://schemas.microsoft.com/office/powerpoint/2010/main" val="28965813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B130D0E8-0D88-42C2-A99B-9A98B04B1735}" type="datetimeFigureOut">
              <a:rPr lang="en-US" smtClean="0"/>
              <a:t>12/5/2018</a:t>
            </a:fld>
            <a:endParaRPr lang="en-US"/>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2BBC5B2D-A28B-43A7-BF92-55C2652D55A7}" type="slidenum">
              <a:rPr lang="en-US" smtClean="0"/>
              <a:t>‹#›</a:t>
            </a:fld>
            <a:endParaRPr lang="en-US"/>
          </a:p>
        </p:txBody>
      </p:sp>
    </p:spTree>
    <p:extLst>
      <p:ext uri="{BB962C8B-B14F-4D97-AF65-F5344CB8AC3E}">
        <p14:creationId xmlns:p14="http://schemas.microsoft.com/office/powerpoint/2010/main" val="9295775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jpeg"/><Relationship Id="rId18" Type="http://schemas.openxmlformats.org/officeDocument/2006/relationships/image" Target="../media/image17.jpg"/><Relationship Id="rId3" Type="http://schemas.openxmlformats.org/officeDocument/2006/relationships/image" Target="../media/image2.png"/><Relationship Id="rId21" Type="http://schemas.openxmlformats.org/officeDocument/2006/relationships/image" Target="../media/image20.png"/><Relationship Id="rId7" Type="http://schemas.openxmlformats.org/officeDocument/2006/relationships/image" Target="../media/image6.jpeg"/><Relationship Id="rId12" Type="http://schemas.openxmlformats.org/officeDocument/2006/relationships/image" Target="../media/image11.jpeg"/><Relationship Id="rId17" Type="http://schemas.openxmlformats.org/officeDocument/2006/relationships/image" Target="../media/image16.png"/><Relationship Id="rId2" Type="http://schemas.openxmlformats.org/officeDocument/2006/relationships/image" Target="../media/image1.tiff"/><Relationship Id="rId16" Type="http://schemas.openxmlformats.org/officeDocument/2006/relationships/image" Target="../media/image15.png"/><Relationship Id="rId20" Type="http://schemas.openxmlformats.org/officeDocument/2006/relationships/image" Target="../media/image19.jp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5" Type="http://schemas.openxmlformats.org/officeDocument/2006/relationships/image" Target="../media/image14.jpg"/><Relationship Id="rId10" Type="http://schemas.openxmlformats.org/officeDocument/2006/relationships/image" Target="../media/image9.png"/><Relationship Id="rId19" Type="http://schemas.openxmlformats.org/officeDocument/2006/relationships/image" Target="../media/image18.jp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jpg"/><Relationship Id="rId22" Type="http://schemas.openxmlformats.org/officeDocument/2006/relationships/image" Target="../media/image21.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E6D2B47A-2651-4F0E-A2A6-CDC9618E7946}"/>
              </a:ext>
            </a:extLst>
          </p:cNvPr>
          <p:cNvSpPr/>
          <p:nvPr/>
        </p:nvSpPr>
        <p:spPr>
          <a:xfrm>
            <a:off x="14363700" y="7189528"/>
            <a:ext cx="29187124" cy="10005016"/>
          </a:xfrm>
          <a:prstGeom prst="rect">
            <a:avLst/>
          </a:prstGeom>
          <a:solidFill>
            <a:schemeClr val="accent1">
              <a:lumMod val="40000"/>
              <a:lumOff val="60000"/>
              <a:alpha val="72000"/>
            </a:schemeClr>
          </a:solidFill>
          <a:ln>
            <a:solidFill>
              <a:schemeClr val="accent1">
                <a:lumMod val="7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58" name="Rectangle 57">
            <a:extLst>
              <a:ext uri="{FF2B5EF4-FFF2-40B4-BE49-F238E27FC236}">
                <a16:creationId xmlns:a16="http://schemas.microsoft.com/office/drawing/2014/main" id="{D856ACB2-E48D-4023-A107-0E2B6B303448}"/>
              </a:ext>
            </a:extLst>
          </p:cNvPr>
          <p:cNvSpPr/>
          <p:nvPr/>
        </p:nvSpPr>
        <p:spPr>
          <a:xfrm>
            <a:off x="358954" y="7189528"/>
            <a:ext cx="13661845" cy="10010418"/>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9DADD61E-5829-4C34-91E1-DF3CADB2A790}"/>
              </a:ext>
            </a:extLst>
          </p:cNvPr>
          <p:cNvSpPr/>
          <p:nvPr/>
        </p:nvSpPr>
        <p:spPr>
          <a:xfrm>
            <a:off x="429292" y="6173616"/>
            <a:ext cx="13591507" cy="10743262"/>
          </a:xfrm>
          <a:prstGeom prst="rect">
            <a:avLst/>
          </a:prstGeom>
        </p:spPr>
        <p:txBody>
          <a:bodyPr wrap="square">
            <a:spAutoFit/>
          </a:bodyPr>
          <a:lstStyle/>
          <a:p>
            <a:pPr>
              <a:lnSpc>
                <a:spcPct val="107000"/>
              </a:lnSpc>
              <a:spcAft>
                <a:spcPts val="800"/>
              </a:spcAft>
            </a:pPr>
            <a:r>
              <a:rPr lang="en-US" sz="6600" b="1" dirty="0">
                <a:ea typeface="Calibri" panose="020F0502020204030204" pitchFamily="34" charset="0"/>
                <a:cs typeface="Arial" panose="020B0604020202020204" pitchFamily="34" charset="0"/>
              </a:rPr>
              <a:t>Abstract</a:t>
            </a:r>
          </a:p>
          <a:p>
            <a:pPr>
              <a:lnSpc>
                <a:spcPct val="107000"/>
              </a:lnSpc>
              <a:spcAft>
                <a:spcPts val="800"/>
              </a:spcAft>
            </a:pPr>
            <a:r>
              <a:rPr lang="en-US" sz="3200" dirty="0">
                <a:ea typeface="Calibri" panose="020F0502020204030204" pitchFamily="34" charset="0"/>
                <a:cs typeface="Arial" panose="020B0604020202020204" pitchFamily="34" charset="0"/>
              </a:rPr>
              <a:t>In northern peatlands, relationships between water table depth, vegetation composition, and soil microbial composition are well studied. Anoxic conditions created in high water table conditions result in increased methane production, with transport of methane to the atmosphere sometimes facilitated by vegetation. In this study, we developed maps of species composition across two subsites of the Alaska Peatland Experiment (APEX) in Central Interior Alaska. The two subsites represent a peatland with wetter, more anoxic conditions (Alpha) and a relatively dry site with a water table generally below the peat surface (Beta/Gamma). We estimated vegetation species composition of forty spatially explicit 1-meter square quadrats. Very high spatial resolution (approximately 5 cm) hyperspectral imagery was acquired using the Headwall Photonics Nano-</a:t>
            </a:r>
            <a:r>
              <a:rPr lang="en-US" sz="3200" dirty="0" err="1">
                <a:ea typeface="Calibri" panose="020F0502020204030204" pitchFamily="34" charset="0"/>
                <a:cs typeface="Arial" panose="020B0604020202020204" pitchFamily="34" charset="0"/>
              </a:rPr>
              <a:t>Hyperspec</a:t>
            </a:r>
            <a:r>
              <a:rPr lang="en-US" sz="3200" dirty="0">
                <a:ea typeface="Calibri" panose="020F0502020204030204" pitchFamily="34" charset="0"/>
                <a:cs typeface="Arial" panose="020B0604020202020204" pitchFamily="34" charset="0"/>
              </a:rPr>
              <a:t> sensor on board an unmanned aerial systems (UAS) platform at both subsites in July 2018. To develop species maps, species composition was estimated across the study site by developing statistical relationships between proportional abundance of species and image spectra of 270 narrow bands between 400 nm to 1000 nm. Understanding vegetation distribution across wetlands in the high latitudes of the northern hemisphere will assist in the characterization of methane dynamics in these regions.</a:t>
            </a:r>
            <a:endParaRPr lang="en-US" sz="3200" dirty="0">
              <a:effectLst/>
              <a:ea typeface="Calibri" panose="020F0502020204030204" pitchFamily="34" charset="0"/>
              <a:cs typeface="Arial" panose="020B0604020202020204" pitchFamily="34" charset="0"/>
            </a:endParaRPr>
          </a:p>
        </p:txBody>
      </p:sp>
      <p:pic>
        <p:nvPicPr>
          <p:cNvPr id="16" name="Picture 15">
            <a:extLst>
              <a:ext uri="{FF2B5EF4-FFF2-40B4-BE49-F238E27FC236}">
                <a16:creationId xmlns:a16="http://schemas.microsoft.com/office/drawing/2014/main" id="{81875A60-F078-4895-894A-FF5282B53A7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772295" y="25920822"/>
            <a:ext cx="4374318" cy="4044053"/>
          </a:xfrm>
          <a:prstGeom prst="rect">
            <a:avLst/>
          </a:prstGeom>
        </p:spPr>
      </p:pic>
      <p:grpSp>
        <p:nvGrpSpPr>
          <p:cNvPr id="122" name="Group 121">
            <a:extLst>
              <a:ext uri="{FF2B5EF4-FFF2-40B4-BE49-F238E27FC236}">
                <a16:creationId xmlns:a16="http://schemas.microsoft.com/office/drawing/2014/main" id="{166186D4-B877-4220-85D7-454BBC7BDC3A}"/>
              </a:ext>
            </a:extLst>
          </p:cNvPr>
          <p:cNvGrpSpPr/>
          <p:nvPr/>
        </p:nvGrpSpPr>
        <p:grpSpPr>
          <a:xfrm>
            <a:off x="24802666" y="18413081"/>
            <a:ext cx="5954425" cy="11026324"/>
            <a:chOff x="30178155" y="13108395"/>
            <a:chExt cx="10166234" cy="18825696"/>
          </a:xfrm>
        </p:grpSpPr>
        <p:pic>
          <p:nvPicPr>
            <p:cNvPr id="119" name="Picture 118">
              <a:extLst>
                <a:ext uri="{FF2B5EF4-FFF2-40B4-BE49-F238E27FC236}">
                  <a16:creationId xmlns:a16="http://schemas.microsoft.com/office/drawing/2014/main" id="{4F7943EC-E205-4085-98AD-50D32118EE5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178155" y="13108395"/>
              <a:ext cx="10166234" cy="5083116"/>
            </a:xfrm>
            <a:prstGeom prst="rect">
              <a:avLst/>
            </a:prstGeom>
          </p:spPr>
        </p:pic>
        <p:pic>
          <p:nvPicPr>
            <p:cNvPr id="115" name="Picture 114">
              <a:extLst>
                <a:ext uri="{FF2B5EF4-FFF2-40B4-BE49-F238E27FC236}">
                  <a16:creationId xmlns:a16="http://schemas.microsoft.com/office/drawing/2014/main" id="{5F9EFB17-3548-4E70-BACD-FCA989F2FFC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178155" y="17689255"/>
              <a:ext cx="10166234" cy="5083116"/>
            </a:xfrm>
            <a:prstGeom prst="rect">
              <a:avLst/>
            </a:prstGeom>
          </p:spPr>
        </p:pic>
        <p:pic>
          <p:nvPicPr>
            <p:cNvPr id="117" name="Picture 116">
              <a:extLst>
                <a:ext uri="{FF2B5EF4-FFF2-40B4-BE49-F238E27FC236}">
                  <a16:creationId xmlns:a16="http://schemas.microsoft.com/office/drawing/2014/main" id="{48FC4195-352F-4AB9-8D6A-CAEFDED7935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178155" y="22270115"/>
              <a:ext cx="10166234" cy="5083116"/>
            </a:xfrm>
            <a:prstGeom prst="rect">
              <a:avLst/>
            </a:prstGeom>
          </p:spPr>
        </p:pic>
        <p:pic>
          <p:nvPicPr>
            <p:cNvPr id="121" name="Picture 120">
              <a:extLst>
                <a:ext uri="{FF2B5EF4-FFF2-40B4-BE49-F238E27FC236}">
                  <a16:creationId xmlns:a16="http://schemas.microsoft.com/office/drawing/2014/main" id="{72D50E73-FDA4-4324-8269-AC2BCB44793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0178155" y="26850975"/>
              <a:ext cx="10166234" cy="5083116"/>
            </a:xfrm>
            <a:prstGeom prst="rect">
              <a:avLst/>
            </a:prstGeom>
          </p:spPr>
        </p:pic>
      </p:grpSp>
      <p:grpSp>
        <p:nvGrpSpPr>
          <p:cNvPr id="9" name="Group 8">
            <a:extLst>
              <a:ext uri="{FF2B5EF4-FFF2-40B4-BE49-F238E27FC236}">
                <a16:creationId xmlns:a16="http://schemas.microsoft.com/office/drawing/2014/main" id="{4CC0A135-B6F6-48EA-AF34-9BA8C766C348}"/>
              </a:ext>
            </a:extLst>
          </p:cNvPr>
          <p:cNvGrpSpPr/>
          <p:nvPr/>
        </p:nvGrpSpPr>
        <p:grpSpPr>
          <a:xfrm>
            <a:off x="-1674925" y="18118458"/>
            <a:ext cx="20231133" cy="13127883"/>
            <a:chOff x="-949565" y="17888417"/>
            <a:chExt cx="16223547" cy="10527380"/>
          </a:xfrm>
        </p:grpSpPr>
        <p:grpSp>
          <p:nvGrpSpPr>
            <p:cNvPr id="7" name="Group 6">
              <a:extLst>
                <a:ext uri="{FF2B5EF4-FFF2-40B4-BE49-F238E27FC236}">
                  <a16:creationId xmlns:a16="http://schemas.microsoft.com/office/drawing/2014/main" id="{D044B3E7-E569-4427-92B1-85E61DF3A6AA}"/>
                </a:ext>
              </a:extLst>
            </p:cNvPr>
            <p:cNvGrpSpPr/>
            <p:nvPr/>
          </p:nvGrpSpPr>
          <p:grpSpPr>
            <a:xfrm>
              <a:off x="-949565" y="17888417"/>
              <a:ext cx="12612781" cy="10527380"/>
              <a:chOff x="2423160" y="17399041"/>
              <a:chExt cx="10447020" cy="8719706"/>
            </a:xfrm>
          </p:grpSpPr>
          <p:grpSp>
            <p:nvGrpSpPr>
              <p:cNvPr id="5" name="Group 4">
                <a:extLst>
                  <a:ext uri="{FF2B5EF4-FFF2-40B4-BE49-F238E27FC236}">
                    <a16:creationId xmlns:a16="http://schemas.microsoft.com/office/drawing/2014/main" id="{4084B8AB-4FAD-4BA2-BDF8-ED47583F4713}"/>
                  </a:ext>
                </a:extLst>
              </p:cNvPr>
              <p:cNvGrpSpPr/>
              <p:nvPr/>
            </p:nvGrpSpPr>
            <p:grpSpPr>
              <a:xfrm>
                <a:off x="2423160" y="17399041"/>
                <a:ext cx="10447020" cy="8719706"/>
                <a:chOff x="2423160" y="17399041"/>
                <a:chExt cx="10447020" cy="8719706"/>
              </a:xfrm>
            </p:grpSpPr>
            <p:pic>
              <p:nvPicPr>
                <p:cNvPr id="37" name="Picture 36">
                  <a:extLst>
                    <a:ext uri="{FF2B5EF4-FFF2-40B4-BE49-F238E27FC236}">
                      <a16:creationId xmlns:a16="http://schemas.microsoft.com/office/drawing/2014/main" id="{57680670-5044-4F47-AD49-7AF5929079D7}"/>
                    </a:ext>
                  </a:extLst>
                </p:cNvPr>
                <p:cNvPicPr>
                  <a:picLocks noChangeAspect="1"/>
                </p:cNvPicPr>
                <p:nvPr/>
              </p:nvPicPr>
              <p:blipFill rotWithShape="1">
                <a:blip r:embed="rId7">
                  <a:extLst>
                    <a:ext uri="{28A0092B-C50C-407E-A947-70E740481C1C}">
                      <a14:useLocalDpi xmlns:a14="http://schemas.microsoft.com/office/drawing/2010/main" val="0"/>
                    </a:ext>
                  </a:extLst>
                </a:blip>
                <a:srcRect l="23767" t="5064" r="11566" b="53557"/>
                <a:stretch/>
              </p:blipFill>
              <p:spPr>
                <a:xfrm rot="20651251">
                  <a:off x="3422892" y="18382364"/>
                  <a:ext cx="8155118" cy="6753061"/>
                </a:xfrm>
                <a:prstGeom prst="rect">
                  <a:avLst/>
                </a:prstGeom>
              </p:spPr>
            </p:pic>
            <p:sp>
              <p:nvSpPr>
                <p:cNvPr id="41" name="Freeform: Shape 40">
                  <a:extLst>
                    <a:ext uri="{FF2B5EF4-FFF2-40B4-BE49-F238E27FC236}">
                      <a16:creationId xmlns:a16="http://schemas.microsoft.com/office/drawing/2014/main" id="{36BAFA4E-DD5B-461F-9011-7F0B769AAEDA}"/>
                    </a:ext>
                  </a:extLst>
                </p:cNvPr>
                <p:cNvSpPr/>
                <p:nvPr/>
              </p:nvSpPr>
              <p:spPr>
                <a:xfrm>
                  <a:off x="2423160" y="17399041"/>
                  <a:ext cx="10447020" cy="8719706"/>
                </a:xfrm>
                <a:custGeom>
                  <a:avLst/>
                  <a:gdLst>
                    <a:gd name="connsiteX0" fmla="*/ 1485900 w 10447020"/>
                    <a:gd name="connsiteY0" fmla="*/ 1940518 h 8719706"/>
                    <a:gd name="connsiteX1" fmla="*/ 1485900 w 10447020"/>
                    <a:gd name="connsiteY1" fmla="*/ 6544570 h 8719706"/>
                    <a:gd name="connsiteX2" fmla="*/ 8595360 w 10447020"/>
                    <a:gd name="connsiteY2" fmla="*/ 6544570 h 8719706"/>
                    <a:gd name="connsiteX3" fmla="*/ 8595360 w 10447020"/>
                    <a:gd name="connsiteY3" fmla="*/ 1940518 h 8719706"/>
                    <a:gd name="connsiteX4" fmla="*/ 0 w 10447020"/>
                    <a:gd name="connsiteY4" fmla="*/ 0 h 8719706"/>
                    <a:gd name="connsiteX5" fmla="*/ 10447020 w 10447020"/>
                    <a:gd name="connsiteY5" fmla="*/ 0 h 8719706"/>
                    <a:gd name="connsiteX6" fmla="*/ 10447020 w 10447020"/>
                    <a:gd name="connsiteY6" fmla="*/ 8719706 h 8719706"/>
                    <a:gd name="connsiteX7" fmla="*/ 0 w 10447020"/>
                    <a:gd name="connsiteY7" fmla="*/ 8719706 h 87197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447020" h="8719706">
                      <a:moveTo>
                        <a:pt x="1485900" y="1940518"/>
                      </a:moveTo>
                      <a:lnTo>
                        <a:pt x="1485900" y="6544570"/>
                      </a:lnTo>
                      <a:lnTo>
                        <a:pt x="8595360" y="6544570"/>
                      </a:lnTo>
                      <a:lnTo>
                        <a:pt x="8595360" y="1940518"/>
                      </a:lnTo>
                      <a:close/>
                      <a:moveTo>
                        <a:pt x="0" y="0"/>
                      </a:moveTo>
                      <a:lnTo>
                        <a:pt x="10447020" y="0"/>
                      </a:lnTo>
                      <a:lnTo>
                        <a:pt x="10447020" y="8719706"/>
                      </a:lnTo>
                      <a:lnTo>
                        <a:pt x="0" y="871970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grpSp>
          <p:pic>
            <p:nvPicPr>
              <p:cNvPr id="39" name="Picture 38">
                <a:extLst>
                  <a:ext uri="{FF2B5EF4-FFF2-40B4-BE49-F238E27FC236}">
                    <a16:creationId xmlns:a16="http://schemas.microsoft.com/office/drawing/2014/main" id="{4D40503F-20AE-4A7C-BAD4-8B80653E72C4}"/>
                  </a:ext>
                </a:extLst>
              </p:cNvPr>
              <p:cNvPicPr>
                <a:picLocks noChangeAspect="1"/>
              </p:cNvPicPr>
              <p:nvPr/>
            </p:nvPicPr>
            <p:blipFill rotWithShape="1">
              <a:blip r:embed="rId7">
                <a:extLst>
                  <a:ext uri="{28A0092B-C50C-407E-A947-70E740481C1C}">
                    <a14:useLocalDpi xmlns:a14="http://schemas.microsoft.com/office/drawing/2010/main" val="0"/>
                  </a:ext>
                </a:extLst>
              </a:blip>
              <a:srcRect l="14183" t="36761" r="78932" b="54746"/>
              <a:stretch/>
            </p:blipFill>
            <p:spPr>
              <a:xfrm rot="20651251">
                <a:off x="3890493" y="24014548"/>
                <a:ext cx="574710" cy="917457"/>
              </a:xfrm>
              <a:prstGeom prst="rect">
                <a:avLst/>
              </a:prstGeom>
            </p:spPr>
          </p:pic>
          <p:pic>
            <p:nvPicPr>
              <p:cNvPr id="48" name="Picture 47">
                <a:extLst>
                  <a:ext uri="{FF2B5EF4-FFF2-40B4-BE49-F238E27FC236}">
                    <a16:creationId xmlns:a16="http://schemas.microsoft.com/office/drawing/2014/main" id="{B2ADB5DE-A432-4A68-9FD4-0D751A66C68A}"/>
                  </a:ext>
                </a:extLst>
              </p:cNvPr>
              <p:cNvPicPr>
                <a:picLocks noChangeAspect="1"/>
              </p:cNvPicPr>
              <p:nvPr/>
            </p:nvPicPr>
            <p:blipFill rotWithShape="1">
              <a:blip r:embed="rId7">
                <a:extLst>
                  <a:ext uri="{28A0092B-C50C-407E-A947-70E740481C1C}">
                    <a14:useLocalDpi xmlns:a14="http://schemas.microsoft.com/office/drawing/2010/main" val="0"/>
                  </a:ext>
                </a:extLst>
              </a:blip>
              <a:srcRect l="24923" t="43091" r="42292" b="54243"/>
              <a:stretch/>
            </p:blipFill>
            <p:spPr>
              <a:xfrm>
                <a:off x="4579328" y="24282745"/>
                <a:ext cx="4134301" cy="434985"/>
              </a:xfrm>
              <a:prstGeom prst="rect">
                <a:avLst/>
              </a:prstGeom>
            </p:spPr>
          </p:pic>
        </p:grpSp>
        <p:grpSp>
          <p:nvGrpSpPr>
            <p:cNvPr id="8" name="Group 7">
              <a:extLst>
                <a:ext uri="{FF2B5EF4-FFF2-40B4-BE49-F238E27FC236}">
                  <a16:creationId xmlns:a16="http://schemas.microsoft.com/office/drawing/2014/main" id="{05B10B1F-75B6-4955-97E9-2356A09BE6CF}"/>
                </a:ext>
              </a:extLst>
            </p:cNvPr>
            <p:cNvGrpSpPr/>
            <p:nvPr/>
          </p:nvGrpSpPr>
          <p:grpSpPr>
            <a:xfrm>
              <a:off x="9753938" y="18349652"/>
              <a:ext cx="5520044" cy="8476906"/>
              <a:chOff x="1810987" y="24853209"/>
              <a:chExt cx="4937262" cy="7581951"/>
            </a:xfrm>
          </p:grpSpPr>
          <p:pic>
            <p:nvPicPr>
              <p:cNvPr id="6" name="Picture 5">
                <a:extLst>
                  <a:ext uri="{FF2B5EF4-FFF2-40B4-BE49-F238E27FC236}">
                    <a16:creationId xmlns:a16="http://schemas.microsoft.com/office/drawing/2014/main" id="{CC76BF1A-EFEC-42B8-B74F-2838C6E88D46}"/>
                  </a:ext>
                </a:extLst>
              </p:cNvPr>
              <p:cNvPicPr>
                <a:picLocks noChangeAspect="1"/>
              </p:cNvPicPr>
              <p:nvPr/>
            </p:nvPicPr>
            <p:blipFill rotWithShape="1">
              <a:blip r:embed="rId7">
                <a:extLst>
                  <a:ext uri="{28A0092B-C50C-407E-A947-70E740481C1C}">
                    <a14:useLocalDpi xmlns:a14="http://schemas.microsoft.com/office/drawing/2010/main" val="0"/>
                  </a:ext>
                </a:extLst>
              </a:blip>
              <a:srcRect l="56005" t="78120" r="37930" b="13724"/>
              <a:stretch/>
            </p:blipFill>
            <p:spPr>
              <a:xfrm>
                <a:off x="1848849" y="31513626"/>
                <a:ext cx="529585" cy="921534"/>
              </a:xfrm>
              <a:prstGeom prst="rect">
                <a:avLst/>
              </a:prstGeom>
            </p:spPr>
          </p:pic>
          <p:pic>
            <p:nvPicPr>
              <p:cNvPr id="55" name="Picture 54">
                <a:extLst>
                  <a:ext uri="{FF2B5EF4-FFF2-40B4-BE49-F238E27FC236}">
                    <a16:creationId xmlns:a16="http://schemas.microsoft.com/office/drawing/2014/main" id="{ADEADF49-E697-40D3-8750-47FB7A5449DB}"/>
                  </a:ext>
                </a:extLst>
              </p:cNvPr>
              <p:cNvPicPr>
                <a:picLocks noChangeAspect="1"/>
              </p:cNvPicPr>
              <p:nvPr/>
            </p:nvPicPr>
            <p:blipFill rotWithShape="1">
              <a:blip r:embed="rId7">
                <a:extLst>
                  <a:ext uri="{28A0092B-C50C-407E-A947-70E740481C1C}">
                    <a14:useLocalDpi xmlns:a14="http://schemas.microsoft.com/office/drawing/2010/main" val="0"/>
                  </a:ext>
                </a:extLst>
              </a:blip>
              <a:srcRect l="16162" t="49967" r="44687" b="8693"/>
              <a:stretch/>
            </p:blipFill>
            <p:spPr>
              <a:xfrm>
                <a:off x="1810987" y="24853209"/>
                <a:ext cx="4937262" cy="6746489"/>
              </a:xfrm>
              <a:prstGeom prst="rect">
                <a:avLst/>
              </a:prstGeom>
            </p:spPr>
          </p:pic>
          <p:pic>
            <p:nvPicPr>
              <p:cNvPr id="57" name="Picture 56">
                <a:extLst>
                  <a:ext uri="{FF2B5EF4-FFF2-40B4-BE49-F238E27FC236}">
                    <a16:creationId xmlns:a16="http://schemas.microsoft.com/office/drawing/2014/main" id="{2F236951-2AD1-48C2-B741-971ADA8AAEE1}"/>
                  </a:ext>
                </a:extLst>
              </p:cNvPr>
              <p:cNvPicPr>
                <a:picLocks noChangeAspect="1"/>
              </p:cNvPicPr>
              <p:nvPr/>
            </p:nvPicPr>
            <p:blipFill rotWithShape="1">
              <a:blip r:embed="rId7">
                <a:extLst>
                  <a:ext uri="{28A0092B-C50C-407E-A947-70E740481C1C}">
                    <a14:useLocalDpi xmlns:a14="http://schemas.microsoft.com/office/drawing/2010/main" val="0"/>
                  </a:ext>
                </a:extLst>
              </a:blip>
              <a:srcRect l="56005" t="86878" r="11524" b="8667"/>
              <a:stretch/>
            </p:blipFill>
            <p:spPr>
              <a:xfrm>
                <a:off x="2515122" y="31634834"/>
                <a:ext cx="4094921" cy="727027"/>
              </a:xfrm>
              <a:prstGeom prst="rect">
                <a:avLst/>
              </a:prstGeom>
            </p:spPr>
          </p:pic>
        </p:grpSp>
        <p:sp>
          <p:nvSpPr>
            <p:cNvPr id="64" name="Rectangle 63">
              <a:extLst>
                <a:ext uri="{FF2B5EF4-FFF2-40B4-BE49-F238E27FC236}">
                  <a16:creationId xmlns:a16="http://schemas.microsoft.com/office/drawing/2014/main" id="{96FAE836-260E-42D1-B16B-F8F962D84BD0}"/>
                </a:ext>
              </a:extLst>
            </p:cNvPr>
            <p:cNvSpPr/>
            <p:nvPr/>
          </p:nvSpPr>
          <p:spPr>
            <a:xfrm>
              <a:off x="840324" y="18349652"/>
              <a:ext cx="8589524" cy="1654905"/>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63" name="Rectangle 62">
              <a:extLst>
                <a:ext uri="{FF2B5EF4-FFF2-40B4-BE49-F238E27FC236}">
                  <a16:creationId xmlns:a16="http://schemas.microsoft.com/office/drawing/2014/main" id="{8AB7B9C1-CAD0-4499-AFBD-DF5664D4B432}"/>
                </a:ext>
              </a:extLst>
            </p:cNvPr>
            <p:cNvSpPr/>
            <p:nvPr/>
          </p:nvSpPr>
          <p:spPr>
            <a:xfrm>
              <a:off x="840326" y="18871154"/>
              <a:ext cx="8589524" cy="755442"/>
            </a:xfrm>
            <a:prstGeom prst="rect">
              <a:avLst/>
            </a:prstGeom>
          </p:spPr>
          <p:txBody>
            <a:bodyPr wrap="square">
              <a:spAutoFit/>
            </a:bodyPr>
            <a:lstStyle/>
            <a:p>
              <a:pPr algn="ctr">
                <a:lnSpc>
                  <a:spcPct val="107000"/>
                </a:lnSpc>
                <a:spcAft>
                  <a:spcPts val="800"/>
                </a:spcAft>
              </a:pPr>
              <a:r>
                <a:rPr lang="en-US" sz="5400" b="1" i="1" dirty="0">
                  <a:ea typeface="Calibri" panose="020F0502020204030204" pitchFamily="34" charset="0"/>
                  <a:cs typeface="Times New Roman" panose="02020603050405020304" pitchFamily="18" charset="0"/>
                </a:rPr>
                <a:t>Orthorectified Image Mosaics</a:t>
              </a:r>
            </a:p>
          </p:txBody>
        </p:sp>
      </p:grpSp>
      <p:pic>
        <p:nvPicPr>
          <p:cNvPr id="3" name="Picture 2">
            <a:extLst>
              <a:ext uri="{FF2B5EF4-FFF2-40B4-BE49-F238E27FC236}">
                <a16:creationId xmlns:a16="http://schemas.microsoft.com/office/drawing/2014/main" id="{50E6C2C2-5977-4871-81C8-5C8D700562E0}"/>
              </a:ext>
            </a:extLst>
          </p:cNvPr>
          <p:cNvPicPr>
            <a:picLocks noChangeAspect="1"/>
          </p:cNvPicPr>
          <p:nvPr/>
        </p:nvPicPr>
        <p:blipFill rotWithShape="1">
          <a:blip r:embed="rId8">
            <a:extLst>
              <a:ext uri="{28A0092B-C50C-407E-A947-70E740481C1C}">
                <a14:useLocalDpi xmlns:a14="http://schemas.microsoft.com/office/drawing/2010/main" val="0"/>
              </a:ext>
            </a:extLst>
          </a:blip>
          <a:srcRect l="24736" t="10636" r="26289" b="3929"/>
          <a:stretch/>
        </p:blipFill>
        <p:spPr>
          <a:xfrm>
            <a:off x="36297597" y="7911115"/>
            <a:ext cx="5971927" cy="5859980"/>
          </a:xfrm>
          <a:prstGeom prst="rect">
            <a:avLst/>
          </a:prstGeom>
        </p:spPr>
      </p:pic>
      <p:sp>
        <p:nvSpPr>
          <p:cNvPr id="13" name="Rectangle 12">
            <a:extLst>
              <a:ext uri="{FF2B5EF4-FFF2-40B4-BE49-F238E27FC236}">
                <a16:creationId xmlns:a16="http://schemas.microsoft.com/office/drawing/2014/main" id="{FC87E812-82AC-463B-97E2-03739FCED162}"/>
              </a:ext>
            </a:extLst>
          </p:cNvPr>
          <p:cNvSpPr/>
          <p:nvPr/>
        </p:nvSpPr>
        <p:spPr>
          <a:xfrm>
            <a:off x="9455835" y="319744"/>
            <a:ext cx="24979531" cy="5940088"/>
          </a:xfrm>
          <a:prstGeom prst="rect">
            <a:avLst/>
          </a:prstGeom>
        </p:spPr>
        <p:txBody>
          <a:bodyPr wrap="none">
            <a:spAutoFit/>
          </a:bodyPr>
          <a:lstStyle/>
          <a:p>
            <a:pPr algn="ctr"/>
            <a:r>
              <a:rPr lang="en-US" sz="7200" b="1" dirty="0">
                <a:ea typeface="Calibri" panose="020F0502020204030204" pitchFamily="34" charset="0"/>
                <a:cs typeface="Arial" panose="020B0604020202020204" pitchFamily="34" charset="0"/>
              </a:rPr>
              <a:t>Vegetation characterization of UAS-borne hyperspectral imagery </a:t>
            </a:r>
          </a:p>
          <a:p>
            <a:pPr algn="ctr"/>
            <a:r>
              <a:rPr lang="en-US" sz="7200" b="1" dirty="0">
                <a:ea typeface="Calibri" panose="020F0502020204030204" pitchFamily="34" charset="0"/>
                <a:cs typeface="Arial" panose="020B0604020202020204" pitchFamily="34" charset="0"/>
              </a:rPr>
              <a:t>from an Arctic peatland in Central Interior Alaska</a:t>
            </a:r>
          </a:p>
          <a:p>
            <a:pPr algn="ctr">
              <a:spcBef>
                <a:spcPts val="2400"/>
              </a:spcBef>
            </a:pPr>
            <a:r>
              <a:rPr lang="en-US" sz="4800" b="1" dirty="0">
                <a:cs typeface="Arial" panose="020B0604020202020204" pitchFamily="34" charset="0"/>
              </a:rPr>
              <a:t>Franklin B Sullivan</a:t>
            </a:r>
            <a:r>
              <a:rPr lang="en-US" sz="4800" b="1" baseline="30000" dirty="0">
                <a:cs typeface="Arial" panose="020B0604020202020204" pitchFamily="34" charset="0"/>
              </a:rPr>
              <a:t>1</a:t>
            </a:r>
            <a:r>
              <a:rPr lang="en-US" sz="4800" b="1" dirty="0">
                <a:cs typeface="Arial" panose="020B0604020202020204" pitchFamily="34" charset="0"/>
              </a:rPr>
              <a:t>, Michael W Palace</a:t>
            </a:r>
            <a:r>
              <a:rPr lang="en-US" sz="4800" b="1" baseline="30000" dirty="0">
                <a:cs typeface="Arial" panose="020B0604020202020204" pitchFamily="34" charset="0"/>
              </a:rPr>
              <a:t>1,2</a:t>
            </a:r>
            <a:r>
              <a:rPr lang="en-US" sz="4800" b="1" dirty="0">
                <a:cs typeface="Arial" panose="020B0604020202020204" pitchFamily="34" charset="0"/>
              </a:rPr>
              <a:t>, Jessica DelGreco</a:t>
            </a:r>
            <a:r>
              <a:rPr lang="en-US" sz="4800" b="1" baseline="30000" dirty="0">
                <a:cs typeface="Arial" panose="020B0604020202020204" pitchFamily="34" charset="0"/>
              </a:rPr>
              <a:t>1,2</a:t>
            </a:r>
            <a:r>
              <a:rPr lang="en-US" sz="4800" b="1" dirty="0">
                <a:cs typeface="Arial" panose="020B0604020202020204" pitchFamily="34" charset="0"/>
              </a:rPr>
              <a:t>, Christina Herrick</a:t>
            </a:r>
            <a:r>
              <a:rPr lang="en-US" sz="4800" b="1" baseline="30000" dirty="0">
                <a:cs typeface="Arial" panose="020B0604020202020204" pitchFamily="34" charset="0"/>
              </a:rPr>
              <a:t>1</a:t>
            </a:r>
            <a:r>
              <a:rPr lang="en-US" sz="4800" b="1" dirty="0">
                <a:cs typeface="Arial" panose="020B0604020202020204" pitchFamily="34" charset="0"/>
              </a:rPr>
              <a:t>, </a:t>
            </a:r>
          </a:p>
          <a:p>
            <a:pPr algn="ctr"/>
            <a:r>
              <a:rPr lang="en-US" sz="4800" b="1" dirty="0">
                <a:cs typeface="Arial" panose="020B0604020202020204" pitchFamily="34" charset="0"/>
              </a:rPr>
              <a:t>Sophia Burke</a:t>
            </a:r>
            <a:r>
              <a:rPr lang="en-US" sz="4800" b="1" baseline="30000" dirty="0">
                <a:cs typeface="Arial" panose="020B0604020202020204" pitchFamily="34" charset="0"/>
              </a:rPr>
              <a:t>1,2</a:t>
            </a:r>
            <a:r>
              <a:rPr lang="en-US" sz="4800" b="1" dirty="0">
                <a:cs typeface="Arial" panose="020B0604020202020204" pitchFamily="34" charset="0"/>
              </a:rPr>
              <a:t>, L Jamie Lamit</a:t>
            </a:r>
            <a:r>
              <a:rPr lang="en-US" sz="4800" b="1" baseline="30000" dirty="0">
                <a:cs typeface="Arial" panose="020B0604020202020204" pitchFamily="34" charset="0"/>
              </a:rPr>
              <a:t>3</a:t>
            </a:r>
            <a:r>
              <a:rPr lang="en-US" sz="4800" b="1" dirty="0">
                <a:cs typeface="Arial" panose="020B0604020202020204" pitchFamily="34" charset="0"/>
              </a:rPr>
              <a:t>, Ruth Varner</a:t>
            </a:r>
            <a:r>
              <a:rPr lang="en-US" sz="4800" b="1" baseline="30000" dirty="0">
                <a:cs typeface="Arial" panose="020B0604020202020204" pitchFamily="34" charset="0"/>
              </a:rPr>
              <a:t>1,2</a:t>
            </a:r>
          </a:p>
          <a:p>
            <a:pPr marL="914400" indent="-914400" algn="ctr">
              <a:buAutoNum type="arabicPeriod"/>
            </a:pPr>
            <a:r>
              <a:rPr lang="en-US" sz="4000" b="1" dirty="0">
                <a:cs typeface="Arial" panose="020B0604020202020204" pitchFamily="34" charset="0"/>
              </a:rPr>
              <a:t>Earth Systems Research Center, Institute for Study of Earth, Oceans, and Space, University of New Hampshire</a:t>
            </a:r>
          </a:p>
          <a:p>
            <a:pPr marL="914400" indent="-914400" algn="ctr">
              <a:buAutoNum type="arabicPeriod"/>
            </a:pPr>
            <a:r>
              <a:rPr lang="en-US" sz="4000" b="1" dirty="0">
                <a:cs typeface="Arial" panose="020B0604020202020204" pitchFamily="34" charset="0"/>
              </a:rPr>
              <a:t>Department of Earth Science, University of New Hampshire</a:t>
            </a:r>
          </a:p>
          <a:p>
            <a:pPr marL="914400" indent="-914400" algn="ctr">
              <a:buAutoNum type="arabicPeriod"/>
            </a:pPr>
            <a:r>
              <a:rPr lang="en-US" sz="4000" b="1" dirty="0">
                <a:cs typeface="Arial" panose="020B0604020202020204" pitchFamily="34" charset="0"/>
              </a:rPr>
              <a:t>Department of Biology, Syracuse University, Syracuse, NY</a:t>
            </a:r>
            <a:endParaRPr lang="en-US" sz="6000" b="1" dirty="0">
              <a:cs typeface="Arial" panose="020B0604020202020204" pitchFamily="34" charset="0"/>
            </a:endParaRPr>
          </a:p>
        </p:txBody>
      </p:sp>
      <p:pic>
        <p:nvPicPr>
          <p:cNvPr id="15" name="Picture 14">
            <a:extLst>
              <a:ext uri="{FF2B5EF4-FFF2-40B4-BE49-F238E27FC236}">
                <a16:creationId xmlns:a16="http://schemas.microsoft.com/office/drawing/2014/main" id="{2C242B77-3520-49F4-A45E-DD94E0A36BEF}"/>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518245" y="1583020"/>
            <a:ext cx="3664034" cy="3065575"/>
          </a:xfrm>
          <a:prstGeom prst="rect">
            <a:avLst/>
          </a:prstGeom>
        </p:spPr>
      </p:pic>
      <p:pic>
        <p:nvPicPr>
          <p:cNvPr id="17" name="Picture 16">
            <a:extLst>
              <a:ext uri="{FF2B5EF4-FFF2-40B4-BE49-F238E27FC236}">
                <a16:creationId xmlns:a16="http://schemas.microsoft.com/office/drawing/2014/main" id="{A2D2A9B7-ECC4-4C0F-B1F8-5DF4E560969E}"/>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8255772" y="2264940"/>
            <a:ext cx="4598829" cy="1701733"/>
          </a:xfrm>
          <a:prstGeom prst="rect">
            <a:avLst/>
          </a:prstGeom>
        </p:spPr>
      </p:pic>
      <p:pic>
        <p:nvPicPr>
          <p:cNvPr id="19" name="Picture 18">
            <a:extLst>
              <a:ext uri="{FF2B5EF4-FFF2-40B4-BE49-F238E27FC236}">
                <a16:creationId xmlns:a16="http://schemas.microsoft.com/office/drawing/2014/main" id="{C8985EB9-781C-4834-B52F-8DDB54A5DDEF}"/>
              </a:ext>
            </a:extLst>
          </p:cNvPr>
          <p:cNvPicPr>
            <a:picLocks noChangeAspect="1"/>
          </p:cNvPicPr>
          <p:nvPr/>
        </p:nvPicPr>
        <p:blipFill rotWithShape="1">
          <a:blip r:embed="rId11">
            <a:extLst>
              <a:ext uri="{28A0092B-C50C-407E-A947-70E740481C1C}">
                <a14:useLocalDpi xmlns:a14="http://schemas.microsoft.com/office/drawing/2010/main" val="0"/>
              </a:ext>
            </a:extLst>
          </a:blip>
          <a:srcRect l="36387" r="36516" b="25582"/>
          <a:stretch/>
        </p:blipFill>
        <p:spPr>
          <a:xfrm>
            <a:off x="325693" y="808830"/>
            <a:ext cx="4158150" cy="3368865"/>
          </a:xfrm>
          <a:prstGeom prst="rect">
            <a:avLst/>
          </a:prstGeom>
        </p:spPr>
      </p:pic>
      <p:sp>
        <p:nvSpPr>
          <p:cNvPr id="20" name="TextBox 19">
            <a:extLst>
              <a:ext uri="{FF2B5EF4-FFF2-40B4-BE49-F238E27FC236}">
                <a16:creationId xmlns:a16="http://schemas.microsoft.com/office/drawing/2014/main" id="{C19C9B84-3B51-4F6E-B376-7323F8DD113C}"/>
              </a:ext>
            </a:extLst>
          </p:cNvPr>
          <p:cNvSpPr txBox="1"/>
          <p:nvPr/>
        </p:nvSpPr>
        <p:spPr>
          <a:xfrm>
            <a:off x="277953" y="3701705"/>
            <a:ext cx="4381328" cy="1200329"/>
          </a:xfrm>
          <a:prstGeom prst="rect">
            <a:avLst/>
          </a:prstGeom>
          <a:solidFill>
            <a:schemeClr val="accent6">
              <a:lumMod val="40000"/>
              <a:lumOff val="60000"/>
            </a:schemeClr>
          </a:solidFill>
        </p:spPr>
        <p:txBody>
          <a:bodyPr wrap="none" rtlCol="0">
            <a:spAutoFit/>
          </a:bodyPr>
          <a:lstStyle/>
          <a:p>
            <a:r>
              <a:rPr lang="en-US" sz="7200" b="1" dirty="0">
                <a:cs typeface="Arial" panose="020B0604020202020204" pitchFamily="34" charset="0"/>
              </a:rPr>
              <a:t>B41G-0259</a:t>
            </a:r>
          </a:p>
        </p:txBody>
      </p:sp>
      <p:sp>
        <p:nvSpPr>
          <p:cNvPr id="22" name="Rectangle 21">
            <a:extLst>
              <a:ext uri="{FF2B5EF4-FFF2-40B4-BE49-F238E27FC236}">
                <a16:creationId xmlns:a16="http://schemas.microsoft.com/office/drawing/2014/main" id="{445BCDE4-1F09-4307-BDD7-DF36D0F99057}"/>
              </a:ext>
            </a:extLst>
          </p:cNvPr>
          <p:cNvSpPr/>
          <p:nvPr/>
        </p:nvSpPr>
        <p:spPr>
          <a:xfrm>
            <a:off x="14505076" y="6161602"/>
            <a:ext cx="13661845" cy="1130887"/>
          </a:xfrm>
          <a:prstGeom prst="rect">
            <a:avLst/>
          </a:prstGeom>
        </p:spPr>
        <p:txBody>
          <a:bodyPr wrap="square">
            <a:spAutoFit/>
          </a:bodyPr>
          <a:lstStyle/>
          <a:p>
            <a:pPr>
              <a:lnSpc>
                <a:spcPct val="107000"/>
              </a:lnSpc>
              <a:spcAft>
                <a:spcPts val="800"/>
              </a:spcAft>
            </a:pPr>
            <a:r>
              <a:rPr lang="en-US" sz="6600" b="1" dirty="0">
                <a:ea typeface="Calibri" panose="020F0502020204030204" pitchFamily="34" charset="0"/>
                <a:cs typeface="Arial" panose="020B0604020202020204" pitchFamily="34" charset="0"/>
              </a:rPr>
              <a:t>Methods</a:t>
            </a:r>
          </a:p>
        </p:txBody>
      </p:sp>
      <p:grpSp>
        <p:nvGrpSpPr>
          <p:cNvPr id="2" name="Group 1">
            <a:extLst>
              <a:ext uri="{FF2B5EF4-FFF2-40B4-BE49-F238E27FC236}">
                <a16:creationId xmlns:a16="http://schemas.microsoft.com/office/drawing/2014/main" id="{A9B83F44-A181-421C-9C81-009A919B9ACA}"/>
              </a:ext>
            </a:extLst>
          </p:cNvPr>
          <p:cNvGrpSpPr/>
          <p:nvPr/>
        </p:nvGrpSpPr>
        <p:grpSpPr>
          <a:xfrm>
            <a:off x="15531096" y="7911115"/>
            <a:ext cx="5971927" cy="5859980"/>
            <a:chOff x="15650367" y="7363357"/>
            <a:chExt cx="5971927" cy="5859980"/>
          </a:xfrm>
        </p:grpSpPr>
        <p:pic>
          <p:nvPicPr>
            <p:cNvPr id="28" name="Picture 27">
              <a:extLst>
                <a:ext uri="{FF2B5EF4-FFF2-40B4-BE49-F238E27FC236}">
                  <a16:creationId xmlns:a16="http://schemas.microsoft.com/office/drawing/2014/main" id="{346609BD-D721-4A0F-A717-15AAF32BEA42}"/>
                </a:ext>
              </a:extLst>
            </p:cNvPr>
            <p:cNvPicPr>
              <a:picLocks noChangeAspect="1"/>
            </p:cNvPicPr>
            <p:nvPr/>
          </p:nvPicPr>
          <p:blipFill rotWithShape="1">
            <a:blip r:embed="rId12">
              <a:extLst>
                <a:ext uri="{28A0092B-C50C-407E-A947-70E740481C1C}">
                  <a14:useLocalDpi xmlns:a14="http://schemas.microsoft.com/office/drawing/2010/main" val="0"/>
                </a:ext>
              </a:extLst>
            </a:blip>
            <a:srcRect l="28136" t="18624" r="22577" b="24437"/>
            <a:stretch/>
          </p:blipFill>
          <p:spPr>
            <a:xfrm>
              <a:off x="18675507" y="7363357"/>
              <a:ext cx="2946787" cy="2553133"/>
            </a:xfrm>
            <a:prstGeom prst="rect">
              <a:avLst/>
            </a:prstGeom>
          </p:spPr>
        </p:pic>
        <p:pic>
          <p:nvPicPr>
            <p:cNvPr id="32" name="Picture 31">
              <a:extLst>
                <a:ext uri="{FF2B5EF4-FFF2-40B4-BE49-F238E27FC236}">
                  <a16:creationId xmlns:a16="http://schemas.microsoft.com/office/drawing/2014/main" id="{2D5D2333-0E49-4336-B6D9-FCF1DA3C23EB}"/>
                </a:ext>
              </a:extLst>
            </p:cNvPr>
            <p:cNvPicPr>
              <a:picLocks noChangeAspect="1"/>
            </p:cNvPicPr>
            <p:nvPr/>
          </p:nvPicPr>
          <p:blipFill rotWithShape="1">
            <a:blip r:embed="rId13">
              <a:extLst>
                <a:ext uri="{28A0092B-C50C-407E-A947-70E740481C1C}">
                  <a14:useLocalDpi xmlns:a14="http://schemas.microsoft.com/office/drawing/2010/main" val="0"/>
                </a:ext>
              </a:extLst>
            </a:blip>
            <a:srcRect l="26014" t="21342" r="10252" b="5032"/>
            <a:stretch/>
          </p:blipFill>
          <p:spPr>
            <a:xfrm>
              <a:off x="15650367" y="7363357"/>
              <a:ext cx="2946787" cy="2553133"/>
            </a:xfrm>
            <a:prstGeom prst="rect">
              <a:avLst/>
            </a:prstGeom>
          </p:spPr>
        </p:pic>
        <p:pic>
          <p:nvPicPr>
            <p:cNvPr id="24" name="Picture 23">
              <a:extLst>
                <a:ext uri="{FF2B5EF4-FFF2-40B4-BE49-F238E27FC236}">
                  <a16:creationId xmlns:a16="http://schemas.microsoft.com/office/drawing/2014/main" id="{1CBEB276-58A9-4C03-A5A2-DB25176951B4}"/>
                </a:ext>
              </a:extLst>
            </p:cNvPr>
            <p:cNvPicPr>
              <a:picLocks noChangeAspect="1"/>
            </p:cNvPicPr>
            <p:nvPr/>
          </p:nvPicPr>
          <p:blipFill rotWithShape="1">
            <a:blip r:embed="rId14">
              <a:extLst>
                <a:ext uri="{28A0092B-C50C-407E-A947-70E740481C1C}">
                  <a14:useLocalDpi xmlns:a14="http://schemas.microsoft.com/office/drawing/2010/main" val="0"/>
                </a:ext>
              </a:extLst>
            </a:blip>
            <a:srcRect t="15251" b="12352"/>
            <a:stretch/>
          </p:blipFill>
          <p:spPr>
            <a:xfrm>
              <a:off x="15650367" y="9980774"/>
              <a:ext cx="5971927" cy="3242563"/>
            </a:xfrm>
            <a:prstGeom prst="rect">
              <a:avLst/>
            </a:prstGeom>
          </p:spPr>
        </p:pic>
      </p:grpSp>
      <p:grpSp>
        <p:nvGrpSpPr>
          <p:cNvPr id="4" name="Group 3">
            <a:extLst>
              <a:ext uri="{FF2B5EF4-FFF2-40B4-BE49-F238E27FC236}">
                <a16:creationId xmlns:a16="http://schemas.microsoft.com/office/drawing/2014/main" id="{30533395-4B22-42D6-8CDD-DE5F47FD4D93}"/>
              </a:ext>
            </a:extLst>
          </p:cNvPr>
          <p:cNvGrpSpPr/>
          <p:nvPr/>
        </p:nvGrpSpPr>
        <p:grpSpPr>
          <a:xfrm>
            <a:off x="22442969" y="7911115"/>
            <a:ext cx="5973547" cy="5859980"/>
            <a:chOff x="22562240" y="7363357"/>
            <a:chExt cx="5973547" cy="5859980"/>
          </a:xfrm>
        </p:grpSpPr>
        <p:pic>
          <p:nvPicPr>
            <p:cNvPr id="34" name="Picture 33">
              <a:extLst>
                <a:ext uri="{FF2B5EF4-FFF2-40B4-BE49-F238E27FC236}">
                  <a16:creationId xmlns:a16="http://schemas.microsoft.com/office/drawing/2014/main" id="{80F21048-8F7A-40B6-8CD8-8E978970ADB0}"/>
                </a:ext>
              </a:extLst>
            </p:cNvPr>
            <p:cNvPicPr>
              <a:picLocks noChangeAspect="1"/>
            </p:cNvPicPr>
            <p:nvPr/>
          </p:nvPicPr>
          <p:blipFill rotWithShape="1">
            <a:blip r:embed="rId15">
              <a:extLst>
                <a:ext uri="{28A0092B-C50C-407E-A947-70E740481C1C}">
                  <a14:useLocalDpi xmlns:a14="http://schemas.microsoft.com/office/drawing/2010/main" val="0"/>
                </a:ext>
              </a:extLst>
            </a:blip>
            <a:srcRect l="41030" r="36953"/>
            <a:stretch/>
          </p:blipFill>
          <p:spPr>
            <a:xfrm>
              <a:off x="22562240" y="7363357"/>
              <a:ext cx="2293737" cy="5859980"/>
            </a:xfrm>
            <a:prstGeom prst="rect">
              <a:avLst/>
            </a:prstGeom>
          </p:spPr>
        </p:pic>
        <p:pic>
          <p:nvPicPr>
            <p:cNvPr id="35" name="Picture 34">
              <a:extLst>
                <a:ext uri="{FF2B5EF4-FFF2-40B4-BE49-F238E27FC236}">
                  <a16:creationId xmlns:a16="http://schemas.microsoft.com/office/drawing/2014/main" id="{46E106F3-100C-4A81-9682-0B87D5B65A92}"/>
                </a:ext>
              </a:extLst>
            </p:cNvPr>
            <p:cNvPicPr>
              <a:picLocks noChangeAspect="1"/>
            </p:cNvPicPr>
            <p:nvPr/>
          </p:nvPicPr>
          <p:blipFill rotWithShape="1">
            <a:blip r:embed="rId16"/>
            <a:srcRect l="12445" t="15492" r="32169"/>
            <a:stretch/>
          </p:blipFill>
          <p:spPr>
            <a:xfrm>
              <a:off x="24982746" y="7363357"/>
              <a:ext cx="3553041" cy="2889240"/>
            </a:xfrm>
            <a:prstGeom prst="rect">
              <a:avLst/>
            </a:prstGeom>
          </p:spPr>
        </p:pic>
        <p:pic>
          <p:nvPicPr>
            <p:cNvPr id="36" name="Picture 35">
              <a:extLst>
                <a:ext uri="{FF2B5EF4-FFF2-40B4-BE49-F238E27FC236}">
                  <a16:creationId xmlns:a16="http://schemas.microsoft.com/office/drawing/2014/main" id="{C695BDA0-CEBF-4357-91A6-752EE0B851A0}"/>
                </a:ext>
              </a:extLst>
            </p:cNvPr>
            <p:cNvPicPr>
              <a:picLocks noChangeAspect="1"/>
            </p:cNvPicPr>
            <p:nvPr/>
          </p:nvPicPr>
          <p:blipFill rotWithShape="1">
            <a:blip r:embed="rId17"/>
            <a:srcRect l="14070" t="9640" r="29048" b="4019"/>
            <a:stretch/>
          </p:blipFill>
          <p:spPr>
            <a:xfrm>
              <a:off x="24982747" y="10349067"/>
              <a:ext cx="3553040" cy="2874270"/>
            </a:xfrm>
            <a:prstGeom prst="rect">
              <a:avLst/>
            </a:prstGeom>
          </p:spPr>
        </p:pic>
      </p:grpSp>
      <p:grpSp>
        <p:nvGrpSpPr>
          <p:cNvPr id="11" name="Group 10">
            <a:extLst>
              <a:ext uri="{FF2B5EF4-FFF2-40B4-BE49-F238E27FC236}">
                <a16:creationId xmlns:a16="http://schemas.microsoft.com/office/drawing/2014/main" id="{DA3833C4-1A33-45FD-B748-D19DA2311144}"/>
              </a:ext>
            </a:extLst>
          </p:cNvPr>
          <p:cNvGrpSpPr/>
          <p:nvPr/>
        </p:nvGrpSpPr>
        <p:grpSpPr>
          <a:xfrm>
            <a:off x="29346308" y="7911114"/>
            <a:ext cx="5971929" cy="5859981"/>
            <a:chOff x="29465579" y="7363357"/>
            <a:chExt cx="5971929" cy="5859981"/>
          </a:xfrm>
        </p:grpSpPr>
        <p:pic>
          <p:nvPicPr>
            <p:cNvPr id="38" name="Picture 37">
              <a:extLst>
                <a:ext uri="{FF2B5EF4-FFF2-40B4-BE49-F238E27FC236}">
                  <a16:creationId xmlns:a16="http://schemas.microsoft.com/office/drawing/2014/main" id="{E4C6807A-1B58-4240-AEAC-0AE27B47E775}"/>
                </a:ext>
              </a:extLst>
            </p:cNvPr>
            <p:cNvPicPr>
              <a:picLocks noChangeAspect="1"/>
            </p:cNvPicPr>
            <p:nvPr/>
          </p:nvPicPr>
          <p:blipFill rotWithShape="1">
            <a:blip r:embed="rId18">
              <a:extLst>
                <a:ext uri="{28A0092B-C50C-407E-A947-70E740481C1C}">
                  <a14:useLocalDpi xmlns:a14="http://schemas.microsoft.com/office/drawing/2010/main" val="0"/>
                </a:ext>
              </a:extLst>
            </a:blip>
            <a:srcRect l="39466" t="5784" r="25057" b="7096"/>
            <a:stretch/>
          </p:blipFill>
          <p:spPr>
            <a:xfrm rot="5400000">
              <a:off x="30830262" y="5998675"/>
              <a:ext cx="3242563" cy="5971928"/>
            </a:xfrm>
            <a:prstGeom prst="rect">
              <a:avLst/>
            </a:prstGeom>
          </p:spPr>
        </p:pic>
        <p:pic>
          <p:nvPicPr>
            <p:cNvPr id="40" name="Picture 39">
              <a:extLst>
                <a:ext uri="{FF2B5EF4-FFF2-40B4-BE49-F238E27FC236}">
                  <a16:creationId xmlns:a16="http://schemas.microsoft.com/office/drawing/2014/main" id="{C0BA17F6-B518-4C27-8CF6-F80188C699E3}"/>
                </a:ext>
              </a:extLst>
            </p:cNvPr>
            <p:cNvPicPr>
              <a:picLocks noChangeAspect="1"/>
            </p:cNvPicPr>
            <p:nvPr/>
          </p:nvPicPr>
          <p:blipFill rotWithShape="1">
            <a:blip r:embed="rId19">
              <a:extLst>
                <a:ext uri="{28A0092B-C50C-407E-A947-70E740481C1C}">
                  <a14:useLocalDpi xmlns:a14="http://schemas.microsoft.com/office/drawing/2010/main" val="0"/>
                </a:ext>
              </a:extLst>
            </a:blip>
            <a:srcRect l="15970" t="3745" r="21618"/>
            <a:stretch/>
          </p:blipFill>
          <p:spPr>
            <a:xfrm rot="5400000">
              <a:off x="29665175" y="10476146"/>
              <a:ext cx="2547596" cy="2946787"/>
            </a:xfrm>
            <a:prstGeom prst="rect">
              <a:avLst/>
            </a:prstGeom>
          </p:spPr>
        </p:pic>
        <p:pic>
          <p:nvPicPr>
            <p:cNvPr id="42" name="Picture 41">
              <a:extLst>
                <a:ext uri="{FF2B5EF4-FFF2-40B4-BE49-F238E27FC236}">
                  <a16:creationId xmlns:a16="http://schemas.microsoft.com/office/drawing/2014/main" id="{E5B1ECB9-F796-4B68-8B4F-5C2A3ECA538E}"/>
                </a:ext>
              </a:extLst>
            </p:cNvPr>
            <p:cNvPicPr>
              <a:picLocks noChangeAspect="1"/>
            </p:cNvPicPr>
            <p:nvPr/>
          </p:nvPicPr>
          <p:blipFill rotWithShape="1">
            <a:blip r:embed="rId20">
              <a:extLst>
                <a:ext uri="{28A0092B-C50C-407E-A947-70E740481C1C}">
                  <a14:useLocalDpi xmlns:a14="http://schemas.microsoft.com/office/drawing/2010/main" val="0"/>
                </a:ext>
              </a:extLst>
            </a:blip>
            <a:srcRect l="37588" t="3744"/>
            <a:stretch/>
          </p:blipFill>
          <p:spPr>
            <a:xfrm rot="5400000">
              <a:off x="32690315" y="10476145"/>
              <a:ext cx="2547597" cy="2946789"/>
            </a:xfrm>
            <a:prstGeom prst="rect">
              <a:avLst/>
            </a:prstGeom>
          </p:spPr>
        </p:pic>
      </p:grpSp>
      <p:sp>
        <p:nvSpPr>
          <p:cNvPr id="43" name="Rectangle 42">
            <a:extLst>
              <a:ext uri="{FF2B5EF4-FFF2-40B4-BE49-F238E27FC236}">
                <a16:creationId xmlns:a16="http://schemas.microsoft.com/office/drawing/2014/main" id="{9C5D1C9B-3C7A-4F50-9012-7B9DC49C00D9}"/>
              </a:ext>
            </a:extLst>
          </p:cNvPr>
          <p:cNvSpPr/>
          <p:nvPr/>
        </p:nvSpPr>
        <p:spPr>
          <a:xfrm>
            <a:off x="15224364" y="7173693"/>
            <a:ext cx="6520759" cy="646331"/>
          </a:xfrm>
          <a:prstGeom prst="rect">
            <a:avLst/>
          </a:prstGeom>
        </p:spPr>
        <p:txBody>
          <a:bodyPr wrap="none">
            <a:spAutoFit/>
          </a:bodyPr>
          <a:lstStyle/>
          <a:p>
            <a:r>
              <a:rPr lang="en-US" sz="3600" i="1" dirty="0">
                <a:ea typeface="Calibri" panose="020F0502020204030204" pitchFamily="34" charset="0"/>
                <a:cs typeface="Arial" panose="020B0604020202020204" pitchFamily="34" charset="0"/>
              </a:rPr>
              <a:t>Vegetation &amp; Porewater Sampling</a:t>
            </a:r>
            <a:endParaRPr lang="en-US" sz="3600" i="1" dirty="0">
              <a:cs typeface="Arial" panose="020B0604020202020204" pitchFamily="34" charset="0"/>
            </a:endParaRPr>
          </a:p>
        </p:txBody>
      </p:sp>
      <p:sp>
        <p:nvSpPr>
          <p:cNvPr id="44" name="Rectangle 43">
            <a:extLst>
              <a:ext uri="{FF2B5EF4-FFF2-40B4-BE49-F238E27FC236}">
                <a16:creationId xmlns:a16="http://schemas.microsoft.com/office/drawing/2014/main" id="{D7505760-858B-457B-B561-3EF70AFF6417}"/>
              </a:ext>
            </a:extLst>
          </p:cNvPr>
          <p:cNvSpPr/>
          <p:nvPr/>
        </p:nvSpPr>
        <p:spPr>
          <a:xfrm>
            <a:off x="22074436" y="7173693"/>
            <a:ext cx="6875697" cy="640951"/>
          </a:xfrm>
          <a:prstGeom prst="rect">
            <a:avLst/>
          </a:prstGeom>
        </p:spPr>
        <p:txBody>
          <a:bodyPr wrap="square">
            <a:spAutoFit/>
          </a:bodyPr>
          <a:lstStyle/>
          <a:p>
            <a:pPr algn="ctr"/>
            <a:r>
              <a:rPr lang="en-US" sz="3600" i="1" dirty="0">
                <a:ea typeface="Calibri" panose="020F0502020204030204" pitchFamily="34" charset="0"/>
                <a:cs typeface="Arial" panose="020B0604020202020204" pitchFamily="34" charset="0"/>
              </a:rPr>
              <a:t>Hyperspectral Image Acquisition</a:t>
            </a:r>
            <a:endParaRPr lang="en-US" sz="3600" i="1" dirty="0">
              <a:cs typeface="Arial" panose="020B0604020202020204" pitchFamily="34" charset="0"/>
            </a:endParaRPr>
          </a:p>
        </p:txBody>
      </p:sp>
      <p:sp>
        <p:nvSpPr>
          <p:cNvPr id="45" name="Rectangle 44">
            <a:extLst>
              <a:ext uri="{FF2B5EF4-FFF2-40B4-BE49-F238E27FC236}">
                <a16:creationId xmlns:a16="http://schemas.microsoft.com/office/drawing/2014/main" id="{D8C09AE8-AF3A-4A77-9DB5-838BCA65016A}"/>
              </a:ext>
            </a:extLst>
          </p:cNvPr>
          <p:cNvSpPr/>
          <p:nvPr/>
        </p:nvSpPr>
        <p:spPr>
          <a:xfrm>
            <a:off x="28912168" y="7173693"/>
            <a:ext cx="6875697" cy="640951"/>
          </a:xfrm>
          <a:prstGeom prst="rect">
            <a:avLst/>
          </a:prstGeom>
        </p:spPr>
        <p:txBody>
          <a:bodyPr wrap="square">
            <a:spAutoFit/>
          </a:bodyPr>
          <a:lstStyle/>
          <a:p>
            <a:pPr algn="ctr"/>
            <a:r>
              <a:rPr lang="en-US" sz="3600" i="1" dirty="0">
                <a:ea typeface="Calibri" panose="020F0502020204030204" pitchFamily="34" charset="0"/>
                <a:cs typeface="Arial" panose="020B0604020202020204" pitchFamily="34" charset="0"/>
              </a:rPr>
              <a:t>Peat Sampling</a:t>
            </a:r>
            <a:endParaRPr lang="en-US" sz="3600" i="1" dirty="0">
              <a:cs typeface="Arial" panose="020B0604020202020204" pitchFamily="34" charset="0"/>
            </a:endParaRPr>
          </a:p>
        </p:txBody>
      </p:sp>
      <p:sp>
        <p:nvSpPr>
          <p:cNvPr id="46" name="Rectangle 45">
            <a:extLst>
              <a:ext uri="{FF2B5EF4-FFF2-40B4-BE49-F238E27FC236}">
                <a16:creationId xmlns:a16="http://schemas.microsoft.com/office/drawing/2014/main" id="{C5D73B1D-D9CD-4454-8AEB-A2DD362314BC}"/>
              </a:ext>
            </a:extLst>
          </p:cNvPr>
          <p:cNvSpPr/>
          <p:nvPr/>
        </p:nvSpPr>
        <p:spPr>
          <a:xfrm>
            <a:off x="35787865" y="7173693"/>
            <a:ext cx="7066736" cy="646331"/>
          </a:xfrm>
          <a:prstGeom prst="rect">
            <a:avLst/>
          </a:prstGeom>
        </p:spPr>
        <p:txBody>
          <a:bodyPr wrap="square">
            <a:spAutoFit/>
          </a:bodyPr>
          <a:lstStyle/>
          <a:p>
            <a:pPr algn="ctr"/>
            <a:r>
              <a:rPr lang="en-US" sz="3600" i="1" dirty="0">
                <a:ea typeface="Calibri" panose="020F0502020204030204" pitchFamily="34" charset="0"/>
                <a:cs typeface="Arial" panose="020B0604020202020204" pitchFamily="34" charset="0"/>
              </a:rPr>
              <a:t>Orthorectification &amp; Image Analysis</a:t>
            </a:r>
            <a:endParaRPr lang="en-US" sz="3600" i="1" dirty="0">
              <a:cs typeface="Arial" panose="020B0604020202020204" pitchFamily="34" charset="0"/>
            </a:endParaRPr>
          </a:p>
        </p:txBody>
      </p:sp>
      <p:grpSp>
        <p:nvGrpSpPr>
          <p:cNvPr id="29" name="Group 28">
            <a:extLst>
              <a:ext uri="{FF2B5EF4-FFF2-40B4-BE49-F238E27FC236}">
                <a16:creationId xmlns:a16="http://schemas.microsoft.com/office/drawing/2014/main" id="{5C9DE243-BE79-4A68-8B51-FD7C623248E6}"/>
              </a:ext>
            </a:extLst>
          </p:cNvPr>
          <p:cNvGrpSpPr/>
          <p:nvPr/>
        </p:nvGrpSpPr>
        <p:grpSpPr>
          <a:xfrm>
            <a:off x="15531096" y="13879575"/>
            <a:ext cx="5971927" cy="3132947"/>
            <a:chOff x="15650367" y="13319807"/>
            <a:chExt cx="5971927" cy="3185064"/>
          </a:xfrm>
        </p:grpSpPr>
        <p:sp>
          <p:nvSpPr>
            <p:cNvPr id="59" name="Rectangle 58">
              <a:extLst>
                <a:ext uri="{FF2B5EF4-FFF2-40B4-BE49-F238E27FC236}">
                  <a16:creationId xmlns:a16="http://schemas.microsoft.com/office/drawing/2014/main" id="{9F40D9CD-7CF2-4B73-A215-3E9F24C15BE6}"/>
                </a:ext>
              </a:extLst>
            </p:cNvPr>
            <p:cNvSpPr/>
            <p:nvPr/>
          </p:nvSpPr>
          <p:spPr>
            <a:xfrm>
              <a:off x="15650367" y="13319807"/>
              <a:ext cx="5971927" cy="3185064"/>
            </a:xfrm>
            <a:prstGeom prst="rect">
              <a:avLst/>
            </a:prstGeom>
            <a:solidFill>
              <a:schemeClr val="accent6">
                <a:lumMod val="20000"/>
                <a:lumOff val="8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Arial" panose="020B0604020202020204" pitchFamily="34" charset="0"/>
              </a:endParaRPr>
            </a:p>
          </p:txBody>
        </p:sp>
        <p:sp>
          <p:nvSpPr>
            <p:cNvPr id="51" name="Rectangle 50">
              <a:extLst>
                <a:ext uri="{FF2B5EF4-FFF2-40B4-BE49-F238E27FC236}">
                  <a16:creationId xmlns:a16="http://schemas.microsoft.com/office/drawing/2014/main" id="{A45EC3AA-78E2-4CF7-BE27-12DB0A73DD87}"/>
                </a:ext>
              </a:extLst>
            </p:cNvPr>
            <p:cNvSpPr/>
            <p:nvPr/>
          </p:nvSpPr>
          <p:spPr>
            <a:xfrm>
              <a:off x="15689543" y="13331819"/>
              <a:ext cx="5911077" cy="2722199"/>
            </a:xfrm>
            <a:prstGeom prst="rect">
              <a:avLst/>
            </a:prstGeom>
          </p:spPr>
          <p:txBody>
            <a:bodyPr wrap="square">
              <a:spAutoFit/>
            </a:bodyPr>
            <a:lstStyle/>
            <a:p>
              <a:pPr algn="just"/>
              <a:r>
                <a:rPr lang="en-US" sz="2400" dirty="0">
                  <a:ea typeface="Calibri" panose="020F0502020204030204" pitchFamily="34" charset="0"/>
                  <a:cs typeface="Arial" panose="020B0604020202020204" pitchFamily="34" charset="0"/>
                </a:rPr>
                <a:t>We sampled porewater from 0-60 cm in 10 cm increments for chemical analysis. Porewater was collected from the center of each of 40 vegetation quadrats randomly located across the two subsites. Plots were characterized by cover type, and species composition was estimated.</a:t>
              </a:r>
              <a:endParaRPr lang="en-US" sz="2400" dirty="0">
                <a:cs typeface="Arial" panose="020B0604020202020204" pitchFamily="34" charset="0"/>
              </a:endParaRPr>
            </a:p>
          </p:txBody>
        </p:sp>
      </p:grpSp>
      <p:grpSp>
        <p:nvGrpSpPr>
          <p:cNvPr id="30" name="Group 29">
            <a:extLst>
              <a:ext uri="{FF2B5EF4-FFF2-40B4-BE49-F238E27FC236}">
                <a16:creationId xmlns:a16="http://schemas.microsoft.com/office/drawing/2014/main" id="{39B4B5BC-2909-41E8-A71F-C32FFAA7BAE9}"/>
              </a:ext>
            </a:extLst>
          </p:cNvPr>
          <p:cNvGrpSpPr/>
          <p:nvPr/>
        </p:nvGrpSpPr>
        <p:grpSpPr>
          <a:xfrm>
            <a:off x="22442969" y="13879576"/>
            <a:ext cx="5971927" cy="3132948"/>
            <a:chOff x="22562240" y="13331819"/>
            <a:chExt cx="5971927" cy="3185064"/>
          </a:xfrm>
        </p:grpSpPr>
        <p:sp>
          <p:nvSpPr>
            <p:cNvPr id="60" name="Rectangle 59">
              <a:extLst>
                <a:ext uri="{FF2B5EF4-FFF2-40B4-BE49-F238E27FC236}">
                  <a16:creationId xmlns:a16="http://schemas.microsoft.com/office/drawing/2014/main" id="{EFF19521-41D1-43B8-8519-903B637263B1}"/>
                </a:ext>
              </a:extLst>
            </p:cNvPr>
            <p:cNvSpPr/>
            <p:nvPr/>
          </p:nvSpPr>
          <p:spPr>
            <a:xfrm>
              <a:off x="22562240" y="13331819"/>
              <a:ext cx="5971927" cy="3185064"/>
            </a:xfrm>
            <a:prstGeom prst="rect">
              <a:avLst/>
            </a:prstGeom>
            <a:solidFill>
              <a:schemeClr val="accent6">
                <a:lumMod val="20000"/>
                <a:lumOff val="8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Arial" panose="020B0604020202020204" pitchFamily="34" charset="0"/>
              </a:endParaRPr>
            </a:p>
          </p:txBody>
        </p:sp>
        <p:sp>
          <p:nvSpPr>
            <p:cNvPr id="52" name="Rectangle 51">
              <a:extLst>
                <a:ext uri="{FF2B5EF4-FFF2-40B4-BE49-F238E27FC236}">
                  <a16:creationId xmlns:a16="http://schemas.microsoft.com/office/drawing/2014/main" id="{EEB85C3E-CF2C-475B-B4D0-E3E9DF113B60}"/>
                </a:ext>
              </a:extLst>
            </p:cNvPr>
            <p:cNvSpPr/>
            <p:nvPr/>
          </p:nvSpPr>
          <p:spPr>
            <a:xfrm>
              <a:off x="22583914" y="13331819"/>
              <a:ext cx="5913782" cy="3097674"/>
            </a:xfrm>
            <a:prstGeom prst="rect">
              <a:avLst/>
            </a:prstGeom>
          </p:spPr>
          <p:txBody>
            <a:bodyPr wrap="square">
              <a:spAutoFit/>
            </a:bodyPr>
            <a:lstStyle/>
            <a:p>
              <a:pPr algn="just"/>
              <a:r>
                <a:rPr lang="en-US" sz="2400" dirty="0">
                  <a:ea typeface="Calibri" panose="020F0502020204030204" pitchFamily="34" charset="0"/>
                  <a:cs typeface="Arial" panose="020B0604020202020204" pitchFamily="34" charset="0"/>
                </a:rPr>
                <a:t>Prior to disturbing plots for peat core sampling, we conducted drone flights at each of the two subsites using a DJI </a:t>
              </a:r>
              <a:r>
                <a:rPr lang="en-US" sz="2400" dirty="0" err="1">
                  <a:ea typeface="Calibri" panose="020F0502020204030204" pitchFamily="34" charset="0"/>
                  <a:cs typeface="Arial" panose="020B0604020202020204" pitchFamily="34" charset="0"/>
                </a:rPr>
                <a:t>Matrice</a:t>
              </a:r>
              <a:r>
                <a:rPr lang="en-US" sz="2400" dirty="0">
                  <a:ea typeface="Calibri" panose="020F0502020204030204" pitchFamily="34" charset="0"/>
                  <a:cs typeface="Arial" panose="020B0604020202020204" pitchFamily="34" charset="0"/>
                </a:rPr>
                <a:t> 600 Pro with a Nano-</a:t>
              </a:r>
              <a:r>
                <a:rPr lang="en-US" sz="2400" dirty="0" err="1">
                  <a:ea typeface="Calibri" panose="020F0502020204030204" pitchFamily="34" charset="0"/>
                  <a:cs typeface="Arial" panose="020B0604020202020204" pitchFamily="34" charset="0"/>
                </a:rPr>
                <a:t>Hyperspec</a:t>
              </a:r>
              <a:r>
                <a:rPr lang="en-US" sz="2400" dirty="0">
                  <a:ea typeface="Calibri" panose="020F0502020204030204" pitchFamily="34" charset="0"/>
                  <a:cs typeface="Arial" panose="020B0604020202020204" pitchFamily="34" charset="0"/>
                </a:rPr>
                <a:t> mounted on a 3-axis gimbal. Flights were conducted on mostly clear, but not cloud free, days near solar noon. As best as possible, flights were conducted between passing clouds.</a:t>
              </a:r>
              <a:endParaRPr lang="en-US" sz="2400" dirty="0">
                <a:cs typeface="Arial" panose="020B0604020202020204" pitchFamily="34" charset="0"/>
              </a:endParaRPr>
            </a:p>
          </p:txBody>
        </p:sp>
      </p:grpSp>
      <p:grpSp>
        <p:nvGrpSpPr>
          <p:cNvPr id="31" name="Group 30">
            <a:extLst>
              <a:ext uri="{FF2B5EF4-FFF2-40B4-BE49-F238E27FC236}">
                <a16:creationId xmlns:a16="http://schemas.microsoft.com/office/drawing/2014/main" id="{EA657729-61E3-4FC1-995D-24E79FD65AFE}"/>
              </a:ext>
            </a:extLst>
          </p:cNvPr>
          <p:cNvGrpSpPr/>
          <p:nvPr/>
        </p:nvGrpSpPr>
        <p:grpSpPr>
          <a:xfrm>
            <a:off x="29340044" y="13879576"/>
            <a:ext cx="5971927" cy="3132948"/>
            <a:chOff x="29459315" y="13331819"/>
            <a:chExt cx="5971927" cy="3185064"/>
          </a:xfrm>
        </p:grpSpPr>
        <p:sp>
          <p:nvSpPr>
            <p:cNvPr id="61" name="Rectangle 60">
              <a:extLst>
                <a:ext uri="{FF2B5EF4-FFF2-40B4-BE49-F238E27FC236}">
                  <a16:creationId xmlns:a16="http://schemas.microsoft.com/office/drawing/2014/main" id="{CCF5F14D-D41F-4605-AD4D-F7952A237129}"/>
                </a:ext>
              </a:extLst>
            </p:cNvPr>
            <p:cNvSpPr/>
            <p:nvPr/>
          </p:nvSpPr>
          <p:spPr>
            <a:xfrm>
              <a:off x="29459315" y="13331819"/>
              <a:ext cx="5971927" cy="3185064"/>
            </a:xfrm>
            <a:prstGeom prst="rect">
              <a:avLst/>
            </a:prstGeom>
            <a:solidFill>
              <a:schemeClr val="accent6">
                <a:lumMod val="20000"/>
                <a:lumOff val="8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Arial" panose="020B0604020202020204" pitchFamily="34" charset="0"/>
              </a:endParaRPr>
            </a:p>
          </p:txBody>
        </p:sp>
        <p:sp>
          <p:nvSpPr>
            <p:cNvPr id="53" name="Rectangle 52">
              <a:extLst>
                <a:ext uri="{FF2B5EF4-FFF2-40B4-BE49-F238E27FC236}">
                  <a16:creationId xmlns:a16="http://schemas.microsoft.com/office/drawing/2014/main" id="{4D91DCD4-9CAA-43AE-8B39-068B9DE79E38}"/>
                </a:ext>
              </a:extLst>
            </p:cNvPr>
            <p:cNvSpPr/>
            <p:nvPr/>
          </p:nvSpPr>
          <p:spPr>
            <a:xfrm>
              <a:off x="29477401" y="13331819"/>
              <a:ext cx="5953841" cy="3097674"/>
            </a:xfrm>
            <a:prstGeom prst="rect">
              <a:avLst/>
            </a:prstGeom>
          </p:spPr>
          <p:txBody>
            <a:bodyPr wrap="square">
              <a:spAutoFit/>
            </a:bodyPr>
            <a:lstStyle/>
            <a:p>
              <a:pPr algn="just"/>
              <a:r>
                <a:rPr lang="en-US" sz="2400" dirty="0">
                  <a:ea typeface="Calibri" panose="020F0502020204030204" pitchFamily="34" charset="0"/>
                  <a:cs typeface="Arial" panose="020B0604020202020204" pitchFamily="34" charset="0"/>
                </a:rPr>
                <a:t>Following flights and porewater sampling, peat core samples were collected from the center of vegetation quadrats that had successful attempts at collecting porewater samples. Peat was sampled from 10-20 cm and 30-40 cm. Samples were collected to assess microbial communities within different cover types.</a:t>
              </a:r>
              <a:endParaRPr lang="en-US" sz="2400" dirty="0">
                <a:cs typeface="Arial" panose="020B0604020202020204" pitchFamily="34" charset="0"/>
              </a:endParaRPr>
            </a:p>
          </p:txBody>
        </p:sp>
      </p:grpSp>
      <p:grpSp>
        <p:nvGrpSpPr>
          <p:cNvPr id="33" name="Group 32">
            <a:extLst>
              <a:ext uri="{FF2B5EF4-FFF2-40B4-BE49-F238E27FC236}">
                <a16:creationId xmlns:a16="http://schemas.microsoft.com/office/drawing/2014/main" id="{03251DDD-85CF-49D7-8E33-48559CCD64AB}"/>
              </a:ext>
            </a:extLst>
          </p:cNvPr>
          <p:cNvGrpSpPr/>
          <p:nvPr/>
        </p:nvGrpSpPr>
        <p:grpSpPr>
          <a:xfrm>
            <a:off x="36297599" y="13879576"/>
            <a:ext cx="6009597" cy="3132948"/>
            <a:chOff x="36416870" y="13331819"/>
            <a:chExt cx="6009597" cy="3185064"/>
          </a:xfrm>
        </p:grpSpPr>
        <p:sp>
          <p:nvSpPr>
            <p:cNvPr id="62" name="Rectangle 61">
              <a:extLst>
                <a:ext uri="{FF2B5EF4-FFF2-40B4-BE49-F238E27FC236}">
                  <a16:creationId xmlns:a16="http://schemas.microsoft.com/office/drawing/2014/main" id="{D96372FA-522F-4A75-969B-F081433C946F}"/>
                </a:ext>
              </a:extLst>
            </p:cNvPr>
            <p:cNvSpPr/>
            <p:nvPr/>
          </p:nvSpPr>
          <p:spPr>
            <a:xfrm>
              <a:off x="36416870" y="13331819"/>
              <a:ext cx="5971927" cy="3185064"/>
            </a:xfrm>
            <a:prstGeom prst="rect">
              <a:avLst/>
            </a:prstGeom>
            <a:solidFill>
              <a:schemeClr val="accent6">
                <a:lumMod val="20000"/>
                <a:lumOff val="8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Arial" panose="020B0604020202020204" pitchFamily="34" charset="0"/>
              </a:endParaRPr>
            </a:p>
          </p:txBody>
        </p:sp>
        <p:sp>
          <p:nvSpPr>
            <p:cNvPr id="54" name="Rectangle 53">
              <a:extLst>
                <a:ext uri="{FF2B5EF4-FFF2-40B4-BE49-F238E27FC236}">
                  <a16:creationId xmlns:a16="http://schemas.microsoft.com/office/drawing/2014/main" id="{AFB66024-C659-40F9-BC5E-72EA1CA17FF0}"/>
                </a:ext>
              </a:extLst>
            </p:cNvPr>
            <p:cNvSpPr/>
            <p:nvPr/>
          </p:nvSpPr>
          <p:spPr>
            <a:xfrm>
              <a:off x="36454540" y="13331819"/>
              <a:ext cx="5971927" cy="3097674"/>
            </a:xfrm>
            <a:prstGeom prst="rect">
              <a:avLst/>
            </a:prstGeom>
          </p:spPr>
          <p:txBody>
            <a:bodyPr wrap="square">
              <a:spAutoFit/>
            </a:bodyPr>
            <a:lstStyle/>
            <a:p>
              <a:pPr algn="just"/>
              <a:r>
                <a:rPr lang="en-US" sz="2400" dirty="0">
                  <a:cs typeface="Arial" panose="020B0604020202020204" pitchFamily="34" charset="0"/>
                </a:rPr>
                <a:t>Hyperspectral data cubes were post-processed using Headwall Photonics, Inc. software, </a:t>
              </a:r>
              <a:r>
                <a:rPr lang="en-US" sz="2400" dirty="0" err="1">
                  <a:cs typeface="Arial" panose="020B0604020202020204" pitchFamily="34" charset="0"/>
                </a:rPr>
                <a:t>SpectralView</a:t>
              </a:r>
              <a:r>
                <a:rPr lang="en-US" sz="2400" dirty="0">
                  <a:cs typeface="Arial" panose="020B0604020202020204" pitchFamily="34" charset="0"/>
                </a:rPr>
                <a:t>. Flight lines were orthorectified using 1/3 arcsecond digital terrain models from the National Elevation Dataset and the on-board GPS/IMU data collected during the flight. Image analysis was performed in ArcMap and JMP.</a:t>
              </a:r>
            </a:p>
          </p:txBody>
        </p:sp>
      </p:grpSp>
      <p:grpSp>
        <p:nvGrpSpPr>
          <p:cNvPr id="10" name="Group 9">
            <a:extLst>
              <a:ext uri="{FF2B5EF4-FFF2-40B4-BE49-F238E27FC236}">
                <a16:creationId xmlns:a16="http://schemas.microsoft.com/office/drawing/2014/main" id="{EE0C9E4B-5233-4DAF-9601-84197CFAE9C0}"/>
              </a:ext>
            </a:extLst>
          </p:cNvPr>
          <p:cNvGrpSpPr/>
          <p:nvPr/>
        </p:nvGrpSpPr>
        <p:grpSpPr>
          <a:xfrm>
            <a:off x="429293" y="29637569"/>
            <a:ext cx="18246214" cy="2730484"/>
            <a:chOff x="379554" y="28701783"/>
            <a:chExt cx="16567304" cy="2730484"/>
          </a:xfrm>
        </p:grpSpPr>
        <p:sp>
          <p:nvSpPr>
            <p:cNvPr id="65" name="Rectangle 64">
              <a:extLst>
                <a:ext uri="{FF2B5EF4-FFF2-40B4-BE49-F238E27FC236}">
                  <a16:creationId xmlns:a16="http://schemas.microsoft.com/office/drawing/2014/main" id="{557A0D26-02BE-400D-932F-9742C0124DBB}"/>
                </a:ext>
              </a:extLst>
            </p:cNvPr>
            <p:cNvSpPr/>
            <p:nvPr/>
          </p:nvSpPr>
          <p:spPr>
            <a:xfrm>
              <a:off x="379554" y="28701783"/>
              <a:ext cx="16567304" cy="2730484"/>
            </a:xfrm>
            <a:prstGeom prst="rect">
              <a:avLst/>
            </a:prstGeom>
            <a:solidFill>
              <a:schemeClr val="accent2">
                <a:lumMod val="40000"/>
                <a:lumOff val="6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Arial" panose="020B0604020202020204" pitchFamily="34" charset="0"/>
              </a:endParaRPr>
            </a:p>
          </p:txBody>
        </p:sp>
        <p:sp>
          <p:nvSpPr>
            <p:cNvPr id="66" name="Rectangle 65">
              <a:extLst>
                <a:ext uri="{FF2B5EF4-FFF2-40B4-BE49-F238E27FC236}">
                  <a16:creationId xmlns:a16="http://schemas.microsoft.com/office/drawing/2014/main" id="{D7482D95-FA8D-486B-91E5-5470ECDC0953}"/>
                </a:ext>
              </a:extLst>
            </p:cNvPr>
            <p:cNvSpPr/>
            <p:nvPr/>
          </p:nvSpPr>
          <p:spPr>
            <a:xfrm>
              <a:off x="379554" y="28754611"/>
              <a:ext cx="16389943" cy="2308324"/>
            </a:xfrm>
            <a:prstGeom prst="rect">
              <a:avLst/>
            </a:prstGeom>
          </p:spPr>
          <p:txBody>
            <a:bodyPr wrap="square">
              <a:spAutoFit/>
            </a:bodyPr>
            <a:lstStyle/>
            <a:p>
              <a:pPr algn="just"/>
              <a:r>
                <a:rPr lang="en-US" sz="2400" dirty="0">
                  <a:cs typeface="Arial" panose="020B0604020202020204" pitchFamily="34" charset="0"/>
                </a:rPr>
                <a:t>RGB display </a:t>
              </a:r>
              <a:r>
                <a:rPr lang="en-US" sz="2400" dirty="0" err="1">
                  <a:cs typeface="Arial" panose="020B0604020202020204" pitchFamily="34" charset="0"/>
                </a:rPr>
                <a:t>orthomosaics</a:t>
              </a:r>
              <a:r>
                <a:rPr lang="en-US" sz="2400" dirty="0">
                  <a:cs typeface="Arial" panose="020B0604020202020204" pitchFamily="34" charset="0"/>
                </a:rPr>
                <a:t> created in Headwall Photonics Inc.’s </a:t>
              </a:r>
              <a:r>
                <a:rPr lang="en-US" sz="2400" dirty="0" err="1">
                  <a:cs typeface="Arial" panose="020B0604020202020204" pitchFamily="34" charset="0"/>
                </a:rPr>
                <a:t>SpectralView</a:t>
              </a:r>
              <a:r>
                <a:rPr lang="en-US" sz="2400" dirty="0">
                  <a:cs typeface="Arial" panose="020B0604020202020204" pitchFamily="34" charset="0"/>
                </a:rPr>
                <a:t> software for Beta (left) and Alpha (right). These </a:t>
              </a:r>
              <a:r>
                <a:rPr lang="en-US" sz="2400" dirty="0" err="1">
                  <a:cs typeface="Arial" panose="020B0604020202020204" pitchFamily="34" charset="0"/>
                </a:rPr>
                <a:t>orthomosaics</a:t>
              </a:r>
              <a:r>
                <a:rPr lang="en-US" sz="2400" dirty="0">
                  <a:cs typeface="Arial" panose="020B0604020202020204" pitchFamily="34" charset="0"/>
                </a:rPr>
                <a:t> contain hyperspectral data for 273 bands from approximately 400 nm to 1000 nm. Images were acquired on July 12, 2018 for Alpha and July 13, 2018 for Beta under mostly sunny conditions. Each flight line was orthorectified separately, hyperspectral cubes were mosaiced, and mosaiced images were </a:t>
              </a:r>
              <a:r>
                <a:rPr lang="en-US" sz="2400" dirty="0" err="1">
                  <a:cs typeface="Arial" panose="020B0604020202020204" pitchFamily="34" charset="0"/>
                </a:rPr>
                <a:t>georectified</a:t>
              </a:r>
              <a:r>
                <a:rPr lang="en-US" sz="2400" dirty="0">
                  <a:cs typeface="Arial" panose="020B0604020202020204" pitchFamily="34" charset="0"/>
                </a:rPr>
                <a:t> using high accuracy GPS locations along boardwalks and at boardwalk junctions. The spatial resolution of the final </a:t>
              </a:r>
              <a:r>
                <a:rPr lang="en-US" sz="2400" dirty="0" err="1">
                  <a:cs typeface="Arial" panose="020B0604020202020204" pitchFamily="34" charset="0"/>
                </a:rPr>
                <a:t>orthomosaics</a:t>
              </a:r>
              <a:r>
                <a:rPr lang="en-US" sz="2400" dirty="0">
                  <a:cs typeface="Arial" panose="020B0604020202020204" pitchFamily="34" charset="0"/>
                </a:rPr>
                <a:t> is approximately 8 cm. Locations of field plots are marked in red, and were collocated with the boardwalk to avoid trampling of sensitive peat and permafrost areas and to avoid other research equipment.</a:t>
              </a:r>
            </a:p>
          </p:txBody>
        </p:sp>
      </p:grpSp>
      <p:sp>
        <p:nvSpPr>
          <p:cNvPr id="50" name="Rectangle 49">
            <a:extLst>
              <a:ext uri="{FF2B5EF4-FFF2-40B4-BE49-F238E27FC236}">
                <a16:creationId xmlns:a16="http://schemas.microsoft.com/office/drawing/2014/main" id="{540B059A-9C8D-4F25-81E2-9793565BD475}"/>
              </a:ext>
            </a:extLst>
          </p:cNvPr>
          <p:cNvSpPr/>
          <p:nvPr/>
        </p:nvSpPr>
        <p:spPr>
          <a:xfrm>
            <a:off x="429292" y="17287442"/>
            <a:ext cx="13661845" cy="1130887"/>
          </a:xfrm>
          <a:prstGeom prst="rect">
            <a:avLst/>
          </a:prstGeom>
        </p:spPr>
        <p:txBody>
          <a:bodyPr wrap="square">
            <a:spAutoFit/>
          </a:bodyPr>
          <a:lstStyle/>
          <a:p>
            <a:pPr>
              <a:lnSpc>
                <a:spcPct val="107000"/>
              </a:lnSpc>
              <a:spcAft>
                <a:spcPts val="800"/>
              </a:spcAft>
            </a:pPr>
            <a:r>
              <a:rPr lang="en-US" sz="6600" b="1" dirty="0">
                <a:ea typeface="Calibri" panose="020F0502020204030204" pitchFamily="34" charset="0"/>
                <a:cs typeface="Arial" panose="020B0604020202020204" pitchFamily="34" charset="0"/>
              </a:rPr>
              <a:t>Results</a:t>
            </a:r>
          </a:p>
        </p:txBody>
      </p:sp>
      <p:grpSp>
        <p:nvGrpSpPr>
          <p:cNvPr id="67" name="Group 66">
            <a:extLst>
              <a:ext uri="{FF2B5EF4-FFF2-40B4-BE49-F238E27FC236}">
                <a16:creationId xmlns:a16="http://schemas.microsoft.com/office/drawing/2014/main" id="{FD2C3E61-BCD3-4E8C-83D7-40B78AB4ACF3}"/>
              </a:ext>
            </a:extLst>
          </p:cNvPr>
          <p:cNvGrpSpPr/>
          <p:nvPr/>
        </p:nvGrpSpPr>
        <p:grpSpPr>
          <a:xfrm>
            <a:off x="19257818" y="29637569"/>
            <a:ext cx="11499273" cy="2730484"/>
            <a:chOff x="379554" y="28752072"/>
            <a:chExt cx="16567304" cy="4684737"/>
          </a:xfrm>
        </p:grpSpPr>
        <p:sp>
          <p:nvSpPr>
            <p:cNvPr id="68" name="Rectangle 67">
              <a:extLst>
                <a:ext uri="{FF2B5EF4-FFF2-40B4-BE49-F238E27FC236}">
                  <a16:creationId xmlns:a16="http://schemas.microsoft.com/office/drawing/2014/main" id="{DEB46FCD-9DA7-4396-9EFD-4E5999610805}"/>
                </a:ext>
              </a:extLst>
            </p:cNvPr>
            <p:cNvSpPr/>
            <p:nvPr/>
          </p:nvSpPr>
          <p:spPr>
            <a:xfrm>
              <a:off x="379554" y="28752072"/>
              <a:ext cx="16567304" cy="4684737"/>
            </a:xfrm>
            <a:prstGeom prst="rect">
              <a:avLst/>
            </a:prstGeom>
            <a:solidFill>
              <a:schemeClr val="accent2">
                <a:lumMod val="40000"/>
                <a:lumOff val="6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Arial" panose="020B0604020202020204" pitchFamily="34" charset="0"/>
              </a:endParaRPr>
            </a:p>
          </p:txBody>
        </p:sp>
        <p:sp>
          <p:nvSpPr>
            <p:cNvPr id="69" name="Rectangle 68">
              <a:extLst>
                <a:ext uri="{FF2B5EF4-FFF2-40B4-BE49-F238E27FC236}">
                  <a16:creationId xmlns:a16="http://schemas.microsoft.com/office/drawing/2014/main" id="{B40E356F-70D6-4FA3-B071-D3146E20C23E}"/>
                </a:ext>
              </a:extLst>
            </p:cNvPr>
            <p:cNvSpPr/>
            <p:nvPr/>
          </p:nvSpPr>
          <p:spPr>
            <a:xfrm>
              <a:off x="379554" y="28754611"/>
              <a:ext cx="16389943" cy="4594099"/>
            </a:xfrm>
            <a:prstGeom prst="rect">
              <a:avLst/>
            </a:prstGeom>
          </p:spPr>
          <p:txBody>
            <a:bodyPr wrap="square">
              <a:spAutoFit/>
            </a:bodyPr>
            <a:lstStyle/>
            <a:p>
              <a:pPr algn="just"/>
              <a:r>
                <a:rPr lang="en-US" sz="2400" dirty="0">
                  <a:cs typeface="Arial" panose="020B0604020202020204" pitchFamily="34" charset="0"/>
                </a:rPr>
                <a:t>Species were identified that are important for discriminating four cover types (top left), hummock (red), tall graminoid (blue), tall shrub (orange), and semi-wet (green), including </a:t>
              </a:r>
              <a:r>
                <a:rPr lang="en-US" sz="2400" i="1" dirty="0">
                  <a:cs typeface="Arial" panose="020B0604020202020204" pitchFamily="34" charset="0"/>
                </a:rPr>
                <a:t>Betula nana</a:t>
              </a:r>
              <a:r>
                <a:rPr lang="en-US" sz="2400" dirty="0">
                  <a:cs typeface="Arial" panose="020B0604020202020204" pitchFamily="34" charset="0"/>
                </a:rPr>
                <a:t>, </a:t>
              </a:r>
              <a:r>
                <a:rPr lang="en-US" sz="2400" i="1" dirty="0" err="1">
                  <a:cs typeface="Arial" panose="020B0604020202020204" pitchFamily="34" charset="0"/>
                </a:rPr>
                <a:t>Ledum</a:t>
              </a:r>
              <a:r>
                <a:rPr lang="en-US" sz="2400" i="1" dirty="0">
                  <a:cs typeface="Arial" panose="020B0604020202020204" pitchFamily="34" charset="0"/>
                </a:rPr>
                <a:t> </a:t>
              </a:r>
              <a:r>
                <a:rPr lang="en-US" sz="2400" i="1" dirty="0" err="1">
                  <a:cs typeface="Arial" panose="020B0604020202020204" pitchFamily="34" charset="0"/>
                </a:rPr>
                <a:t>groenlandicum</a:t>
              </a:r>
              <a:r>
                <a:rPr lang="en-US" sz="2400" dirty="0">
                  <a:cs typeface="Arial" panose="020B0604020202020204" pitchFamily="34" charset="0"/>
                </a:rPr>
                <a:t>, </a:t>
              </a:r>
              <a:r>
                <a:rPr lang="en-US" sz="2400" i="1" dirty="0">
                  <a:cs typeface="Arial" panose="020B0604020202020204" pitchFamily="34" charset="0"/>
                </a:rPr>
                <a:t>Sphagnum</a:t>
              </a:r>
              <a:r>
                <a:rPr lang="en-US" sz="2400" dirty="0">
                  <a:cs typeface="Arial" panose="020B0604020202020204" pitchFamily="34" charset="0"/>
                </a:rPr>
                <a:t> spp., and </a:t>
              </a:r>
              <a:r>
                <a:rPr lang="en-US" sz="2400" i="1" dirty="0" err="1">
                  <a:cs typeface="Arial" panose="020B0604020202020204" pitchFamily="34" charset="0"/>
                </a:rPr>
                <a:t>Eriophorum</a:t>
              </a:r>
              <a:r>
                <a:rPr lang="en-US" sz="2400" i="1" dirty="0">
                  <a:cs typeface="Arial" panose="020B0604020202020204" pitchFamily="34" charset="0"/>
                </a:rPr>
                <a:t> </a:t>
              </a:r>
              <a:r>
                <a:rPr lang="en-US" sz="2400" i="1" dirty="0" err="1">
                  <a:cs typeface="Arial" panose="020B0604020202020204" pitchFamily="34" charset="0"/>
                </a:rPr>
                <a:t>vaginatum</a:t>
              </a:r>
              <a:r>
                <a:rPr lang="en-US" sz="2400" dirty="0">
                  <a:cs typeface="Arial" panose="020B0604020202020204" pitchFamily="34" charset="0"/>
                </a:rPr>
                <a:t>. Hummock and tall shrub cover types are also distinct from tall graminoid and semi-wet in terms of diversity (bottom right). We expect these species to be useful for determining important spectra for species and cover type classification. Cover type mean spectra with confidence intervals were extracted from hyperspectral imagery and plotted in R (right).</a:t>
              </a:r>
            </a:p>
          </p:txBody>
        </p:sp>
      </p:grpSp>
      <p:sp>
        <p:nvSpPr>
          <p:cNvPr id="105" name="TextBox 104">
            <a:extLst>
              <a:ext uri="{FF2B5EF4-FFF2-40B4-BE49-F238E27FC236}">
                <a16:creationId xmlns:a16="http://schemas.microsoft.com/office/drawing/2014/main" id="{3A1396F3-A353-41E7-A5C2-2BDB24803F36}"/>
              </a:ext>
            </a:extLst>
          </p:cNvPr>
          <p:cNvSpPr txBox="1"/>
          <p:nvPr/>
        </p:nvSpPr>
        <p:spPr>
          <a:xfrm>
            <a:off x="26114288" y="22227907"/>
            <a:ext cx="1531617" cy="646331"/>
          </a:xfrm>
          <a:prstGeom prst="rect">
            <a:avLst/>
          </a:prstGeom>
          <a:noFill/>
        </p:spPr>
        <p:txBody>
          <a:bodyPr wrap="square" rtlCol="0">
            <a:spAutoFit/>
          </a:bodyPr>
          <a:lstStyle/>
          <a:p>
            <a:r>
              <a:rPr lang="en-US" sz="3600" b="1" dirty="0">
                <a:cs typeface="Times New Roman" panose="02020603050405020304" pitchFamily="18" charset="0"/>
              </a:rPr>
              <a:t>HM</a:t>
            </a:r>
          </a:p>
        </p:txBody>
      </p:sp>
      <p:sp>
        <p:nvSpPr>
          <p:cNvPr id="106" name="TextBox 105">
            <a:extLst>
              <a:ext uri="{FF2B5EF4-FFF2-40B4-BE49-F238E27FC236}">
                <a16:creationId xmlns:a16="http://schemas.microsoft.com/office/drawing/2014/main" id="{1C177BF8-38DE-4E02-9CFC-DA3D89C6961C}"/>
              </a:ext>
            </a:extLst>
          </p:cNvPr>
          <p:cNvSpPr txBox="1"/>
          <p:nvPr/>
        </p:nvSpPr>
        <p:spPr>
          <a:xfrm>
            <a:off x="26114288" y="19717898"/>
            <a:ext cx="1531617" cy="646331"/>
          </a:xfrm>
          <a:prstGeom prst="rect">
            <a:avLst/>
          </a:prstGeom>
          <a:noFill/>
        </p:spPr>
        <p:txBody>
          <a:bodyPr wrap="square" rtlCol="0">
            <a:spAutoFit/>
          </a:bodyPr>
          <a:lstStyle/>
          <a:p>
            <a:r>
              <a:rPr lang="en-US" sz="3600" b="1" dirty="0">
                <a:cs typeface="Times New Roman" panose="02020603050405020304" pitchFamily="18" charset="0"/>
              </a:rPr>
              <a:t>TG</a:t>
            </a:r>
          </a:p>
        </p:txBody>
      </p:sp>
      <p:sp>
        <p:nvSpPr>
          <p:cNvPr id="107" name="TextBox 106">
            <a:extLst>
              <a:ext uri="{FF2B5EF4-FFF2-40B4-BE49-F238E27FC236}">
                <a16:creationId xmlns:a16="http://schemas.microsoft.com/office/drawing/2014/main" id="{9837AE0A-A316-4EED-B2EC-C49C87C7D475}"/>
              </a:ext>
            </a:extLst>
          </p:cNvPr>
          <p:cNvSpPr txBox="1"/>
          <p:nvPr/>
        </p:nvSpPr>
        <p:spPr>
          <a:xfrm>
            <a:off x="26114288" y="27748303"/>
            <a:ext cx="1531617" cy="646331"/>
          </a:xfrm>
          <a:prstGeom prst="rect">
            <a:avLst/>
          </a:prstGeom>
          <a:noFill/>
        </p:spPr>
        <p:txBody>
          <a:bodyPr wrap="square" rtlCol="0">
            <a:spAutoFit/>
          </a:bodyPr>
          <a:lstStyle/>
          <a:p>
            <a:r>
              <a:rPr lang="en-US" sz="3600" b="1" dirty="0">
                <a:cs typeface="Times New Roman" panose="02020603050405020304" pitchFamily="18" charset="0"/>
              </a:rPr>
              <a:t>TS</a:t>
            </a:r>
          </a:p>
        </p:txBody>
      </p:sp>
      <p:sp>
        <p:nvSpPr>
          <p:cNvPr id="108" name="TextBox 107">
            <a:extLst>
              <a:ext uri="{FF2B5EF4-FFF2-40B4-BE49-F238E27FC236}">
                <a16:creationId xmlns:a16="http://schemas.microsoft.com/office/drawing/2014/main" id="{5212267C-273D-47B3-87A9-71F26587A427}"/>
              </a:ext>
            </a:extLst>
          </p:cNvPr>
          <p:cNvSpPr txBox="1"/>
          <p:nvPr/>
        </p:nvSpPr>
        <p:spPr>
          <a:xfrm>
            <a:off x="26114288" y="24823796"/>
            <a:ext cx="1531617" cy="646331"/>
          </a:xfrm>
          <a:prstGeom prst="rect">
            <a:avLst/>
          </a:prstGeom>
          <a:noFill/>
        </p:spPr>
        <p:txBody>
          <a:bodyPr wrap="square" rtlCol="0">
            <a:spAutoFit/>
          </a:bodyPr>
          <a:lstStyle/>
          <a:p>
            <a:r>
              <a:rPr lang="en-US" sz="3600" b="1" dirty="0">
                <a:cs typeface="Times New Roman" panose="02020603050405020304" pitchFamily="18" charset="0"/>
              </a:rPr>
              <a:t>SW</a:t>
            </a:r>
          </a:p>
        </p:txBody>
      </p:sp>
      <p:grpSp>
        <p:nvGrpSpPr>
          <p:cNvPr id="135" name="Group 134">
            <a:extLst>
              <a:ext uri="{FF2B5EF4-FFF2-40B4-BE49-F238E27FC236}">
                <a16:creationId xmlns:a16="http://schemas.microsoft.com/office/drawing/2014/main" id="{F46861AF-75C0-4899-BE26-A15ED6198A31}"/>
              </a:ext>
            </a:extLst>
          </p:cNvPr>
          <p:cNvGrpSpPr/>
          <p:nvPr/>
        </p:nvGrpSpPr>
        <p:grpSpPr>
          <a:xfrm>
            <a:off x="19257347" y="18412769"/>
            <a:ext cx="5145395" cy="7535775"/>
            <a:chOff x="19257347" y="18412769"/>
            <a:chExt cx="5145395" cy="7535775"/>
          </a:xfrm>
        </p:grpSpPr>
        <p:pic>
          <p:nvPicPr>
            <p:cNvPr id="130" name="Picture 129">
              <a:extLst>
                <a:ext uri="{FF2B5EF4-FFF2-40B4-BE49-F238E27FC236}">
                  <a16:creationId xmlns:a16="http://schemas.microsoft.com/office/drawing/2014/main" id="{E1E4A69C-FCF5-446B-99CC-EC87914C37FC}"/>
                </a:ext>
              </a:extLst>
            </p:cNvPr>
            <p:cNvPicPr>
              <a:picLocks noChangeAspect="1"/>
            </p:cNvPicPr>
            <p:nvPr/>
          </p:nvPicPr>
          <p:blipFill>
            <a:blip r:embed="rId21"/>
            <a:stretch>
              <a:fillRect/>
            </a:stretch>
          </p:blipFill>
          <p:spPr>
            <a:xfrm rot="5400000">
              <a:off x="18062157" y="19607959"/>
              <a:ext cx="7535775" cy="5145395"/>
            </a:xfrm>
            <a:prstGeom prst="rect">
              <a:avLst/>
            </a:prstGeom>
          </p:spPr>
        </p:pic>
        <p:sp>
          <p:nvSpPr>
            <p:cNvPr id="131" name="TextBox 130">
              <a:extLst>
                <a:ext uri="{FF2B5EF4-FFF2-40B4-BE49-F238E27FC236}">
                  <a16:creationId xmlns:a16="http://schemas.microsoft.com/office/drawing/2014/main" id="{D7417040-CC30-4EA5-B10E-48508E2D57A7}"/>
                </a:ext>
              </a:extLst>
            </p:cNvPr>
            <p:cNvSpPr txBox="1"/>
            <p:nvPr/>
          </p:nvSpPr>
          <p:spPr>
            <a:xfrm rot="21449527">
              <a:off x="21556206" y="21066707"/>
              <a:ext cx="2098651" cy="338554"/>
            </a:xfrm>
            <a:prstGeom prst="rect">
              <a:avLst/>
            </a:prstGeom>
            <a:noFill/>
          </p:spPr>
          <p:txBody>
            <a:bodyPr wrap="none" rtlCol="0">
              <a:spAutoFit/>
            </a:bodyPr>
            <a:lstStyle/>
            <a:p>
              <a:r>
                <a:rPr lang="en-US" sz="1600" dirty="0" err="1">
                  <a:latin typeface="Times New Roman" panose="02020603050405020304" pitchFamily="18" charset="0"/>
                  <a:cs typeface="Times New Roman" panose="02020603050405020304" pitchFamily="18" charset="0"/>
                </a:rPr>
                <a:t>Eriophorum</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vaginatum</a:t>
              </a:r>
              <a:endParaRPr lang="en-US" sz="1600" dirty="0">
                <a:latin typeface="Times New Roman" panose="02020603050405020304" pitchFamily="18" charset="0"/>
                <a:cs typeface="Times New Roman" panose="02020603050405020304" pitchFamily="18" charset="0"/>
              </a:endParaRPr>
            </a:p>
          </p:txBody>
        </p:sp>
        <p:sp>
          <p:nvSpPr>
            <p:cNvPr id="132" name="TextBox 131">
              <a:extLst>
                <a:ext uri="{FF2B5EF4-FFF2-40B4-BE49-F238E27FC236}">
                  <a16:creationId xmlns:a16="http://schemas.microsoft.com/office/drawing/2014/main" id="{E275DC00-2085-477C-85F3-99F2C7D1E0B8}"/>
                </a:ext>
              </a:extLst>
            </p:cNvPr>
            <p:cNvSpPr txBox="1"/>
            <p:nvPr/>
          </p:nvSpPr>
          <p:spPr>
            <a:xfrm rot="542544">
              <a:off x="22439737" y="21444766"/>
              <a:ext cx="1399742" cy="338554"/>
            </a:xfrm>
            <a:prstGeom prst="rect">
              <a:avLst/>
            </a:prstGeom>
            <a:noFill/>
          </p:spPr>
          <p:txBody>
            <a:bodyPr wrap="none" rtlCol="0">
              <a:spAutoFit/>
            </a:bodyPr>
            <a:lstStyle/>
            <a:p>
              <a:r>
                <a:rPr lang="en-US" sz="1600" dirty="0">
                  <a:latin typeface="Times New Roman" panose="02020603050405020304" pitchFamily="18" charset="0"/>
                  <a:cs typeface="Times New Roman" panose="02020603050405020304" pitchFamily="18" charset="0"/>
                </a:rPr>
                <a:t>Sphagnum </a:t>
              </a:r>
              <a:r>
                <a:rPr lang="en-US" sz="1600" dirty="0" err="1">
                  <a:latin typeface="Times New Roman" panose="02020603050405020304" pitchFamily="18" charset="0"/>
                  <a:cs typeface="Times New Roman" panose="02020603050405020304" pitchFamily="18" charset="0"/>
                </a:rPr>
                <a:t>spp</a:t>
              </a:r>
              <a:endParaRPr lang="en-US" sz="1600" dirty="0">
                <a:latin typeface="Times New Roman" panose="02020603050405020304" pitchFamily="18" charset="0"/>
                <a:cs typeface="Times New Roman" panose="02020603050405020304" pitchFamily="18" charset="0"/>
              </a:endParaRPr>
            </a:p>
          </p:txBody>
        </p:sp>
        <p:sp>
          <p:nvSpPr>
            <p:cNvPr id="133" name="TextBox 132">
              <a:extLst>
                <a:ext uri="{FF2B5EF4-FFF2-40B4-BE49-F238E27FC236}">
                  <a16:creationId xmlns:a16="http://schemas.microsoft.com/office/drawing/2014/main" id="{8A70A709-A697-4800-A87A-2D350D919628}"/>
                </a:ext>
              </a:extLst>
            </p:cNvPr>
            <p:cNvSpPr txBox="1"/>
            <p:nvPr/>
          </p:nvSpPr>
          <p:spPr>
            <a:xfrm rot="2495111">
              <a:off x="21761428" y="22237319"/>
              <a:ext cx="2052165" cy="338554"/>
            </a:xfrm>
            <a:prstGeom prst="rect">
              <a:avLst/>
            </a:prstGeom>
            <a:noFill/>
          </p:spPr>
          <p:txBody>
            <a:bodyPr wrap="none" rtlCol="0">
              <a:spAutoFit/>
            </a:bodyPr>
            <a:lstStyle/>
            <a:p>
              <a:r>
                <a:rPr lang="en-US" sz="1600" dirty="0" err="1">
                  <a:latin typeface="Times New Roman" panose="02020603050405020304" pitchFamily="18" charset="0"/>
                  <a:cs typeface="Times New Roman" panose="02020603050405020304" pitchFamily="18" charset="0"/>
                </a:rPr>
                <a:t>Ledum</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groenlandicum</a:t>
              </a:r>
              <a:endParaRPr lang="en-US" sz="1600" dirty="0">
                <a:latin typeface="Times New Roman" panose="02020603050405020304" pitchFamily="18" charset="0"/>
                <a:cs typeface="Times New Roman" panose="02020603050405020304" pitchFamily="18" charset="0"/>
              </a:endParaRPr>
            </a:p>
          </p:txBody>
        </p:sp>
        <p:sp>
          <p:nvSpPr>
            <p:cNvPr id="134" name="TextBox 133">
              <a:extLst>
                <a:ext uri="{FF2B5EF4-FFF2-40B4-BE49-F238E27FC236}">
                  <a16:creationId xmlns:a16="http://schemas.microsoft.com/office/drawing/2014/main" id="{CE464C7E-DCB1-44CE-A097-2A2178E1EBBB}"/>
                </a:ext>
              </a:extLst>
            </p:cNvPr>
            <p:cNvSpPr txBox="1"/>
            <p:nvPr/>
          </p:nvSpPr>
          <p:spPr>
            <a:xfrm rot="5717328">
              <a:off x="20906440" y="21916536"/>
              <a:ext cx="1160895" cy="338554"/>
            </a:xfrm>
            <a:prstGeom prst="rect">
              <a:avLst/>
            </a:prstGeom>
            <a:noFill/>
          </p:spPr>
          <p:txBody>
            <a:bodyPr wrap="none" rtlCol="0">
              <a:spAutoFit/>
            </a:bodyPr>
            <a:lstStyle/>
            <a:p>
              <a:r>
                <a:rPr lang="en-US" sz="1600" dirty="0">
                  <a:latin typeface="Times New Roman" panose="02020603050405020304" pitchFamily="18" charset="0"/>
                  <a:cs typeface="Times New Roman" panose="02020603050405020304" pitchFamily="18" charset="0"/>
                </a:rPr>
                <a:t>Betula nana</a:t>
              </a:r>
            </a:p>
          </p:txBody>
        </p:sp>
      </p:grpSp>
      <p:grpSp>
        <p:nvGrpSpPr>
          <p:cNvPr id="49" name="Group 48">
            <a:extLst>
              <a:ext uri="{FF2B5EF4-FFF2-40B4-BE49-F238E27FC236}">
                <a16:creationId xmlns:a16="http://schemas.microsoft.com/office/drawing/2014/main" id="{386D5C4F-E628-4C44-92B7-315099BF13F1}"/>
              </a:ext>
            </a:extLst>
          </p:cNvPr>
          <p:cNvGrpSpPr/>
          <p:nvPr/>
        </p:nvGrpSpPr>
        <p:grpSpPr>
          <a:xfrm>
            <a:off x="31221357" y="18393258"/>
            <a:ext cx="12297296" cy="2063704"/>
            <a:chOff x="31221357" y="18393258"/>
            <a:chExt cx="12297296" cy="2063704"/>
          </a:xfrm>
        </p:grpSpPr>
        <p:sp>
          <p:nvSpPr>
            <p:cNvPr id="136" name="Rectangle 135">
              <a:extLst>
                <a:ext uri="{FF2B5EF4-FFF2-40B4-BE49-F238E27FC236}">
                  <a16:creationId xmlns:a16="http://schemas.microsoft.com/office/drawing/2014/main" id="{3D6A84F2-8FDD-488E-87D4-5508247B8098}"/>
                </a:ext>
              </a:extLst>
            </p:cNvPr>
            <p:cNvSpPr/>
            <p:nvPr/>
          </p:nvSpPr>
          <p:spPr>
            <a:xfrm>
              <a:off x="31221357" y="18393258"/>
              <a:ext cx="12297296" cy="2063704"/>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cs typeface="Arial" panose="020B0604020202020204" pitchFamily="34" charset="0"/>
              </a:endParaRPr>
            </a:p>
          </p:txBody>
        </p:sp>
        <p:sp>
          <p:nvSpPr>
            <p:cNvPr id="137" name="Rectangle 136">
              <a:extLst>
                <a:ext uri="{FF2B5EF4-FFF2-40B4-BE49-F238E27FC236}">
                  <a16:creationId xmlns:a16="http://schemas.microsoft.com/office/drawing/2014/main" id="{38717D97-13B3-4BB8-8B52-FD4F8C34A671}"/>
                </a:ext>
              </a:extLst>
            </p:cNvPr>
            <p:cNvSpPr/>
            <p:nvPr/>
          </p:nvSpPr>
          <p:spPr>
            <a:xfrm>
              <a:off x="32014339" y="18964343"/>
              <a:ext cx="10711332" cy="942053"/>
            </a:xfrm>
            <a:prstGeom prst="rect">
              <a:avLst/>
            </a:prstGeom>
          </p:spPr>
          <p:txBody>
            <a:bodyPr wrap="square">
              <a:spAutoFit/>
            </a:bodyPr>
            <a:lstStyle/>
            <a:p>
              <a:pPr algn="ctr">
                <a:lnSpc>
                  <a:spcPct val="107000"/>
                </a:lnSpc>
                <a:spcAft>
                  <a:spcPts val="800"/>
                </a:spcAft>
              </a:pPr>
              <a:r>
                <a:rPr lang="en-US" sz="5400" b="1" i="1" dirty="0">
                  <a:ea typeface="Calibri" panose="020F0502020204030204" pitchFamily="34" charset="0"/>
                  <a:cs typeface="Arial" panose="020B0604020202020204" pitchFamily="34" charset="0"/>
                </a:rPr>
                <a:t>Next Steps</a:t>
              </a:r>
            </a:p>
          </p:txBody>
        </p:sp>
      </p:grpSp>
      <p:grpSp>
        <p:nvGrpSpPr>
          <p:cNvPr id="47" name="Group 46">
            <a:extLst>
              <a:ext uri="{FF2B5EF4-FFF2-40B4-BE49-F238E27FC236}">
                <a16:creationId xmlns:a16="http://schemas.microsoft.com/office/drawing/2014/main" id="{6DB8039E-5515-4ABA-9B3E-A3A5648C8A87}"/>
              </a:ext>
            </a:extLst>
          </p:cNvPr>
          <p:cNvGrpSpPr/>
          <p:nvPr/>
        </p:nvGrpSpPr>
        <p:grpSpPr>
          <a:xfrm>
            <a:off x="31221357" y="20638062"/>
            <a:ext cx="12297296" cy="6589356"/>
            <a:chOff x="31221357" y="21041355"/>
            <a:chExt cx="12297296" cy="5974171"/>
          </a:xfrm>
        </p:grpSpPr>
        <p:grpSp>
          <p:nvGrpSpPr>
            <p:cNvPr id="138" name="Group 137">
              <a:extLst>
                <a:ext uri="{FF2B5EF4-FFF2-40B4-BE49-F238E27FC236}">
                  <a16:creationId xmlns:a16="http://schemas.microsoft.com/office/drawing/2014/main" id="{0C87B445-611F-45BC-A4FC-BBB1B4F54DCF}"/>
                </a:ext>
              </a:extLst>
            </p:cNvPr>
            <p:cNvGrpSpPr/>
            <p:nvPr/>
          </p:nvGrpSpPr>
          <p:grpSpPr>
            <a:xfrm>
              <a:off x="31221357" y="21041355"/>
              <a:ext cx="12297296" cy="5974171"/>
              <a:chOff x="379554" y="28752073"/>
              <a:chExt cx="16567303" cy="4684737"/>
            </a:xfrm>
          </p:grpSpPr>
          <p:sp>
            <p:nvSpPr>
              <p:cNvPr id="139" name="Rectangle 138">
                <a:extLst>
                  <a:ext uri="{FF2B5EF4-FFF2-40B4-BE49-F238E27FC236}">
                    <a16:creationId xmlns:a16="http://schemas.microsoft.com/office/drawing/2014/main" id="{471B8F32-78F2-4B4B-99F2-36D9AB80026C}"/>
                  </a:ext>
                </a:extLst>
              </p:cNvPr>
              <p:cNvSpPr/>
              <p:nvPr/>
            </p:nvSpPr>
            <p:spPr>
              <a:xfrm>
                <a:off x="379554" y="28752073"/>
                <a:ext cx="16567303" cy="4684737"/>
              </a:xfrm>
              <a:prstGeom prst="rect">
                <a:avLst/>
              </a:prstGeom>
              <a:solidFill>
                <a:schemeClr val="accent2">
                  <a:lumMod val="40000"/>
                  <a:lumOff val="6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Arial" panose="020B0604020202020204" pitchFamily="34" charset="0"/>
                </a:endParaRPr>
              </a:p>
            </p:txBody>
          </p:sp>
          <p:sp>
            <p:nvSpPr>
              <p:cNvPr id="140" name="Rectangle 139">
                <a:extLst>
                  <a:ext uri="{FF2B5EF4-FFF2-40B4-BE49-F238E27FC236}">
                    <a16:creationId xmlns:a16="http://schemas.microsoft.com/office/drawing/2014/main" id="{501ACEAC-F878-4639-9F28-0DB4BB6AE96A}"/>
                  </a:ext>
                </a:extLst>
              </p:cNvPr>
              <p:cNvSpPr/>
              <p:nvPr/>
            </p:nvSpPr>
            <p:spPr>
              <a:xfrm>
                <a:off x="379554" y="28754611"/>
                <a:ext cx="16389943" cy="328223"/>
              </a:xfrm>
              <a:prstGeom prst="rect">
                <a:avLst/>
              </a:prstGeom>
            </p:spPr>
            <p:txBody>
              <a:bodyPr wrap="square">
                <a:spAutoFit/>
              </a:bodyPr>
              <a:lstStyle/>
              <a:p>
                <a:pPr algn="just"/>
                <a:endParaRPr lang="en-US" sz="2400" dirty="0">
                  <a:cs typeface="Arial" panose="020B0604020202020204" pitchFamily="34" charset="0"/>
                </a:endParaRPr>
              </a:p>
            </p:txBody>
          </p:sp>
        </p:grpSp>
        <p:sp>
          <p:nvSpPr>
            <p:cNvPr id="141" name="Rectangle 140">
              <a:extLst>
                <a:ext uri="{FF2B5EF4-FFF2-40B4-BE49-F238E27FC236}">
                  <a16:creationId xmlns:a16="http://schemas.microsoft.com/office/drawing/2014/main" id="{541B9669-FF2D-41F9-86C7-7A76A48F4C62}"/>
                </a:ext>
              </a:extLst>
            </p:cNvPr>
            <p:cNvSpPr/>
            <p:nvPr/>
          </p:nvSpPr>
          <p:spPr>
            <a:xfrm>
              <a:off x="31240933" y="21278390"/>
              <a:ext cx="12258145" cy="4771625"/>
            </a:xfrm>
            <a:prstGeom prst="rect">
              <a:avLst/>
            </a:prstGeom>
          </p:spPr>
          <p:txBody>
            <a:bodyPr wrap="square">
              <a:spAutoFit/>
            </a:bodyPr>
            <a:lstStyle/>
            <a:p>
              <a:pPr marL="571500" indent="-571500">
                <a:buFont typeface="Arial" panose="020B0604020202020204" pitchFamily="34" charset="0"/>
                <a:buChar char="•"/>
              </a:pPr>
              <a:r>
                <a:rPr lang="en-US" sz="4800" dirty="0">
                  <a:cs typeface="Arial" panose="020B0604020202020204" pitchFamily="34" charset="0"/>
                </a:rPr>
                <a:t>Cloud and shadow correction or masking from hyperspectral imagery and analysis</a:t>
              </a:r>
            </a:p>
            <a:p>
              <a:pPr marL="571500" indent="-571500">
                <a:buFont typeface="Arial" panose="020B0604020202020204" pitchFamily="34" charset="0"/>
                <a:buChar char="•"/>
              </a:pPr>
              <a:r>
                <a:rPr lang="en-US" sz="4800" dirty="0">
                  <a:cs typeface="Arial" panose="020B0604020202020204" pitchFamily="34" charset="0"/>
                </a:rPr>
                <a:t>Machine learning and PLSR statistical analysis for supervised classification using 1-meter plot data and hyperspectral data – cover type or species composition?</a:t>
              </a:r>
            </a:p>
            <a:p>
              <a:pPr marL="571500" indent="-571500">
                <a:buFont typeface="Arial" panose="020B0604020202020204" pitchFamily="34" charset="0"/>
                <a:buChar char="•"/>
              </a:pPr>
              <a:r>
                <a:rPr lang="en-US" sz="4800" dirty="0">
                  <a:cs typeface="Arial" panose="020B0604020202020204" pitchFamily="34" charset="0"/>
                </a:rPr>
                <a:t>Classification map development</a:t>
              </a:r>
            </a:p>
          </p:txBody>
        </p:sp>
      </p:grpSp>
      <p:grpSp>
        <p:nvGrpSpPr>
          <p:cNvPr id="27" name="Group 26">
            <a:extLst>
              <a:ext uri="{FF2B5EF4-FFF2-40B4-BE49-F238E27FC236}">
                <a16:creationId xmlns:a16="http://schemas.microsoft.com/office/drawing/2014/main" id="{F4935ACE-58AA-4F61-ABF6-44054FA9FB79}"/>
              </a:ext>
            </a:extLst>
          </p:cNvPr>
          <p:cNvGrpSpPr/>
          <p:nvPr/>
        </p:nvGrpSpPr>
        <p:grpSpPr>
          <a:xfrm>
            <a:off x="31221357" y="27465960"/>
            <a:ext cx="12297296" cy="2063704"/>
            <a:chOff x="31221357" y="27292525"/>
            <a:chExt cx="12297296" cy="2063704"/>
          </a:xfrm>
        </p:grpSpPr>
        <p:sp>
          <p:nvSpPr>
            <p:cNvPr id="142" name="Rectangle 141">
              <a:extLst>
                <a:ext uri="{FF2B5EF4-FFF2-40B4-BE49-F238E27FC236}">
                  <a16:creationId xmlns:a16="http://schemas.microsoft.com/office/drawing/2014/main" id="{AC895E94-A4F5-4C7C-8F2F-A48B74C89233}"/>
                </a:ext>
              </a:extLst>
            </p:cNvPr>
            <p:cNvSpPr/>
            <p:nvPr/>
          </p:nvSpPr>
          <p:spPr>
            <a:xfrm>
              <a:off x="31221357" y="27292525"/>
              <a:ext cx="12297296" cy="2063704"/>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cs typeface="Arial" panose="020B0604020202020204" pitchFamily="34" charset="0"/>
              </a:endParaRPr>
            </a:p>
          </p:txBody>
        </p:sp>
        <p:sp>
          <p:nvSpPr>
            <p:cNvPr id="143" name="Rectangle 142">
              <a:extLst>
                <a:ext uri="{FF2B5EF4-FFF2-40B4-BE49-F238E27FC236}">
                  <a16:creationId xmlns:a16="http://schemas.microsoft.com/office/drawing/2014/main" id="{C7A095AC-5427-4691-BEFB-49FA399E3D7D}"/>
                </a:ext>
              </a:extLst>
            </p:cNvPr>
            <p:cNvSpPr/>
            <p:nvPr/>
          </p:nvSpPr>
          <p:spPr>
            <a:xfrm>
              <a:off x="32014339" y="27942849"/>
              <a:ext cx="10711332" cy="942053"/>
            </a:xfrm>
            <a:prstGeom prst="rect">
              <a:avLst/>
            </a:prstGeom>
          </p:spPr>
          <p:txBody>
            <a:bodyPr wrap="square">
              <a:spAutoFit/>
            </a:bodyPr>
            <a:lstStyle/>
            <a:p>
              <a:pPr algn="ctr">
                <a:lnSpc>
                  <a:spcPct val="107000"/>
                </a:lnSpc>
                <a:spcAft>
                  <a:spcPts val="800"/>
                </a:spcAft>
              </a:pPr>
              <a:r>
                <a:rPr lang="en-US" sz="5400" b="1" i="1" dirty="0">
                  <a:ea typeface="Calibri" panose="020F0502020204030204" pitchFamily="34" charset="0"/>
                  <a:cs typeface="Arial" panose="020B0604020202020204" pitchFamily="34" charset="0"/>
                </a:rPr>
                <a:t>Acknowledgements</a:t>
              </a:r>
            </a:p>
          </p:txBody>
        </p:sp>
      </p:grpSp>
      <p:grpSp>
        <p:nvGrpSpPr>
          <p:cNvPr id="26" name="Group 25">
            <a:extLst>
              <a:ext uri="{FF2B5EF4-FFF2-40B4-BE49-F238E27FC236}">
                <a16:creationId xmlns:a16="http://schemas.microsoft.com/office/drawing/2014/main" id="{9E830CBB-C63B-414A-8E64-26FA1FD5EA63}"/>
              </a:ext>
            </a:extLst>
          </p:cNvPr>
          <p:cNvGrpSpPr/>
          <p:nvPr/>
        </p:nvGrpSpPr>
        <p:grpSpPr>
          <a:xfrm>
            <a:off x="31220085" y="29868172"/>
            <a:ext cx="12361638" cy="2774359"/>
            <a:chOff x="31220085" y="29868172"/>
            <a:chExt cx="12361638" cy="2774359"/>
          </a:xfrm>
        </p:grpSpPr>
        <p:sp>
          <p:nvSpPr>
            <p:cNvPr id="148" name="Rectangle 147">
              <a:extLst>
                <a:ext uri="{FF2B5EF4-FFF2-40B4-BE49-F238E27FC236}">
                  <a16:creationId xmlns:a16="http://schemas.microsoft.com/office/drawing/2014/main" id="{AFD55B53-3092-4E04-B888-DB7A3472A427}"/>
                </a:ext>
              </a:extLst>
            </p:cNvPr>
            <p:cNvSpPr/>
            <p:nvPr/>
          </p:nvSpPr>
          <p:spPr>
            <a:xfrm>
              <a:off x="31220085" y="29868172"/>
              <a:ext cx="12361638" cy="2730484"/>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Arial" panose="020B0604020202020204" pitchFamily="34" charset="0"/>
              </a:endParaRPr>
            </a:p>
          </p:txBody>
        </p:sp>
        <p:sp>
          <p:nvSpPr>
            <p:cNvPr id="147" name="Rectangle 146">
              <a:extLst>
                <a:ext uri="{FF2B5EF4-FFF2-40B4-BE49-F238E27FC236}">
                  <a16:creationId xmlns:a16="http://schemas.microsoft.com/office/drawing/2014/main" id="{35EF2552-5525-44C0-9E87-BA6BE47E80CC}"/>
                </a:ext>
              </a:extLst>
            </p:cNvPr>
            <p:cNvSpPr/>
            <p:nvPr/>
          </p:nvSpPr>
          <p:spPr>
            <a:xfrm>
              <a:off x="31274100" y="29964875"/>
              <a:ext cx="12258145" cy="2677656"/>
            </a:xfrm>
            <a:prstGeom prst="rect">
              <a:avLst/>
            </a:prstGeom>
          </p:spPr>
          <p:txBody>
            <a:bodyPr wrap="square">
              <a:spAutoFit/>
            </a:bodyPr>
            <a:lstStyle/>
            <a:p>
              <a:r>
                <a:rPr lang="en-US" sz="2800" dirty="0">
                  <a:cs typeface="Arial" panose="020B0604020202020204" pitchFamily="34" charset="0"/>
                </a:rPr>
                <a:t>Funding for this study was provided by NASA IDS Archaea to Atmosphere (NNX17AK10G), NASA IDS (NNX14AD31G), NSF Macrosystems (1638688). We are grateful to the Alaska Peatland Experiment teams from Michigan Technological University (E. Kane and D. Rupp), University of Guelph (C. </a:t>
              </a:r>
              <a:r>
                <a:rPr lang="en-US" sz="2800" dirty="0" err="1">
                  <a:cs typeface="Arial" panose="020B0604020202020204" pitchFamily="34" charset="0"/>
                </a:rPr>
                <a:t>Dieleman</a:t>
              </a:r>
              <a:r>
                <a:rPr lang="en-US" sz="2800" dirty="0">
                  <a:cs typeface="Arial" panose="020B0604020202020204" pitchFamily="34" charset="0"/>
                </a:rPr>
                <a:t> and W. Cox), and USGS (M. Waldrop and K. </a:t>
              </a:r>
              <a:r>
                <a:rPr lang="en-US" sz="2800" dirty="0" err="1">
                  <a:cs typeface="Arial" panose="020B0604020202020204" pitchFamily="34" charset="0"/>
                </a:rPr>
                <a:t>Manies</a:t>
              </a:r>
              <a:r>
                <a:rPr lang="en-US" sz="2800" dirty="0">
                  <a:cs typeface="Arial" panose="020B0604020202020204" pitchFamily="34" charset="0"/>
                </a:rPr>
                <a:t>) for their assistance in coordinating and completing field work.</a:t>
              </a:r>
            </a:p>
          </p:txBody>
        </p:sp>
      </p:grpSp>
      <p:sp>
        <p:nvSpPr>
          <p:cNvPr id="102" name="TextBox 101">
            <a:extLst>
              <a:ext uri="{FF2B5EF4-FFF2-40B4-BE49-F238E27FC236}">
                <a16:creationId xmlns:a16="http://schemas.microsoft.com/office/drawing/2014/main" id="{86698CAA-A568-4C17-9604-DD8F722CC9FB}"/>
              </a:ext>
            </a:extLst>
          </p:cNvPr>
          <p:cNvSpPr txBox="1"/>
          <p:nvPr/>
        </p:nvSpPr>
        <p:spPr>
          <a:xfrm rot="16200000">
            <a:off x="19270141" y="27295060"/>
            <a:ext cx="1226577" cy="276999"/>
          </a:xfrm>
          <a:prstGeom prst="rect">
            <a:avLst/>
          </a:prstGeom>
          <a:solidFill>
            <a:schemeClr val="bg1"/>
          </a:solidFill>
        </p:spPr>
        <p:txBody>
          <a:bodyPr wrap="square" rtlCol="0">
            <a:spAutoFit/>
          </a:bodyPr>
          <a:lstStyle/>
          <a:p>
            <a:r>
              <a:rPr lang="en-US" sz="1200" dirty="0">
                <a:latin typeface="Arial Unicode MS" panose="020B0604020202020204" pitchFamily="34" charset="-128"/>
                <a:ea typeface="Arial Unicode MS" panose="020B0604020202020204" pitchFamily="34" charset="-128"/>
                <a:cs typeface="Arial Unicode MS" panose="020B0604020202020204" pitchFamily="34" charset="-128"/>
              </a:rPr>
              <a:t>Shannon’s H</a:t>
            </a:r>
          </a:p>
        </p:txBody>
      </p:sp>
      <p:sp>
        <p:nvSpPr>
          <p:cNvPr id="104" name="Rectangle 103">
            <a:extLst>
              <a:ext uri="{FF2B5EF4-FFF2-40B4-BE49-F238E27FC236}">
                <a16:creationId xmlns:a16="http://schemas.microsoft.com/office/drawing/2014/main" id="{75778055-E4E9-4D86-BA98-9A2E538F6A5A}"/>
              </a:ext>
            </a:extLst>
          </p:cNvPr>
          <p:cNvSpPr/>
          <p:nvPr/>
        </p:nvSpPr>
        <p:spPr>
          <a:xfrm>
            <a:off x="358955" y="18378390"/>
            <a:ext cx="30620114" cy="14220266"/>
          </a:xfrm>
          <a:prstGeom prst="rect">
            <a:avLst/>
          </a:prstGeom>
          <a:noFill/>
          <a:ln/>
        </p:spPr>
        <p:style>
          <a:lnRef idx="2">
            <a:schemeClr val="accent4"/>
          </a:lnRef>
          <a:fillRef idx="1">
            <a:schemeClr val="lt1"/>
          </a:fillRef>
          <a:effectRef idx="0">
            <a:schemeClr val="accent4"/>
          </a:effectRef>
          <a:fontRef idx="minor">
            <a:schemeClr val="dk1"/>
          </a:fontRef>
        </p:style>
        <p:txBody>
          <a:bodyPr rtlCol="0" anchor="ctr"/>
          <a:lstStyle/>
          <a:p>
            <a:pPr algn="ctr"/>
            <a:endParaRPr lang="en-US"/>
          </a:p>
        </p:txBody>
      </p:sp>
      <p:pic>
        <p:nvPicPr>
          <p:cNvPr id="80" name="Picture 79">
            <a:extLst>
              <a:ext uri="{FF2B5EF4-FFF2-40B4-BE49-F238E27FC236}">
                <a16:creationId xmlns:a16="http://schemas.microsoft.com/office/drawing/2014/main" id="{77879625-213E-4745-8254-195C16C6998D}"/>
              </a:ext>
            </a:extLst>
          </p:cNvPr>
          <p:cNvPicPr>
            <a:picLocks noChangeAspect="1"/>
          </p:cNvPicPr>
          <p:nvPr/>
        </p:nvPicPr>
        <p:blipFill rotWithShape="1">
          <a:blip r:embed="rId22">
            <a:clrChange>
              <a:clrFrom>
                <a:srgbClr val="FFFFFF"/>
              </a:clrFrom>
              <a:clrTo>
                <a:srgbClr val="FFFFFF">
                  <a:alpha val="0"/>
                </a:srgbClr>
              </a:clrTo>
            </a:clrChange>
            <a:extLst>
              <a:ext uri="{28A0092B-C50C-407E-A947-70E740481C1C}">
                <a14:useLocalDpi xmlns:a14="http://schemas.microsoft.com/office/drawing/2010/main" val="0"/>
              </a:ext>
            </a:extLst>
          </a:blip>
          <a:srcRect b="10200"/>
          <a:stretch/>
        </p:blipFill>
        <p:spPr>
          <a:xfrm>
            <a:off x="3145682" y="587127"/>
            <a:ext cx="6068354" cy="4795497"/>
          </a:xfrm>
          <a:prstGeom prst="rect">
            <a:avLst/>
          </a:prstGeom>
        </p:spPr>
      </p:pic>
      <p:sp>
        <p:nvSpPr>
          <p:cNvPr id="81" name="Star: 5 Points 80">
            <a:extLst>
              <a:ext uri="{FF2B5EF4-FFF2-40B4-BE49-F238E27FC236}">
                <a16:creationId xmlns:a16="http://schemas.microsoft.com/office/drawing/2014/main" id="{D1BE1E13-4BDC-411A-8337-C4CC6B8A4B43}"/>
              </a:ext>
            </a:extLst>
          </p:cNvPr>
          <p:cNvSpPr/>
          <p:nvPr/>
        </p:nvSpPr>
        <p:spPr>
          <a:xfrm>
            <a:off x="6905002" y="2451374"/>
            <a:ext cx="282011" cy="230432"/>
          </a:xfrm>
          <a:prstGeom prst="star5">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1405178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2163</TotalTime>
  <Words>894</Words>
  <Application>Microsoft Office PowerPoint</Application>
  <PresentationFormat>Custom</PresentationFormat>
  <Paragraphs>38</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 Unicode MS</vt:lpstr>
      <vt:lpstr>Arial</vt:lpstr>
      <vt:lpstr>Calibri</vt:lpstr>
      <vt:lpstr>Calibri Light</vt:lpstr>
      <vt:lpstr>Times New Roman</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Sullivan, Franklin</dc:creator>
  <cp:lastModifiedBy>Sullivan, Franklin</cp:lastModifiedBy>
  <cp:revision>61</cp:revision>
  <dcterms:created xsi:type="dcterms:W3CDTF">2018-11-14T14:38:47Z</dcterms:created>
  <dcterms:modified xsi:type="dcterms:W3CDTF">2018-12-05T18:08:38Z</dcterms:modified>
</cp:coreProperties>
</file>