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handoutMasters/handoutMaster1.xml" ContentType="application/vnd.openxmlformats-officedocument.presentationml.handoutMaster+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theme/theme2.xml" ContentType="application/vnd.openxmlformats-officedocument.theme+xml"/>
  <Override PartName="/ppt/viewProps.xml" ContentType="application/vnd.openxmlformats-officedocument.presentationml.viewProps+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Default Extension="jpeg" ContentType="image/jpeg"/>
  <Override PartName="/ppt/tableStyles.xml" ContentType="application/vnd.openxmlformats-officedocument.presentationml.tableStyles+xml"/>
  <Override PartName="/ppt/slideLayouts/slideLayout4.xml" ContentType="application/vnd.openxmlformats-officedocument.presentationml.slideLayout+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1089600"/>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charset="0"/>
        <a:ea typeface="+mn-ea"/>
        <a:cs typeface="+mn-cs"/>
      </a:defRPr>
    </a:lvl1pPr>
    <a:lvl2pPr marL="457200" algn="l" rtl="0" eaLnBrk="0" fontAlgn="base" hangingPunct="0">
      <a:spcBef>
        <a:spcPct val="0"/>
      </a:spcBef>
      <a:spcAft>
        <a:spcPct val="0"/>
      </a:spcAft>
      <a:defRPr sz="2400" kern="1200">
        <a:solidFill>
          <a:schemeClr val="tx1"/>
        </a:solidFill>
        <a:latin typeface="Times" charset="0"/>
        <a:ea typeface="+mn-ea"/>
        <a:cs typeface="+mn-cs"/>
      </a:defRPr>
    </a:lvl2pPr>
    <a:lvl3pPr marL="914400" algn="l" rtl="0" eaLnBrk="0" fontAlgn="base" hangingPunct="0">
      <a:spcBef>
        <a:spcPct val="0"/>
      </a:spcBef>
      <a:spcAft>
        <a:spcPct val="0"/>
      </a:spcAft>
      <a:defRPr sz="2400" kern="1200">
        <a:solidFill>
          <a:schemeClr val="tx1"/>
        </a:solidFill>
        <a:latin typeface="Times" charset="0"/>
        <a:ea typeface="+mn-ea"/>
        <a:cs typeface="+mn-cs"/>
      </a:defRPr>
    </a:lvl3pPr>
    <a:lvl4pPr marL="1371600" algn="l" rtl="0" eaLnBrk="0" fontAlgn="base" hangingPunct="0">
      <a:spcBef>
        <a:spcPct val="0"/>
      </a:spcBef>
      <a:spcAft>
        <a:spcPct val="0"/>
      </a:spcAft>
      <a:defRPr sz="2400" kern="1200">
        <a:solidFill>
          <a:schemeClr val="tx1"/>
        </a:solidFill>
        <a:latin typeface="Times" charset="0"/>
        <a:ea typeface="+mn-ea"/>
        <a:cs typeface="+mn-cs"/>
      </a:defRPr>
    </a:lvl4pPr>
    <a:lvl5pPr marL="1828800" algn="l" rtl="0" eaLnBrk="0" fontAlgn="base" hangingPunct="0">
      <a:spcBef>
        <a:spcPct val="0"/>
      </a:spcBef>
      <a:spcAft>
        <a:spcPct val="0"/>
      </a:spcAft>
      <a:defRPr sz="2400" kern="1200">
        <a:solidFill>
          <a:schemeClr val="tx1"/>
        </a:solidFill>
        <a:latin typeface="Times" charset="0"/>
        <a:ea typeface="+mn-ea"/>
        <a:cs typeface="+mn-cs"/>
      </a:defRPr>
    </a:lvl5pPr>
    <a:lvl6pPr marL="2286000" algn="l" defTabSz="457200" rtl="0" eaLnBrk="1" latinLnBrk="0" hangingPunct="1">
      <a:defRPr sz="2400" kern="1200">
        <a:solidFill>
          <a:schemeClr val="tx1"/>
        </a:solidFill>
        <a:latin typeface="Times" charset="0"/>
        <a:ea typeface="+mn-ea"/>
        <a:cs typeface="+mn-cs"/>
      </a:defRPr>
    </a:lvl6pPr>
    <a:lvl7pPr marL="2743200" algn="l" defTabSz="457200" rtl="0" eaLnBrk="1" latinLnBrk="0" hangingPunct="1">
      <a:defRPr sz="2400" kern="1200">
        <a:solidFill>
          <a:schemeClr val="tx1"/>
        </a:solidFill>
        <a:latin typeface="Times" charset="0"/>
        <a:ea typeface="+mn-ea"/>
        <a:cs typeface="+mn-cs"/>
      </a:defRPr>
    </a:lvl7pPr>
    <a:lvl8pPr marL="3200400" algn="l" defTabSz="457200" rtl="0" eaLnBrk="1" latinLnBrk="0" hangingPunct="1">
      <a:defRPr sz="2400" kern="1200">
        <a:solidFill>
          <a:schemeClr val="tx1"/>
        </a:solidFill>
        <a:latin typeface="Times" charset="0"/>
        <a:ea typeface="+mn-ea"/>
        <a:cs typeface="+mn-cs"/>
      </a:defRPr>
    </a:lvl8pPr>
    <a:lvl9pPr marL="3657600" algn="l" defTabSz="457200" rtl="0" eaLnBrk="1" latinLnBrk="0" hangingPunct="1">
      <a:defRPr sz="2400" kern="1200">
        <a:solidFill>
          <a:schemeClr val="tx1"/>
        </a:solidFill>
        <a:latin typeface="Times"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clrMru>
    <a:srgbClr val="FF020E"/>
    <a:srgbClr val="A304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p:restoredLeft sz="15620"/>
    <p:restoredTop sz="93689" autoAdjust="0"/>
  </p:normalViewPr>
  <p:slideViewPr>
    <p:cSldViewPr>
      <p:cViewPr>
        <p:scale>
          <a:sx n="66" d="100"/>
          <a:sy n="66" d="100"/>
        </p:scale>
        <p:origin x="-88" y="-88"/>
      </p:cViewPr>
      <p:guideLst>
        <p:guide orient="horz" pos="9792"/>
        <p:guide pos="13872"/>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19" d="100"/>
          <a:sy n="119" d="100"/>
        </p:scale>
        <p:origin x="-5296"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0F89467-B675-7644-BF11-5FD9F466AED2}" type="datetimeFigureOut">
              <a:rPr lang="en-US"/>
              <a:pPr/>
              <a:t>12/5/18</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F855BF7-60A8-B54C-A86B-9F5E61DD31DE}" type="slidenum">
              <a:rPr/>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110626-BD6C-4C40-9540-3ECB9CF0CD3B}" type="datetimeFigureOut">
              <a:rPr lang="en-US"/>
              <a:pPr/>
              <a:t>12/5/18</a:t>
            </a:fld>
            <a:endParaRPr lang="en-US" dirty="0"/>
          </a:p>
        </p:txBody>
      </p:sp>
      <p:sp>
        <p:nvSpPr>
          <p:cNvPr id="4" name="Slide Image Placeholder 3"/>
          <p:cNvSpPr>
            <a:spLocks noGrp="1" noRot="1" noChangeAspect="1"/>
          </p:cNvSpPr>
          <p:nvPr>
            <p:ph type="sldImg" idx="2"/>
          </p:nvPr>
        </p:nvSpPr>
        <p:spPr>
          <a:xfrm>
            <a:off x="1009650" y="685800"/>
            <a:ext cx="48387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7AA300-4C60-5644-8A4F-8E5F87A596BF}" type="slidenum">
              <a:rPr/>
              <a:pPr/>
              <a:t>‹#›</a:t>
            </a:fld>
            <a:endParaRPr lang="en-US" dirty="0"/>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C7AA300-4C60-5644-8A4F-8E5F87A596BF}" type="slidenum">
              <a:rPr lang="en-US" smtClean="0"/>
              <a:pPr/>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510" y="9658351"/>
            <a:ext cx="37308183" cy="6664325"/>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6583018" y="17618075"/>
            <a:ext cx="30725165" cy="794385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893" y="1244600"/>
            <a:ext cx="39501417" cy="5181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2194893" y="7254875"/>
            <a:ext cx="39501417" cy="20516850"/>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19978689"/>
            <a:ext cx="37308183" cy="6173787"/>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1" y="13177838"/>
            <a:ext cx="37308183" cy="680085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893" y="1244600"/>
            <a:ext cx="39501417" cy="5181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2194892" y="7254875"/>
            <a:ext cx="19671195" cy="20516850"/>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5114" y="7254875"/>
            <a:ext cx="19671196" cy="20516850"/>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893" y="1244600"/>
            <a:ext cx="39501417" cy="5181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892" y="6959601"/>
            <a:ext cx="19392899" cy="2900363"/>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4892" y="9859963"/>
            <a:ext cx="19392899" cy="17911762"/>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783" y="6959601"/>
            <a:ext cx="19399527" cy="2900363"/>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783" y="9859963"/>
            <a:ext cx="19399527" cy="17911762"/>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4893" y="1244600"/>
            <a:ext cx="39501417" cy="5181600"/>
          </a:xfrm>
          <a:prstGeom prst="rect">
            <a:avLst/>
          </a:prstGeom>
        </p:spPr>
        <p:txBody>
          <a:bodyPr vert="horz"/>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893" y="1238251"/>
            <a:ext cx="14439899" cy="5267325"/>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59909" y="1238251"/>
            <a:ext cx="24536400" cy="2653347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893" y="6505575"/>
            <a:ext cx="14439899" cy="21266150"/>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318" y="21763039"/>
            <a:ext cx="26335383" cy="2568575"/>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318" y="2778126"/>
            <a:ext cx="26335383" cy="186531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318" y="24331613"/>
            <a:ext cx="26335383" cy="3649662"/>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4893" y="1244600"/>
            <a:ext cx="39501417" cy="5181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2194893" y="7254875"/>
            <a:ext cx="39501417" cy="205168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782" y="1244601"/>
            <a:ext cx="9874527" cy="265271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892" y="1244601"/>
            <a:ext cx="29467865" cy="265271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79888" rtl="0" eaLnBrk="0" fontAlgn="base" hangingPunct="0">
        <a:spcBef>
          <a:spcPct val="0"/>
        </a:spcBef>
        <a:spcAft>
          <a:spcPct val="0"/>
        </a:spcAft>
        <a:defRPr sz="20100">
          <a:solidFill>
            <a:schemeClr val="tx2"/>
          </a:solidFill>
          <a:latin typeface="+mj-lt"/>
          <a:ea typeface="ＭＳ Ｐゴシック" charset="-128"/>
          <a:cs typeface="ＭＳ Ｐゴシック" charset="-128"/>
        </a:defRPr>
      </a:lvl1pPr>
      <a:lvl2pPr algn="ctr" defTabSz="4179888" rtl="0" eaLnBrk="0" fontAlgn="base" hangingPunct="0">
        <a:spcBef>
          <a:spcPct val="0"/>
        </a:spcBef>
        <a:spcAft>
          <a:spcPct val="0"/>
        </a:spcAft>
        <a:defRPr sz="20100">
          <a:solidFill>
            <a:schemeClr val="tx2"/>
          </a:solidFill>
          <a:latin typeface="Times" charset="0"/>
          <a:ea typeface="ＭＳ Ｐゴシック" charset="-128"/>
          <a:cs typeface="ＭＳ Ｐゴシック" charset="-128"/>
        </a:defRPr>
      </a:lvl2pPr>
      <a:lvl3pPr algn="ctr" defTabSz="4179888" rtl="0" eaLnBrk="0" fontAlgn="base" hangingPunct="0">
        <a:spcBef>
          <a:spcPct val="0"/>
        </a:spcBef>
        <a:spcAft>
          <a:spcPct val="0"/>
        </a:spcAft>
        <a:defRPr sz="20100">
          <a:solidFill>
            <a:schemeClr val="tx2"/>
          </a:solidFill>
          <a:latin typeface="Times" charset="0"/>
          <a:ea typeface="ＭＳ Ｐゴシック" charset="-128"/>
          <a:cs typeface="ＭＳ Ｐゴシック" charset="-128"/>
        </a:defRPr>
      </a:lvl3pPr>
      <a:lvl4pPr algn="ctr" defTabSz="4179888" rtl="0" eaLnBrk="0" fontAlgn="base" hangingPunct="0">
        <a:spcBef>
          <a:spcPct val="0"/>
        </a:spcBef>
        <a:spcAft>
          <a:spcPct val="0"/>
        </a:spcAft>
        <a:defRPr sz="20100">
          <a:solidFill>
            <a:schemeClr val="tx2"/>
          </a:solidFill>
          <a:latin typeface="Times" charset="0"/>
          <a:ea typeface="ＭＳ Ｐゴシック" charset="-128"/>
          <a:cs typeface="ＭＳ Ｐゴシック" charset="-128"/>
        </a:defRPr>
      </a:lvl4pPr>
      <a:lvl5pPr algn="ctr" defTabSz="4179888" rtl="0" eaLnBrk="0" fontAlgn="base" hangingPunct="0">
        <a:spcBef>
          <a:spcPct val="0"/>
        </a:spcBef>
        <a:spcAft>
          <a:spcPct val="0"/>
        </a:spcAft>
        <a:defRPr sz="20100">
          <a:solidFill>
            <a:schemeClr val="tx2"/>
          </a:solidFill>
          <a:latin typeface="Times" charset="0"/>
          <a:ea typeface="ＭＳ Ｐゴシック" charset="-128"/>
          <a:cs typeface="ＭＳ Ｐゴシック" charset="-128"/>
        </a:defRPr>
      </a:lvl5pPr>
      <a:lvl6pPr marL="457200" algn="ctr" defTabSz="4179888" rtl="0" fontAlgn="base">
        <a:spcBef>
          <a:spcPct val="0"/>
        </a:spcBef>
        <a:spcAft>
          <a:spcPct val="0"/>
        </a:spcAft>
        <a:defRPr sz="20100">
          <a:solidFill>
            <a:schemeClr val="tx2"/>
          </a:solidFill>
          <a:latin typeface="Times" charset="0"/>
        </a:defRPr>
      </a:lvl6pPr>
      <a:lvl7pPr marL="914400" algn="ctr" defTabSz="4179888" rtl="0" fontAlgn="base">
        <a:spcBef>
          <a:spcPct val="0"/>
        </a:spcBef>
        <a:spcAft>
          <a:spcPct val="0"/>
        </a:spcAft>
        <a:defRPr sz="20100">
          <a:solidFill>
            <a:schemeClr val="tx2"/>
          </a:solidFill>
          <a:latin typeface="Times" charset="0"/>
        </a:defRPr>
      </a:lvl7pPr>
      <a:lvl8pPr marL="1371600" algn="ctr" defTabSz="4179888" rtl="0" fontAlgn="base">
        <a:spcBef>
          <a:spcPct val="0"/>
        </a:spcBef>
        <a:spcAft>
          <a:spcPct val="0"/>
        </a:spcAft>
        <a:defRPr sz="20100">
          <a:solidFill>
            <a:schemeClr val="tx2"/>
          </a:solidFill>
          <a:latin typeface="Times" charset="0"/>
        </a:defRPr>
      </a:lvl8pPr>
      <a:lvl9pPr marL="1828800" algn="ctr" defTabSz="4179888" rtl="0" fontAlgn="base">
        <a:spcBef>
          <a:spcPct val="0"/>
        </a:spcBef>
        <a:spcAft>
          <a:spcPct val="0"/>
        </a:spcAft>
        <a:defRPr sz="20100">
          <a:solidFill>
            <a:schemeClr val="tx2"/>
          </a:solidFill>
          <a:latin typeface="Times" charset="0"/>
        </a:defRPr>
      </a:lvl9pPr>
    </p:titleStyle>
    <p:bodyStyle>
      <a:lvl1pPr marL="1566863" indent="-1566863" algn="l" defTabSz="4179888" rtl="0" eaLnBrk="0" fontAlgn="base" hangingPunct="0">
        <a:spcBef>
          <a:spcPct val="20000"/>
        </a:spcBef>
        <a:spcAft>
          <a:spcPct val="0"/>
        </a:spcAft>
        <a:buChar char="•"/>
        <a:defRPr sz="14600">
          <a:solidFill>
            <a:schemeClr val="tx1"/>
          </a:solidFill>
          <a:latin typeface="+mn-lt"/>
          <a:ea typeface="ＭＳ Ｐゴシック" charset="-128"/>
          <a:cs typeface="ＭＳ Ｐゴシック" charset="-128"/>
        </a:defRPr>
      </a:lvl1pPr>
      <a:lvl2pPr marL="3395663" indent="-1304925" algn="l" defTabSz="4179888" rtl="0" eaLnBrk="0" fontAlgn="base" hangingPunct="0">
        <a:spcBef>
          <a:spcPct val="20000"/>
        </a:spcBef>
        <a:spcAft>
          <a:spcPct val="0"/>
        </a:spcAft>
        <a:buChar char="–"/>
        <a:defRPr sz="12800">
          <a:solidFill>
            <a:schemeClr val="tx1"/>
          </a:solidFill>
          <a:latin typeface="+mn-lt"/>
          <a:ea typeface="ＭＳ Ｐゴシック" charset="-128"/>
        </a:defRPr>
      </a:lvl2pPr>
      <a:lvl3pPr marL="5224463" indent="-1044575" algn="l" defTabSz="4179888" rtl="0" eaLnBrk="0" fontAlgn="base" hangingPunct="0">
        <a:spcBef>
          <a:spcPct val="20000"/>
        </a:spcBef>
        <a:spcAft>
          <a:spcPct val="0"/>
        </a:spcAft>
        <a:buChar char="•"/>
        <a:defRPr sz="11000">
          <a:solidFill>
            <a:schemeClr val="tx1"/>
          </a:solidFill>
          <a:latin typeface="+mn-lt"/>
          <a:ea typeface="ＭＳ Ｐゴシック" charset="-128"/>
        </a:defRPr>
      </a:lvl3pPr>
      <a:lvl4pPr marL="7315200" indent="-1044575" algn="l" defTabSz="4179888" rtl="0" eaLnBrk="0" fontAlgn="base" hangingPunct="0">
        <a:spcBef>
          <a:spcPct val="20000"/>
        </a:spcBef>
        <a:spcAft>
          <a:spcPct val="0"/>
        </a:spcAft>
        <a:buChar char="–"/>
        <a:defRPr sz="9100">
          <a:solidFill>
            <a:schemeClr val="tx1"/>
          </a:solidFill>
          <a:latin typeface="+mn-lt"/>
          <a:ea typeface="ＭＳ Ｐゴシック" charset="-128"/>
        </a:defRPr>
      </a:lvl4pPr>
      <a:lvl5pPr marL="9405938" indent="-1046163" algn="l" defTabSz="4179888" rtl="0" eaLnBrk="0" fontAlgn="base" hangingPunct="0">
        <a:spcBef>
          <a:spcPct val="20000"/>
        </a:spcBef>
        <a:spcAft>
          <a:spcPct val="0"/>
        </a:spcAft>
        <a:buChar char="»"/>
        <a:defRPr sz="9100">
          <a:solidFill>
            <a:schemeClr val="tx1"/>
          </a:solidFill>
          <a:latin typeface="+mn-lt"/>
          <a:ea typeface="ＭＳ Ｐゴシック" charset="-128"/>
        </a:defRPr>
      </a:lvl5pPr>
      <a:lvl6pPr marL="9863138" indent="-1046163" algn="l" defTabSz="4179888" rtl="0" fontAlgn="base">
        <a:spcBef>
          <a:spcPct val="20000"/>
        </a:spcBef>
        <a:spcAft>
          <a:spcPct val="0"/>
        </a:spcAft>
        <a:buChar char="»"/>
        <a:defRPr sz="9100">
          <a:solidFill>
            <a:schemeClr val="tx1"/>
          </a:solidFill>
          <a:latin typeface="+mn-lt"/>
          <a:ea typeface="ＭＳ Ｐゴシック" charset="-128"/>
        </a:defRPr>
      </a:lvl6pPr>
      <a:lvl7pPr marL="10320338" indent="-1046163" algn="l" defTabSz="4179888" rtl="0" fontAlgn="base">
        <a:spcBef>
          <a:spcPct val="20000"/>
        </a:spcBef>
        <a:spcAft>
          <a:spcPct val="0"/>
        </a:spcAft>
        <a:buChar char="»"/>
        <a:defRPr sz="9100">
          <a:solidFill>
            <a:schemeClr val="tx1"/>
          </a:solidFill>
          <a:latin typeface="+mn-lt"/>
          <a:ea typeface="ＭＳ Ｐゴシック" charset="-128"/>
        </a:defRPr>
      </a:lvl7pPr>
      <a:lvl8pPr marL="10777538" indent="-1046163" algn="l" defTabSz="4179888" rtl="0" fontAlgn="base">
        <a:spcBef>
          <a:spcPct val="20000"/>
        </a:spcBef>
        <a:spcAft>
          <a:spcPct val="0"/>
        </a:spcAft>
        <a:buChar char="»"/>
        <a:defRPr sz="9100">
          <a:solidFill>
            <a:schemeClr val="tx1"/>
          </a:solidFill>
          <a:latin typeface="+mn-lt"/>
          <a:ea typeface="ＭＳ Ｐゴシック" charset="-128"/>
        </a:defRPr>
      </a:lvl8pPr>
      <a:lvl9pPr marL="11234738" indent="-1046163" algn="l" defTabSz="4179888" rtl="0" fontAlgn="base">
        <a:spcBef>
          <a:spcPct val="20000"/>
        </a:spcBef>
        <a:spcAft>
          <a:spcPct val="0"/>
        </a:spcAft>
        <a:buChar char="»"/>
        <a:defRPr sz="91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9.jpeg"/><Relationship Id="rId12" Type="http://schemas.openxmlformats.org/officeDocument/2006/relationships/image" Target="../media/image10.jpeg"/><Relationship Id="rId13" Type="http://schemas.openxmlformats.org/officeDocument/2006/relationships/image" Target="../media/image11.jpeg"/><Relationship Id="rId14" Type="http://schemas.openxmlformats.org/officeDocument/2006/relationships/image" Target="../media/image12.jpeg"/><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jpeg"/><Relationship Id="rId6" Type="http://schemas.openxmlformats.org/officeDocument/2006/relationships/image" Target="../media/image4.jpeg"/><Relationship Id="rId7" Type="http://schemas.openxmlformats.org/officeDocument/2006/relationships/image" Target="../media/image5.png"/><Relationship Id="rId8" Type="http://schemas.openxmlformats.org/officeDocument/2006/relationships/image" Target="../media/image6.jpeg"/><Relationship Id="rId9" Type="http://schemas.openxmlformats.org/officeDocument/2006/relationships/image" Target="../media/image7.jpeg"/><Relationship Id="rId10"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8" name="Text Box 26"/>
          <p:cNvSpPr txBox="1">
            <a:spLocks noChangeArrowheads="1"/>
          </p:cNvSpPr>
          <p:nvPr/>
        </p:nvSpPr>
        <p:spPr bwMode="auto">
          <a:xfrm>
            <a:off x="838200" y="21183600"/>
            <a:ext cx="13944600" cy="8463856"/>
          </a:xfrm>
          <a:prstGeom prst="rect">
            <a:avLst/>
          </a:prstGeom>
          <a:noFill/>
          <a:ln w="3175" cmpd="sng">
            <a:solidFill>
              <a:schemeClr val="tx1"/>
            </a:solidFill>
            <a:miter lim="800000"/>
            <a:headEnd/>
            <a:tailEnd/>
          </a:ln>
        </p:spPr>
        <p:txBody>
          <a:bodyPr wrap="square">
            <a:prstTxWarp prst="textNoShape">
              <a:avLst/>
            </a:prstTxWarp>
            <a:spAutoFit/>
          </a:bodyPr>
          <a:lstStyle/>
          <a:p>
            <a:pPr algn="just"/>
            <a:r>
              <a:rPr lang="en-US" sz="3200" dirty="0" smtClean="0">
                <a:solidFill>
                  <a:srgbClr val="000000"/>
                </a:solidFill>
              </a:rPr>
              <a:t>Telescopes of stacked silicon Solid State Detectors (SSDs) are the most common method to measure ions in the energy range of 10-100s MeV/u. Measuring ion composition with good (single element) resolution requires the angle of incidence be determined. The most common method to obtain angle corrections is to use complex Position Detectors (PSD’s). </a:t>
            </a:r>
          </a:p>
          <a:p>
            <a:pPr algn="just"/>
            <a:r>
              <a:rPr lang="en-US" sz="3200" dirty="0" smtClean="0">
                <a:solidFill>
                  <a:srgbClr val="000000"/>
                </a:solidFill>
              </a:rPr>
              <a:t>	The Angle Detecting Inclined Sensor (ADIS) system [1] uses detectors inclined to the instrument axis to determine the angle of incidence.  Consider an ion traversing a solid state detector (D1 left).  The signal from that detector depends upon the detector material traversed (red), which increases with the angle of incidence — exactly the effect that degrades charge resolution.  If a second detector, inclined to the first is added (D2), the particle pathlength (blue) will vary with the sum of angle of incidence plus the (known) angle of inclination.  By inverting the equation, the angle of incidence in a plane can be determined. </a:t>
            </a:r>
          </a:p>
          <a:p>
            <a:pPr algn="just"/>
            <a:r>
              <a:rPr lang="en-US" sz="3200" dirty="0" smtClean="0">
                <a:solidFill>
                  <a:srgbClr val="000000"/>
                </a:solidFill>
              </a:rPr>
              <a:t>	For a full ADIS system, at least one more inclined detector is added.  For EHIS, right, a third detector (D3) below D2, inclined at the same angle (30</a:t>
            </a:r>
            <a:r>
              <a:rPr lang="en-US" sz="3200" baseline="30000" dirty="0" smtClean="0">
                <a:solidFill>
                  <a:srgbClr val="000000"/>
                </a:solidFill>
              </a:rPr>
              <a:t>o</a:t>
            </a:r>
            <a:r>
              <a:rPr lang="en-US" sz="3200" dirty="0" smtClean="0">
                <a:solidFill>
                  <a:srgbClr val="000000"/>
                </a:solidFill>
              </a:rPr>
              <a:t>) to the axis, but rotated 90</a:t>
            </a:r>
            <a:r>
              <a:rPr lang="en-US" sz="3200" baseline="30000" dirty="0" smtClean="0">
                <a:solidFill>
                  <a:srgbClr val="000000"/>
                </a:solidFill>
              </a:rPr>
              <a:t>o</a:t>
            </a:r>
            <a:r>
              <a:rPr lang="en-US" sz="3200" dirty="0" smtClean="0">
                <a:solidFill>
                  <a:srgbClr val="000000"/>
                </a:solidFill>
              </a:rPr>
              <a:t> about the axis, is used. With D1, D2 and D3, the angle of incidence (and also the azimuthal angle) are determined. </a:t>
            </a:r>
          </a:p>
        </p:txBody>
      </p:sp>
      <p:pic>
        <p:nvPicPr>
          <p:cNvPr id="13321" name="Picture 18" descr="EHIS Telescope.gif"/>
          <p:cNvPicPr>
            <a:picLocks noChangeAspect="1"/>
          </p:cNvPicPr>
          <p:nvPr/>
        </p:nvPicPr>
        <p:blipFill>
          <a:blip r:embed="rId3"/>
          <a:srcRect/>
          <a:stretch>
            <a:fillRect/>
          </a:stretch>
        </p:blipFill>
        <p:spPr bwMode="auto">
          <a:xfrm>
            <a:off x="7620000" y="15767744"/>
            <a:ext cx="7162800" cy="53664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332" name="Text Box 9"/>
          <p:cNvSpPr txBox="1">
            <a:spLocks noChangeArrowheads="1"/>
          </p:cNvSpPr>
          <p:nvPr/>
        </p:nvSpPr>
        <p:spPr bwMode="auto">
          <a:xfrm>
            <a:off x="15392400" y="22631400"/>
            <a:ext cx="9296400" cy="533400"/>
          </a:xfrm>
          <a:prstGeom prst="rect">
            <a:avLst/>
          </a:prstGeom>
          <a:solidFill>
            <a:srgbClr val="0000FF"/>
          </a:solidFill>
          <a:ln w="9525">
            <a:noFill/>
            <a:miter lim="800000"/>
            <a:headEnd/>
            <a:tailEnd/>
          </a:ln>
        </p:spPr>
        <p:txBody>
          <a:bodyPr wrap="square">
            <a:prstTxWarp prst="textNoShape">
              <a:avLst/>
            </a:prstTxWarp>
            <a:spAutoFit/>
          </a:bodyPr>
          <a:lstStyle/>
          <a:p>
            <a:pPr algn="ctr"/>
            <a:r>
              <a:rPr lang="en-US" sz="2800" dirty="0">
                <a:solidFill>
                  <a:srgbClr val="FFFFFF"/>
                </a:solidFill>
              </a:rPr>
              <a:t>EHIS</a:t>
            </a:r>
            <a:r>
              <a:rPr lang="en-US" sz="2800" dirty="0" smtClean="0">
                <a:solidFill>
                  <a:srgbClr val="FFFFFF"/>
                </a:solidFill>
              </a:rPr>
              <a:t> General Characteristics</a:t>
            </a:r>
            <a:endParaRPr lang="en-US" sz="2800" dirty="0">
              <a:solidFill>
                <a:srgbClr val="FFFFFF"/>
              </a:solidFill>
            </a:endParaRPr>
          </a:p>
        </p:txBody>
      </p:sp>
      <p:sp>
        <p:nvSpPr>
          <p:cNvPr id="27" name="TextBox 26"/>
          <p:cNvSpPr txBox="1"/>
          <p:nvPr/>
        </p:nvSpPr>
        <p:spPr>
          <a:xfrm>
            <a:off x="838200" y="3484421"/>
            <a:ext cx="14020800" cy="11603179"/>
          </a:xfrm>
          <a:prstGeom prst="rect">
            <a:avLst/>
          </a:prstGeom>
          <a:noFill/>
          <a:ln w="3175" cmpd="sng">
            <a:solidFill>
              <a:schemeClr val="tx1"/>
            </a:solidFill>
          </a:ln>
        </p:spPr>
        <p:txBody>
          <a:bodyPr wrap="square" rtlCol="0">
            <a:spAutoFit/>
          </a:bodyPr>
          <a:lstStyle/>
          <a:p>
            <a:pPr algn="just"/>
            <a:r>
              <a:rPr lang="en-US" sz="3200" dirty="0" smtClean="0"/>
              <a:t>Energetic heavy ions measurement are a new window on Space Weather. Energetic heavy ions are a particular concern for single event effects (</a:t>
            </a:r>
            <a:r>
              <a:rPr lang="en-US" sz="3200" dirty="0" err="1" smtClean="0"/>
              <a:t>SSE’s</a:t>
            </a:r>
            <a:r>
              <a:rPr lang="en-US" sz="3200" dirty="0" smtClean="0"/>
              <a:t>) in electronics, and for radiation exposure for humans in space because energy deposition increases with the nuclear charge (Z) squared. Thus an iron (Fe) ion deposits energy at 676 times the rate of a proton with the same energy/nucleon. The high quality factor (relative biological effectiveness) of heavy ions further increases their import for human radiation exposure. An Energetic Heavy Ion Sensor (EHIS) was launched on the GOES-16 satellite (formerly, GOES-R) on 10 November, 2016 and is now operational in geostationary orbit. The second EHIS was launched on GOES-17 (formerly, GOES-S) on 1 March 2018. These are two of four EHIS instruments built by the University of New Hampshire, subcontracted to Assurance Technology Corporation, with a </a:t>
            </a:r>
            <a:r>
              <a:rPr lang="en-US" sz="3200" smtClean="0"/>
              <a:t>fifth</a:t>
            </a:r>
            <a:r>
              <a:rPr lang="en-US" sz="3200" smtClean="0"/>
              <a:t> unit currently </a:t>
            </a:r>
            <a:r>
              <a:rPr lang="en-US" sz="3200" dirty="0" smtClean="0"/>
              <a:t>being built</a:t>
            </a:r>
            <a:r>
              <a:rPr lang="en-US" sz="3200" dirty="0" smtClean="0"/>
              <a:t>, </a:t>
            </a:r>
            <a:r>
              <a:rPr lang="en-US" sz="3200" dirty="0" smtClean="0"/>
              <a:t>as part of the Space Environmental In-Situ Suite (SEISS) for GOES-R, -S, -T and -U. EHIS is the first heavy ion instrument to fly on a GOES satellite. EHIS measures energetic ions over the range 10-200 </a:t>
            </a:r>
            <a:r>
              <a:rPr lang="en-US" sz="3200" dirty="0" err="1" smtClean="0"/>
              <a:t>MeV</a:t>
            </a:r>
            <a:r>
              <a:rPr lang="en-US" sz="3200" dirty="0" smtClean="0"/>
              <a:t> for protons, and corresponding stopping ranges for heavy ions (19-374 </a:t>
            </a:r>
            <a:r>
              <a:rPr lang="en-US" sz="3200" dirty="0" err="1" smtClean="0"/>
              <a:t>MeV/u</a:t>
            </a:r>
            <a:r>
              <a:rPr lang="en-US" sz="3200" dirty="0" smtClean="0"/>
              <a:t> for C and 38-975 </a:t>
            </a:r>
            <a:r>
              <a:rPr lang="en-US" sz="3200" dirty="0" err="1" smtClean="0"/>
              <a:t>MeV/u</a:t>
            </a:r>
            <a:r>
              <a:rPr lang="en-US" sz="3200" dirty="0" smtClean="0"/>
              <a:t> for Fe). Heavy ions are distinguished in EHIS using pulse-height analysis with on-board processing producing charge histograms for five energy bands. With a high rate of on-board processing (~2000 events/</a:t>
            </a:r>
            <a:r>
              <a:rPr lang="en-US" sz="3200" dirty="0" err="1" smtClean="0"/>
              <a:t>s</a:t>
            </a:r>
            <a:r>
              <a:rPr lang="en-US" sz="3200" dirty="0" smtClean="0"/>
              <a:t>), EHIS provides exceptional statistics for ion composition measurements in large </a:t>
            </a:r>
            <a:r>
              <a:rPr lang="en-US" sz="3200" dirty="0" err="1" smtClean="0"/>
              <a:t>SPEs</a:t>
            </a:r>
            <a:r>
              <a:rPr lang="en-US" sz="3200" dirty="0" smtClean="0"/>
              <a:t>. Fits to these data are normalized to priority rate data on the ground. We discuss the EHIS heavy ion data which show elemental peaks from H to Fe. </a:t>
            </a:r>
          </a:p>
          <a:p>
            <a:pPr algn="just"/>
            <a:endParaRPr lang="en-US" sz="3200" dirty="0" smtClean="0"/>
          </a:p>
          <a:p>
            <a:pPr algn="just"/>
            <a:r>
              <a:rPr lang="en-US" sz="3200" dirty="0" smtClean="0"/>
              <a:t>Note, these results are from </a:t>
            </a:r>
            <a:r>
              <a:rPr lang="en-US" sz="3200" u="sng" dirty="0" smtClean="0"/>
              <a:t>GOES-16 Preliminary Data, Non-Operational Data.</a:t>
            </a:r>
            <a:endParaRPr lang="en-US" sz="3200" dirty="0" smtClean="0"/>
          </a:p>
        </p:txBody>
      </p:sp>
      <p:sp>
        <p:nvSpPr>
          <p:cNvPr id="18" name="Rectangle 17"/>
          <p:cNvSpPr/>
          <p:nvPr/>
        </p:nvSpPr>
        <p:spPr>
          <a:xfrm>
            <a:off x="24612600" y="22479000"/>
            <a:ext cx="10972800" cy="461665"/>
          </a:xfrm>
          <a:prstGeom prst="rect">
            <a:avLst/>
          </a:prstGeom>
        </p:spPr>
        <p:txBody>
          <a:bodyPr wrap="square">
            <a:spAutoFit/>
          </a:bodyPr>
          <a:lstStyle/>
          <a:p>
            <a:endParaRPr lang="en-US" dirty="0"/>
          </a:p>
        </p:txBody>
      </p:sp>
      <p:pic>
        <p:nvPicPr>
          <p:cNvPr id="20" name="Picture 14"/>
          <p:cNvPicPr>
            <a:picLocks noChangeAspect="1" noChangeArrowheads="1"/>
          </p:cNvPicPr>
          <p:nvPr/>
        </p:nvPicPr>
        <p:blipFill>
          <a:blip r:embed="rId4"/>
          <a:srcRect/>
          <a:stretch>
            <a:fillRect/>
          </a:stretch>
        </p:blipFill>
        <p:spPr bwMode="auto">
          <a:xfrm>
            <a:off x="838200" y="15767743"/>
            <a:ext cx="4953000" cy="5381475"/>
          </a:xfrm>
          <a:prstGeom prst="rect">
            <a:avLst/>
          </a:prstGeom>
          <a:noFill/>
          <a:ln w="9525">
            <a:solidFill>
              <a:schemeClr val="tx1"/>
            </a:solidFill>
            <a:miter lim="800000"/>
            <a:headEnd/>
            <a:tailEnd/>
          </a:ln>
        </p:spPr>
      </p:pic>
      <p:sp>
        <p:nvSpPr>
          <p:cNvPr id="21" name="Text Box 9"/>
          <p:cNvSpPr txBox="1">
            <a:spLocks noChangeArrowheads="1"/>
          </p:cNvSpPr>
          <p:nvPr/>
        </p:nvSpPr>
        <p:spPr bwMode="auto">
          <a:xfrm>
            <a:off x="838200" y="15234344"/>
            <a:ext cx="14020800" cy="533400"/>
          </a:xfrm>
          <a:prstGeom prst="rect">
            <a:avLst/>
          </a:prstGeom>
          <a:solidFill>
            <a:srgbClr val="0000FF"/>
          </a:solidFill>
          <a:ln w="9525">
            <a:noFill/>
            <a:miter lim="800000"/>
            <a:headEnd/>
            <a:tailEnd/>
          </a:ln>
        </p:spPr>
        <p:txBody>
          <a:bodyPr wrap="square">
            <a:prstTxWarp prst="textNoShape">
              <a:avLst/>
            </a:prstTxWarp>
            <a:spAutoFit/>
          </a:bodyPr>
          <a:lstStyle/>
          <a:p>
            <a:pPr algn="ctr"/>
            <a:r>
              <a:rPr lang="en-US" sz="2800" dirty="0" smtClean="0">
                <a:solidFill>
                  <a:srgbClr val="FFFFFF"/>
                </a:solidFill>
              </a:rPr>
              <a:t>Angle Detecting Inclined Sensors (ADIS) and EHIS</a:t>
            </a:r>
            <a:endParaRPr lang="en-US" sz="2800" dirty="0">
              <a:solidFill>
                <a:srgbClr val="FFFFFF"/>
              </a:solidFill>
            </a:endParaRPr>
          </a:p>
        </p:txBody>
      </p:sp>
      <p:sp>
        <p:nvSpPr>
          <p:cNvPr id="23" name="Text Box 26"/>
          <p:cNvSpPr txBox="1">
            <a:spLocks noChangeArrowheads="1"/>
          </p:cNvSpPr>
          <p:nvPr/>
        </p:nvSpPr>
        <p:spPr bwMode="auto">
          <a:xfrm>
            <a:off x="15392400" y="23164800"/>
            <a:ext cx="9296400" cy="6494085"/>
          </a:xfrm>
          <a:prstGeom prst="rect">
            <a:avLst/>
          </a:prstGeom>
          <a:noFill/>
          <a:ln w="3175" cmpd="sng">
            <a:solidFill>
              <a:schemeClr val="tx1"/>
            </a:solidFill>
            <a:miter lim="800000"/>
            <a:headEnd/>
            <a:tailEnd/>
          </a:ln>
        </p:spPr>
        <p:txBody>
          <a:bodyPr wrap="square">
            <a:prstTxWarp prst="textNoShape">
              <a:avLst/>
            </a:prstTxWarp>
            <a:spAutoFit/>
          </a:bodyPr>
          <a:lstStyle/>
          <a:p>
            <a:pPr algn="just"/>
            <a:r>
              <a:rPr lang="en-US" sz="3200" dirty="0" smtClean="0">
                <a:solidFill>
                  <a:srgbClr val="000000"/>
                </a:solidFill>
              </a:rPr>
              <a:t>EHIS provides data for flux measurements by element for H through Cu in five semi-logarithmic energy bands.</a:t>
            </a:r>
          </a:p>
          <a:p>
            <a:pPr algn="just"/>
            <a:r>
              <a:rPr lang="en-US" sz="3200" dirty="0" smtClean="0">
                <a:solidFill>
                  <a:srgbClr val="000000"/>
                </a:solidFill>
              </a:rPr>
              <a:t>The detector stack is surrounded by a plastic scintillator system viewed by a PMT. </a:t>
            </a:r>
          </a:p>
          <a:p>
            <a:pPr algn="just"/>
            <a:r>
              <a:rPr lang="en-US" sz="3200" dirty="0" smtClean="0">
                <a:solidFill>
                  <a:srgbClr val="000000"/>
                </a:solidFill>
              </a:rPr>
              <a:t>Telescope Stack Si </a:t>
            </a:r>
            <a:r>
              <a:rPr lang="en-US" sz="3200" dirty="0" err="1" smtClean="0">
                <a:solidFill>
                  <a:srgbClr val="000000"/>
                </a:solidFill>
              </a:rPr>
              <a:t>SSDs</a:t>
            </a:r>
            <a:r>
              <a:rPr lang="en-US" sz="3200" dirty="0" smtClean="0">
                <a:solidFill>
                  <a:srgbClr val="000000"/>
                </a:solidFill>
              </a:rPr>
              <a:t>:</a:t>
            </a:r>
          </a:p>
          <a:p>
            <a:pPr algn="just"/>
            <a:r>
              <a:rPr lang="en-US" sz="3200" dirty="0" smtClean="0">
                <a:solidFill>
                  <a:srgbClr val="000000"/>
                </a:solidFill>
              </a:rPr>
              <a:t>	D1-3: 50 </a:t>
            </a:r>
            <a:r>
              <a:rPr lang="en-US" sz="3200" dirty="0" smtClean="0">
                <a:solidFill>
                  <a:srgbClr val="000000"/>
                </a:solidFill>
                <a:latin typeface="Symbol" charset="2"/>
                <a:cs typeface="Symbol" charset="2"/>
              </a:rPr>
              <a:t>m</a:t>
            </a:r>
            <a:r>
              <a:rPr lang="en-US" sz="3200" dirty="0" smtClean="0">
                <a:solidFill>
                  <a:srgbClr val="000000"/>
                </a:solidFill>
              </a:rPr>
              <a:t>m</a:t>
            </a:r>
          </a:p>
          <a:p>
            <a:pPr algn="just"/>
            <a:r>
              <a:rPr lang="en-US" sz="3200" dirty="0" smtClean="0">
                <a:solidFill>
                  <a:srgbClr val="000000"/>
                </a:solidFill>
              </a:rPr>
              <a:t>	D4-D6: 3 </a:t>
            </a:r>
            <a:r>
              <a:rPr lang="en-US" sz="3200" dirty="0" err="1" smtClean="0">
                <a:solidFill>
                  <a:srgbClr val="000000"/>
                </a:solidFill>
                <a:latin typeface="Monaco"/>
                <a:cs typeface="Monaco"/>
              </a:rPr>
              <a:t>x</a:t>
            </a:r>
            <a:r>
              <a:rPr lang="en-US" sz="3200" dirty="0" smtClean="0">
                <a:solidFill>
                  <a:srgbClr val="000000"/>
                </a:solidFill>
                <a:latin typeface="Symbol" charset="2"/>
                <a:cs typeface="Symbol" charset="2"/>
              </a:rPr>
              <a:t> </a:t>
            </a:r>
            <a:r>
              <a:rPr lang="en-US" sz="3200" dirty="0" smtClean="0">
                <a:solidFill>
                  <a:srgbClr val="000000"/>
                </a:solidFill>
              </a:rPr>
              <a:t>1500 </a:t>
            </a:r>
            <a:r>
              <a:rPr lang="en-US" sz="3200" dirty="0" smtClean="0">
                <a:solidFill>
                  <a:srgbClr val="000000"/>
                </a:solidFill>
                <a:latin typeface="Symbol" charset="2"/>
                <a:cs typeface="Symbol" charset="2"/>
              </a:rPr>
              <a:t>m</a:t>
            </a:r>
            <a:r>
              <a:rPr lang="en-US" sz="3200" dirty="0" smtClean="0">
                <a:solidFill>
                  <a:srgbClr val="000000"/>
                </a:solidFill>
              </a:rPr>
              <a:t>m (total 4.5 mm) each  </a:t>
            </a:r>
          </a:p>
          <a:p>
            <a:pPr algn="just"/>
            <a:r>
              <a:rPr lang="en-US" sz="3200" dirty="0" smtClean="0">
                <a:solidFill>
                  <a:srgbClr val="000000"/>
                </a:solidFill>
              </a:rPr>
              <a:t>	R, 1500 </a:t>
            </a:r>
            <a:r>
              <a:rPr lang="en-US" sz="3200" dirty="0" smtClean="0">
                <a:solidFill>
                  <a:srgbClr val="000000"/>
                </a:solidFill>
                <a:latin typeface="Symbol" charset="2"/>
                <a:cs typeface="Symbol" charset="2"/>
              </a:rPr>
              <a:t>m</a:t>
            </a:r>
            <a:r>
              <a:rPr lang="en-US" sz="3200" dirty="0" smtClean="0">
                <a:solidFill>
                  <a:srgbClr val="000000"/>
                </a:solidFill>
              </a:rPr>
              <a:t>m tagging penetrating events. </a:t>
            </a:r>
          </a:p>
          <a:p>
            <a:r>
              <a:rPr lang="en-US" sz="3200" dirty="0" smtClean="0">
                <a:solidFill>
                  <a:srgbClr val="000000"/>
                </a:solidFill>
              </a:rPr>
              <a:t>Mass:   9.2 kg	Power: 4.9 W (avg.)</a:t>
            </a:r>
          </a:p>
          <a:p>
            <a:r>
              <a:rPr lang="en-US" sz="3200" dirty="0" smtClean="0">
                <a:solidFill>
                  <a:srgbClr val="000000"/>
                </a:solidFill>
              </a:rPr>
              <a:t>Telemetry: 1536 bps</a:t>
            </a:r>
          </a:p>
          <a:p>
            <a:r>
              <a:rPr lang="en-US" sz="3200" dirty="0" smtClean="0">
                <a:solidFill>
                  <a:srgbClr val="000000"/>
                </a:solidFill>
              </a:rPr>
              <a:t>FOV:	  28</a:t>
            </a:r>
            <a:r>
              <a:rPr lang="en-US" sz="3200" baseline="30000" dirty="0" smtClean="0">
                <a:solidFill>
                  <a:srgbClr val="000000"/>
                </a:solidFill>
              </a:rPr>
              <a:t>o</a:t>
            </a:r>
            <a:r>
              <a:rPr lang="en-US" sz="3200" dirty="0" smtClean="0">
                <a:solidFill>
                  <a:srgbClr val="000000"/>
                </a:solidFill>
              </a:rPr>
              <a:t> (half-angle)</a:t>
            </a:r>
          </a:p>
          <a:p>
            <a:r>
              <a:rPr lang="en-US" sz="3200" dirty="0" smtClean="0">
                <a:solidFill>
                  <a:srgbClr val="000000"/>
                </a:solidFill>
              </a:rPr>
              <a:t>Geometrical factor: 1.5 to 0.5 cm</a:t>
            </a:r>
            <a:r>
              <a:rPr lang="en-US" sz="3200" baseline="30000" dirty="0" smtClean="0">
                <a:solidFill>
                  <a:srgbClr val="000000"/>
                </a:solidFill>
              </a:rPr>
              <a:t>2</a:t>
            </a:r>
            <a:endParaRPr lang="en-US" sz="3200" dirty="0" smtClean="0">
              <a:solidFill>
                <a:srgbClr val="000000"/>
              </a:solidFill>
            </a:endParaRPr>
          </a:p>
        </p:txBody>
      </p:sp>
      <p:sp>
        <p:nvSpPr>
          <p:cNvPr id="33" name="Text Box 26"/>
          <p:cNvSpPr txBox="1">
            <a:spLocks noChangeArrowheads="1"/>
          </p:cNvSpPr>
          <p:nvPr/>
        </p:nvSpPr>
        <p:spPr bwMode="auto">
          <a:xfrm>
            <a:off x="15392400" y="13487400"/>
            <a:ext cx="15925800" cy="8956299"/>
          </a:xfrm>
          <a:prstGeom prst="rect">
            <a:avLst/>
          </a:prstGeom>
          <a:noFill/>
          <a:ln w="3175" cmpd="sng">
            <a:solidFill>
              <a:schemeClr val="tx1"/>
            </a:solidFill>
            <a:miter lim="800000"/>
            <a:headEnd/>
            <a:tailEnd/>
          </a:ln>
        </p:spPr>
        <p:txBody>
          <a:bodyPr wrap="square">
            <a:prstTxWarp prst="textNoShape">
              <a:avLst/>
            </a:prstTxWarp>
            <a:spAutoFit/>
          </a:bodyPr>
          <a:lstStyle/>
          <a:p>
            <a:pPr algn="just"/>
            <a:r>
              <a:rPr lang="en-US" sz="3200" dirty="0" smtClean="0">
                <a:solidFill>
                  <a:srgbClr val="000000"/>
                </a:solidFill>
                <a:latin typeface="Times"/>
                <a:cs typeface="Times"/>
              </a:rPr>
              <a:t>EHIS produces two major science data products: event rate counts and pulse-height analysis (PHA) data.  </a:t>
            </a:r>
          </a:p>
          <a:p>
            <a:pPr algn="just"/>
            <a:r>
              <a:rPr lang="en-US" sz="3200" dirty="0" smtClean="0">
                <a:solidFill>
                  <a:srgbClr val="000000"/>
                </a:solidFill>
                <a:latin typeface="Times"/>
                <a:cs typeface="Times"/>
              </a:rPr>
              <a:t>	Rates are used directly to determine H and He fluxes.  A priority scheme, lowest (P3) for H ions, intermediate (P2) for He, and highest (P1) for heavier ions, governs PHA event processing. PHA events constitute an unbiased sample that can be normalized to priority rate data to determine fluxes. Because of the simplicity of the ADIS system, energetic ion charges are calculated on-board by the EHIS processor and complied into histograms telemetered on a 1-minute cadence. The EHIS microprocessor can analyze ~2000 events/s, providing unprecedented statistics in high flux conditions.  </a:t>
            </a:r>
          </a:p>
          <a:p>
            <a:pPr algn="just"/>
            <a:r>
              <a:rPr lang="en-US" sz="3200" dirty="0" smtClean="0">
                <a:solidFill>
                  <a:srgbClr val="000000"/>
                </a:solidFill>
                <a:latin typeface="Times"/>
                <a:cs typeface="Times"/>
              </a:rPr>
              <a:t>	Above plots A, B, and C, show charge histograms of PHA data for heavy ions stopping in D4 from 1/8/2017 to 9/26/2017.  These data are dominated by Solar energetic particles from the 9/7/2017 to 9/15/2017 active period.  Elemental peaks are clearly seen. Fit to Fe (plot C) has </a:t>
            </a:r>
            <a:r>
              <a:rPr lang="en-US" sz="3200" dirty="0" smtClean="0">
                <a:solidFill>
                  <a:srgbClr val="000000"/>
                </a:solidFill>
                <a:latin typeface="Symbol" charset="2"/>
                <a:cs typeface="Symbol" charset="2"/>
              </a:rPr>
              <a:t>s </a:t>
            </a:r>
            <a:r>
              <a:rPr lang="en-US" sz="3200" dirty="0" smtClean="0">
                <a:solidFill>
                  <a:srgbClr val="000000"/>
                </a:solidFill>
                <a:latin typeface="Times"/>
                <a:cs typeface="Times"/>
              </a:rPr>
              <a:t>= 0.26±0.03 e charge resolution.  </a:t>
            </a:r>
          </a:p>
          <a:p>
            <a:pPr algn="just"/>
            <a:r>
              <a:rPr lang="en-US" sz="3200" dirty="0" smtClean="0">
                <a:solidFill>
                  <a:srgbClr val="000000"/>
                </a:solidFill>
                <a:latin typeface="Times"/>
                <a:cs typeface="Times"/>
              </a:rPr>
              <a:t>	Plot D shows data 1/8/2017 to 3/23/2017 which is dominated by Galactic Cosmic Rays (GCR’s).  The charge calculation assumes the mass number (A) is twice the charge (Z).  Deviations from A = 2Z result in slightly different values of calculated charge. The isotopes </a:t>
            </a:r>
            <a:r>
              <a:rPr lang="en-US" sz="3200" baseline="30000" dirty="0" smtClean="0">
                <a:solidFill>
                  <a:srgbClr val="000000"/>
                </a:solidFill>
                <a:latin typeface="Times"/>
                <a:cs typeface="Times"/>
              </a:rPr>
              <a:t>2</a:t>
            </a:r>
            <a:r>
              <a:rPr lang="en-US" sz="3200" dirty="0" smtClean="0">
                <a:solidFill>
                  <a:srgbClr val="000000"/>
                </a:solidFill>
                <a:latin typeface="Times"/>
                <a:cs typeface="Times"/>
              </a:rPr>
              <a:t>H (D) and </a:t>
            </a:r>
            <a:r>
              <a:rPr lang="en-US" sz="3200" baseline="30000" dirty="0" smtClean="0">
                <a:solidFill>
                  <a:srgbClr val="000000"/>
                </a:solidFill>
                <a:latin typeface="Times"/>
                <a:cs typeface="Times"/>
              </a:rPr>
              <a:t>3</a:t>
            </a:r>
            <a:r>
              <a:rPr lang="en-US" sz="3200" dirty="0" smtClean="0">
                <a:solidFill>
                  <a:srgbClr val="000000"/>
                </a:solidFill>
                <a:latin typeface="Times"/>
                <a:cs typeface="Times"/>
              </a:rPr>
              <a:t>He are apparent, with abundancies consistent with GCR’s.  </a:t>
            </a:r>
            <a:r>
              <a:rPr lang="en-US" sz="3200" baseline="30000" dirty="0" smtClean="0">
                <a:solidFill>
                  <a:srgbClr val="000000"/>
                </a:solidFill>
                <a:latin typeface="Times"/>
                <a:cs typeface="Times"/>
              </a:rPr>
              <a:t>3</a:t>
            </a:r>
            <a:r>
              <a:rPr lang="en-US" sz="3200" dirty="0" smtClean="0">
                <a:solidFill>
                  <a:srgbClr val="000000"/>
                </a:solidFill>
                <a:latin typeface="Times"/>
                <a:cs typeface="Times"/>
              </a:rPr>
              <a:t>He is of considerable interest in Solar events as it is often enhanced.  </a:t>
            </a:r>
          </a:p>
        </p:txBody>
      </p:sp>
      <p:sp>
        <p:nvSpPr>
          <p:cNvPr id="36" name="TextBox 35"/>
          <p:cNvSpPr txBox="1"/>
          <p:nvPr/>
        </p:nvSpPr>
        <p:spPr>
          <a:xfrm>
            <a:off x="32080200" y="12623800"/>
            <a:ext cx="184666" cy="461665"/>
          </a:xfrm>
          <a:prstGeom prst="rect">
            <a:avLst/>
          </a:prstGeom>
          <a:noFill/>
        </p:spPr>
        <p:txBody>
          <a:bodyPr wrap="none" rtlCol="0">
            <a:spAutoFit/>
          </a:bodyPr>
          <a:lstStyle/>
          <a:p>
            <a:endParaRPr lang="en-US" dirty="0"/>
          </a:p>
        </p:txBody>
      </p:sp>
      <p:sp>
        <p:nvSpPr>
          <p:cNvPr id="34" name="Text Box 26"/>
          <p:cNvSpPr txBox="1">
            <a:spLocks noChangeArrowheads="1"/>
          </p:cNvSpPr>
          <p:nvPr/>
        </p:nvSpPr>
        <p:spPr bwMode="auto">
          <a:xfrm>
            <a:off x="31775400" y="12725400"/>
            <a:ext cx="11734800" cy="7971413"/>
          </a:xfrm>
          <a:prstGeom prst="rect">
            <a:avLst/>
          </a:prstGeom>
          <a:noFill/>
          <a:ln w="3175" cmpd="sng">
            <a:solidFill>
              <a:schemeClr val="tx1"/>
            </a:solidFill>
            <a:miter lim="800000"/>
            <a:headEnd/>
            <a:tailEnd/>
          </a:ln>
        </p:spPr>
        <p:txBody>
          <a:bodyPr wrap="square">
            <a:prstTxWarp prst="textNoShape">
              <a:avLst/>
            </a:prstTxWarp>
            <a:spAutoFit/>
          </a:bodyPr>
          <a:lstStyle/>
          <a:p>
            <a:pPr algn="just"/>
            <a:r>
              <a:rPr lang="en-US" sz="3200" dirty="0" smtClean="0"/>
              <a:t>EHIS is an operational instrument capable of providing science-mission quality data.  </a:t>
            </a:r>
          </a:p>
          <a:p>
            <a:pPr algn="just"/>
            <a:r>
              <a:rPr lang="en-US" sz="3200" dirty="0" smtClean="0"/>
              <a:t>	NOAA requirements included measuring fluxes in the largest of Solar Particle Events, achieved by using active baseline restore and modest geometrical factors. Extensive accelerator calibrations provided dead-time corrections and effective geometrical factors.  A detailed analysis of systematics was also required.      </a:t>
            </a:r>
          </a:p>
          <a:p>
            <a:pPr algn="just"/>
            <a:r>
              <a:rPr lang="en-US" sz="3200" dirty="0" smtClean="0"/>
              <a:t>	</a:t>
            </a:r>
            <a:r>
              <a:rPr lang="en-US" sz="3200" dirty="0" smtClean="0">
                <a:solidFill>
                  <a:srgbClr val="000000"/>
                </a:solidFill>
              </a:rPr>
              <a:t>To determine absolute fluxes, a maximum-likelihood  fit is made to the charge histograms. The peak areas are normalized to dead-time corrected priority rates.  Effective geometrical factors and energy bin widths are applied.  Statistical and systematic error estimates are included.</a:t>
            </a:r>
            <a:endParaRPr lang="en-US" sz="3200" dirty="0" smtClean="0"/>
          </a:p>
          <a:p>
            <a:pPr algn="just"/>
            <a:r>
              <a:rPr lang="en-US" sz="3200" dirty="0" smtClean="0"/>
              <a:t>	The plot shows differential energy spectra for C, Mg and Fe</a:t>
            </a:r>
            <a:r>
              <a:rPr lang="en-US" sz="3200" dirty="0" smtClean="0">
                <a:solidFill>
                  <a:srgbClr val="000000"/>
                </a:solidFill>
              </a:rPr>
              <a:t> using six hours of data during the September events  (11 September 2017 00:01:18 - 06:01:18 UTC) with statistical errors only.  Power-law fits are also shown, and show spectral indices typical of SEP’s.</a:t>
            </a:r>
            <a:r>
              <a:rPr lang="en-US" sz="3200" dirty="0" smtClean="0"/>
              <a:t>  </a:t>
            </a:r>
          </a:p>
        </p:txBody>
      </p:sp>
      <p:grpSp>
        <p:nvGrpSpPr>
          <p:cNvPr id="50" name="Group 17"/>
          <p:cNvGrpSpPr>
            <a:grpSpLocks/>
          </p:cNvGrpSpPr>
          <p:nvPr/>
        </p:nvGrpSpPr>
        <p:grpSpPr bwMode="auto">
          <a:xfrm>
            <a:off x="2667000" y="457200"/>
            <a:ext cx="1676400" cy="1600200"/>
            <a:chOff x="246" y="660"/>
            <a:chExt cx="231" cy="230"/>
          </a:xfrm>
        </p:grpSpPr>
        <p:sp>
          <p:nvSpPr>
            <p:cNvPr id="51" name="Oval 18"/>
            <p:cNvSpPr>
              <a:spLocks noChangeAspect="1" noChangeArrowheads="1"/>
            </p:cNvSpPr>
            <p:nvPr/>
          </p:nvSpPr>
          <p:spPr bwMode="auto">
            <a:xfrm>
              <a:off x="246" y="660"/>
              <a:ext cx="230" cy="230"/>
            </a:xfrm>
            <a:prstGeom prst="ellipse">
              <a:avLst/>
            </a:prstGeom>
            <a:solidFill>
              <a:schemeClr val="accent1"/>
            </a:solidFill>
            <a:ln w="9525">
              <a:solidFill>
                <a:schemeClr val="bg1"/>
              </a:solidFill>
              <a:round/>
              <a:headEnd/>
              <a:tailEnd/>
            </a:ln>
            <a:effectLst/>
          </p:spPr>
          <p:txBody>
            <a:bodyPr wrap="none" anchor="ctr"/>
            <a:lstStyle/>
            <a:p>
              <a:pPr>
                <a:defRPr/>
              </a:pPr>
              <a:endParaRPr lang="en-US" dirty="0">
                <a:solidFill>
                  <a:srgbClr val="000000"/>
                </a:solidFill>
                <a:latin typeface="Arial" charset="0"/>
              </a:endParaRPr>
            </a:p>
          </p:txBody>
        </p:sp>
        <p:pic>
          <p:nvPicPr>
            <p:cNvPr id="52" name="Picture 19"/>
            <p:cNvPicPr>
              <a:picLocks noChangeAspect="1" noChangeArrowheads="1"/>
            </p:cNvPicPr>
            <p:nvPr/>
          </p:nvPicPr>
          <p:blipFill>
            <a:blip r:embed="rId5">
              <a:clrChange>
                <a:clrFrom>
                  <a:srgbClr val="FEFFF9"/>
                </a:clrFrom>
                <a:clrTo>
                  <a:srgbClr val="FEFFF9">
                    <a:alpha val="0"/>
                  </a:srgbClr>
                </a:clrTo>
              </a:clrChange>
            </a:blip>
            <a:srcRect/>
            <a:stretch>
              <a:fillRect/>
            </a:stretch>
          </p:blipFill>
          <p:spPr bwMode="auto">
            <a:xfrm>
              <a:off x="247" y="660"/>
              <a:ext cx="230" cy="230"/>
            </a:xfrm>
            <a:prstGeom prst="rect">
              <a:avLst/>
            </a:prstGeom>
            <a:noFill/>
            <a:ln w="9525">
              <a:noFill/>
              <a:miter lim="800000"/>
              <a:headEnd/>
              <a:tailEnd/>
            </a:ln>
          </p:spPr>
        </p:pic>
      </p:grpSp>
      <p:grpSp>
        <p:nvGrpSpPr>
          <p:cNvPr id="59" name="Group 20"/>
          <p:cNvGrpSpPr>
            <a:grpSpLocks/>
          </p:cNvGrpSpPr>
          <p:nvPr/>
        </p:nvGrpSpPr>
        <p:grpSpPr bwMode="auto">
          <a:xfrm>
            <a:off x="4572000" y="457200"/>
            <a:ext cx="1752600" cy="1524000"/>
            <a:chOff x="180" y="245"/>
            <a:chExt cx="336" cy="271"/>
          </a:xfrm>
        </p:grpSpPr>
        <p:sp>
          <p:nvSpPr>
            <p:cNvPr id="60" name="Oval 21"/>
            <p:cNvSpPr>
              <a:spLocks noChangeArrowheads="1"/>
            </p:cNvSpPr>
            <p:nvPr/>
          </p:nvSpPr>
          <p:spPr bwMode="auto">
            <a:xfrm>
              <a:off x="218" y="261"/>
              <a:ext cx="240" cy="240"/>
            </a:xfrm>
            <a:prstGeom prst="ellipse">
              <a:avLst/>
            </a:prstGeom>
            <a:solidFill>
              <a:schemeClr val="accent1"/>
            </a:solidFill>
            <a:ln w="9525">
              <a:solidFill>
                <a:schemeClr val="bg1"/>
              </a:solidFill>
              <a:round/>
              <a:headEnd/>
              <a:tailEnd/>
            </a:ln>
            <a:effectLst/>
          </p:spPr>
          <p:txBody>
            <a:bodyPr wrap="none" anchor="ctr"/>
            <a:lstStyle/>
            <a:p>
              <a:pPr>
                <a:defRPr/>
              </a:pPr>
              <a:endParaRPr lang="en-US" dirty="0">
                <a:solidFill>
                  <a:srgbClr val="000000"/>
                </a:solidFill>
                <a:latin typeface="Arial" charset="0"/>
              </a:endParaRPr>
            </a:p>
          </p:txBody>
        </p:sp>
        <p:pic>
          <p:nvPicPr>
            <p:cNvPr id="61" name="Picture 22"/>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80" y="245"/>
              <a:ext cx="336" cy="271"/>
            </a:xfrm>
            <a:prstGeom prst="rect">
              <a:avLst/>
            </a:prstGeom>
            <a:noFill/>
            <a:ln w="9525">
              <a:noFill/>
              <a:miter lim="800000"/>
              <a:headEnd/>
              <a:tailEnd/>
            </a:ln>
          </p:spPr>
        </p:pic>
      </p:grpSp>
      <p:grpSp>
        <p:nvGrpSpPr>
          <p:cNvPr id="62" name="Group 5"/>
          <p:cNvGrpSpPr>
            <a:grpSpLocks/>
          </p:cNvGrpSpPr>
          <p:nvPr/>
        </p:nvGrpSpPr>
        <p:grpSpPr bwMode="auto">
          <a:xfrm>
            <a:off x="39471600" y="762000"/>
            <a:ext cx="1981200" cy="914400"/>
            <a:chOff x="126" y="4260"/>
            <a:chExt cx="417" cy="117"/>
          </a:xfrm>
        </p:grpSpPr>
        <p:sp>
          <p:nvSpPr>
            <p:cNvPr id="63" name="Freeform 6"/>
            <p:cNvSpPr>
              <a:spLocks/>
            </p:cNvSpPr>
            <p:nvPr/>
          </p:nvSpPr>
          <p:spPr bwMode="auto">
            <a:xfrm>
              <a:off x="126" y="4260"/>
              <a:ext cx="157" cy="115"/>
            </a:xfrm>
            <a:custGeom>
              <a:avLst/>
              <a:gdLst/>
              <a:ahLst/>
              <a:cxnLst>
                <a:cxn ang="0">
                  <a:pos x="0" y="113"/>
                </a:cxn>
                <a:cxn ang="0">
                  <a:pos x="70" y="0"/>
                </a:cxn>
                <a:cxn ang="0">
                  <a:pos x="87" y="0"/>
                </a:cxn>
                <a:cxn ang="0">
                  <a:pos x="156" y="114"/>
                </a:cxn>
                <a:cxn ang="0">
                  <a:pos x="132" y="114"/>
                </a:cxn>
                <a:cxn ang="0">
                  <a:pos x="121" y="99"/>
                </a:cxn>
                <a:cxn ang="0">
                  <a:pos x="36" y="99"/>
                </a:cxn>
                <a:cxn ang="0">
                  <a:pos x="27" y="113"/>
                </a:cxn>
                <a:cxn ang="0">
                  <a:pos x="0" y="113"/>
                </a:cxn>
              </a:cxnLst>
              <a:rect l="0" t="0" r="r" b="b"/>
              <a:pathLst>
                <a:path w="157" h="115">
                  <a:moveTo>
                    <a:pt x="0" y="113"/>
                  </a:moveTo>
                  <a:lnTo>
                    <a:pt x="70" y="0"/>
                  </a:lnTo>
                  <a:lnTo>
                    <a:pt x="87" y="0"/>
                  </a:lnTo>
                  <a:lnTo>
                    <a:pt x="156" y="114"/>
                  </a:lnTo>
                  <a:lnTo>
                    <a:pt x="132" y="114"/>
                  </a:lnTo>
                  <a:lnTo>
                    <a:pt x="121" y="99"/>
                  </a:lnTo>
                  <a:lnTo>
                    <a:pt x="36" y="99"/>
                  </a:lnTo>
                  <a:lnTo>
                    <a:pt x="27" y="113"/>
                  </a:lnTo>
                  <a:lnTo>
                    <a:pt x="0" y="113"/>
                  </a:lnTo>
                </a:path>
              </a:pathLst>
            </a:custGeom>
            <a:solidFill>
              <a:srgbClr val="002AA3"/>
            </a:solidFill>
            <a:ln w="12700" cap="rnd" cmpd="sng">
              <a:noFill/>
              <a:prstDash val="solid"/>
              <a:round/>
              <a:headEnd type="none" w="med" len="med"/>
              <a:tailEnd type="none" w="med" len="med"/>
            </a:ln>
            <a:effectLst/>
          </p:spPr>
          <p:txBody>
            <a:bodyPr/>
            <a:lstStyle/>
            <a:p>
              <a:pPr>
                <a:defRPr/>
              </a:pPr>
              <a:endParaRPr lang="en-US" dirty="0">
                <a:solidFill>
                  <a:srgbClr val="000000"/>
                </a:solidFill>
                <a:latin typeface="Arial" charset="0"/>
              </a:endParaRPr>
            </a:p>
          </p:txBody>
        </p:sp>
        <p:sp>
          <p:nvSpPr>
            <p:cNvPr id="64" name="Freeform 7"/>
            <p:cNvSpPr>
              <a:spLocks/>
            </p:cNvSpPr>
            <p:nvPr/>
          </p:nvSpPr>
          <p:spPr bwMode="auto">
            <a:xfrm>
              <a:off x="245" y="4260"/>
              <a:ext cx="186" cy="117"/>
            </a:xfrm>
            <a:custGeom>
              <a:avLst/>
              <a:gdLst/>
              <a:ahLst/>
              <a:cxnLst>
                <a:cxn ang="0">
                  <a:pos x="0" y="0"/>
                </a:cxn>
                <a:cxn ang="0">
                  <a:pos x="177" y="0"/>
                </a:cxn>
                <a:cxn ang="0">
                  <a:pos x="164" y="25"/>
                </a:cxn>
                <a:cxn ang="0">
                  <a:pos x="150" y="25"/>
                </a:cxn>
                <a:cxn ang="0">
                  <a:pos x="96" y="116"/>
                </a:cxn>
                <a:cxn ang="0">
                  <a:pos x="85" y="116"/>
                </a:cxn>
                <a:cxn ang="0">
                  <a:pos x="26" y="25"/>
                </a:cxn>
                <a:cxn ang="0">
                  <a:pos x="14" y="25"/>
                </a:cxn>
                <a:cxn ang="0">
                  <a:pos x="0" y="0"/>
                </a:cxn>
              </a:cxnLst>
              <a:rect l="0" t="0" r="r" b="b"/>
              <a:pathLst>
                <a:path w="178" h="117">
                  <a:moveTo>
                    <a:pt x="0" y="0"/>
                  </a:moveTo>
                  <a:lnTo>
                    <a:pt x="177" y="0"/>
                  </a:lnTo>
                  <a:lnTo>
                    <a:pt x="164" y="25"/>
                  </a:lnTo>
                  <a:lnTo>
                    <a:pt x="150" y="25"/>
                  </a:lnTo>
                  <a:lnTo>
                    <a:pt x="96" y="116"/>
                  </a:lnTo>
                  <a:lnTo>
                    <a:pt x="85" y="116"/>
                  </a:lnTo>
                  <a:lnTo>
                    <a:pt x="26" y="25"/>
                  </a:lnTo>
                  <a:lnTo>
                    <a:pt x="14" y="25"/>
                  </a:lnTo>
                  <a:lnTo>
                    <a:pt x="0" y="0"/>
                  </a:lnTo>
                </a:path>
              </a:pathLst>
            </a:custGeom>
            <a:solidFill>
              <a:srgbClr val="002AA3"/>
            </a:solidFill>
            <a:ln w="12700" cap="rnd" cmpd="sng">
              <a:noFill/>
              <a:prstDash val="solid"/>
              <a:round/>
              <a:headEnd type="none" w="med" len="med"/>
              <a:tailEnd type="none" w="med" len="med"/>
            </a:ln>
            <a:effectLst/>
          </p:spPr>
          <p:txBody>
            <a:bodyPr/>
            <a:lstStyle/>
            <a:p>
              <a:pPr>
                <a:defRPr/>
              </a:pPr>
              <a:endParaRPr lang="en-US" dirty="0">
                <a:solidFill>
                  <a:srgbClr val="000000"/>
                </a:solidFill>
                <a:latin typeface="Arial" charset="0"/>
              </a:endParaRPr>
            </a:p>
          </p:txBody>
        </p:sp>
        <p:sp>
          <p:nvSpPr>
            <p:cNvPr id="65" name="Freeform 8"/>
            <p:cNvSpPr>
              <a:spLocks/>
            </p:cNvSpPr>
            <p:nvPr/>
          </p:nvSpPr>
          <p:spPr bwMode="auto">
            <a:xfrm>
              <a:off x="384" y="4260"/>
              <a:ext cx="159" cy="115"/>
            </a:xfrm>
            <a:custGeom>
              <a:avLst/>
              <a:gdLst/>
              <a:ahLst/>
              <a:cxnLst>
                <a:cxn ang="0">
                  <a:pos x="0" y="114"/>
                </a:cxn>
                <a:cxn ang="0">
                  <a:pos x="69" y="0"/>
                </a:cxn>
                <a:cxn ang="0">
                  <a:pos x="88" y="0"/>
                </a:cxn>
                <a:cxn ang="0">
                  <a:pos x="102" y="24"/>
                </a:cxn>
                <a:cxn ang="0">
                  <a:pos x="90" y="24"/>
                </a:cxn>
                <a:cxn ang="0">
                  <a:pos x="130" y="92"/>
                </a:cxn>
                <a:cxn ang="0">
                  <a:pos x="143" y="92"/>
                </a:cxn>
                <a:cxn ang="0">
                  <a:pos x="158" y="114"/>
                </a:cxn>
                <a:cxn ang="0">
                  <a:pos x="0" y="114"/>
                </a:cxn>
              </a:cxnLst>
              <a:rect l="0" t="0" r="r" b="b"/>
              <a:pathLst>
                <a:path w="159" h="115">
                  <a:moveTo>
                    <a:pt x="0" y="114"/>
                  </a:moveTo>
                  <a:lnTo>
                    <a:pt x="69" y="0"/>
                  </a:lnTo>
                  <a:lnTo>
                    <a:pt x="88" y="0"/>
                  </a:lnTo>
                  <a:lnTo>
                    <a:pt x="102" y="24"/>
                  </a:lnTo>
                  <a:lnTo>
                    <a:pt x="90" y="24"/>
                  </a:lnTo>
                  <a:lnTo>
                    <a:pt x="130" y="92"/>
                  </a:lnTo>
                  <a:lnTo>
                    <a:pt x="143" y="92"/>
                  </a:lnTo>
                  <a:lnTo>
                    <a:pt x="158" y="114"/>
                  </a:lnTo>
                  <a:lnTo>
                    <a:pt x="0" y="114"/>
                  </a:lnTo>
                </a:path>
              </a:pathLst>
            </a:custGeom>
            <a:solidFill>
              <a:srgbClr val="002AA3"/>
            </a:solidFill>
            <a:ln w="12700" cap="rnd" cmpd="sng">
              <a:noFill/>
              <a:prstDash val="solid"/>
              <a:round/>
              <a:headEnd type="none" w="med" len="med"/>
              <a:tailEnd type="none" w="med" len="med"/>
            </a:ln>
            <a:effectLst/>
          </p:spPr>
          <p:txBody>
            <a:bodyPr/>
            <a:lstStyle/>
            <a:p>
              <a:pPr>
                <a:defRPr/>
              </a:pPr>
              <a:endParaRPr lang="en-US" dirty="0">
                <a:solidFill>
                  <a:srgbClr val="000000"/>
                </a:solidFill>
                <a:latin typeface="Arial" charset="0"/>
              </a:endParaRPr>
            </a:p>
          </p:txBody>
        </p:sp>
      </p:grpSp>
      <p:pic>
        <p:nvPicPr>
          <p:cNvPr id="66" name="Picture 17" descr="3_unhlogo_web.png"/>
          <p:cNvPicPr>
            <a:picLocks noChangeAspect="1"/>
          </p:cNvPicPr>
          <p:nvPr/>
        </p:nvPicPr>
        <p:blipFill>
          <a:blip r:embed="rId7"/>
          <a:srcRect/>
          <a:stretch>
            <a:fillRect/>
          </a:stretch>
        </p:blipFill>
        <p:spPr bwMode="auto">
          <a:xfrm>
            <a:off x="41910000" y="762000"/>
            <a:ext cx="914400" cy="1110687"/>
          </a:xfrm>
          <a:prstGeom prst="rect">
            <a:avLst/>
          </a:prstGeom>
          <a:noFill/>
          <a:ln w="9525">
            <a:noFill/>
            <a:miter lim="800000"/>
            <a:headEnd/>
            <a:tailEnd/>
          </a:ln>
        </p:spPr>
      </p:pic>
      <p:pic>
        <p:nvPicPr>
          <p:cNvPr id="67" name="Picture 23" descr="GOES-R_Color_Lg"/>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37490400" y="609600"/>
            <a:ext cx="1828800" cy="1219200"/>
          </a:xfrm>
          <a:prstGeom prst="rect">
            <a:avLst/>
          </a:prstGeom>
          <a:noFill/>
          <a:ln w="9525">
            <a:noFill/>
            <a:miter lim="800000"/>
            <a:headEnd/>
            <a:tailEnd/>
          </a:ln>
        </p:spPr>
      </p:pic>
      <p:sp>
        <p:nvSpPr>
          <p:cNvPr id="41" name="Rectangle 40"/>
          <p:cNvSpPr/>
          <p:nvPr/>
        </p:nvSpPr>
        <p:spPr>
          <a:xfrm>
            <a:off x="838200" y="30022800"/>
            <a:ext cx="42672000" cy="523220"/>
          </a:xfrm>
          <a:prstGeom prst="rect">
            <a:avLst/>
          </a:prstGeom>
        </p:spPr>
        <p:txBody>
          <a:bodyPr wrap="square">
            <a:spAutoFit/>
          </a:bodyPr>
          <a:lstStyle/>
          <a:p>
            <a:pPr algn="ctr"/>
            <a:r>
              <a:rPr lang="en-US" sz="2800" dirty="0" smtClean="0"/>
              <a:t>[1] J. J. Connell, C. Lopate and K. R. McLaughlin</a:t>
            </a:r>
            <a:r>
              <a:rPr lang="en-US" sz="2800" baseline="30000" dirty="0" smtClean="0"/>
              <a:t>, </a:t>
            </a:r>
            <a:r>
              <a:rPr lang="en-US" sz="2800" dirty="0" smtClean="0"/>
              <a:t>“Accelerator Test of an Improved Angle Detecting Inclined Sensor (ADIS) Prototype with Beams of </a:t>
            </a:r>
            <a:r>
              <a:rPr lang="en-US" sz="2800" baseline="30000" dirty="0" smtClean="0"/>
              <a:t>78</a:t>
            </a:r>
            <a:r>
              <a:rPr lang="en-US" sz="2800" dirty="0" smtClean="0"/>
              <a:t>Kr and Fragments,” </a:t>
            </a:r>
            <a:r>
              <a:rPr lang="en-US" sz="2800" b="1" dirty="0" smtClean="0"/>
              <a:t>Nuclear Instruments and Methods in Physics Research A 837</a:t>
            </a:r>
            <a:r>
              <a:rPr lang="en-US" sz="2800" dirty="0" smtClean="0"/>
              <a:t>, 11-15 (2016) and references therein.</a:t>
            </a:r>
            <a:endParaRPr lang="en-US" sz="2800" dirty="0"/>
          </a:p>
        </p:txBody>
      </p:sp>
      <p:sp>
        <p:nvSpPr>
          <p:cNvPr id="43" name="Rectangle 42"/>
          <p:cNvSpPr/>
          <p:nvPr/>
        </p:nvSpPr>
        <p:spPr>
          <a:xfrm>
            <a:off x="6629400" y="381000"/>
            <a:ext cx="29413200" cy="2554545"/>
          </a:xfrm>
          <a:prstGeom prst="rect">
            <a:avLst/>
          </a:prstGeom>
        </p:spPr>
        <p:txBody>
          <a:bodyPr wrap="square">
            <a:spAutoFit/>
          </a:bodyPr>
          <a:lstStyle/>
          <a:p>
            <a:pPr algn="ctr"/>
            <a:r>
              <a:rPr lang="en-US" sz="6000" dirty="0" smtClean="0">
                <a:solidFill>
                  <a:srgbClr val="0000FF"/>
                </a:solidFill>
              </a:rPr>
              <a:t>Composition and Flux Measurements as a New, Sustainable Window on Space Weather: Observations From the GOES-16 Energetic Heavy Ion Sensor (EHIS) </a:t>
            </a:r>
            <a:endParaRPr lang="en-US" sz="5400" dirty="0" smtClean="0">
              <a:solidFill>
                <a:srgbClr val="0000FF"/>
              </a:solidFill>
            </a:endParaRPr>
          </a:p>
          <a:p>
            <a:pPr algn="ctr"/>
            <a:r>
              <a:rPr lang="en-US" sz="4000" dirty="0" smtClean="0"/>
              <a:t>J. J. Connell and C. Lopate, University of New Hampshire, Department of Physics and Space Science Center</a:t>
            </a:r>
          </a:p>
        </p:txBody>
      </p:sp>
      <p:sp>
        <p:nvSpPr>
          <p:cNvPr id="58" name="TextBox 57"/>
          <p:cNvSpPr txBox="1"/>
          <p:nvPr/>
        </p:nvSpPr>
        <p:spPr>
          <a:xfrm>
            <a:off x="33553400" y="21031200"/>
            <a:ext cx="184666" cy="461665"/>
          </a:xfrm>
          <a:prstGeom prst="rect">
            <a:avLst/>
          </a:prstGeom>
          <a:noFill/>
        </p:spPr>
        <p:txBody>
          <a:bodyPr wrap="none" rtlCol="0">
            <a:spAutoFit/>
          </a:bodyPr>
          <a:lstStyle/>
          <a:p>
            <a:endParaRPr lang="en-US" dirty="0"/>
          </a:p>
        </p:txBody>
      </p:sp>
      <p:sp>
        <p:nvSpPr>
          <p:cNvPr id="56" name="Text Box 9"/>
          <p:cNvSpPr txBox="1">
            <a:spLocks noChangeArrowheads="1"/>
          </p:cNvSpPr>
          <p:nvPr/>
        </p:nvSpPr>
        <p:spPr bwMode="auto">
          <a:xfrm>
            <a:off x="15392400" y="2971800"/>
            <a:ext cx="16230600" cy="523220"/>
          </a:xfrm>
          <a:prstGeom prst="rect">
            <a:avLst/>
          </a:prstGeom>
          <a:solidFill>
            <a:srgbClr val="0000FF"/>
          </a:solidFill>
          <a:ln w="9525">
            <a:noFill/>
            <a:miter lim="800000"/>
            <a:headEnd/>
            <a:tailEnd/>
          </a:ln>
        </p:spPr>
        <p:txBody>
          <a:bodyPr wrap="square">
            <a:prstTxWarp prst="textNoShape">
              <a:avLst/>
            </a:prstTxWarp>
            <a:spAutoFit/>
          </a:bodyPr>
          <a:lstStyle/>
          <a:p>
            <a:pPr algn="ctr"/>
            <a:r>
              <a:rPr lang="en-US" sz="2800" dirty="0" smtClean="0">
                <a:solidFill>
                  <a:srgbClr val="FFFFFF"/>
                </a:solidFill>
              </a:rPr>
              <a:t>GOES-16/EHIS On-Orbit Data</a:t>
            </a:r>
            <a:endParaRPr lang="en-US" sz="2800" dirty="0">
              <a:solidFill>
                <a:srgbClr val="FFFFFF"/>
              </a:solidFill>
            </a:endParaRPr>
          </a:p>
        </p:txBody>
      </p:sp>
      <p:pic>
        <p:nvPicPr>
          <p:cNvPr id="68" name="Picture 67" descr="EHIS F1 D4 NOT S Plots DHe2.jpg"/>
          <p:cNvPicPr>
            <a:picLocks noChangeAspect="1"/>
          </p:cNvPicPr>
          <p:nvPr/>
        </p:nvPicPr>
        <p:blipFill>
          <a:blip r:embed="rId9"/>
          <a:srcRect t="57273"/>
          <a:stretch>
            <a:fillRect/>
          </a:stretch>
        </p:blipFill>
        <p:spPr>
          <a:xfrm>
            <a:off x="23698200" y="8307125"/>
            <a:ext cx="8077200" cy="4951675"/>
          </a:xfrm>
          <a:prstGeom prst="rect">
            <a:avLst/>
          </a:prstGeom>
        </p:spPr>
      </p:pic>
      <p:sp>
        <p:nvSpPr>
          <p:cNvPr id="69" name="TextBox 68"/>
          <p:cNvSpPr txBox="1"/>
          <p:nvPr/>
        </p:nvSpPr>
        <p:spPr>
          <a:xfrm>
            <a:off x="30784800" y="8610600"/>
            <a:ext cx="518065" cy="646331"/>
          </a:xfrm>
          <a:prstGeom prst="rect">
            <a:avLst/>
          </a:prstGeom>
          <a:noFill/>
        </p:spPr>
        <p:txBody>
          <a:bodyPr wrap="none" rtlCol="0">
            <a:spAutoFit/>
          </a:bodyPr>
          <a:lstStyle/>
          <a:p>
            <a:r>
              <a:rPr lang="en-US" sz="3600" b="1" dirty="0" smtClean="0"/>
              <a:t>D</a:t>
            </a:r>
          </a:p>
        </p:txBody>
      </p:sp>
      <p:sp>
        <p:nvSpPr>
          <p:cNvPr id="71" name="TextBox 70"/>
          <p:cNvSpPr txBox="1"/>
          <p:nvPr/>
        </p:nvSpPr>
        <p:spPr>
          <a:xfrm>
            <a:off x="27355800" y="9601200"/>
            <a:ext cx="509525" cy="461665"/>
          </a:xfrm>
          <a:prstGeom prst="rect">
            <a:avLst/>
          </a:prstGeom>
          <a:noFill/>
        </p:spPr>
        <p:txBody>
          <a:bodyPr wrap="square" rtlCol="0">
            <a:spAutoFit/>
          </a:bodyPr>
          <a:lstStyle/>
          <a:p>
            <a:r>
              <a:rPr lang="en-US" baseline="30000" dirty="0" smtClean="0"/>
              <a:t>2</a:t>
            </a:r>
            <a:r>
              <a:rPr lang="en-US" dirty="0" smtClean="0"/>
              <a:t>H</a:t>
            </a:r>
            <a:endParaRPr lang="en-US" dirty="0"/>
          </a:p>
        </p:txBody>
      </p:sp>
      <p:sp>
        <p:nvSpPr>
          <p:cNvPr id="72" name="TextBox 71"/>
          <p:cNvSpPr txBox="1"/>
          <p:nvPr/>
        </p:nvSpPr>
        <p:spPr>
          <a:xfrm>
            <a:off x="28117800" y="9372600"/>
            <a:ext cx="646130" cy="461665"/>
          </a:xfrm>
          <a:prstGeom prst="rect">
            <a:avLst/>
          </a:prstGeom>
          <a:noFill/>
        </p:spPr>
        <p:txBody>
          <a:bodyPr wrap="none" rtlCol="0">
            <a:spAutoFit/>
          </a:bodyPr>
          <a:lstStyle/>
          <a:p>
            <a:r>
              <a:rPr lang="en-US" baseline="30000" dirty="0" smtClean="0"/>
              <a:t>3</a:t>
            </a:r>
            <a:r>
              <a:rPr lang="en-US" dirty="0" smtClean="0"/>
              <a:t>He</a:t>
            </a:r>
            <a:endParaRPr lang="en-US" dirty="0"/>
          </a:p>
        </p:txBody>
      </p:sp>
      <p:pic>
        <p:nvPicPr>
          <p:cNvPr id="73" name="Picture 72" descr="Layout1.jpg"/>
          <p:cNvPicPr>
            <a:picLocks noChangeAspect="1"/>
          </p:cNvPicPr>
          <p:nvPr/>
        </p:nvPicPr>
        <p:blipFill>
          <a:blip r:embed="rId10">
            <a:alphaModFix/>
          </a:blip>
          <a:stretch>
            <a:fillRect/>
          </a:stretch>
        </p:blipFill>
        <p:spPr>
          <a:xfrm>
            <a:off x="15316200" y="3429000"/>
            <a:ext cx="8137071" cy="4953000"/>
          </a:xfrm>
          <a:prstGeom prst="rect">
            <a:avLst/>
          </a:prstGeom>
        </p:spPr>
      </p:pic>
      <p:pic>
        <p:nvPicPr>
          <p:cNvPr id="74" name="Picture 73" descr="Layout1.jpg"/>
          <p:cNvPicPr>
            <a:picLocks noChangeAspect="1"/>
          </p:cNvPicPr>
          <p:nvPr/>
        </p:nvPicPr>
        <p:blipFill>
          <a:blip r:embed="rId11"/>
          <a:stretch>
            <a:fillRect/>
          </a:stretch>
        </p:blipFill>
        <p:spPr>
          <a:xfrm>
            <a:off x="23698200" y="3429000"/>
            <a:ext cx="8137071" cy="4953000"/>
          </a:xfrm>
          <a:prstGeom prst="rect">
            <a:avLst/>
          </a:prstGeom>
        </p:spPr>
      </p:pic>
      <p:sp>
        <p:nvSpPr>
          <p:cNvPr id="78" name="TextBox 77"/>
          <p:cNvSpPr txBox="1"/>
          <p:nvPr/>
        </p:nvSpPr>
        <p:spPr>
          <a:xfrm>
            <a:off x="16611600" y="3733800"/>
            <a:ext cx="518091" cy="646331"/>
          </a:xfrm>
          <a:prstGeom prst="rect">
            <a:avLst/>
          </a:prstGeom>
          <a:noFill/>
        </p:spPr>
        <p:txBody>
          <a:bodyPr wrap="none" rtlCol="0">
            <a:spAutoFit/>
          </a:bodyPr>
          <a:lstStyle/>
          <a:p>
            <a:r>
              <a:rPr lang="en-US" sz="3600" b="1" dirty="0" smtClean="0"/>
              <a:t>A</a:t>
            </a:r>
            <a:endParaRPr lang="en-US" sz="3600" b="1" dirty="0"/>
          </a:p>
        </p:txBody>
      </p:sp>
      <p:sp>
        <p:nvSpPr>
          <p:cNvPr id="80" name="TextBox 79"/>
          <p:cNvSpPr txBox="1"/>
          <p:nvPr/>
        </p:nvSpPr>
        <p:spPr>
          <a:xfrm>
            <a:off x="17907000" y="5181600"/>
            <a:ext cx="389951" cy="461665"/>
          </a:xfrm>
          <a:prstGeom prst="rect">
            <a:avLst/>
          </a:prstGeom>
          <a:noFill/>
        </p:spPr>
        <p:txBody>
          <a:bodyPr wrap="none" rtlCol="0">
            <a:spAutoFit/>
          </a:bodyPr>
          <a:lstStyle/>
          <a:p>
            <a:r>
              <a:rPr lang="en-US" dirty="0" smtClean="0"/>
              <a:t>C</a:t>
            </a:r>
            <a:endParaRPr lang="en-US" dirty="0"/>
          </a:p>
        </p:txBody>
      </p:sp>
      <p:sp>
        <p:nvSpPr>
          <p:cNvPr id="81" name="TextBox 80"/>
          <p:cNvSpPr txBox="1"/>
          <p:nvPr/>
        </p:nvSpPr>
        <p:spPr>
          <a:xfrm>
            <a:off x="19659600" y="6400800"/>
            <a:ext cx="406932" cy="461665"/>
          </a:xfrm>
          <a:prstGeom prst="rect">
            <a:avLst/>
          </a:prstGeom>
          <a:noFill/>
        </p:spPr>
        <p:txBody>
          <a:bodyPr wrap="none" rtlCol="0">
            <a:spAutoFit/>
          </a:bodyPr>
          <a:lstStyle/>
          <a:p>
            <a:r>
              <a:rPr lang="en-US" dirty="0" smtClean="0"/>
              <a:t>N</a:t>
            </a:r>
            <a:endParaRPr lang="en-US" dirty="0"/>
          </a:p>
        </p:txBody>
      </p:sp>
      <p:sp>
        <p:nvSpPr>
          <p:cNvPr id="93" name="TextBox 92"/>
          <p:cNvSpPr txBox="1"/>
          <p:nvPr/>
        </p:nvSpPr>
        <p:spPr>
          <a:xfrm>
            <a:off x="21793200" y="4191000"/>
            <a:ext cx="406932" cy="461665"/>
          </a:xfrm>
          <a:prstGeom prst="rect">
            <a:avLst/>
          </a:prstGeom>
          <a:noFill/>
        </p:spPr>
        <p:txBody>
          <a:bodyPr wrap="none" rtlCol="0">
            <a:spAutoFit/>
          </a:bodyPr>
          <a:lstStyle/>
          <a:p>
            <a:r>
              <a:rPr lang="en-US" dirty="0" smtClean="0"/>
              <a:t>O</a:t>
            </a:r>
            <a:endParaRPr lang="en-US" dirty="0"/>
          </a:p>
        </p:txBody>
      </p:sp>
      <p:sp>
        <p:nvSpPr>
          <p:cNvPr id="94" name="TextBox 93"/>
          <p:cNvSpPr txBox="1"/>
          <p:nvPr/>
        </p:nvSpPr>
        <p:spPr>
          <a:xfrm>
            <a:off x="30784800" y="3733800"/>
            <a:ext cx="492593" cy="646331"/>
          </a:xfrm>
          <a:prstGeom prst="rect">
            <a:avLst/>
          </a:prstGeom>
          <a:noFill/>
        </p:spPr>
        <p:txBody>
          <a:bodyPr wrap="none" rtlCol="0">
            <a:spAutoFit/>
          </a:bodyPr>
          <a:lstStyle/>
          <a:p>
            <a:r>
              <a:rPr lang="en-US" sz="3600" b="1" dirty="0" smtClean="0"/>
              <a:t>B</a:t>
            </a:r>
            <a:endParaRPr lang="en-US" sz="3600" b="1" dirty="0"/>
          </a:p>
        </p:txBody>
      </p:sp>
      <p:sp>
        <p:nvSpPr>
          <p:cNvPr id="95" name="TextBox 94"/>
          <p:cNvSpPr txBox="1"/>
          <p:nvPr/>
        </p:nvSpPr>
        <p:spPr>
          <a:xfrm>
            <a:off x="25984200" y="4038600"/>
            <a:ext cx="543538" cy="461665"/>
          </a:xfrm>
          <a:prstGeom prst="rect">
            <a:avLst/>
          </a:prstGeom>
          <a:noFill/>
        </p:spPr>
        <p:txBody>
          <a:bodyPr wrap="none" rtlCol="0">
            <a:spAutoFit/>
          </a:bodyPr>
          <a:lstStyle/>
          <a:p>
            <a:r>
              <a:rPr lang="en-US" dirty="0" smtClean="0"/>
              <a:t>Ne</a:t>
            </a:r>
            <a:endParaRPr lang="en-US" dirty="0"/>
          </a:p>
        </p:txBody>
      </p:sp>
      <p:sp>
        <p:nvSpPr>
          <p:cNvPr id="96" name="TextBox 95"/>
          <p:cNvSpPr txBox="1"/>
          <p:nvPr/>
        </p:nvSpPr>
        <p:spPr>
          <a:xfrm>
            <a:off x="27813000" y="4800600"/>
            <a:ext cx="612217" cy="461665"/>
          </a:xfrm>
          <a:prstGeom prst="rect">
            <a:avLst/>
          </a:prstGeom>
          <a:noFill/>
        </p:spPr>
        <p:txBody>
          <a:bodyPr wrap="none" rtlCol="0">
            <a:spAutoFit/>
          </a:bodyPr>
          <a:lstStyle/>
          <a:p>
            <a:r>
              <a:rPr lang="en-US" dirty="0" smtClean="0"/>
              <a:t>Mg</a:t>
            </a:r>
            <a:endParaRPr lang="en-US" dirty="0"/>
          </a:p>
        </p:txBody>
      </p:sp>
      <p:sp>
        <p:nvSpPr>
          <p:cNvPr id="97" name="TextBox 96"/>
          <p:cNvSpPr txBox="1"/>
          <p:nvPr/>
        </p:nvSpPr>
        <p:spPr>
          <a:xfrm>
            <a:off x="30556200" y="5791200"/>
            <a:ext cx="441347" cy="461665"/>
          </a:xfrm>
          <a:prstGeom prst="rect">
            <a:avLst/>
          </a:prstGeom>
          <a:noFill/>
        </p:spPr>
        <p:txBody>
          <a:bodyPr wrap="none" rtlCol="0">
            <a:spAutoFit/>
          </a:bodyPr>
          <a:lstStyle/>
          <a:p>
            <a:r>
              <a:rPr lang="en-US" dirty="0" smtClean="0"/>
              <a:t>Si</a:t>
            </a:r>
            <a:endParaRPr lang="en-US" dirty="0"/>
          </a:p>
        </p:txBody>
      </p:sp>
      <p:pic>
        <p:nvPicPr>
          <p:cNvPr id="98" name="Picture 97" descr="Layout1.jpg"/>
          <p:cNvPicPr>
            <a:picLocks noChangeAspect="1"/>
          </p:cNvPicPr>
          <p:nvPr/>
        </p:nvPicPr>
        <p:blipFill>
          <a:blip r:embed="rId12"/>
          <a:stretch>
            <a:fillRect/>
          </a:stretch>
        </p:blipFill>
        <p:spPr>
          <a:xfrm>
            <a:off x="15316200" y="8305800"/>
            <a:ext cx="8137071" cy="4953000"/>
          </a:xfrm>
          <a:prstGeom prst="rect">
            <a:avLst/>
          </a:prstGeom>
        </p:spPr>
      </p:pic>
      <p:sp>
        <p:nvSpPr>
          <p:cNvPr id="99" name="TextBox 98"/>
          <p:cNvSpPr txBox="1"/>
          <p:nvPr/>
        </p:nvSpPr>
        <p:spPr>
          <a:xfrm>
            <a:off x="16611600" y="8610600"/>
            <a:ext cx="518065" cy="646331"/>
          </a:xfrm>
          <a:prstGeom prst="rect">
            <a:avLst/>
          </a:prstGeom>
          <a:noFill/>
        </p:spPr>
        <p:txBody>
          <a:bodyPr wrap="none" rtlCol="0">
            <a:spAutoFit/>
          </a:bodyPr>
          <a:lstStyle/>
          <a:p>
            <a:r>
              <a:rPr lang="en-US" sz="3600" b="1" dirty="0" smtClean="0"/>
              <a:t>C</a:t>
            </a:r>
            <a:endParaRPr lang="en-US" sz="3600" b="1" dirty="0"/>
          </a:p>
        </p:txBody>
      </p:sp>
      <p:sp>
        <p:nvSpPr>
          <p:cNvPr id="100" name="TextBox 99"/>
          <p:cNvSpPr txBox="1"/>
          <p:nvPr/>
        </p:nvSpPr>
        <p:spPr>
          <a:xfrm>
            <a:off x="20345400" y="8991600"/>
            <a:ext cx="492443" cy="461665"/>
          </a:xfrm>
          <a:prstGeom prst="rect">
            <a:avLst/>
          </a:prstGeom>
          <a:noFill/>
        </p:spPr>
        <p:txBody>
          <a:bodyPr wrap="none" rtlCol="0">
            <a:spAutoFit/>
          </a:bodyPr>
          <a:lstStyle/>
          <a:p>
            <a:r>
              <a:rPr lang="en-US" dirty="0" smtClean="0"/>
              <a:t>Fe</a:t>
            </a:r>
            <a:endParaRPr lang="en-US" dirty="0"/>
          </a:p>
        </p:txBody>
      </p:sp>
      <p:pic>
        <p:nvPicPr>
          <p:cNvPr id="101" name="Picture 100" descr="late_spectra_ALL_v3_6hr.jpg"/>
          <p:cNvPicPr>
            <a:picLocks noChangeAspect="1"/>
          </p:cNvPicPr>
          <p:nvPr/>
        </p:nvPicPr>
        <p:blipFill>
          <a:blip r:embed="rId13"/>
          <a:stretch>
            <a:fillRect/>
          </a:stretch>
        </p:blipFill>
        <p:spPr>
          <a:xfrm>
            <a:off x="31775400" y="3733800"/>
            <a:ext cx="11799712" cy="8610600"/>
          </a:xfrm>
          <a:prstGeom prst="rect">
            <a:avLst/>
          </a:prstGeom>
        </p:spPr>
      </p:pic>
      <p:pic>
        <p:nvPicPr>
          <p:cNvPr id="102" name="Picture 101" descr="PHOTO - GOES-R launch CROPPED - 11192016 - NASA - 1120x534 - LANDSCAPE.jpg"/>
          <p:cNvPicPr>
            <a:picLocks noChangeAspect="1"/>
          </p:cNvPicPr>
          <p:nvPr/>
        </p:nvPicPr>
        <p:blipFill>
          <a:blip r:embed="rId14"/>
          <a:srcRect l="27857" r="26429"/>
          <a:stretch>
            <a:fillRect/>
          </a:stretch>
        </p:blipFill>
        <p:spPr>
          <a:xfrm>
            <a:off x="24993600" y="23088599"/>
            <a:ext cx="6283219" cy="6553201"/>
          </a:xfrm>
          <a:prstGeom prst="rect">
            <a:avLst/>
          </a:prstGeom>
        </p:spPr>
      </p:pic>
      <p:sp>
        <p:nvSpPr>
          <p:cNvPr id="103" name="Text Box 9"/>
          <p:cNvSpPr txBox="1">
            <a:spLocks noChangeArrowheads="1"/>
          </p:cNvSpPr>
          <p:nvPr/>
        </p:nvSpPr>
        <p:spPr bwMode="auto">
          <a:xfrm>
            <a:off x="24993600" y="22631400"/>
            <a:ext cx="6305481" cy="523220"/>
          </a:xfrm>
          <a:prstGeom prst="rect">
            <a:avLst/>
          </a:prstGeom>
          <a:solidFill>
            <a:srgbClr val="0000FF"/>
          </a:solidFill>
          <a:ln w="9525">
            <a:noFill/>
            <a:miter lim="800000"/>
            <a:headEnd/>
            <a:tailEnd/>
          </a:ln>
        </p:spPr>
        <p:txBody>
          <a:bodyPr wrap="square">
            <a:prstTxWarp prst="textNoShape">
              <a:avLst/>
            </a:prstTxWarp>
            <a:spAutoFit/>
          </a:bodyPr>
          <a:lstStyle/>
          <a:p>
            <a:pPr algn="ctr"/>
            <a:r>
              <a:rPr lang="en-US" sz="2800" dirty="0" smtClean="0">
                <a:solidFill>
                  <a:srgbClr val="FFFFFF"/>
                </a:solidFill>
              </a:rPr>
              <a:t>GOES-16 Launch</a:t>
            </a:r>
            <a:endParaRPr lang="en-US" sz="2800" dirty="0">
              <a:solidFill>
                <a:srgbClr val="FFFFFF"/>
              </a:solidFill>
            </a:endParaRPr>
          </a:p>
        </p:txBody>
      </p:sp>
      <p:sp>
        <p:nvSpPr>
          <p:cNvPr id="104" name="Text Box 9"/>
          <p:cNvSpPr txBox="1">
            <a:spLocks noChangeArrowheads="1"/>
          </p:cNvSpPr>
          <p:nvPr/>
        </p:nvSpPr>
        <p:spPr bwMode="auto">
          <a:xfrm>
            <a:off x="838200" y="2971800"/>
            <a:ext cx="14020800" cy="533400"/>
          </a:xfrm>
          <a:prstGeom prst="rect">
            <a:avLst/>
          </a:prstGeom>
          <a:solidFill>
            <a:srgbClr val="0000FF"/>
          </a:solidFill>
          <a:ln w="9525">
            <a:noFill/>
            <a:miter lim="800000"/>
            <a:headEnd/>
            <a:tailEnd/>
          </a:ln>
        </p:spPr>
        <p:txBody>
          <a:bodyPr wrap="square">
            <a:prstTxWarp prst="textNoShape">
              <a:avLst/>
            </a:prstTxWarp>
            <a:spAutoFit/>
          </a:bodyPr>
          <a:lstStyle/>
          <a:p>
            <a:pPr algn="ctr"/>
            <a:r>
              <a:rPr lang="en-US" sz="2800" dirty="0" smtClean="0">
                <a:solidFill>
                  <a:srgbClr val="FFFFFF"/>
                </a:solidFill>
              </a:rPr>
              <a:t>Abstract</a:t>
            </a:r>
            <a:endParaRPr lang="en-US" sz="2800" dirty="0">
              <a:solidFill>
                <a:srgbClr val="FFFFFF"/>
              </a:solidFill>
            </a:endParaRPr>
          </a:p>
        </p:txBody>
      </p:sp>
      <p:sp>
        <p:nvSpPr>
          <p:cNvPr id="105" name="Text Box 9"/>
          <p:cNvSpPr txBox="1">
            <a:spLocks noChangeArrowheads="1"/>
          </p:cNvSpPr>
          <p:nvPr/>
        </p:nvSpPr>
        <p:spPr bwMode="auto">
          <a:xfrm>
            <a:off x="31775400" y="2971800"/>
            <a:ext cx="11201400" cy="533400"/>
          </a:xfrm>
          <a:prstGeom prst="rect">
            <a:avLst/>
          </a:prstGeom>
          <a:solidFill>
            <a:srgbClr val="0000FF"/>
          </a:solidFill>
          <a:ln w="9525">
            <a:noFill/>
            <a:miter lim="800000"/>
            <a:headEnd/>
            <a:tailEnd/>
          </a:ln>
        </p:spPr>
        <p:txBody>
          <a:bodyPr wrap="square">
            <a:prstTxWarp prst="textNoShape">
              <a:avLst/>
            </a:prstTxWarp>
            <a:spAutoFit/>
          </a:bodyPr>
          <a:lstStyle/>
          <a:p>
            <a:pPr algn="ctr"/>
            <a:r>
              <a:rPr lang="en-US" sz="2800" dirty="0" smtClean="0">
                <a:solidFill>
                  <a:srgbClr val="FFFFFF"/>
                </a:solidFill>
              </a:rPr>
              <a:t>EHIS Heavy-Ion </a:t>
            </a:r>
            <a:r>
              <a:rPr lang="en-US" sz="2800" dirty="0" err="1" smtClean="0">
                <a:solidFill>
                  <a:srgbClr val="FFFFFF"/>
                </a:solidFill>
              </a:rPr>
              <a:t>F;ux</a:t>
            </a:r>
            <a:r>
              <a:rPr lang="en-US" sz="2800" dirty="0" smtClean="0">
                <a:solidFill>
                  <a:srgbClr val="FFFFFF"/>
                </a:solidFill>
              </a:rPr>
              <a:t> </a:t>
            </a:r>
            <a:r>
              <a:rPr lang="en-US" sz="2800" dirty="0" err="1" smtClean="0">
                <a:solidFill>
                  <a:srgbClr val="FFFFFF"/>
                </a:solidFill>
              </a:rPr>
              <a:t>Measureement</a:t>
            </a:r>
            <a:endParaRPr lang="en-US" sz="2800" dirty="0">
              <a:solidFill>
                <a:srgbClr val="FFFFFF"/>
              </a:solidFill>
            </a:endParaRPr>
          </a:p>
        </p:txBody>
      </p:sp>
      <p:sp>
        <p:nvSpPr>
          <p:cNvPr id="106" name="Text Box 26"/>
          <p:cNvSpPr txBox="1">
            <a:spLocks noChangeArrowheads="1"/>
          </p:cNvSpPr>
          <p:nvPr/>
        </p:nvSpPr>
        <p:spPr bwMode="auto">
          <a:xfrm>
            <a:off x="31775400" y="22174199"/>
            <a:ext cx="11734800" cy="7478970"/>
          </a:xfrm>
          <a:prstGeom prst="rect">
            <a:avLst/>
          </a:prstGeom>
          <a:noFill/>
          <a:ln w="3175" cmpd="sng">
            <a:solidFill>
              <a:schemeClr val="tx1"/>
            </a:solidFill>
            <a:miter lim="800000"/>
            <a:headEnd/>
            <a:tailEnd/>
          </a:ln>
        </p:spPr>
        <p:txBody>
          <a:bodyPr wrap="square">
            <a:prstTxWarp prst="textNoShape">
              <a:avLst/>
            </a:prstTxWarp>
            <a:spAutoFit/>
          </a:bodyPr>
          <a:lstStyle/>
          <a:p>
            <a:pPr algn="just"/>
            <a:r>
              <a:rPr lang="en-US" sz="3200" dirty="0" smtClean="0"/>
              <a:t>NOAA ground processing is for Space Weather applications and  does not make full use of EHIS’s capabilities (capabilities that are not needed to meet NOAA requirements).  </a:t>
            </a:r>
            <a:r>
              <a:rPr lang="en-US" sz="3200" dirty="0" smtClean="0">
                <a:solidFill>
                  <a:srgbClr val="000000"/>
                </a:solidFill>
              </a:rPr>
              <a:t>An example of this is that NOAA proton and He analysis is entirely rate based, excluding analysis of D and </a:t>
            </a:r>
            <a:r>
              <a:rPr lang="en-US" sz="3200" baseline="30000" dirty="0" smtClean="0">
                <a:solidFill>
                  <a:srgbClr val="000000"/>
                </a:solidFill>
              </a:rPr>
              <a:t>3</a:t>
            </a:r>
            <a:r>
              <a:rPr lang="en-US" sz="3200" dirty="0" smtClean="0">
                <a:solidFill>
                  <a:srgbClr val="000000"/>
                </a:solidFill>
              </a:rPr>
              <a:t>He. NOAA also operates on a fixed 5-minute cadences, whereas a science analysis would choose a cadence based upon the species of interest, the flux and and time scales of the phenomena under study.  </a:t>
            </a:r>
            <a:r>
              <a:rPr lang="en-US" sz="3200" dirty="0" smtClean="0"/>
              <a:t>  (As was done above.)  </a:t>
            </a:r>
          </a:p>
          <a:p>
            <a:pPr algn="just"/>
            <a:r>
              <a:rPr lang="en-US" sz="3200" dirty="0" smtClean="0"/>
              <a:t>	We plan to seek funding from NASA, or other science agency, to develop and implement an upgraded analysis system that would provide the science community with web-based access to enhanced data products.  </a:t>
            </a:r>
          </a:p>
          <a:p>
            <a:pPr algn="just"/>
            <a:endParaRPr lang="en-US" sz="3200" dirty="0" smtClean="0"/>
          </a:p>
          <a:p>
            <a:pPr algn="just"/>
            <a:r>
              <a:rPr lang="en-US" sz="3200" dirty="0" smtClean="0"/>
              <a:t>The EHIS instrument development project was funded by NASA under contract NNG06HX01C.	</a:t>
            </a:r>
            <a:endParaRPr lang="en-US" sz="3200" u="sng" dirty="0" smtClean="0"/>
          </a:p>
        </p:txBody>
      </p:sp>
      <p:sp>
        <p:nvSpPr>
          <p:cNvPr id="107" name="Text Box 9"/>
          <p:cNvSpPr txBox="1">
            <a:spLocks noChangeArrowheads="1"/>
          </p:cNvSpPr>
          <p:nvPr/>
        </p:nvSpPr>
        <p:spPr bwMode="auto">
          <a:xfrm>
            <a:off x="31699200" y="21640800"/>
            <a:ext cx="11811000" cy="533400"/>
          </a:xfrm>
          <a:prstGeom prst="rect">
            <a:avLst/>
          </a:prstGeom>
          <a:solidFill>
            <a:srgbClr val="0000FF"/>
          </a:solidFill>
          <a:ln w="9525">
            <a:noFill/>
            <a:miter lim="800000"/>
            <a:headEnd/>
            <a:tailEnd/>
          </a:ln>
        </p:spPr>
        <p:txBody>
          <a:bodyPr wrap="square">
            <a:prstTxWarp prst="textNoShape">
              <a:avLst/>
            </a:prstTxWarp>
            <a:spAutoFit/>
          </a:bodyPr>
          <a:lstStyle/>
          <a:p>
            <a:pPr algn="ctr"/>
            <a:r>
              <a:rPr lang="en-US" sz="2800" dirty="0" smtClean="0">
                <a:solidFill>
                  <a:srgbClr val="FFFFFF"/>
                </a:solidFill>
              </a:rPr>
              <a:t>Space Weather and Science</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Times"/>
        <a:ea typeface=""/>
        <a:cs typeface=""/>
      </a:majorFont>
      <a:minorFont>
        <a:latin typeface="Time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2107</TotalTime>
  <Words>1522</Words>
  <Application>Microsoft Macintosh PowerPoint</Application>
  <PresentationFormat>Custom</PresentationFormat>
  <Paragraphs>52</Paragraphs>
  <Slides>1</Slides>
  <Notes>1</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Blank Presentation</vt:lpstr>
      <vt:lpstr>Slide 1</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J. Connell</dc:creator>
  <cp:lastModifiedBy>Dr. James Connell</cp:lastModifiedBy>
  <cp:revision>439</cp:revision>
  <cp:lastPrinted>2010-12-10T00:54:08Z</cp:lastPrinted>
  <dcterms:created xsi:type="dcterms:W3CDTF">2018-12-05T14:49:03Z</dcterms:created>
  <dcterms:modified xsi:type="dcterms:W3CDTF">2018-12-05T15:04:04Z</dcterms:modified>
</cp:coreProperties>
</file>