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
  </p:notesMasterIdLst>
  <p:sldIdLst>
    <p:sldId id="256"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76" userDrawn="1">
          <p15:clr>
            <a:srgbClr val="A4A3A4"/>
          </p15:clr>
        </p15:guide>
        <p15:guide id="2" pos="8064" userDrawn="1">
          <p15:clr>
            <a:srgbClr val="A4A3A4"/>
          </p15:clr>
        </p15:guide>
        <p15:guide id="3" orient="horz" pos="20160" userDrawn="1">
          <p15:clr>
            <a:srgbClr val="A4A3A4"/>
          </p15:clr>
        </p15:guide>
        <p15:guide id="5" pos="576" userDrawn="1">
          <p15:clr>
            <a:srgbClr val="A4A3A4"/>
          </p15:clr>
        </p15:guide>
        <p15:guide id="6" pos="24768" userDrawn="1">
          <p15:clr>
            <a:srgbClr val="A4A3A4"/>
          </p15:clr>
        </p15:guide>
        <p15:guide id="7" orient="horz" pos="1728" userDrawn="1">
          <p15:clr>
            <a:srgbClr val="A4A3A4"/>
          </p15:clr>
        </p15:guide>
        <p15:guide id="8" pos="172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ECF4"/>
    <a:srgbClr val="3333FF"/>
    <a:srgbClr val="33CCFF"/>
    <a:srgbClr val="0033CC"/>
    <a:srgbClr val="9933FF"/>
    <a:srgbClr val="2A6D25"/>
    <a:srgbClr val="DEE8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1406" autoAdjust="0"/>
    <p:restoredTop sz="94249" autoAdjust="0"/>
  </p:normalViewPr>
  <p:slideViewPr>
    <p:cSldViewPr snapToGrid="0">
      <p:cViewPr>
        <p:scale>
          <a:sx n="20" d="100"/>
          <a:sy n="20" d="100"/>
        </p:scale>
        <p:origin x="1326" y="-516"/>
      </p:cViewPr>
      <p:guideLst>
        <p:guide orient="horz" pos="576"/>
        <p:guide pos="8064"/>
        <p:guide orient="horz" pos="20160"/>
        <p:guide pos="576"/>
        <p:guide pos="24768"/>
        <p:guide orient="horz" pos="1728"/>
        <p:guide pos="172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66F1AA-5ED7-4D65-BC98-6077EB50FC49}" type="datetimeFigureOut">
              <a:rPr lang="en-US" smtClean="0"/>
              <a:t>12/5/2018</a:t>
            </a:fld>
            <a:endParaRPr lang="en-US"/>
          </a:p>
        </p:txBody>
      </p:sp>
      <p:sp>
        <p:nvSpPr>
          <p:cNvPr id="4" name="Slide Image Placeholder 3"/>
          <p:cNvSpPr>
            <a:spLocks noGrp="1" noRot="1" noChangeAspect="1"/>
          </p:cNvSpPr>
          <p:nvPr>
            <p:ph type="sldImg" idx="2"/>
          </p:nvPr>
        </p:nvSpPr>
        <p:spPr>
          <a:xfrm>
            <a:off x="1543050" y="1143000"/>
            <a:ext cx="37719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C6B8A0-0B12-400C-8C68-7917D0169330}" type="slidenum">
              <a:rPr lang="en-US" smtClean="0"/>
              <a:t>‹#›</a:t>
            </a:fld>
            <a:endParaRPr lang="en-US"/>
          </a:p>
        </p:txBody>
      </p:sp>
    </p:spTree>
    <p:extLst>
      <p:ext uri="{BB962C8B-B14F-4D97-AF65-F5344CB8AC3E}">
        <p14:creationId xmlns:p14="http://schemas.microsoft.com/office/powerpoint/2010/main" val="167177637"/>
      </p:ext>
    </p:extLst>
  </p:cSld>
  <p:clrMap bg1="lt1" tx1="dk1" bg2="lt2" tx2="dk2" accent1="accent1" accent2="accent2" accent3="accent3" accent4="accent4" accent5="accent5" accent6="accent6" hlink="hlink" folHlink="folHlink"/>
  <p:notesStyle>
    <a:lvl1pPr marL="0" algn="l" defTabSz="3511296" rtl="0" eaLnBrk="1" latinLnBrk="0" hangingPunct="1">
      <a:defRPr sz="4608" kern="1200">
        <a:solidFill>
          <a:schemeClr val="tx1"/>
        </a:solidFill>
        <a:latin typeface="+mn-lt"/>
        <a:ea typeface="+mn-ea"/>
        <a:cs typeface="+mn-cs"/>
      </a:defRPr>
    </a:lvl1pPr>
    <a:lvl2pPr marL="1755648" algn="l" defTabSz="3511296" rtl="0" eaLnBrk="1" latinLnBrk="0" hangingPunct="1">
      <a:defRPr sz="4608" kern="1200">
        <a:solidFill>
          <a:schemeClr val="tx1"/>
        </a:solidFill>
        <a:latin typeface="+mn-lt"/>
        <a:ea typeface="+mn-ea"/>
        <a:cs typeface="+mn-cs"/>
      </a:defRPr>
    </a:lvl2pPr>
    <a:lvl3pPr marL="3511296" algn="l" defTabSz="3511296" rtl="0" eaLnBrk="1" latinLnBrk="0" hangingPunct="1">
      <a:defRPr sz="4608" kern="1200">
        <a:solidFill>
          <a:schemeClr val="tx1"/>
        </a:solidFill>
        <a:latin typeface="+mn-lt"/>
        <a:ea typeface="+mn-ea"/>
        <a:cs typeface="+mn-cs"/>
      </a:defRPr>
    </a:lvl3pPr>
    <a:lvl4pPr marL="5266944" algn="l" defTabSz="3511296" rtl="0" eaLnBrk="1" latinLnBrk="0" hangingPunct="1">
      <a:defRPr sz="4608" kern="1200">
        <a:solidFill>
          <a:schemeClr val="tx1"/>
        </a:solidFill>
        <a:latin typeface="+mn-lt"/>
        <a:ea typeface="+mn-ea"/>
        <a:cs typeface="+mn-cs"/>
      </a:defRPr>
    </a:lvl4pPr>
    <a:lvl5pPr marL="7022592" algn="l" defTabSz="3511296" rtl="0" eaLnBrk="1" latinLnBrk="0" hangingPunct="1">
      <a:defRPr sz="4608" kern="1200">
        <a:solidFill>
          <a:schemeClr val="tx1"/>
        </a:solidFill>
        <a:latin typeface="+mn-lt"/>
        <a:ea typeface="+mn-ea"/>
        <a:cs typeface="+mn-cs"/>
      </a:defRPr>
    </a:lvl5pPr>
    <a:lvl6pPr marL="8778240" algn="l" defTabSz="3511296" rtl="0" eaLnBrk="1" latinLnBrk="0" hangingPunct="1">
      <a:defRPr sz="4608" kern="1200">
        <a:solidFill>
          <a:schemeClr val="tx1"/>
        </a:solidFill>
        <a:latin typeface="+mn-lt"/>
        <a:ea typeface="+mn-ea"/>
        <a:cs typeface="+mn-cs"/>
      </a:defRPr>
    </a:lvl6pPr>
    <a:lvl7pPr marL="10533888" algn="l" defTabSz="3511296" rtl="0" eaLnBrk="1" latinLnBrk="0" hangingPunct="1">
      <a:defRPr sz="4608" kern="1200">
        <a:solidFill>
          <a:schemeClr val="tx1"/>
        </a:solidFill>
        <a:latin typeface="+mn-lt"/>
        <a:ea typeface="+mn-ea"/>
        <a:cs typeface="+mn-cs"/>
      </a:defRPr>
    </a:lvl7pPr>
    <a:lvl8pPr marL="12289536" algn="l" defTabSz="3511296" rtl="0" eaLnBrk="1" latinLnBrk="0" hangingPunct="1">
      <a:defRPr sz="4608" kern="1200">
        <a:solidFill>
          <a:schemeClr val="tx1"/>
        </a:solidFill>
        <a:latin typeface="+mn-lt"/>
        <a:ea typeface="+mn-ea"/>
        <a:cs typeface="+mn-cs"/>
      </a:defRPr>
    </a:lvl8pPr>
    <a:lvl9pPr marL="14045184" algn="l" defTabSz="3511296" rtl="0" eaLnBrk="1" latinLnBrk="0" hangingPunct="1">
      <a:defRPr sz="4608"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55DB07D-472E-4871-AA65-8D2FD5C8DC49}"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3511328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5DB07D-472E-4871-AA65-8D2FD5C8DC49}"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529043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5DB07D-472E-4871-AA65-8D2FD5C8DC49}"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2859387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55DB07D-472E-4871-AA65-8D2FD5C8DC49}"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055338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55DB07D-472E-4871-AA65-8D2FD5C8DC49}" type="datetimeFigureOut">
              <a:rPr lang="en-US" smtClean="0"/>
              <a:t>12/5/2018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3349492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55DB07D-472E-4871-AA65-8D2FD5C8DC49}" type="datetimeFigureOut">
              <a:rPr lang="en-US" smtClean="0"/>
              <a:t>12/5/2018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44722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5DB07D-472E-4871-AA65-8D2FD5C8DC49}" type="datetimeFigureOut">
              <a:rPr lang="en-US" smtClean="0"/>
              <a:t>12/5/2018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2869353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F55DB07D-472E-4871-AA65-8D2FD5C8DC49}"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794109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F55DB07D-472E-4871-AA65-8D2FD5C8DC49}" type="datetimeFigureOut">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283239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5DB07D-472E-4871-AA65-8D2FD5C8DC49}"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2120276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5DB07D-472E-4871-AA65-8D2FD5C8DC49}" type="datetimeFigureOut">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699164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F55DB07D-472E-4871-AA65-8D2FD5C8DC49}" type="datetimeFigureOut">
              <a:rPr lang="en-US" smtClean="0"/>
              <a:t>12/5/2018</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8D0DB4A7-8B6C-49B9-B6B9-00DB843627CD}" type="slidenum">
              <a:rPr lang="en-US" smtClean="0"/>
              <a:t>‹#›</a:t>
            </a:fld>
            <a:endParaRPr lang="en-US"/>
          </a:p>
        </p:txBody>
      </p:sp>
    </p:spTree>
    <p:extLst>
      <p:ext uri="{BB962C8B-B14F-4D97-AF65-F5344CB8AC3E}">
        <p14:creationId xmlns:p14="http://schemas.microsoft.com/office/powerpoint/2010/main" val="40507735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hyperlink" Target="mailto:kab2014@wildcats.unh.edu" TargetMode="Externa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CF9FE102-B258-4262-A29C-095C723A3B89}"/>
              </a:ext>
            </a:extLst>
          </p:cNvPr>
          <p:cNvSpPr/>
          <p:nvPr/>
        </p:nvSpPr>
        <p:spPr>
          <a:xfrm>
            <a:off x="915209" y="11010770"/>
            <a:ext cx="11896834" cy="20962439"/>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BE2E52C-9624-4CDB-9069-DF3C2C95600B}"/>
              </a:ext>
            </a:extLst>
          </p:cNvPr>
          <p:cNvSpPr/>
          <p:nvPr/>
        </p:nvSpPr>
        <p:spPr>
          <a:xfrm>
            <a:off x="27426685" y="29698950"/>
            <a:ext cx="11896833" cy="2274259"/>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r>
              <a:rPr lang="en-US" sz="1900" dirty="0">
                <a:latin typeface="Times New Roman" panose="02020603050405020304" pitchFamily="18" charset="0"/>
                <a:cs typeface="Times New Roman" panose="02020603050405020304" pitchFamily="18" charset="0"/>
              </a:rPr>
              <a:t>This material is based upon work supported by the National Science Foundation under Grant Number (1638688). Partial funding was also provided by the New Hampshire Agricultural Experiment Station, the Hubbard Brook Long Term Ecological Research program (NSF 1114804), the Harvard Forest Long Term Ecological Research program, and the University of New Hampshire graduate school.  We also acknowledge the help and support of infrastructure and staff at Bartlett Experimental Forest. Inventory data of species compositions at BEF was collected by the University of New Hampshire. LiDAR data was obtained from the National Ecological Observatory Network and hyperspectral reflectance imagery was obtained from </a:t>
            </a:r>
            <a:r>
              <a:rPr lang="en-US" sz="1900" dirty="0" err="1">
                <a:latin typeface="Times New Roman" panose="02020603050405020304" pitchFamily="18" charset="0"/>
                <a:cs typeface="Times New Roman" panose="02020603050405020304" pitchFamily="18" charset="0"/>
              </a:rPr>
              <a:t>SpecTIR</a:t>
            </a:r>
            <a:r>
              <a:rPr lang="en-US" sz="1900" dirty="0">
                <a:latin typeface="Times New Roman" panose="02020603050405020304" pitchFamily="18" charset="0"/>
                <a:cs typeface="Times New Roman" panose="02020603050405020304" pitchFamily="18" charset="0"/>
              </a:rPr>
              <a:t> with a spatial resolution of 5m. </a:t>
            </a:r>
          </a:p>
        </p:txBody>
      </p:sp>
      <p:sp>
        <p:nvSpPr>
          <p:cNvPr id="88" name="Rectangle 87">
            <a:extLst>
              <a:ext uri="{FF2B5EF4-FFF2-40B4-BE49-F238E27FC236}">
                <a16:creationId xmlns:a16="http://schemas.microsoft.com/office/drawing/2014/main" id="{5EB313FF-BC7B-4256-B342-AAAC0A7277FE}"/>
              </a:ext>
            </a:extLst>
          </p:cNvPr>
          <p:cNvSpPr/>
          <p:nvPr/>
        </p:nvSpPr>
        <p:spPr>
          <a:xfrm>
            <a:off x="27433820" y="28810040"/>
            <a:ext cx="11889698" cy="900066"/>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Acknowledgments:</a:t>
            </a:r>
            <a:r>
              <a:rPr lang="en-US" sz="2400" b="1" dirty="0">
                <a:solidFill>
                  <a:schemeClr val="tx1"/>
                </a:solidFill>
                <a:latin typeface="Times New Roman" panose="02020603050405020304" pitchFamily="18" charset="0"/>
                <a:cs typeface="Times New Roman" panose="02020603050405020304" pitchFamily="18" charset="0"/>
              </a:rPr>
              <a:t> </a:t>
            </a:r>
          </a:p>
        </p:txBody>
      </p:sp>
      <p:sp>
        <p:nvSpPr>
          <p:cNvPr id="74" name="Rectangle 73">
            <a:extLst>
              <a:ext uri="{FF2B5EF4-FFF2-40B4-BE49-F238E27FC236}">
                <a16:creationId xmlns:a16="http://schemas.microsoft.com/office/drawing/2014/main" id="{E90C2EF1-81F3-42DC-B90D-3889B0BD848C}"/>
              </a:ext>
            </a:extLst>
          </p:cNvPr>
          <p:cNvSpPr/>
          <p:nvPr/>
        </p:nvSpPr>
        <p:spPr>
          <a:xfrm>
            <a:off x="27456919" y="4156561"/>
            <a:ext cx="11891518" cy="931157"/>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Estimating Diversity with Remote Sensing:</a:t>
            </a:r>
          </a:p>
        </p:txBody>
      </p:sp>
      <p:sp>
        <p:nvSpPr>
          <p:cNvPr id="53" name="Rectangle 52">
            <a:extLst>
              <a:ext uri="{FF2B5EF4-FFF2-40B4-BE49-F238E27FC236}">
                <a16:creationId xmlns:a16="http://schemas.microsoft.com/office/drawing/2014/main" id="{8CCB58C5-6B15-40CA-BC27-E6166ABBC3C5}"/>
              </a:ext>
            </a:extLst>
          </p:cNvPr>
          <p:cNvSpPr/>
          <p:nvPr/>
        </p:nvSpPr>
        <p:spPr>
          <a:xfrm>
            <a:off x="910082" y="10052471"/>
            <a:ext cx="11906746" cy="940603"/>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Metrics of Diversity: </a:t>
            </a:r>
            <a:r>
              <a:rPr lang="en-US" sz="4000" b="1" dirty="0">
                <a:solidFill>
                  <a:schemeClr val="tx1"/>
                </a:solidFill>
                <a:latin typeface="Times New Roman" panose="02020603050405020304" pitchFamily="18" charset="0"/>
                <a:cs typeface="Times New Roman" panose="02020603050405020304" pitchFamily="18" charset="0"/>
              </a:rPr>
              <a:t> </a:t>
            </a:r>
          </a:p>
        </p:txBody>
      </p:sp>
      <p:sp>
        <p:nvSpPr>
          <p:cNvPr id="29" name="Rectangle 28">
            <a:extLst>
              <a:ext uri="{FF2B5EF4-FFF2-40B4-BE49-F238E27FC236}">
                <a16:creationId xmlns:a16="http://schemas.microsoft.com/office/drawing/2014/main" id="{C3DBBF35-1469-4FF5-B3B1-4068A8AE24EA}"/>
              </a:ext>
            </a:extLst>
          </p:cNvPr>
          <p:cNvSpPr/>
          <p:nvPr/>
        </p:nvSpPr>
        <p:spPr>
          <a:xfrm>
            <a:off x="27426684" y="20574000"/>
            <a:ext cx="11896833" cy="7751710"/>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t"/>
          <a:lstStyle/>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Although functional and phylogenetic diversity are both derived from species presence, only about half of the variation seen can be explained by species diversity. This could be caused by: </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Not capturing other potential functional traits that contribute to functional diversity  </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Even though there may be a high species diversity, similarities in functional traits and evolutionary history could influence the relationship seen between species diversity with functional and phylogenetic diversity. </a:t>
            </a:r>
          </a:p>
          <a:p>
            <a:pPr lvl="1"/>
            <a:endParaRPr lang="en-US" sz="1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Lack of relationship between diversity metrics and vegetation indices possibly from:  </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Pixel resolution being too small or too large</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Too simple of a method used to compare diversity metrics and indices</a:t>
            </a:r>
          </a:p>
          <a:p>
            <a:pPr lvl="1"/>
            <a:endParaRPr lang="en-US" sz="1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To take this research further, things to consider would include: </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Assessing the influence of spatial and pixel resolution on index calculations </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Apply other methods of calculating diversity from remote sensing imagery </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See how more complex comparisons would influence results</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Analyze whether methods can be applied over broad scale areas or if they are site specific </a:t>
            </a:r>
          </a:p>
          <a:p>
            <a:pPr marL="914400" lvl="1" indent="-4572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Test against broadband and narrow band spectral imagery </a:t>
            </a:r>
            <a:r>
              <a:rPr lang="en-US" sz="2800" dirty="0">
                <a:latin typeface="Times New Roman" panose="02020603050405020304" pitchFamily="18" charset="0"/>
                <a:cs typeface="Times New Roman" panose="02020603050405020304" pitchFamily="18" charset="0"/>
              </a:rPr>
              <a:t> </a:t>
            </a:r>
          </a:p>
        </p:txBody>
      </p:sp>
      <p:sp>
        <p:nvSpPr>
          <p:cNvPr id="28" name="Rectangle 27">
            <a:extLst>
              <a:ext uri="{FF2B5EF4-FFF2-40B4-BE49-F238E27FC236}">
                <a16:creationId xmlns:a16="http://schemas.microsoft.com/office/drawing/2014/main" id="{FC0E8816-C907-4C1C-BF56-049CB0ED485E}"/>
              </a:ext>
            </a:extLst>
          </p:cNvPr>
          <p:cNvSpPr/>
          <p:nvPr/>
        </p:nvSpPr>
        <p:spPr>
          <a:xfrm>
            <a:off x="13737763" y="4126858"/>
            <a:ext cx="12782994" cy="936836"/>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Methods:</a:t>
            </a:r>
            <a:r>
              <a:rPr lang="en-US" sz="4000" b="1" dirty="0">
                <a:solidFill>
                  <a:schemeClr val="tx1"/>
                </a:solidFill>
                <a:latin typeface="Times New Roman" panose="02020603050405020304" pitchFamily="18" charset="0"/>
                <a:cs typeface="Times New Roman" panose="02020603050405020304" pitchFamily="18" charset="0"/>
              </a:rPr>
              <a:t> </a:t>
            </a:r>
          </a:p>
        </p:txBody>
      </p:sp>
      <p:sp>
        <p:nvSpPr>
          <p:cNvPr id="27" name="Rectangle 26">
            <a:extLst>
              <a:ext uri="{FF2B5EF4-FFF2-40B4-BE49-F238E27FC236}">
                <a16:creationId xmlns:a16="http://schemas.microsoft.com/office/drawing/2014/main" id="{0F371F85-34C8-4D25-943A-93A9CFB66E08}"/>
              </a:ext>
            </a:extLst>
          </p:cNvPr>
          <p:cNvSpPr/>
          <p:nvPr/>
        </p:nvSpPr>
        <p:spPr>
          <a:xfrm>
            <a:off x="917277" y="4115449"/>
            <a:ext cx="11884324" cy="937243"/>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Background:   </a:t>
            </a:r>
          </a:p>
        </p:txBody>
      </p:sp>
      <p:sp>
        <p:nvSpPr>
          <p:cNvPr id="3" name="Rectangle 2">
            <a:extLst>
              <a:ext uri="{FF2B5EF4-FFF2-40B4-BE49-F238E27FC236}">
                <a16:creationId xmlns:a16="http://schemas.microsoft.com/office/drawing/2014/main" id="{198012CE-3819-4494-A20A-D399675F259A}"/>
              </a:ext>
            </a:extLst>
          </p:cNvPr>
          <p:cNvSpPr/>
          <p:nvPr/>
        </p:nvSpPr>
        <p:spPr>
          <a:xfrm>
            <a:off x="13737763" y="19194824"/>
            <a:ext cx="12782994" cy="945766"/>
          </a:xfrm>
          <a:prstGeom prst="rect">
            <a:avLst/>
          </a:prstGeom>
          <a:solidFill>
            <a:schemeClr val="accent2">
              <a:lumMod val="60000"/>
              <a:lumOff val="40000"/>
            </a:schemeClr>
          </a:solidFill>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r>
              <a:rPr lang="en-US" sz="3600" b="1" dirty="0">
                <a:latin typeface="Times New Roman" panose="02020603050405020304" pitchFamily="18" charset="0"/>
                <a:cs typeface="Times New Roman" panose="02020603050405020304" pitchFamily="18" charset="0"/>
              </a:rPr>
              <a:t>Relationships Among Diversity Metrics:</a:t>
            </a:r>
            <a:endParaRPr lang="en-US" sz="4000" b="1"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CBB84497-2A81-4D44-B1CF-50D5CFE76C3A}"/>
              </a:ext>
            </a:extLst>
          </p:cNvPr>
          <p:cNvSpPr/>
          <p:nvPr/>
        </p:nvSpPr>
        <p:spPr>
          <a:xfrm>
            <a:off x="13737762" y="20077143"/>
            <a:ext cx="12782995" cy="11896066"/>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endParaRPr lang="en-US" sz="2400" i="1" dirty="0">
              <a:solidFill>
                <a:prstClr val="black"/>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FB963386-8876-4088-96DF-EB45A5F0E991}"/>
              </a:ext>
            </a:extLst>
          </p:cNvPr>
          <p:cNvSpPr/>
          <p:nvPr/>
        </p:nvSpPr>
        <p:spPr>
          <a:xfrm>
            <a:off x="13732389" y="5053638"/>
            <a:ext cx="12782994" cy="13628048"/>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E4C0ADEF-63D4-48A7-926D-FDF73358EC1A}"/>
              </a:ext>
            </a:extLst>
          </p:cNvPr>
          <p:cNvSpPr/>
          <p:nvPr/>
        </p:nvSpPr>
        <p:spPr>
          <a:xfrm>
            <a:off x="922851" y="5042432"/>
            <a:ext cx="11887200" cy="4594143"/>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342900" lvl="0" indent="-342900">
              <a:spcAft>
                <a:spcPts val="150"/>
              </a:spcAft>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Quantifying forest biodiversity is an important way to evaluate forests health, ecosystem services, and management priorities. An array of metrics have been used to define forest biodiversity using both ground and remote sensing based measurements. </a:t>
            </a:r>
          </a:p>
          <a:p>
            <a:pPr marL="342900" lvl="0" indent="-342900">
              <a:spcAft>
                <a:spcPts val="150"/>
              </a:spcAft>
              <a:buFont typeface="Arial" panose="020B0604020202020204" pitchFamily="34" charset="0"/>
              <a:buChar char="•"/>
            </a:pPr>
            <a:endParaRPr lang="en-US" sz="1000" dirty="0">
              <a:solidFill>
                <a:prstClr val="black"/>
              </a:solidFill>
              <a:latin typeface="Times New Roman" panose="02020603050405020304" pitchFamily="18" charset="0"/>
              <a:cs typeface="Times New Roman" panose="02020603050405020304" pitchFamily="18" charset="0"/>
            </a:endParaRPr>
          </a:p>
          <a:p>
            <a:pPr marL="342900" lvl="0" indent="-342900">
              <a:spcAft>
                <a:spcPts val="150"/>
              </a:spcAft>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It is unclear to what degree different metrics of diversity are related and to what degree can they be estimated from remote sensing data. </a:t>
            </a:r>
          </a:p>
          <a:p>
            <a:pPr marL="342900" lvl="0" indent="-342900">
              <a:spcAft>
                <a:spcPts val="150"/>
              </a:spcAft>
              <a:buFont typeface="Arial" panose="020B0604020202020204" pitchFamily="34" charset="0"/>
              <a:buChar char="•"/>
            </a:pPr>
            <a:endParaRPr lang="en-US" sz="1000" dirty="0">
              <a:solidFill>
                <a:prstClr val="black"/>
              </a:solidFill>
              <a:latin typeface="Times New Roman" panose="02020603050405020304" pitchFamily="18" charset="0"/>
              <a:cs typeface="Times New Roman" panose="02020603050405020304" pitchFamily="18" charset="0"/>
            </a:endParaRPr>
          </a:p>
          <a:p>
            <a:pPr marL="342900" lvl="0" indent="-342900">
              <a:spcAft>
                <a:spcPts val="150"/>
              </a:spcAft>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Here we evaluate the relatedness of four metrics of biodiversity and test our ability to estimate these through remote sensing in a northern temperate forest at Bartlett Experimental Forest in New Hampshire, USA. </a:t>
            </a:r>
          </a:p>
        </p:txBody>
      </p:sp>
      <p:sp>
        <p:nvSpPr>
          <p:cNvPr id="2" name="Rectangle 1">
            <a:extLst>
              <a:ext uri="{FF2B5EF4-FFF2-40B4-BE49-F238E27FC236}">
                <a16:creationId xmlns:a16="http://schemas.microsoft.com/office/drawing/2014/main" id="{A9E2C9DF-76E4-4274-9FD5-0044F6727F19}"/>
              </a:ext>
            </a:extLst>
          </p:cNvPr>
          <p:cNvSpPr/>
          <p:nvPr/>
        </p:nvSpPr>
        <p:spPr>
          <a:xfrm>
            <a:off x="-1" y="0"/>
            <a:ext cx="40233601" cy="3668237"/>
          </a:xfrm>
          <a:prstGeom prst="rect">
            <a:avLst/>
          </a:prstGeom>
          <a:solidFill>
            <a:schemeClr val="accent2">
              <a:lumMod val="60000"/>
              <a:lumOff val="40000"/>
            </a:schemeClr>
          </a:solidFill>
          <a:ln>
            <a:solidFill>
              <a:schemeClr val="accent2">
                <a:lumMod val="7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5400" dirty="0">
                <a:solidFill>
                  <a:schemeClr val="tx1"/>
                </a:solidFill>
                <a:latin typeface="Times New Roman" panose="02020603050405020304" pitchFamily="18" charset="0"/>
                <a:cs typeface="Times New Roman" panose="02020603050405020304" pitchFamily="18" charset="0"/>
              </a:rPr>
              <a:t>A Comparison of Forest Biodiversity Metrics Using Field Measurements and Aircraft Remote Sensing</a:t>
            </a:r>
          </a:p>
          <a:p>
            <a:pPr algn="ctr"/>
            <a:endParaRPr lang="en-US" sz="2400" dirty="0">
              <a:solidFill>
                <a:schemeClr val="tx1"/>
              </a:solidFill>
              <a:latin typeface="Times New Roman" panose="02020603050405020304" pitchFamily="18" charset="0"/>
              <a:cs typeface="Times New Roman" panose="02020603050405020304" pitchFamily="18" charset="0"/>
            </a:endParaRPr>
          </a:p>
          <a:p>
            <a:pPr algn="ctr"/>
            <a:r>
              <a:rPr lang="en-US" sz="3200" b="1" dirty="0">
                <a:solidFill>
                  <a:schemeClr val="tx1"/>
                </a:solidFill>
                <a:latin typeface="Times New Roman" panose="02020603050405020304" pitchFamily="18" charset="0"/>
                <a:cs typeface="Times New Roman" panose="02020603050405020304" pitchFamily="18" charset="0"/>
              </a:rPr>
              <a:t>Kaitlyn Baillargeon (</a:t>
            </a:r>
            <a:r>
              <a:rPr lang="en-US" sz="3200" b="1" dirty="0">
                <a:solidFill>
                  <a:schemeClr val="tx1"/>
                </a:solidFill>
                <a:latin typeface="Times New Roman" panose="02020603050405020304" pitchFamily="18" charset="0"/>
                <a:cs typeface="Times New Roman" panose="02020603050405020304" pitchFamily="18" charset="0"/>
                <a:hlinkClick r:id="rId2"/>
              </a:rPr>
              <a:t>kab2014@wildcats.unh.edu</a:t>
            </a:r>
            <a:r>
              <a:rPr lang="en-US" sz="3200" b="1" dirty="0">
                <a:solidFill>
                  <a:schemeClr val="tx1"/>
                </a:solidFill>
                <a:latin typeface="Times New Roman" panose="02020603050405020304" pitchFamily="18" charset="0"/>
                <a:cs typeface="Times New Roman" panose="02020603050405020304" pitchFamily="18" charset="0"/>
              </a:rPr>
              <a:t>)</a:t>
            </a:r>
          </a:p>
          <a:p>
            <a:pPr algn="ctr"/>
            <a:r>
              <a:rPr lang="en-US" sz="3000" dirty="0">
                <a:solidFill>
                  <a:schemeClr val="tx1"/>
                </a:solidFill>
                <a:latin typeface="Times New Roman" panose="02020603050405020304" pitchFamily="18" charset="0"/>
                <a:cs typeface="Times New Roman" panose="02020603050405020304" pitchFamily="18" charset="0"/>
              </a:rPr>
              <a:t>Scott Ollinger, Andrew </a:t>
            </a:r>
            <a:r>
              <a:rPr lang="en-US" sz="3000" dirty="0" err="1">
                <a:solidFill>
                  <a:schemeClr val="tx1"/>
                </a:solidFill>
                <a:latin typeface="Times New Roman" panose="02020603050405020304" pitchFamily="18" charset="0"/>
                <a:cs typeface="Times New Roman" panose="02020603050405020304" pitchFamily="18" charset="0"/>
              </a:rPr>
              <a:t>Ouimette</a:t>
            </a:r>
            <a:r>
              <a:rPr lang="en-US" sz="3000" dirty="0">
                <a:solidFill>
                  <a:schemeClr val="tx1"/>
                </a:solidFill>
                <a:latin typeface="Times New Roman" panose="02020603050405020304" pitchFamily="18" charset="0"/>
                <a:cs typeface="Times New Roman" panose="02020603050405020304" pitchFamily="18" charset="0"/>
              </a:rPr>
              <a:t>, Rebecca Sanders-</a:t>
            </a:r>
            <a:r>
              <a:rPr lang="en-US" sz="3000" dirty="0" err="1">
                <a:solidFill>
                  <a:schemeClr val="tx1"/>
                </a:solidFill>
                <a:latin typeface="Times New Roman" panose="02020603050405020304" pitchFamily="18" charset="0"/>
                <a:cs typeface="Times New Roman" panose="02020603050405020304" pitchFamily="18" charset="0"/>
              </a:rPr>
              <a:t>DeMott</a:t>
            </a:r>
            <a:r>
              <a:rPr lang="en-US" sz="3000" dirty="0">
                <a:solidFill>
                  <a:schemeClr val="tx1"/>
                </a:solidFill>
                <a:latin typeface="Times New Roman" panose="02020603050405020304" pitchFamily="18" charset="0"/>
                <a:cs typeface="Times New Roman" panose="02020603050405020304" pitchFamily="18" charset="0"/>
              </a:rPr>
              <a:t>, Franklin Sullivan, </a:t>
            </a:r>
            <a:r>
              <a:rPr lang="en-US" sz="3000" dirty="0" err="1">
                <a:solidFill>
                  <a:schemeClr val="tx1"/>
                </a:solidFill>
                <a:latin typeface="Times New Roman" panose="02020603050405020304" pitchFamily="18" charset="0"/>
                <a:cs typeface="Times New Roman" panose="02020603050405020304" pitchFamily="18" charset="0"/>
              </a:rPr>
              <a:t>Zaixing</a:t>
            </a:r>
            <a:r>
              <a:rPr lang="en-US" sz="3000" dirty="0">
                <a:solidFill>
                  <a:schemeClr val="tx1"/>
                </a:solidFill>
                <a:latin typeface="Times New Roman" panose="02020603050405020304" pitchFamily="18" charset="0"/>
                <a:cs typeface="Times New Roman" panose="02020603050405020304" pitchFamily="18" charset="0"/>
              </a:rPr>
              <a:t> Zhou</a:t>
            </a:r>
          </a:p>
          <a:p>
            <a:pPr algn="ctr"/>
            <a:endParaRPr lang="en-US" sz="2400"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chemeClr val="tx1"/>
                </a:solidFill>
                <a:latin typeface="Times New Roman" panose="02020603050405020304" pitchFamily="18" charset="0"/>
                <a:cs typeface="Times New Roman" panose="02020603050405020304" pitchFamily="18" charset="0"/>
              </a:rPr>
              <a:t>Department of Natural Resources and the Environment, University of New Hampshire, Durham, NH</a:t>
            </a:r>
          </a:p>
          <a:p>
            <a:pPr algn="ctr"/>
            <a:r>
              <a:rPr lang="en-US" sz="2800" dirty="0">
                <a:solidFill>
                  <a:schemeClr val="tx1"/>
                </a:solidFill>
                <a:latin typeface="Times New Roman" panose="02020603050405020304" pitchFamily="18" charset="0"/>
                <a:cs typeface="Times New Roman" panose="02020603050405020304" pitchFamily="18" charset="0"/>
              </a:rPr>
              <a:t>Institute for the Study of Earth, Oceans, and Space and Department of Earth Sciences, University of New Hampshire, Durham, NH</a:t>
            </a:r>
            <a:endParaRPr lang="en-US" sz="2400" dirty="0">
              <a:solidFill>
                <a:schemeClr val="tx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5D80A9FA-864E-4043-9936-50FC049F2793}"/>
              </a:ext>
            </a:extLst>
          </p:cNvPr>
          <p:cNvPicPr>
            <a:picLocks noChangeAspect="1"/>
          </p:cNvPicPr>
          <p:nvPr/>
        </p:nvPicPr>
        <p:blipFill>
          <a:blip r:embed="rId3"/>
          <a:stretch>
            <a:fillRect/>
          </a:stretch>
        </p:blipFill>
        <p:spPr>
          <a:xfrm>
            <a:off x="2285663" y="22558853"/>
            <a:ext cx="9181090" cy="4122354"/>
          </a:xfrm>
          <a:prstGeom prst="rect">
            <a:avLst/>
          </a:prstGeom>
          <a:noFill/>
          <a:ln>
            <a:solidFill>
              <a:schemeClr val="tx1"/>
            </a:solidFill>
          </a:ln>
        </p:spPr>
      </p:pic>
      <p:sp>
        <p:nvSpPr>
          <p:cNvPr id="35" name="TextBox 34">
            <a:extLst>
              <a:ext uri="{FF2B5EF4-FFF2-40B4-BE49-F238E27FC236}">
                <a16:creationId xmlns:a16="http://schemas.microsoft.com/office/drawing/2014/main" id="{221AFE33-1D28-4CC2-946B-BECCA1CD694F}"/>
              </a:ext>
            </a:extLst>
          </p:cNvPr>
          <p:cNvSpPr txBox="1"/>
          <p:nvPr/>
        </p:nvSpPr>
        <p:spPr>
          <a:xfrm>
            <a:off x="1420898" y="15834562"/>
            <a:ext cx="11017289" cy="984885"/>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2) Functional Diversity: </a:t>
            </a:r>
            <a:r>
              <a:rPr lang="en-US" sz="2800" dirty="0">
                <a:latin typeface="Times New Roman" panose="02020603050405020304" pitchFamily="18" charset="0"/>
                <a:cs typeface="Times New Roman" panose="02020603050405020304" pitchFamily="18" charset="0"/>
              </a:rPr>
              <a:t>Variation in species traits that describe their ability to acquire light, water, and nutrients.  </a:t>
            </a:r>
          </a:p>
        </p:txBody>
      </p:sp>
      <p:pic>
        <p:nvPicPr>
          <p:cNvPr id="44" name="Picture 43">
            <a:extLst>
              <a:ext uri="{FF2B5EF4-FFF2-40B4-BE49-F238E27FC236}">
                <a16:creationId xmlns:a16="http://schemas.microsoft.com/office/drawing/2014/main" id="{F4C43169-0941-4B03-A24F-301AC098BD77}"/>
              </a:ext>
            </a:extLst>
          </p:cNvPr>
          <p:cNvPicPr>
            <a:picLocks noChangeAspect="1"/>
          </p:cNvPicPr>
          <p:nvPr/>
        </p:nvPicPr>
        <p:blipFill>
          <a:blip r:embed="rId4"/>
          <a:stretch>
            <a:fillRect/>
          </a:stretch>
        </p:blipFill>
        <p:spPr>
          <a:xfrm>
            <a:off x="1402995" y="17448956"/>
            <a:ext cx="2447382" cy="1704883"/>
          </a:xfrm>
          <a:prstGeom prst="rect">
            <a:avLst/>
          </a:prstGeom>
        </p:spPr>
      </p:pic>
      <p:pic>
        <p:nvPicPr>
          <p:cNvPr id="45" name="Picture 44">
            <a:extLst>
              <a:ext uri="{FF2B5EF4-FFF2-40B4-BE49-F238E27FC236}">
                <a16:creationId xmlns:a16="http://schemas.microsoft.com/office/drawing/2014/main" id="{41D39929-346B-4B56-AFEA-9C730A4AFE33}"/>
              </a:ext>
            </a:extLst>
          </p:cNvPr>
          <p:cNvPicPr>
            <a:picLocks noChangeAspect="1"/>
          </p:cNvPicPr>
          <p:nvPr/>
        </p:nvPicPr>
        <p:blipFill>
          <a:blip r:embed="rId5"/>
          <a:stretch>
            <a:fillRect/>
          </a:stretch>
        </p:blipFill>
        <p:spPr>
          <a:xfrm>
            <a:off x="1400594" y="19356900"/>
            <a:ext cx="2449783" cy="1613331"/>
          </a:xfrm>
          <a:prstGeom prst="rect">
            <a:avLst/>
          </a:prstGeom>
        </p:spPr>
      </p:pic>
      <p:pic>
        <p:nvPicPr>
          <p:cNvPr id="47" name="Picture 46">
            <a:extLst>
              <a:ext uri="{FF2B5EF4-FFF2-40B4-BE49-F238E27FC236}">
                <a16:creationId xmlns:a16="http://schemas.microsoft.com/office/drawing/2014/main" id="{9E2F1054-EA76-4B71-B9AC-0DFCA9108D8E}"/>
              </a:ext>
            </a:extLst>
          </p:cNvPr>
          <p:cNvPicPr>
            <a:picLocks noChangeAspect="1"/>
          </p:cNvPicPr>
          <p:nvPr/>
        </p:nvPicPr>
        <p:blipFill>
          <a:blip r:embed="rId6"/>
          <a:stretch>
            <a:fillRect/>
          </a:stretch>
        </p:blipFill>
        <p:spPr>
          <a:xfrm>
            <a:off x="4374452" y="17654033"/>
            <a:ext cx="2155981" cy="1828345"/>
          </a:xfrm>
          <a:prstGeom prst="rect">
            <a:avLst/>
          </a:prstGeom>
          <a:ln>
            <a:solidFill>
              <a:schemeClr val="accent2">
                <a:lumMod val="60000"/>
                <a:lumOff val="40000"/>
              </a:schemeClr>
            </a:solidFill>
          </a:ln>
        </p:spPr>
      </p:pic>
      <p:pic>
        <p:nvPicPr>
          <p:cNvPr id="48" name="Picture 47">
            <a:extLst>
              <a:ext uri="{FF2B5EF4-FFF2-40B4-BE49-F238E27FC236}">
                <a16:creationId xmlns:a16="http://schemas.microsoft.com/office/drawing/2014/main" id="{4027600D-CEF7-498A-A0CB-E720BD53F0DA}"/>
              </a:ext>
            </a:extLst>
          </p:cNvPr>
          <p:cNvPicPr>
            <a:picLocks noChangeAspect="1"/>
          </p:cNvPicPr>
          <p:nvPr/>
        </p:nvPicPr>
        <p:blipFill>
          <a:blip r:embed="rId7"/>
          <a:stretch>
            <a:fillRect/>
          </a:stretch>
        </p:blipFill>
        <p:spPr>
          <a:xfrm>
            <a:off x="6789525" y="17698971"/>
            <a:ext cx="2300238" cy="1767098"/>
          </a:xfrm>
          <a:prstGeom prst="rect">
            <a:avLst/>
          </a:prstGeom>
          <a:ln>
            <a:solidFill>
              <a:schemeClr val="accent2">
                <a:lumMod val="60000"/>
                <a:lumOff val="40000"/>
              </a:schemeClr>
            </a:solidFill>
          </a:ln>
        </p:spPr>
      </p:pic>
      <p:pic>
        <p:nvPicPr>
          <p:cNvPr id="49" name="Picture 48">
            <a:extLst>
              <a:ext uri="{FF2B5EF4-FFF2-40B4-BE49-F238E27FC236}">
                <a16:creationId xmlns:a16="http://schemas.microsoft.com/office/drawing/2014/main" id="{13839872-2C11-4BA8-B309-B43F87AC28C4}"/>
              </a:ext>
            </a:extLst>
          </p:cNvPr>
          <p:cNvPicPr>
            <a:picLocks noChangeAspect="1"/>
          </p:cNvPicPr>
          <p:nvPr/>
        </p:nvPicPr>
        <p:blipFill>
          <a:blip r:embed="rId8"/>
          <a:stretch>
            <a:fillRect/>
          </a:stretch>
        </p:blipFill>
        <p:spPr>
          <a:xfrm>
            <a:off x="9551339" y="19310369"/>
            <a:ext cx="2785686" cy="1657358"/>
          </a:xfrm>
          <a:prstGeom prst="rect">
            <a:avLst/>
          </a:prstGeom>
        </p:spPr>
      </p:pic>
      <p:sp>
        <p:nvSpPr>
          <p:cNvPr id="50" name="TextBox 49">
            <a:extLst>
              <a:ext uri="{FF2B5EF4-FFF2-40B4-BE49-F238E27FC236}">
                <a16:creationId xmlns:a16="http://schemas.microsoft.com/office/drawing/2014/main" id="{FC598958-DB5B-4A02-836B-3E51E9CEB0FD}"/>
              </a:ext>
            </a:extLst>
          </p:cNvPr>
          <p:cNvSpPr txBox="1"/>
          <p:nvPr/>
        </p:nvSpPr>
        <p:spPr>
          <a:xfrm>
            <a:off x="4349695" y="19747117"/>
            <a:ext cx="4566619" cy="1292662"/>
          </a:xfrm>
          <a:prstGeom prst="rect">
            <a:avLst/>
          </a:prstGeom>
          <a:noFill/>
        </p:spPr>
        <p:txBody>
          <a:bodyPr wrap="square" rtlCol="0">
            <a:spAutoFit/>
          </a:bodyPr>
          <a:lstStyle/>
          <a:p>
            <a:r>
              <a:rPr lang="en-US" sz="2600" dirty="0">
                <a:latin typeface="Times New Roman" panose="02020603050405020304" pitchFamily="18" charset="0"/>
                <a:cs typeface="Times New Roman" panose="02020603050405020304" pitchFamily="18" charset="0"/>
              </a:rPr>
              <a:t>Figure 2: Selected functional traits to derive functional diversity </a:t>
            </a:r>
          </a:p>
        </p:txBody>
      </p:sp>
      <p:pic>
        <p:nvPicPr>
          <p:cNvPr id="55" name="Picture 54">
            <a:extLst>
              <a:ext uri="{FF2B5EF4-FFF2-40B4-BE49-F238E27FC236}">
                <a16:creationId xmlns:a16="http://schemas.microsoft.com/office/drawing/2014/main" id="{E9CD0931-8BC4-47C2-8736-F827BAF50D02}"/>
              </a:ext>
            </a:extLst>
          </p:cNvPr>
          <p:cNvPicPr>
            <a:picLocks noChangeAspect="1"/>
          </p:cNvPicPr>
          <p:nvPr/>
        </p:nvPicPr>
        <p:blipFill>
          <a:blip r:embed="rId9"/>
          <a:stretch>
            <a:fillRect/>
          </a:stretch>
        </p:blipFill>
        <p:spPr>
          <a:xfrm>
            <a:off x="1710994" y="11802729"/>
            <a:ext cx="4744090" cy="2623730"/>
          </a:xfrm>
          <a:prstGeom prst="rect">
            <a:avLst/>
          </a:prstGeom>
        </p:spPr>
      </p:pic>
      <p:pic>
        <p:nvPicPr>
          <p:cNvPr id="56" name="Picture 55">
            <a:extLst>
              <a:ext uri="{FF2B5EF4-FFF2-40B4-BE49-F238E27FC236}">
                <a16:creationId xmlns:a16="http://schemas.microsoft.com/office/drawing/2014/main" id="{46F8F10B-6BF8-41C7-9ED3-05CA2CD0BE4A}"/>
              </a:ext>
            </a:extLst>
          </p:cNvPr>
          <p:cNvPicPr>
            <a:picLocks noChangeAspect="1"/>
          </p:cNvPicPr>
          <p:nvPr/>
        </p:nvPicPr>
        <p:blipFill>
          <a:blip r:embed="rId10"/>
          <a:stretch>
            <a:fillRect/>
          </a:stretch>
        </p:blipFill>
        <p:spPr>
          <a:xfrm>
            <a:off x="7174502" y="11772878"/>
            <a:ext cx="4780153" cy="2623730"/>
          </a:xfrm>
          <a:prstGeom prst="rect">
            <a:avLst/>
          </a:prstGeom>
        </p:spPr>
      </p:pic>
      <p:sp>
        <p:nvSpPr>
          <p:cNvPr id="57" name="TextBox 56">
            <a:extLst>
              <a:ext uri="{FF2B5EF4-FFF2-40B4-BE49-F238E27FC236}">
                <a16:creationId xmlns:a16="http://schemas.microsoft.com/office/drawing/2014/main" id="{EB9AC731-14ED-41D9-A779-AE0D0F6B17BA}"/>
              </a:ext>
            </a:extLst>
          </p:cNvPr>
          <p:cNvSpPr txBox="1"/>
          <p:nvPr/>
        </p:nvSpPr>
        <p:spPr>
          <a:xfrm>
            <a:off x="1345155" y="11159753"/>
            <a:ext cx="11478599"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1) Species Diversity: </a:t>
            </a:r>
            <a:r>
              <a:rPr lang="en-US" sz="2800" dirty="0">
                <a:latin typeface="Times New Roman" panose="02020603050405020304" pitchFamily="18" charset="0"/>
                <a:cs typeface="Times New Roman" panose="02020603050405020304" pitchFamily="18" charset="0"/>
              </a:rPr>
              <a:t>Variation in species composition </a:t>
            </a:r>
          </a:p>
        </p:txBody>
      </p:sp>
      <p:sp>
        <p:nvSpPr>
          <p:cNvPr id="58" name="TextBox 57">
            <a:extLst>
              <a:ext uri="{FF2B5EF4-FFF2-40B4-BE49-F238E27FC236}">
                <a16:creationId xmlns:a16="http://schemas.microsoft.com/office/drawing/2014/main" id="{BC910942-547B-4A35-9BA0-F2CD04EE1424}"/>
              </a:ext>
            </a:extLst>
          </p:cNvPr>
          <p:cNvSpPr txBox="1"/>
          <p:nvPr/>
        </p:nvSpPr>
        <p:spPr>
          <a:xfrm>
            <a:off x="1028945" y="14452899"/>
            <a:ext cx="11903587" cy="892552"/>
          </a:xfrm>
          <a:prstGeom prst="rect">
            <a:avLst/>
          </a:prstGeom>
          <a:noFill/>
        </p:spPr>
        <p:txBody>
          <a:bodyPr wrap="square" rtlCol="0">
            <a:spAutoFit/>
          </a:bodyPr>
          <a:lstStyle/>
          <a:p>
            <a:pPr algn="ctr"/>
            <a:r>
              <a:rPr lang="en-US" sz="2600" dirty="0">
                <a:latin typeface="Times New Roman" panose="02020603050405020304" pitchFamily="18" charset="0"/>
                <a:cs typeface="Times New Roman" panose="02020603050405020304" pitchFamily="18" charset="0"/>
              </a:rPr>
              <a:t>Figure 1: (A) Example of a low diversity forest with only conifer species present (B) Example of a high diversity forest with a mixture of tree species </a:t>
            </a:r>
          </a:p>
        </p:txBody>
      </p:sp>
      <p:sp>
        <p:nvSpPr>
          <p:cNvPr id="59" name="TextBox 58">
            <a:extLst>
              <a:ext uri="{FF2B5EF4-FFF2-40B4-BE49-F238E27FC236}">
                <a16:creationId xmlns:a16="http://schemas.microsoft.com/office/drawing/2014/main" id="{B6277A9F-40D0-47DB-A679-569905942111}"/>
              </a:ext>
            </a:extLst>
          </p:cNvPr>
          <p:cNvSpPr txBox="1"/>
          <p:nvPr/>
        </p:nvSpPr>
        <p:spPr>
          <a:xfrm flipH="1">
            <a:off x="5966248" y="11890601"/>
            <a:ext cx="386025"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A</a:t>
            </a:r>
          </a:p>
        </p:txBody>
      </p:sp>
      <p:sp>
        <p:nvSpPr>
          <p:cNvPr id="60" name="TextBox 59">
            <a:extLst>
              <a:ext uri="{FF2B5EF4-FFF2-40B4-BE49-F238E27FC236}">
                <a16:creationId xmlns:a16="http://schemas.microsoft.com/office/drawing/2014/main" id="{242D86A4-7131-4F73-B583-3DB81ED749F6}"/>
              </a:ext>
            </a:extLst>
          </p:cNvPr>
          <p:cNvSpPr txBox="1"/>
          <p:nvPr/>
        </p:nvSpPr>
        <p:spPr>
          <a:xfrm>
            <a:off x="11445014" y="11839710"/>
            <a:ext cx="401542"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B</a:t>
            </a:r>
          </a:p>
        </p:txBody>
      </p:sp>
      <p:pic>
        <p:nvPicPr>
          <p:cNvPr id="62" name="Picture 61">
            <a:extLst>
              <a:ext uri="{FF2B5EF4-FFF2-40B4-BE49-F238E27FC236}">
                <a16:creationId xmlns:a16="http://schemas.microsoft.com/office/drawing/2014/main" id="{AAE9A9E8-C199-4B75-8840-E7359322904B}"/>
              </a:ext>
            </a:extLst>
          </p:cNvPr>
          <p:cNvPicPr>
            <a:picLocks noChangeAspect="1"/>
          </p:cNvPicPr>
          <p:nvPr/>
        </p:nvPicPr>
        <p:blipFill rotWithShape="1">
          <a:blip r:embed="rId11"/>
          <a:srcRect l="6618" r="2130" b="3473"/>
          <a:stretch/>
        </p:blipFill>
        <p:spPr>
          <a:xfrm>
            <a:off x="1310956" y="28447093"/>
            <a:ext cx="6028295" cy="3316018"/>
          </a:xfrm>
          <a:prstGeom prst="rect">
            <a:avLst/>
          </a:prstGeom>
          <a:ln w="12700">
            <a:solidFill>
              <a:schemeClr val="tx1"/>
            </a:solidFill>
          </a:ln>
        </p:spPr>
      </p:pic>
      <p:sp>
        <p:nvSpPr>
          <p:cNvPr id="63" name="TextBox 62">
            <a:extLst>
              <a:ext uri="{FF2B5EF4-FFF2-40B4-BE49-F238E27FC236}">
                <a16:creationId xmlns:a16="http://schemas.microsoft.com/office/drawing/2014/main" id="{87C257E6-548A-4D12-B977-8339A7040EAB}"/>
              </a:ext>
            </a:extLst>
          </p:cNvPr>
          <p:cNvSpPr txBox="1"/>
          <p:nvPr/>
        </p:nvSpPr>
        <p:spPr>
          <a:xfrm>
            <a:off x="1310956" y="27771712"/>
            <a:ext cx="11446889"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4) Structural Diversity: </a:t>
            </a:r>
            <a:r>
              <a:rPr lang="en-US" sz="2800" dirty="0">
                <a:latin typeface="Times New Roman" panose="02020603050405020304" pitchFamily="18" charset="0"/>
                <a:cs typeface="Times New Roman" panose="02020603050405020304" pitchFamily="18" charset="0"/>
              </a:rPr>
              <a:t>Variation in tree shape, size, and arrangement. </a:t>
            </a:r>
          </a:p>
        </p:txBody>
      </p:sp>
      <p:sp>
        <p:nvSpPr>
          <p:cNvPr id="64" name="TextBox 63">
            <a:extLst>
              <a:ext uri="{FF2B5EF4-FFF2-40B4-BE49-F238E27FC236}">
                <a16:creationId xmlns:a16="http://schemas.microsoft.com/office/drawing/2014/main" id="{68D4B11B-B361-4123-A6FA-78A155E4FD4F}"/>
              </a:ext>
            </a:extLst>
          </p:cNvPr>
          <p:cNvSpPr txBox="1"/>
          <p:nvPr/>
        </p:nvSpPr>
        <p:spPr>
          <a:xfrm>
            <a:off x="7617052" y="28851486"/>
            <a:ext cx="4728149" cy="2492990"/>
          </a:xfrm>
          <a:prstGeom prst="rect">
            <a:avLst/>
          </a:prstGeom>
          <a:noFill/>
        </p:spPr>
        <p:txBody>
          <a:bodyPr wrap="square" rtlCol="0">
            <a:spAutoFit/>
          </a:bodyPr>
          <a:lstStyle/>
          <a:p>
            <a:r>
              <a:rPr lang="en-US" sz="2600" dirty="0">
                <a:latin typeface="Times New Roman" panose="02020603050405020304" pitchFamily="18" charset="0"/>
                <a:cs typeface="Times New Roman" panose="02020603050405020304" pitchFamily="18" charset="0"/>
              </a:rPr>
              <a:t>Figure 4: Depiction of a forest with low structural diversity (top) and high structural diversity (bottom) showing variations in height, width, and spatial arrangement. </a:t>
            </a:r>
          </a:p>
        </p:txBody>
      </p:sp>
      <p:sp>
        <p:nvSpPr>
          <p:cNvPr id="71" name="TextBox 70">
            <a:extLst>
              <a:ext uri="{FF2B5EF4-FFF2-40B4-BE49-F238E27FC236}">
                <a16:creationId xmlns:a16="http://schemas.microsoft.com/office/drawing/2014/main" id="{2FAB7E94-062B-48B6-8BD9-23237521B58F}"/>
              </a:ext>
            </a:extLst>
          </p:cNvPr>
          <p:cNvSpPr txBox="1"/>
          <p:nvPr/>
        </p:nvSpPr>
        <p:spPr>
          <a:xfrm>
            <a:off x="1345155" y="21489490"/>
            <a:ext cx="10873816" cy="984885"/>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3) Phylogenetic Diversity: </a:t>
            </a:r>
            <a:r>
              <a:rPr lang="en-US" sz="2800" dirty="0">
                <a:latin typeface="Times New Roman" panose="02020603050405020304" pitchFamily="18" charset="0"/>
                <a:cs typeface="Times New Roman" panose="02020603050405020304" pitchFamily="18" charset="0"/>
              </a:rPr>
              <a:t>Variation in taxonomic groups derived from evolutionary connectedness  </a:t>
            </a:r>
          </a:p>
        </p:txBody>
      </p:sp>
      <p:sp>
        <p:nvSpPr>
          <p:cNvPr id="72" name="TextBox 71">
            <a:extLst>
              <a:ext uri="{FF2B5EF4-FFF2-40B4-BE49-F238E27FC236}">
                <a16:creationId xmlns:a16="http://schemas.microsoft.com/office/drawing/2014/main" id="{6FA56CCE-DAED-4B7D-926D-DC0053AF8DF4}"/>
              </a:ext>
            </a:extLst>
          </p:cNvPr>
          <p:cNvSpPr txBox="1"/>
          <p:nvPr/>
        </p:nvSpPr>
        <p:spPr>
          <a:xfrm>
            <a:off x="1847737" y="26696782"/>
            <a:ext cx="10090232" cy="892552"/>
          </a:xfrm>
          <a:prstGeom prst="rect">
            <a:avLst/>
          </a:prstGeom>
          <a:noFill/>
        </p:spPr>
        <p:txBody>
          <a:bodyPr wrap="square" rtlCol="0">
            <a:spAutoFit/>
          </a:bodyPr>
          <a:lstStyle/>
          <a:p>
            <a:r>
              <a:rPr lang="en-US" sz="2600" dirty="0">
                <a:latin typeface="Times New Roman" panose="02020603050405020304" pitchFamily="18" charset="0"/>
                <a:cs typeface="Times New Roman" panose="02020603050405020304" pitchFamily="18" charset="0"/>
              </a:rPr>
              <a:t>Figure 3: Cladogram displaying common species found in the White Mountains of NH </a:t>
            </a:r>
          </a:p>
        </p:txBody>
      </p:sp>
      <p:sp>
        <p:nvSpPr>
          <p:cNvPr id="86" name="Rectangle 85">
            <a:extLst>
              <a:ext uri="{FF2B5EF4-FFF2-40B4-BE49-F238E27FC236}">
                <a16:creationId xmlns:a16="http://schemas.microsoft.com/office/drawing/2014/main" id="{5B205CBF-C84C-4C69-B02B-76C1F52A4AF0}"/>
              </a:ext>
            </a:extLst>
          </p:cNvPr>
          <p:cNvSpPr/>
          <p:nvPr/>
        </p:nvSpPr>
        <p:spPr>
          <a:xfrm>
            <a:off x="27433819" y="19731927"/>
            <a:ext cx="11887199" cy="839675"/>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Conclusions and Future Directions: </a:t>
            </a:r>
          </a:p>
        </p:txBody>
      </p:sp>
      <p:sp>
        <p:nvSpPr>
          <p:cNvPr id="12" name="TextBox 11">
            <a:extLst>
              <a:ext uri="{FF2B5EF4-FFF2-40B4-BE49-F238E27FC236}">
                <a16:creationId xmlns:a16="http://schemas.microsoft.com/office/drawing/2014/main" id="{CFF7C82E-FCE3-49E4-A7CA-D8A43B36C456}"/>
              </a:ext>
            </a:extLst>
          </p:cNvPr>
          <p:cNvSpPr txBox="1"/>
          <p:nvPr/>
        </p:nvSpPr>
        <p:spPr>
          <a:xfrm rot="10800000" flipV="1">
            <a:off x="1123099" y="16878574"/>
            <a:ext cx="2972558" cy="492443"/>
          </a:xfrm>
          <a:prstGeom prst="rect">
            <a:avLst/>
          </a:prstGeom>
          <a:noFill/>
        </p:spPr>
        <p:txBody>
          <a:bodyPr wrap="square" rtlCol="0">
            <a:spAutoFit/>
          </a:bodyPr>
          <a:lstStyle/>
          <a:p>
            <a:pPr algn="ctr"/>
            <a:r>
              <a:rPr lang="en-US" sz="2600" b="1" dirty="0">
                <a:latin typeface="Times New Roman" panose="02020603050405020304" pitchFamily="18" charset="0"/>
                <a:cs typeface="Times New Roman" panose="02020603050405020304" pitchFamily="18" charset="0"/>
              </a:rPr>
              <a:t>(A) Wood anatomy</a:t>
            </a:r>
          </a:p>
        </p:txBody>
      </p:sp>
      <p:pic>
        <p:nvPicPr>
          <p:cNvPr id="13" name="Picture 12">
            <a:extLst>
              <a:ext uri="{FF2B5EF4-FFF2-40B4-BE49-F238E27FC236}">
                <a16:creationId xmlns:a16="http://schemas.microsoft.com/office/drawing/2014/main" id="{9878427D-5D7B-40E7-A54E-111E9AB2EC4D}"/>
              </a:ext>
            </a:extLst>
          </p:cNvPr>
          <p:cNvPicPr>
            <a:picLocks noChangeAspect="1"/>
          </p:cNvPicPr>
          <p:nvPr/>
        </p:nvPicPr>
        <p:blipFill>
          <a:blip r:embed="rId12"/>
          <a:stretch>
            <a:fillRect/>
          </a:stretch>
        </p:blipFill>
        <p:spPr>
          <a:xfrm>
            <a:off x="20562798" y="11482919"/>
            <a:ext cx="5571399" cy="3160871"/>
          </a:xfrm>
          <a:prstGeom prst="rect">
            <a:avLst/>
          </a:prstGeom>
        </p:spPr>
      </p:pic>
      <p:sp>
        <p:nvSpPr>
          <p:cNvPr id="14" name="TextBox 13">
            <a:extLst>
              <a:ext uri="{FF2B5EF4-FFF2-40B4-BE49-F238E27FC236}">
                <a16:creationId xmlns:a16="http://schemas.microsoft.com/office/drawing/2014/main" id="{612B396C-7C20-4089-8DD2-0D1492D64026}"/>
              </a:ext>
            </a:extLst>
          </p:cNvPr>
          <p:cNvSpPr txBox="1"/>
          <p:nvPr/>
        </p:nvSpPr>
        <p:spPr>
          <a:xfrm>
            <a:off x="5255511" y="16936253"/>
            <a:ext cx="2754989" cy="492443"/>
          </a:xfrm>
          <a:prstGeom prst="rect">
            <a:avLst/>
          </a:prstGeom>
          <a:noFill/>
        </p:spPr>
        <p:txBody>
          <a:bodyPr wrap="square" rtlCol="0">
            <a:spAutoFit/>
          </a:bodyPr>
          <a:lstStyle/>
          <a:p>
            <a:pPr algn="ctr"/>
            <a:r>
              <a:rPr lang="en-US" sz="2600" b="1" dirty="0">
                <a:latin typeface="Times New Roman" panose="02020603050405020304" pitchFamily="18" charset="0"/>
                <a:cs typeface="Times New Roman" panose="02020603050405020304" pitchFamily="18" charset="0"/>
              </a:rPr>
              <a:t>(B) Leaf Types</a:t>
            </a:r>
          </a:p>
        </p:txBody>
      </p:sp>
      <p:pic>
        <p:nvPicPr>
          <p:cNvPr id="16" name="Picture 15">
            <a:extLst>
              <a:ext uri="{FF2B5EF4-FFF2-40B4-BE49-F238E27FC236}">
                <a16:creationId xmlns:a16="http://schemas.microsoft.com/office/drawing/2014/main" id="{CC892178-0EC6-464D-8C98-A1F6BFFDFB62}"/>
              </a:ext>
            </a:extLst>
          </p:cNvPr>
          <p:cNvPicPr>
            <a:picLocks noChangeAspect="1"/>
          </p:cNvPicPr>
          <p:nvPr/>
        </p:nvPicPr>
        <p:blipFill>
          <a:blip r:embed="rId13"/>
          <a:stretch>
            <a:fillRect/>
          </a:stretch>
        </p:blipFill>
        <p:spPr>
          <a:xfrm>
            <a:off x="9760932" y="17479689"/>
            <a:ext cx="2343849" cy="1716889"/>
          </a:xfrm>
          <a:prstGeom prst="rect">
            <a:avLst/>
          </a:prstGeom>
        </p:spPr>
      </p:pic>
      <p:sp>
        <p:nvSpPr>
          <p:cNvPr id="17" name="TextBox 16">
            <a:extLst>
              <a:ext uri="{FF2B5EF4-FFF2-40B4-BE49-F238E27FC236}">
                <a16:creationId xmlns:a16="http://schemas.microsoft.com/office/drawing/2014/main" id="{83429302-0510-42DD-AA84-4F7B6DE140A8}"/>
              </a:ext>
            </a:extLst>
          </p:cNvPr>
          <p:cNvSpPr txBox="1"/>
          <p:nvPr/>
        </p:nvSpPr>
        <p:spPr>
          <a:xfrm>
            <a:off x="9242582" y="16951033"/>
            <a:ext cx="3198850" cy="892552"/>
          </a:xfrm>
          <a:prstGeom prst="rect">
            <a:avLst/>
          </a:prstGeom>
          <a:noFill/>
        </p:spPr>
        <p:txBody>
          <a:bodyPr wrap="square" rtlCol="0">
            <a:spAutoFit/>
          </a:bodyPr>
          <a:lstStyle/>
          <a:p>
            <a:pPr algn="ctr"/>
            <a:r>
              <a:rPr lang="en-US" sz="2600" b="1" dirty="0">
                <a:latin typeface="Times New Roman" panose="02020603050405020304" pitchFamily="18" charset="0"/>
                <a:cs typeface="Times New Roman" panose="02020603050405020304" pitchFamily="18" charset="0"/>
              </a:rPr>
              <a:t>(C) Mycorrhizae Fungi</a:t>
            </a:r>
          </a:p>
        </p:txBody>
      </p:sp>
      <p:sp>
        <p:nvSpPr>
          <p:cNvPr id="4" name="TextBox 3">
            <a:extLst>
              <a:ext uri="{FF2B5EF4-FFF2-40B4-BE49-F238E27FC236}">
                <a16:creationId xmlns:a16="http://schemas.microsoft.com/office/drawing/2014/main" id="{2DB124A4-6992-4761-AE8C-0C8157A6EDE7}"/>
              </a:ext>
            </a:extLst>
          </p:cNvPr>
          <p:cNvSpPr txBox="1"/>
          <p:nvPr/>
        </p:nvSpPr>
        <p:spPr>
          <a:xfrm>
            <a:off x="6332515" y="28439399"/>
            <a:ext cx="86740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Low</a:t>
            </a:r>
          </a:p>
        </p:txBody>
      </p:sp>
      <p:sp>
        <p:nvSpPr>
          <p:cNvPr id="68" name="TextBox 67">
            <a:extLst>
              <a:ext uri="{FF2B5EF4-FFF2-40B4-BE49-F238E27FC236}">
                <a16:creationId xmlns:a16="http://schemas.microsoft.com/office/drawing/2014/main" id="{38C81306-D568-407B-A185-42DC84E90BB5}"/>
              </a:ext>
            </a:extLst>
          </p:cNvPr>
          <p:cNvSpPr txBox="1"/>
          <p:nvPr/>
        </p:nvSpPr>
        <p:spPr>
          <a:xfrm>
            <a:off x="6290414" y="29736782"/>
            <a:ext cx="9516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High</a:t>
            </a:r>
          </a:p>
        </p:txBody>
      </p:sp>
      <p:sp>
        <p:nvSpPr>
          <p:cNvPr id="15" name="TextBox 14">
            <a:extLst>
              <a:ext uri="{FF2B5EF4-FFF2-40B4-BE49-F238E27FC236}">
                <a16:creationId xmlns:a16="http://schemas.microsoft.com/office/drawing/2014/main" id="{2165741A-D1E6-4835-9192-9CC1ACB5AFAD}"/>
              </a:ext>
            </a:extLst>
          </p:cNvPr>
          <p:cNvSpPr txBox="1"/>
          <p:nvPr/>
        </p:nvSpPr>
        <p:spPr>
          <a:xfrm>
            <a:off x="35175313" y="1326286"/>
            <a:ext cx="3889059" cy="1015663"/>
          </a:xfrm>
          <a:prstGeom prst="rect">
            <a:avLst/>
          </a:prstGeom>
          <a:noFill/>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B41L-2874</a:t>
            </a:r>
          </a:p>
        </p:txBody>
      </p:sp>
      <p:pic>
        <p:nvPicPr>
          <p:cNvPr id="18" name="Picture 17">
            <a:extLst>
              <a:ext uri="{FF2B5EF4-FFF2-40B4-BE49-F238E27FC236}">
                <a16:creationId xmlns:a16="http://schemas.microsoft.com/office/drawing/2014/main" id="{FA7E4B61-AC4A-45CE-A02A-2099BD05C95A}"/>
              </a:ext>
            </a:extLst>
          </p:cNvPr>
          <p:cNvPicPr>
            <a:picLocks noChangeAspect="1"/>
          </p:cNvPicPr>
          <p:nvPr/>
        </p:nvPicPr>
        <p:blipFill>
          <a:blip r:embed="rId14"/>
          <a:stretch>
            <a:fillRect/>
          </a:stretch>
        </p:blipFill>
        <p:spPr>
          <a:xfrm>
            <a:off x="38377662" y="28820245"/>
            <a:ext cx="914238" cy="900065"/>
          </a:xfrm>
          <a:prstGeom prst="rect">
            <a:avLst/>
          </a:prstGeom>
          <a:ln>
            <a:solidFill>
              <a:schemeClr val="tx1"/>
            </a:solidFill>
          </a:ln>
        </p:spPr>
      </p:pic>
      <p:pic>
        <p:nvPicPr>
          <p:cNvPr id="31" name="Picture 30">
            <a:extLst>
              <a:ext uri="{FF2B5EF4-FFF2-40B4-BE49-F238E27FC236}">
                <a16:creationId xmlns:a16="http://schemas.microsoft.com/office/drawing/2014/main" id="{9D70B681-96B0-4C97-A62E-FF83487DB54F}"/>
              </a:ext>
            </a:extLst>
          </p:cNvPr>
          <p:cNvPicPr>
            <a:picLocks noChangeAspect="1"/>
          </p:cNvPicPr>
          <p:nvPr/>
        </p:nvPicPr>
        <p:blipFill>
          <a:blip r:embed="rId15"/>
          <a:stretch>
            <a:fillRect/>
          </a:stretch>
        </p:blipFill>
        <p:spPr>
          <a:xfrm>
            <a:off x="37394351" y="28821230"/>
            <a:ext cx="914238" cy="910271"/>
          </a:xfrm>
          <a:prstGeom prst="rect">
            <a:avLst/>
          </a:prstGeom>
          <a:ln>
            <a:solidFill>
              <a:schemeClr val="tx1"/>
            </a:solidFill>
          </a:ln>
        </p:spPr>
      </p:pic>
      <p:sp>
        <p:nvSpPr>
          <p:cNvPr id="75" name="Rectangle 74">
            <a:extLst>
              <a:ext uri="{FF2B5EF4-FFF2-40B4-BE49-F238E27FC236}">
                <a16:creationId xmlns:a16="http://schemas.microsoft.com/office/drawing/2014/main" id="{FD8583BE-845F-4E88-A294-8C3D3A8A6B3F}"/>
              </a:ext>
            </a:extLst>
          </p:cNvPr>
          <p:cNvSpPr/>
          <p:nvPr/>
        </p:nvSpPr>
        <p:spPr>
          <a:xfrm>
            <a:off x="27461237" y="5052692"/>
            <a:ext cx="11887200" cy="14167406"/>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endParaRPr lang="en-US" sz="4000" b="1" dirty="0">
              <a:latin typeface="Times New Roman" panose="02020603050405020304" pitchFamily="18" charset="0"/>
              <a:cs typeface="Times New Roman" panose="02020603050405020304" pitchFamily="18" charset="0"/>
            </a:endParaRPr>
          </a:p>
        </p:txBody>
      </p:sp>
      <p:pic>
        <p:nvPicPr>
          <p:cNvPr id="34" name="Picture 33">
            <a:extLst>
              <a:ext uri="{FF2B5EF4-FFF2-40B4-BE49-F238E27FC236}">
                <a16:creationId xmlns:a16="http://schemas.microsoft.com/office/drawing/2014/main" id="{7CF167F6-4986-4423-824F-F06E0309D78A}"/>
              </a:ext>
            </a:extLst>
          </p:cNvPr>
          <p:cNvPicPr>
            <a:picLocks noChangeAspect="1"/>
          </p:cNvPicPr>
          <p:nvPr/>
        </p:nvPicPr>
        <p:blipFill>
          <a:blip r:embed="rId16"/>
          <a:stretch>
            <a:fillRect/>
          </a:stretch>
        </p:blipFill>
        <p:spPr>
          <a:xfrm>
            <a:off x="31568366" y="28821229"/>
            <a:ext cx="4872104" cy="910272"/>
          </a:xfrm>
          <a:prstGeom prst="rect">
            <a:avLst/>
          </a:prstGeom>
          <a:ln>
            <a:solidFill>
              <a:schemeClr val="tx1"/>
            </a:solidFill>
          </a:ln>
        </p:spPr>
      </p:pic>
      <p:pic>
        <p:nvPicPr>
          <p:cNvPr id="21" name="Picture 20">
            <a:extLst>
              <a:ext uri="{FF2B5EF4-FFF2-40B4-BE49-F238E27FC236}">
                <a16:creationId xmlns:a16="http://schemas.microsoft.com/office/drawing/2014/main" id="{F4D26818-CF8A-4170-B2E1-EF59437109FC}"/>
              </a:ext>
            </a:extLst>
          </p:cNvPr>
          <p:cNvPicPr>
            <a:picLocks noChangeAspect="1"/>
          </p:cNvPicPr>
          <p:nvPr/>
        </p:nvPicPr>
        <p:blipFill>
          <a:blip r:embed="rId17"/>
          <a:stretch>
            <a:fillRect/>
          </a:stretch>
        </p:blipFill>
        <p:spPr>
          <a:xfrm>
            <a:off x="36509543" y="28809737"/>
            <a:ext cx="827545" cy="900369"/>
          </a:xfrm>
          <a:prstGeom prst="rect">
            <a:avLst/>
          </a:prstGeom>
          <a:ln>
            <a:solidFill>
              <a:schemeClr val="tx1"/>
            </a:solidFill>
          </a:ln>
        </p:spPr>
      </p:pic>
      <p:sp>
        <p:nvSpPr>
          <p:cNvPr id="32" name="TextBox 31">
            <a:extLst>
              <a:ext uri="{FF2B5EF4-FFF2-40B4-BE49-F238E27FC236}">
                <a16:creationId xmlns:a16="http://schemas.microsoft.com/office/drawing/2014/main" id="{ED555C8F-B7DC-4F90-BCCE-AAF5BA6D1EFE}"/>
              </a:ext>
            </a:extLst>
          </p:cNvPr>
          <p:cNvSpPr txBox="1"/>
          <p:nvPr/>
        </p:nvSpPr>
        <p:spPr>
          <a:xfrm>
            <a:off x="22098853" y="5481748"/>
            <a:ext cx="3997813" cy="4555093"/>
          </a:xfrm>
          <a:prstGeom prst="rect">
            <a:avLst/>
          </a:prstGeom>
          <a:noFill/>
        </p:spPr>
        <p:txBody>
          <a:bodyPr wrap="square" rtlCol="0">
            <a:spAutoFit/>
          </a:bodyPr>
          <a:lstStyle/>
          <a:p>
            <a:pPr algn="ctr"/>
            <a:r>
              <a:rPr lang="en-US" sz="3000" b="1" dirty="0">
                <a:latin typeface="Times New Roman" panose="02020603050405020304" pitchFamily="18" charset="0"/>
                <a:cs typeface="Times New Roman" panose="02020603050405020304" pitchFamily="18" charset="0"/>
              </a:rPr>
              <a:t>Study Site</a:t>
            </a:r>
          </a:p>
          <a:p>
            <a:pPr algn="ctr"/>
            <a:endParaRPr lang="en-US" sz="1500" b="1"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Bartlett Experimental Forest (BEF) in Bartlett, New Hampshire, USA. </a:t>
            </a:r>
          </a:p>
          <a:p>
            <a:endParaRPr lang="en-US" sz="2400" b="1" dirty="0">
              <a:latin typeface="Times New Roman" panose="02020603050405020304" pitchFamily="18" charset="0"/>
              <a:cs typeface="Times New Roman" panose="02020603050405020304" pitchFamily="18" charset="0"/>
            </a:endParaRPr>
          </a:p>
          <a:p>
            <a:r>
              <a:rPr lang="en-US" sz="2600" dirty="0">
                <a:latin typeface="Times New Roman" panose="02020603050405020304" pitchFamily="18" charset="0"/>
                <a:cs typeface="Times New Roman" panose="02020603050405020304" pitchFamily="18" charset="0"/>
              </a:rPr>
              <a:t>Figure 5: 400</a:t>
            </a:r>
            <a:r>
              <a:rPr lang="en-US" sz="2600" baseline="30000" dirty="0">
                <a:latin typeface="Times New Roman" panose="02020603050405020304" pitchFamily="18"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inventory plots found at BEF overlaid with species composition gradient of the major tree species. </a:t>
            </a:r>
          </a:p>
        </p:txBody>
      </p:sp>
      <p:sp>
        <p:nvSpPr>
          <p:cNvPr id="33" name="TextBox 32">
            <a:extLst>
              <a:ext uri="{FF2B5EF4-FFF2-40B4-BE49-F238E27FC236}">
                <a16:creationId xmlns:a16="http://schemas.microsoft.com/office/drawing/2014/main" id="{F6DD0786-1BC3-4601-ADAB-A1739C349BD2}"/>
              </a:ext>
            </a:extLst>
          </p:cNvPr>
          <p:cNvSpPr txBox="1"/>
          <p:nvPr/>
        </p:nvSpPr>
        <p:spPr>
          <a:xfrm>
            <a:off x="13948573" y="10720391"/>
            <a:ext cx="6314499" cy="4662815"/>
          </a:xfrm>
          <a:prstGeom prst="rect">
            <a:avLst/>
          </a:prstGeom>
          <a:ln>
            <a:solidFill>
              <a:schemeClr val="accent2">
                <a:lumMod val="60000"/>
                <a:lumOff val="40000"/>
              </a:schemeClr>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3000" b="1" dirty="0">
                <a:solidFill>
                  <a:prstClr val="black"/>
                </a:solidFill>
                <a:latin typeface="Times New Roman" panose="02020603050405020304" pitchFamily="18" charset="0"/>
                <a:cs typeface="Times New Roman" panose="02020603050405020304" pitchFamily="18" charset="0"/>
              </a:rPr>
              <a:t>Diversity Calculations</a:t>
            </a:r>
          </a:p>
          <a:p>
            <a:pPr algn="ctr"/>
            <a:endParaRPr lang="en-US" sz="1500" dirty="0">
              <a:solidFill>
                <a:prstClr val="black"/>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Shannon H Index: H = -∑(Pi * ln Pi)</a:t>
            </a:r>
          </a:p>
          <a:p>
            <a:pPr marL="800100" lvl="1" indent="-342900">
              <a:buFont typeface="Courier New" panose="02070309020205020404" pitchFamily="49" charset="0"/>
              <a:buChar char="o"/>
            </a:pPr>
            <a:r>
              <a:rPr lang="en-US" sz="2800" dirty="0">
                <a:solidFill>
                  <a:prstClr val="black"/>
                </a:solidFill>
                <a:latin typeface="Times New Roman" panose="02020603050405020304" pitchFamily="18" charset="0"/>
                <a:cs typeface="Times New Roman" panose="02020603050405020304" pitchFamily="18" charset="0"/>
              </a:rPr>
              <a:t>Pi = proportional number of species, groups, classes: Pi = </a:t>
            </a:r>
            <a:r>
              <a:rPr lang="en-US" sz="2800" dirty="0" err="1">
                <a:solidFill>
                  <a:prstClr val="black"/>
                </a:solidFill>
                <a:latin typeface="Times New Roman" panose="02020603050405020304" pitchFamily="18" charset="0"/>
                <a:cs typeface="Times New Roman" panose="02020603050405020304" pitchFamily="18" charset="0"/>
              </a:rPr>
              <a:t>ni</a:t>
            </a:r>
            <a:r>
              <a:rPr lang="en-US" sz="2800" dirty="0">
                <a:solidFill>
                  <a:prstClr val="black"/>
                </a:solidFill>
                <a:latin typeface="Times New Roman" panose="02020603050405020304" pitchFamily="18" charset="0"/>
                <a:cs typeface="Times New Roman" panose="02020603050405020304" pitchFamily="18" charset="0"/>
              </a:rPr>
              <a:t>/N</a:t>
            </a:r>
          </a:p>
          <a:p>
            <a:pPr marL="800100" lvl="1" indent="-342900">
              <a:buFont typeface="Courier New" panose="02070309020205020404" pitchFamily="49" charset="0"/>
              <a:buChar char="o"/>
            </a:pPr>
            <a:r>
              <a:rPr lang="en-US" sz="2800" dirty="0">
                <a:solidFill>
                  <a:prstClr val="black"/>
                </a:solidFill>
                <a:latin typeface="Times New Roman" panose="02020603050405020304" pitchFamily="18" charset="0"/>
                <a:cs typeface="Times New Roman" panose="02020603050405020304" pitchFamily="18" charset="0"/>
              </a:rPr>
              <a:t>Used for calculation of species, functional, structural diversity </a:t>
            </a:r>
          </a:p>
          <a:p>
            <a:pPr marL="342900" indent="-3429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Faith’s PD: sum of the branch lengths in the minimum spanning path </a:t>
            </a:r>
          </a:p>
          <a:p>
            <a:pPr marL="800100" lvl="1" indent="-342900">
              <a:buFont typeface="Courier New" panose="02070309020205020404" pitchFamily="49" charset="0"/>
              <a:buChar char="o"/>
            </a:pPr>
            <a:r>
              <a:rPr lang="en-US" sz="2800" dirty="0">
                <a:solidFill>
                  <a:prstClr val="black"/>
                </a:solidFill>
                <a:latin typeface="Times New Roman" panose="02020603050405020304" pitchFamily="18" charset="0"/>
                <a:cs typeface="Times New Roman" panose="02020603050405020304" pitchFamily="18" charset="0"/>
              </a:rPr>
              <a:t>Used for calculation of phylogenetic diversity </a:t>
            </a:r>
          </a:p>
        </p:txBody>
      </p:sp>
      <p:sp>
        <p:nvSpPr>
          <p:cNvPr id="37" name="TextBox 36">
            <a:extLst>
              <a:ext uri="{FF2B5EF4-FFF2-40B4-BE49-F238E27FC236}">
                <a16:creationId xmlns:a16="http://schemas.microsoft.com/office/drawing/2014/main" id="{3C8F7C69-1D20-4832-A75F-B352215106A3}"/>
              </a:ext>
            </a:extLst>
          </p:cNvPr>
          <p:cNvSpPr txBox="1"/>
          <p:nvPr/>
        </p:nvSpPr>
        <p:spPr>
          <a:xfrm>
            <a:off x="14245417" y="15806803"/>
            <a:ext cx="11851249" cy="2508379"/>
          </a:xfrm>
          <a:prstGeom prst="rect">
            <a:avLst/>
          </a:prstGeom>
          <a:ln>
            <a:solidFill>
              <a:schemeClr val="accent2">
                <a:lumMod val="60000"/>
                <a:lumOff val="40000"/>
              </a:schemeClr>
            </a:solidFill>
          </a:ln>
        </p:spPr>
        <p:style>
          <a:lnRef idx="2">
            <a:schemeClr val="accent2"/>
          </a:lnRef>
          <a:fillRef idx="1">
            <a:schemeClr val="lt1"/>
          </a:fillRef>
          <a:effectRef idx="0">
            <a:schemeClr val="accent2"/>
          </a:effectRef>
          <a:fontRef idx="minor">
            <a:schemeClr val="dk1"/>
          </a:fontRef>
        </p:style>
        <p:txBody>
          <a:bodyPr wrap="square" numCol="1" rtlCol="0">
            <a:spAutoFit/>
          </a:bodyPr>
          <a:lstStyle/>
          <a:p>
            <a:pPr lvl="0" algn="ctr"/>
            <a:r>
              <a:rPr lang="en-US" sz="3000" b="1" dirty="0">
                <a:solidFill>
                  <a:prstClr val="black"/>
                </a:solidFill>
                <a:latin typeface="Times New Roman" panose="02020603050405020304" pitchFamily="18" charset="0"/>
                <a:cs typeface="Times New Roman" panose="02020603050405020304" pitchFamily="18" charset="0"/>
              </a:rPr>
              <a:t>Vegetation Indices</a:t>
            </a:r>
          </a:p>
          <a:p>
            <a:pPr lvl="0" algn="ctr"/>
            <a:endParaRPr lang="en-US" sz="1500" b="1" dirty="0">
              <a:solidFill>
                <a:prstClr val="black"/>
              </a:solidFill>
              <a:latin typeface="Times New Roman" panose="02020603050405020304" pitchFamily="18" charset="0"/>
              <a:cs typeface="Times New Roman" panose="02020603050405020304" pitchFamily="18" charset="0"/>
            </a:endParaRPr>
          </a:p>
          <a:p>
            <a:pPr lvl="0"/>
            <a:r>
              <a:rPr lang="en-US" sz="2800" dirty="0">
                <a:solidFill>
                  <a:prstClr val="black"/>
                </a:solidFill>
                <a:latin typeface="Times New Roman" panose="02020603050405020304" pitchFamily="18" charset="0"/>
                <a:cs typeface="Times New Roman" panose="02020603050405020304" pitchFamily="18" charset="0"/>
              </a:rPr>
              <a:t>Vegetation indices (e.g. NDVI, EVI, ARVI, SAVI, etc.) were calculated from multispectral data. Those selected were shown in previous studies to correlate with biodiversity under the assumption that increased spectral heterogeneity infers increased diversity. </a:t>
            </a:r>
          </a:p>
        </p:txBody>
      </p:sp>
      <p:pic>
        <p:nvPicPr>
          <p:cNvPr id="46" name="Picture 45">
            <a:extLst>
              <a:ext uri="{FF2B5EF4-FFF2-40B4-BE49-F238E27FC236}">
                <a16:creationId xmlns:a16="http://schemas.microsoft.com/office/drawing/2014/main" id="{11F501D4-67A0-4F5C-B920-0215AD454D6D}"/>
              </a:ext>
            </a:extLst>
          </p:cNvPr>
          <p:cNvPicPr>
            <a:picLocks noChangeAspect="1"/>
          </p:cNvPicPr>
          <p:nvPr/>
        </p:nvPicPr>
        <p:blipFill>
          <a:blip r:embed="rId18"/>
          <a:stretch>
            <a:fillRect/>
          </a:stretch>
        </p:blipFill>
        <p:spPr>
          <a:xfrm>
            <a:off x="14634269" y="5270680"/>
            <a:ext cx="6689065" cy="5166017"/>
          </a:xfrm>
          <a:prstGeom prst="rect">
            <a:avLst/>
          </a:prstGeom>
          <a:ln>
            <a:solidFill>
              <a:schemeClr val="tx1"/>
            </a:solidFill>
          </a:ln>
        </p:spPr>
      </p:pic>
      <p:sp>
        <p:nvSpPr>
          <p:cNvPr id="67" name="Rectangle 66">
            <a:extLst>
              <a:ext uri="{FF2B5EF4-FFF2-40B4-BE49-F238E27FC236}">
                <a16:creationId xmlns:a16="http://schemas.microsoft.com/office/drawing/2014/main" id="{3C64C360-A236-4669-B4FF-6605862821C8}"/>
              </a:ext>
            </a:extLst>
          </p:cNvPr>
          <p:cNvSpPr/>
          <p:nvPr/>
        </p:nvSpPr>
        <p:spPr>
          <a:xfrm>
            <a:off x="27892651" y="12137742"/>
            <a:ext cx="5475959" cy="2451418"/>
          </a:xfrm>
          <a:prstGeom prst="rect">
            <a:avLst/>
          </a:prstGeom>
          <a:solidFill>
            <a:srgbClr val="F2ECF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Legend:</a:t>
            </a:r>
          </a:p>
          <a:p>
            <a:pPr algn="ctr"/>
            <a:endParaRPr lang="en-US" sz="1000" dirty="0">
              <a:solidFill>
                <a:schemeClr val="tx1"/>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solidFill>
                  <a:schemeClr val="tx1"/>
                </a:solidFill>
              </a:rPr>
              <a:t>Species Derived Diversity Metrics: </a:t>
            </a:r>
          </a:p>
          <a:p>
            <a:pPr marL="342900" indent="-342900">
              <a:buFont typeface="Arial" panose="020B0604020202020204" pitchFamily="34" charset="0"/>
              <a:buChar char="•"/>
            </a:pPr>
            <a:r>
              <a:rPr lang="en-US" sz="2400" dirty="0">
                <a:solidFill>
                  <a:schemeClr val="tx1"/>
                </a:solidFill>
              </a:rPr>
              <a:t>LiDAR Structural Diversity: </a:t>
            </a:r>
          </a:p>
          <a:p>
            <a:pPr marL="342900" indent="-342900">
              <a:buFont typeface="Arial" panose="020B0604020202020204" pitchFamily="34" charset="0"/>
              <a:buChar char="•"/>
            </a:pPr>
            <a:r>
              <a:rPr lang="en-US" sz="2400" dirty="0">
                <a:solidFill>
                  <a:schemeClr val="tx1"/>
                </a:solidFill>
              </a:rPr>
              <a:t>Vegetation Indexes</a:t>
            </a:r>
          </a:p>
          <a:p>
            <a:pPr marL="800100" lvl="1" indent="-342900">
              <a:buFont typeface="Courier New" panose="02070309020205020404" pitchFamily="49" charset="0"/>
              <a:buChar char="o"/>
            </a:pPr>
            <a:r>
              <a:rPr lang="en-US" sz="2400" dirty="0">
                <a:solidFill>
                  <a:schemeClr val="tx1"/>
                </a:solidFill>
              </a:rPr>
              <a:t>Mean: </a:t>
            </a:r>
          </a:p>
          <a:p>
            <a:pPr marL="800100" lvl="1" indent="-342900">
              <a:buFont typeface="Courier New" panose="02070309020205020404" pitchFamily="49" charset="0"/>
              <a:buChar char="o"/>
            </a:pPr>
            <a:r>
              <a:rPr lang="en-US" sz="2400" dirty="0">
                <a:solidFill>
                  <a:schemeClr val="tx1"/>
                </a:solidFill>
              </a:rPr>
              <a:t>Standard Deviation:</a:t>
            </a:r>
          </a:p>
        </p:txBody>
      </p:sp>
      <p:sp>
        <p:nvSpPr>
          <p:cNvPr id="70" name="Rectangle 69">
            <a:extLst>
              <a:ext uri="{FF2B5EF4-FFF2-40B4-BE49-F238E27FC236}">
                <a16:creationId xmlns:a16="http://schemas.microsoft.com/office/drawing/2014/main" id="{E7787951-25D7-4441-B846-10BBE004FC66}"/>
              </a:ext>
            </a:extLst>
          </p:cNvPr>
          <p:cNvSpPr/>
          <p:nvPr/>
        </p:nvSpPr>
        <p:spPr>
          <a:xfrm>
            <a:off x="32914297" y="12793678"/>
            <a:ext cx="306474" cy="272956"/>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extLst>
              <a:ext uri="{FF2B5EF4-FFF2-40B4-BE49-F238E27FC236}">
                <a16:creationId xmlns:a16="http://schemas.microsoft.com/office/drawing/2014/main" id="{70127A5D-F79A-47B5-A3FE-1D50754D9C2A}"/>
              </a:ext>
            </a:extLst>
          </p:cNvPr>
          <p:cNvSpPr/>
          <p:nvPr/>
        </p:nvSpPr>
        <p:spPr>
          <a:xfrm>
            <a:off x="32914297" y="13214336"/>
            <a:ext cx="306474" cy="272956"/>
          </a:xfrm>
          <a:prstGeom prst="rect">
            <a:avLst/>
          </a:prstGeom>
          <a:solidFill>
            <a:srgbClr val="2A6D2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65C5C6FC-7EDE-4DC0-BBAA-2617AE107D3D}"/>
              </a:ext>
            </a:extLst>
          </p:cNvPr>
          <p:cNvSpPr/>
          <p:nvPr/>
        </p:nvSpPr>
        <p:spPr>
          <a:xfrm>
            <a:off x="32914297" y="13858490"/>
            <a:ext cx="306474" cy="272956"/>
          </a:xfrm>
          <a:prstGeom prst="rect">
            <a:avLst/>
          </a:prstGeom>
          <a:solidFill>
            <a:srgbClr val="333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id="{B47DF672-121C-4CC4-9B71-7A0B155703A4}"/>
              </a:ext>
            </a:extLst>
          </p:cNvPr>
          <p:cNvSpPr/>
          <p:nvPr/>
        </p:nvSpPr>
        <p:spPr>
          <a:xfrm>
            <a:off x="32914297" y="14244344"/>
            <a:ext cx="306474" cy="272956"/>
          </a:xfrm>
          <a:prstGeom prst="rect">
            <a:avLst/>
          </a:prstGeom>
          <a:solidFill>
            <a:srgbClr val="33CC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TextBox 84">
            <a:extLst>
              <a:ext uri="{FF2B5EF4-FFF2-40B4-BE49-F238E27FC236}">
                <a16:creationId xmlns:a16="http://schemas.microsoft.com/office/drawing/2014/main" id="{50EF4EEC-0C87-4D7D-9D17-A2F234B9D6B5}"/>
              </a:ext>
            </a:extLst>
          </p:cNvPr>
          <p:cNvSpPr txBox="1"/>
          <p:nvPr/>
        </p:nvSpPr>
        <p:spPr>
          <a:xfrm>
            <a:off x="33315231" y="5431630"/>
            <a:ext cx="5573877" cy="1692771"/>
          </a:xfrm>
          <a:prstGeom prst="rect">
            <a:avLst/>
          </a:prstGeom>
          <a:noFill/>
        </p:spPr>
        <p:txBody>
          <a:bodyPr wrap="square" rtlCol="0">
            <a:spAutoFit/>
          </a:bodyPr>
          <a:lstStyle/>
          <a:p>
            <a:r>
              <a:rPr lang="en-US" sz="2600" dirty="0"/>
              <a:t>Figure 10: Principal components analysis (PCA) of relationships between diversity metrics compared against select vegetation indices </a:t>
            </a:r>
          </a:p>
        </p:txBody>
      </p:sp>
      <p:sp>
        <p:nvSpPr>
          <p:cNvPr id="91" name="TextBox 90">
            <a:extLst>
              <a:ext uri="{FF2B5EF4-FFF2-40B4-BE49-F238E27FC236}">
                <a16:creationId xmlns:a16="http://schemas.microsoft.com/office/drawing/2014/main" id="{6C2D51AA-54BE-4E19-B9BB-877DD85B7B6C}"/>
              </a:ext>
            </a:extLst>
          </p:cNvPr>
          <p:cNvSpPr txBox="1"/>
          <p:nvPr/>
        </p:nvSpPr>
        <p:spPr>
          <a:xfrm>
            <a:off x="28187968" y="10600488"/>
            <a:ext cx="5300650" cy="1292662"/>
          </a:xfrm>
          <a:prstGeom prst="rect">
            <a:avLst/>
          </a:prstGeom>
          <a:noFill/>
        </p:spPr>
        <p:txBody>
          <a:bodyPr wrap="square" rtlCol="0">
            <a:spAutoFit/>
          </a:bodyPr>
          <a:lstStyle/>
          <a:p>
            <a:r>
              <a:rPr lang="en-US" sz="2600" dirty="0"/>
              <a:t>Figure 11: PCA of means and standard deviations of all vegetation indices to the diversity metrics. </a:t>
            </a:r>
          </a:p>
        </p:txBody>
      </p:sp>
      <p:sp>
        <p:nvSpPr>
          <p:cNvPr id="120" name="TextBox 119">
            <a:extLst>
              <a:ext uri="{FF2B5EF4-FFF2-40B4-BE49-F238E27FC236}">
                <a16:creationId xmlns:a16="http://schemas.microsoft.com/office/drawing/2014/main" id="{DBB30664-F3E9-4D7B-AD61-EE5E05CA4A7C}"/>
              </a:ext>
            </a:extLst>
          </p:cNvPr>
          <p:cNvSpPr txBox="1"/>
          <p:nvPr/>
        </p:nvSpPr>
        <p:spPr>
          <a:xfrm>
            <a:off x="14945530" y="25217207"/>
            <a:ext cx="10515600" cy="1692771"/>
          </a:xfrm>
          <a:prstGeom prst="rect">
            <a:avLst/>
          </a:prstGeom>
          <a:noFill/>
        </p:spPr>
        <p:txBody>
          <a:bodyPr wrap="square" rtlCol="0">
            <a:spAutoFit/>
          </a:bodyPr>
          <a:lstStyle/>
          <a:p>
            <a:r>
              <a:rPr lang="en-US" sz="2600" dirty="0"/>
              <a:t>Figures 6-9: Through simple regression plots, no correlations could be found between any of the  vegetation indices from remote sensing imagery and diversity metrics (Fig. 9). Only relationships discovered were between species diversity with functional and phylogenetic diversity (Fig. 6 and  7). </a:t>
            </a:r>
          </a:p>
        </p:txBody>
      </p:sp>
      <p:pic>
        <p:nvPicPr>
          <p:cNvPr id="135" name="Picture 134">
            <a:extLst>
              <a:ext uri="{FF2B5EF4-FFF2-40B4-BE49-F238E27FC236}">
                <a16:creationId xmlns:a16="http://schemas.microsoft.com/office/drawing/2014/main" id="{E733A0BA-B400-4A88-A4BF-6DBF76CC2034}"/>
              </a:ext>
            </a:extLst>
          </p:cNvPr>
          <p:cNvPicPr>
            <a:picLocks noChangeAspect="1"/>
          </p:cNvPicPr>
          <p:nvPr/>
        </p:nvPicPr>
        <p:blipFill>
          <a:blip r:embed="rId19"/>
          <a:stretch>
            <a:fillRect/>
          </a:stretch>
        </p:blipFill>
        <p:spPr>
          <a:xfrm>
            <a:off x="14235366" y="20364924"/>
            <a:ext cx="5554074" cy="4521722"/>
          </a:xfrm>
          <a:prstGeom prst="rect">
            <a:avLst/>
          </a:prstGeom>
          <a:ln>
            <a:solidFill>
              <a:schemeClr val="tx1"/>
            </a:solidFill>
          </a:ln>
        </p:spPr>
      </p:pic>
      <p:pic>
        <p:nvPicPr>
          <p:cNvPr id="136" name="Picture 135">
            <a:extLst>
              <a:ext uri="{FF2B5EF4-FFF2-40B4-BE49-F238E27FC236}">
                <a16:creationId xmlns:a16="http://schemas.microsoft.com/office/drawing/2014/main" id="{08A4F686-7143-4519-A755-B0EC504EF57C}"/>
              </a:ext>
            </a:extLst>
          </p:cNvPr>
          <p:cNvPicPr>
            <a:picLocks noChangeAspect="1"/>
          </p:cNvPicPr>
          <p:nvPr/>
        </p:nvPicPr>
        <p:blipFill>
          <a:blip r:embed="rId20"/>
          <a:stretch>
            <a:fillRect/>
          </a:stretch>
        </p:blipFill>
        <p:spPr>
          <a:xfrm>
            <a:off x="20626307" y="20364924"/>
            <a:ext cx="5470359" cy="4521722"/>
          </a:xfrm>
          <a:prstGeom prst="rect">
            <a:avLst/>
          </a:prstGeom>
          <a:ln>
            <a:solidFill>
              <a:schemeClr val="tx1"/>
            </a:solidFill>
          </a:ln>
        </p:spPr>
      </p:pic>
      <p:pic>
        <p:nvPicPr>
          <p:cNvPr id="137" name="Picture 136">
            <a:extLst>
              <a:ext uri="{FF2B5EF4-FFF2-40B4-BE49-F238E27FC236}">
                <a16:creationId xmlns:a16="http://schemas.microsoft.com/office/drawing/2014/main" id="{8405970A-A652-4DDC-8B7D-1E4F9B2585BE}"/>
              </a:ext>
            </a:extLst>
          </p:cNvPr>
          <p:cNvPicPr>
            <a:picLocks noChangeAspect="1"/>
          </p:cNvPicPr>
          <p:nvPr/>
        </p:nvPicPr>
        <p:blipFill>
          <a:blip r:embed="rId21"/>
          <a:stretch>
            <a:fillRect/>
          </a:stretch>
        </p:blipFill>
        <p:spPr>
          <a:xfrm>
            <a:off x="14195668" y="27192744"/>
            <a:ext cx="5523209" cy="4521722"/>
          </a:xfrm>
          <a:prstGeom prst="rect">
            <a:avLst/>
          </a:prstGeom>
          <a:ln>
            <a:solidFill>
              <a:schemeClr val="tx1"/>
            </a:solidFill>
          </a:ln>
        </p:spPr>
      </p:pic>
      <p:pic>
        <p:nvPicPr>
          <p:cNvPr id="138" name="Picture 137">
            <a:extLst>
              <a:ext uri="{FF2B5EF4-FFF2-40B4-BE49-F238E27FC236}">
                <a16:creationId xmlns:a16="http://schemas.microsoft.com/office/drawing/2014/main" id="{637433F5-10B1-43F4-B9C2-3069CE19B4D4}"/>
              </a:ext>
            </a:extLst>
          </p:cNvPr>
          <p:cNvPicPr>
            <a:picLocks noChangeAspect="1"/>
          </p:cNvPicPr>
          <p:nvPr/>
        </p:nvPicPr>
        <p:blipFill>
          <a:blip r:embed="rId22"/>
          <a:stretch>
            <a:fillRect/>
          </a:stretch>
        </p:blipFill>
        <p:spPr>
          <a:xfrm>
            <a:off x="20609774" y="27192743"/>
            <a:ext cx="5442799" cy="4521723"/>
          </a:xfrm>
          <a:prstGeom prst="rect">
            <a:avLst/>
          </a:prstGeom>
          <a:ln>
            <a:solidFill>
              <a:schemeClr val="tx1"/>
            </a:solidFill>
          </a:ln>
        </p:spPr>
      </p:pic>
      <p:sp>
        <p:nvSpPr>
          <p:cNvPr id="139" name="TextBox 138">
            <a:extLst>
              <a:ext uri="{FF2B5EF4-FFF2-40B4-BE49-F238E27FC236}">
                <a16:creationId xmlns:a16="http://schemas.microsoft.com/office/drawing/2014/main" id="{62C759FC-C058-4B72-9A2F-85979B5BBB20}"/>
              </a:ext>
            </a:extLst>
          </p:cNvPr>
          <p:cNvSpPr txBox="1"/>
          <p:nvPr/>
        </p:nvSpPr>
        <p:spPr>
          <a:xfrm>
            <a:off x="15028537" y="20495619"/>
            <a:ext cx="1387396" cy="461665"/>
          </a:xfrm>
          <a:prstGeom prst="rect">
            <a:avLst/>
          </a:prstGeom>
          <a:noFill/>
        </p:spPr>
        <p:txBody>
          <a:bodyPr wrap="square" rtlCol="0">
            <a:spAutoFit/>
          </a:bodyPr>
          <a:lstStyle/>
          <a:p>
            <a:r>
              <a:rPr lang="en-US" sz="2400" b="1" dirty="0"/>
              <a:t>R</a:t>
            </a:r>
            <a:r>
              <a:rPr lang="en-US" sz="2400" b="1" baseline="30000" dirty="0"/>
              <a:t>2</a:t>
            </a:r>
            <a:r>
              <a:rPr lang="en-US" sz="2400" b="1" dirty="0"/>
              <a:t> = 0.47</a:t>
            </a:r>
          </a:p>
        </p:txBody>
      </p:sp>
      <p:sp>
        <p:nvSpPr>
          <p:cNvPr id="140" name="TextBox 139">
            <a:extLst>
              <a:ext uri="{FF2B5EF4-FFF2-40B4-BE49-F238E27FC236}">
                <a16:creationId xmlns:a16="http://schemas.microsoft.com/office/drawing/2014/main" id="{3382D405-6ECC-4E85-BFCB-F74E54A6D223}"/>
              </a:ext>
            </a:extLst>
          </p:cNvPr>
          <p:cNvSpPr txBox="1"/>
          <p:nvPr/>
        </p:nvSpPr>
        <p:spPr>
          <a:xfrm>
            <a:off x="21442404" y="20526875"/>
            <a:ext cx="1387396" cy="461665"/>
          </a:xfrm>
          <a:prstGeom prst="rect">
            <a:avLst/>
          </a:prstGeom>
          <a:noFill/>
        </p:spPr>
        <p:txBody>
          <a:bodyPr wrap="square" rtlCol="0">
            <a:spAutoFit/>
          </a:bodyPr>
          <a:lstStyle/>
          <a:p>
            <a:r>
              <a:rPr lang="en-US" sz="2400" b="1" dirty="0"/>
              <a:t>R</a:t>
            </a:r>
            <a:r>
              <a:rPr lang="en-US" sz="2400" b="1" baseline="30000" dirty="0"/>
              <a:t>2</a:t>
            </a:r>
            <a:r>
              <a:rPr lang="en-US" sz="2400" b="1" dirty="0"/>
              <a:t> = 0.35</a:t>
            </a:r>
          </a:p>
        </p:txBody>
      </p:sp>
      <p:sp>
        <p:nvSpPr>
          <p:cNvPr id="141" name="TextBox 140">
            <a:extLst>
              <a:ext uri="{FF2B5EF4-FFF2-40B4-BE49-F238E27FC236}">
                <a16:creationId xmlns:a16="http://schemas.microsoft.com/office/drawing/2014/main" id="{20C59D54-12F6-434B-805C-27A8D41333B8}"/>
              </a:ext>
            </a:extLst>
          </p:cNvPr>
          <p:cNvSpPr txBox="1"/>
          <p:nvPr/>
        </p:nvSpPr>
        <p:spPr>
          <a:xfrm>
            <a:off x="14843219" y="30621891"/>
            <a:ext cx="1758032" cy="461665"/>
          </a:xfrm>
          <a:prstGeom prst="rect">
            <a:avLst/>
          </a:prstGeom>
          <a:noFill/>
        </p:spPr>
        <p:txBody>
          <a:bodyPr wrap="square" rtlCol="0">
            <a:spAutoFit/>
          </a:bodyPr>
          <a:lstStyle/>
          <a:p>
            <a:r>
              <a:rPr lang="en-US" sz="2400" b="1" dirty="0"/>
              <a:t>R</a:t>
            </a:r>
            <a:r>
              <a:rPr lang="en-US" sz="2400" b="1" baseline="30000" dirty="0"/>
              <a:t>2</a:t>
            </a:r>
            <a:r>
              <a:rPr lang="en-US" sz="2400" b="1" dirty="0"/>
              <a:t> = 0.0053</a:t>
            </a:r>
          </a:p>
        </p:txBody>
      </p:sp>
      <p:sp>
        <p:nvSpPr>
          <p:cNvPr id="142" name="TextBox 141">
            <a:extLst>
              <a:ext uri="{FF2B5EF4-FFF2-40B4-BE49-F238E27FC236}">
                <a16:creationId xmlns:a16="http://schemas.microsoft.com/office/drawing/2014/main" id="{28C578E9-543D-4B60-B4E1-8C4860E4D109}"/>
              </a:ext>
            </a:extLst>
          </p:cNvPr>
          <p:cNvSpPr txBox="1"/>
          <p:nvPr/>
        </p:nvSpPr>
        <p:spPr>
          <a:xfrm>
            <a:off x="21442404" y="30640117"/>
            <a:ext cx="1471134" cy="461665"/>
          </a:xfrm>
          <a:prstGeom prst="rect">
            <a:avLst/>
          </a:prstGeom>
          <a:noFill/>
        </p:spPr>
        <p:txBody>
          <a:bodyPr wrap="square" rtlCol="0">
            <a:spAutoFit/>
          </a:bodyPr>
          <a:lstStyle/>
          <a:p>
            <a:r>
              <a:rPr lang="en-US" sz="2400" b="1" dirty="0"/>
              <a:t>R</a:t>
            </a:r>
            <a:r>
              <a:rPr lang="en-US" sz="2400" b="1" baseline="30000" dirty="0"/>
              <a:t>2</a:t>
            </a:r>
            <a:r>
              <a:rPr lang="en-US" sz="2400" b="1" dirty="0"/>
              <a:t> = 0.026</a:t>
            </a:r>
          </a:p>
        </p:txBody>
      </p:sp>
      <p:pic>
        <p:nvPicPr>
          <p:cNvPr id="143" name="Picture 142">
            <a:extLst>
              <a:ext uri="{FF2B5EF4-FFF2-40B4-BE49-F238E27FC236}">
                <a16:creationId xmlns:a16="http://schemas.microsoft.com/office/drawing/2014/main" id="{422AC6A9-A872-4A62-BADD-3213E6103D97}"/>
              </a:ext>
            </a:extLst>
          </p:cNvPr>
          <p:cNvPicPr>
            <a:picLocks noChangeAspect="1"/>
          </p:cNvPicPr>
          <p:nvPr/>
        </p:nvPicPr>
        <p:blipFill>
          <a:blip r:embed="rId23"/>
          <a:stretch>
            <a:fillRect/>
          </a:stretch>
        </p:blipFill>
        <p:spPr>
          <a:xfrm>
            <a:off x="27780794" y="5302397"/>
            <a:ext cx="5224451" cy="4970984"/>
          </a:xfrm>
          <a:prstGeom prst="rect">
            <a:avLst/>
          </a:prstGeom>
          <a:ln>
            <a:solidFill>
              <a:schemeClr val="tx1"/>
            </a:solidFill>
          </a:ln>
        </p:spPr>
      </p:pic>
      <p:pic>
        <p:nvPicPr>
          <p:cNvPr id="145" name="Picture 144">
            <a:extLst>
              <a:ext uri="{FF2B5EF4-FFF2-40B4-BE49-F238E27FC236}">
                <a16:creationId xmlns:a16="http://schemas.microsoft.com/office/drawing/2014/main" id="{F709E79B-5644-4F7E-ABA5-AF481381360F}"/>
              </a:ext>
            </a:extLst>
          </p:cNvPr>
          <p:cNvPicPr>
            <a:picLocks noChangeAspect="1"/>
          </p:cNvPicPr>
          <p:nvPr/>
        </p:nvPicPr>
        <p:blipFill>
          <a:blip r:embed="rId24"/>
          <a:stretch>
            <a:fillRect/>
          </a:stretch>
        </p:blipFill>
        <p:spPr>
          <a:xfrm>
            <a:off x="33731976" y="7352449"/>
            <a:ext cx="5222193" cy="4937651"/>
          </a:xfrm>
          <a:prstGeom prst="rect">
            <a:avLst/>
          </a:prstGeom>
          <a:ln>
            <a:solidFill>
              <a:schemeClr val="tx1"/>
            </a:solidFill>
          </a:ln>
        </p:spPr>
      </p:pic>
      <p:sp>
        <p:nvSpPr>
          <p:cNvPr id="146" name="TextBox 145">
            <a:extLst>
              <a:ext uri="{FF2B5EF4-FFF2-40B4-BE49-F238E27FC236}">
                <a16:creationId xmlns:a16="http://schemas.microsoft.com/office/drawing/2014/main" id="{D3046AB1-98AA-41AA-A30A-4E5DFAA82C72}"/>
              </a:ext>
            </a:extLst>
          </p:cNvPr>
          <p:cNvSpPr txBox="1"/>
          <p:nvPr/>
        </p:nvSpPr>
        <p:spPr>
          <a:xfrm>
            <a:off x="34365331" y="7686232"/>
            <a:ext cx="1827580" cy="584775"/>
          </a:xfrm>
          <a:prstGeom prst="rect">
            <a:avLst/>
          </a:prstGeom>
          <a:noFill/>
        </p:spPr>
        <p:txBody>
          <a:bodyPr wrap="square" rtlCol="0">
            <a:spAutoFit/>
          </a:bodyPr>
          <a:lstStyle/>
          <a:p>
            <a:r>
              <a:rPr lang="en-US" sz="1600" dirty="0"/>
              <a:t>Means of Vegetation Indices</a:t>
            </a:r>
          </a:p>
        </p:txBody>
      </p:sp>
      <p:sp>
        <p:nvSpPr>
          <p:cNvPr id="147" name="TextBox 146">
            <a:extLst>
              <a:ext uri="{FF2B5EF4-FFF2-40B4-BE49-F238E27FC236}">
                <a16:creationId xmlns:a16="http://schemas.microsoft.com/office/drawing/2014/main" id="{4235A28D-199B-4590-AC4C-5862FDB203AD}"/>
              </a:ext>
            </a:extLst>
          </p:cNvPr>
          <p:cNvSpPr txBox="1"/>
          <p:nvPr/>
        </p:nvSpPr>
        <p:spPr>
          <a:xfrm>
            <a:off x="37073442" y="7378790"/>
            <a:ext cx="1990930" cy="584775"/>
          </a:xfrm>
          <a:prstGeom prst="rect">
            <a:avLst/>
          </a:prstGeom>
          <a:noFill/>
        </p:spPr>
        <p:txBody>
          <a:bodyPr wrap="square" rtlCol="0">
            <a:spAutoFit/>
          </a:bodyPr>
          <a:lstStyle/>
          <a:p>
            <a:r>
              <a:rPr lang="en-US" sz="1600" dirty="0"/>
              <a:t>Standard deviations of Vegetation Indices </a:t>
            </a:r>
          </a:p>
        </p:txBody>
      </p:sp>
      <p:sp>
        <p:nvSpPr>
          <p:cNvPr id="148" name="TextBox 147">
            <a:extLst>
              <a:ext uri="{FF2B5EF4-FFF2-40B4-BE49-F238E27FC236}">
                <a16:creationId xmlns:a16="http://schemas.microsoft.com/office/drawing/2014/main" id="{FC68B05C-C72E-4A20-A74D-3CC7FC3B2C92}"/>
              </a:ext>
            </a:extLst>
          </p:cNvPr>
          <p:cNvSpPr txBox="1"/>
          <p:nvPr/>
        </p:nvSpPr>
        <p:spPr>
          <a:xfrm>
            <a:off x="35362472" y="10193213"/>
            <a:ext cx="1660878" cy="338554"/>
          </a:xfrm>
          <a:prstGeom prst="rect">
            <a:avLst/>
          </a:prstGeom>
          <a:noFill/>
        </p:spPr>
        <p:txBody>
          <a:bodyPr wrap="square" rtlCol="0">
            <a:spAutoFit/>
          </a:bodyPr>
          <a:lstStyle/>
          <a:p>
            <a:r>
              <a:rPr lang="en-US" sz="1600" dirty="0"/>
              <a:t>Diversity Metrics </a:t>
            </a:r>
          </a:p>
        </p:txBody>
      </p:sp>
      <p:pic>
        <p:nvPicPr>
          <p:cNvPr id="10" name="Picture 9">
            <a:extLst>
              <a:ext uri="{FF2B5EF4-FFF2-40B4-BE49-F238E27FC236}">
                <a16:creationId xmlns:a16="http://schemas.microsoft.com/office/drawing/2014/main" id="{58F9A328-F094-4C96-84D6-D20474D9BDD7}"/>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1400594" y="446057"/>
            <a:ext cx="2828925" cy="2752725"/>
          </a:xfrm>
          <a:prstGeom prst="rect">
            <a:avLst/>
          </a:prstGeom>
        </p:spPr>
      </p:pic>
      <p:graphicFrame>
        <p:nvGraphicFramePr>
          <p:cNvPr id="11" name="Table 10">
            <a:extLst>
              <a:ext uri="{FF2B5EF4-FFF2-40B4-BE49-F238E27FC236}">
                <a16:creationId xmlns:a16="http://schemas.microsoft.com/office/drawing/2014/main" id="{CE4BDB1B-1A49-4A0A-9849-2E54469B78DE}"/>
              </a:ext>
            </a:extLst>
          </p:cNvPr>
          <p:cNvGraphicFramePr>
            <a:graphicFrameLocks noGrp="1"/>
          </p:cNvGraphicFramePr>
          <p:nvPr>
            <p:extLst>
              <p:ext uri="{D42A27DB-BD31-4B8C-83A1-F6EECF244321}">
                <p14:modId xmlns:p14="http://schemas.microsoft.com/office/powerpoint/2010/main" val="3885800215"/>
              </p:ext>
            </p:extLst>
          </p:nvPr>
        </p:nvGraphicFramePr>
        <p:xfrm>
          <a:off x="28307349" y="14849715"/>
          <a:ext cx="10273452" cy="4109828"/>
        </p:xfrm>
        <a:graphic>
          <a:graphicData uri="http://schemas.openxmlformats.org/drawingml/2006/table">
            <a:tbl>
              <a:tblPr firstRow="1" bandRow="1">
                <a:tableStyleId>{C4B1156A-380E-4F78-BDF5-A606A8083BF9}</a:tableStyleId>
              </a:tblPr>
              <a:tblGrid>
                <a:gridCol w="3593669">
                  <a:extLst>
                    <a:ext uri="{9D8B030D-6E8A-4147-A177-3AD203B41FA5}">
                      <a16:colId xmlns:a16="http://schemas.microsoft.com/office/drawing/2014/main" val="711257808"/>
                    </a:ext>
                  </a:extLst>
                </a:gridCol>
                <a:gridCol w="3255299">
                  <a:extLst>
                    <a:ext uri="{9D8B030D-6E8A-4147-A177-3AD203B41FA5}">
                      <a16:colId xmlns:a16="http://schemas.microsoft.com/office/drawing/2014/main" val="1213669665"/>
                    </a:ext>
                  </a:extLst>
                </a:gridCol>
                <a:gridCol w="3424484">
                  <a:extLst>
                    <a:ext uri="{9D8B030D-6E8A-4147-A177-3AD203B41FA5}">
                      <a16:colId xmlns:a16="http://schemas.microsoft.com/office/drawing/2014/main" val="2094025684"/>
                    </a:ext>
                  </a:extLst>
                </a:gridCol>
              </a:tblGrid>
              <a:tr h="791237">
                <a:tc>
                  <a:txBody>
                    <a:bodyPr/>
                    <a:lstStyle/>
                    <a:p>
                      <a:pPr algn="ct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Bootstrap – Forest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Partial Least Squares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234716844"/>
                  </a:ext>
                </a:extLst>
              </a:tr>
              <a:tr h="791237">
                <a:tc>
                  <a:txBody>
                    <a:bodyPr/>
                    <a:lstStyle/>
                    <a:p>
                      <a:pPr algn="ctr"/>
                      <a:r>
                        <a:rPr lang="en-US" sz="2800" b="1" dirty="0"/>
                        <a:t>Species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23.4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42.0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4112598586"/>
                  </a:ext>
                </a:extLst>
              </a:tr>
              <a:tr h="791237">
                <a:tc>
                  <a:txBody>
                    <a:bodyPr/>
                    <a:lstStyle/>
                    <a:p>
                      <a:pPr algn="ctr"/>
                      <a:r>
                        <a:rPr lang="en-US" sz="2800" b="1" dirty="0"/>
                        <a:t>Functional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25.9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34.2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945225959"/>
                  </a:ext>
                </a:extLst>
              </a:tr>
              <a:tr h="791237">
                <a:tc>
                  <a:txBody>
                    <a:bodyPr/>
                    <a:lstStyle/>
                    <a:p>
                      <a:pPr algn="ctr"/>
                      <a:r>
                        <a:rPr lang="en-US" sz="2800" b="1" dirty="0"/>
                        <a:t>Phylogenetic Diversity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16.3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24.5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2194738303"/>
                  </a:ext>
                </a:extLst>
              </a:tr>
              <a:tr h="791237">
                <a:tc>
                  <a:txBody>
                    <a:bodyPr/>
                    <a:lstStyle/>
                    <a:p>
                      <a:pPr algn="ctr"/>
                      <a:r>
                        <a:rPr lang="en-US" sz="2800" b="1" dirty="0"/>
                        <a:t>Structural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6.7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t>23.7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3149352574"/>
                  </a:ext>
                </a:extLst>
              </a:tr>
            </a:tbl>
          </a:graphicData>
        </a:graphic>
      </p:graphicFrame>
      <p:sp>
        <p:nvSpPr>
          <p:cNvPr id="82" name="TextBox 81">
            <a:extLst>
              <a:ext uri="{FF2B5EF4-FFF2-40B4-BE49-F238E27FC236}">
                <a16:creationId xmlns:a16="http://schemas.microsoft.com/office/drawing/2014/main" id="{94628FCB-3783-40B8-972B-A7EE5AA13368}"/>
              </a:ext>
            </a:extLst>
          </p:cNvPr>
          <p:cNvSpPr txBox="1"/>
          <p:nvPr/>
        </p:nvSpPr>
        <p:spPr>
          <a:xfrm>
            <a:off x="33637213" y="12628165"/>
            <a:ext cx="5411717" cy="2092881"/>
          </a:xfrm>
          <a:prstGeom prst="rect">
            <a:avLst/>
          </a:prstGeom>
          <a:noFill/>
        </p:spPr>
        <p:txBody>
          <a:bodyPr wrap="square" rtlCol="0">
            <a:spAutoFit/>
          </a:bodyPr>
          <a:lstStyle/>
          <a:p>
            <a:r>
              <a:rPr lang="en-US" sz="2600" dirty="0"/>
              <a:t>Table 1: The percent variation in each diversity metric described by all the vegetation indices when run through a bootstrapping and partial least squares analysis. </a:t>
            </a:r>
          </a:p>
        </p:txBody>
      </p:sp>
    </p:spTree>
    <p:extLst>
      <p:ext uri="{BB962C8B-B14F-4D97-AF65-F5344CB8AC3E}">
        <p14:creationId xmlns:p14="http://schemas.microsoft.com/office/powerpoint/2010/main" val="2072863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14552</TotalTime>
  <Words>984</Words>
  <Application>Microsoft Office PowerPoint</Application>
  <PresentationFormat>Custom</PresentationFormat>
  <Paragraphs>97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Courier New</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Kaitlyn Baillargeon</dc:creator>
  <cp:lastModifiedBy>Kaitlyn Baillargeon</cp:lastModifiedBy>
  <cp:revision>239</cp:revision>
  <dcterms:created xsi:type="dcterms:W3CDTF">2018-02-13T20:50:49Z</dcterms:created>
  <dcterms:modified xsi:type="dcterms:W3CDTF">2018-12-05T18:35:41Z</dcterms:modified>
</cp:coreProperties>
</file>