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512064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79" autoAdjust="0"/>
    <p:restoredTop sz="94660"/>
  </p:normalViewPr>
  <p:slideViewPr>
    <p:cSldViewPr snapToGrid="0">
      <p:cViewPr varScale="1">
        <p:scale>
          <a:sx n="23" d="100"/>
          <a:sy n="23" d="100"/>
        </p:scale>
        <p:origin x="154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5387342"/>
            <a:ext cx="38404800" cy="11460480"/>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6400800" y="17289782"/>
            <a:ext cx="38404800" cy="7947658"/>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1265163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1768740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0" y="8206745"/>
            <a:ext cx="44165520" cy="13693138"/>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3493770" y="22029425"/>
            <a:ext cx="44165520" cy="7200898"/>
          </a:xfrm>
        </p:spPr>
        <p:txBody>
          <a:bodyPr/>
          <a:lstStyle>
            <a:lvl1pPr marL="0" indent="0">
              <a:buNone/>
              <a:defRPr sz="10080">
                <a:solidFill>
                  <a:schemeClr val="tx1">
                    <a:tint val="75000"/>
                  </a:schemeClr>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4229853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520440" y="8763000"/>
            <a:ext cx="2176272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5923240" y="8763000"/>
            <a:ext cx="2176272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8AD9C4-4ADF-4517-A5AB-A6E4784CFBFA}"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3633530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1752603"/>
            <a:ext cx="4416552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527112" y="8069582"/>
            <a:ext cx="21662705"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Edit Master text styles</a:t>
            </a:r>
          </a:p>
        </p:txBody>
      </p:sp>
      <p:sp>
        <p:nvSpPr>
          <p:cNvPr id="4" name="Content Placeholder 3"/>
          <p:cNvSpPr>
            <a:spLocks noGrp="1"/>
          </p:cNvSpPr>
          <p:nvPr>
            <p:ph sz="half" idx="2"/>
          </p:nvPr>
        </p:nvSpPr>
        <p:spPr>
          <a:xfrm>
            <a:off x="3527112" y="12024360"/>
            <a:ext cx="21662705"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5923240" y="8069582"/>
            <a:ext cx="21769390"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Edit Master text styles</a:t>
            </a:r>
          </a:p>
        </p:txBody>
      </p:sp>
      <p:sp>
        <p:nvSpPr>
          <p:cNvPr id="6" name="Content Placeholder 5"/>
          <p:cNvSpPr>
            <a:spLocks noGrp="1"/>
          </p:cNvSpPr>
          <p:nvPr>
            <p:ph sz="quarter" idx="4"/>
          </p:nvPr>
        </p:nvSpPr>
        <p:spPr>
          <a:xfrm>
            <a:off x="25923240" y="12024360"/>
            <a:ext cx="2176939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8AD9C4-4ADF-4517-A5AB-A6E4784CFBFA}" type="datetimeFigureOut">
              <a:rPr lang="en-US" smtClean="0"/>
              <a:t>12/5/2018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450869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8AD9C4-4ADF-4517-A5AB-A6E4784CFBFA}" type="datetimeFigureOut">
              <a:rPr lang="en-US" smtClean="0"/>
              <a:t>12/5/2018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4285675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8AD9C4-4ADF-4517-A5AB-A6E4784CFBFA}" type="datetimeFigureOut">
              <a:rPr lang="en-US" smtClean="0"/>
              <a:t>12/5/2018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752726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21769390" y="4739642"/>
            <a:ext cx="25923240" cy="23393400"/>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Edit Master text styles</a:t>
            </a:r>
          </a:p>
        </p:txBody>
      </p:sp>
      <p:sp>
        <p:nvSpPr>
          <p:cNvPr id="5" name="Date Placeholder 4"/>
          <p:cNvSpPr>
            <a:spLocks noGrp="1"/>
          </p:cNvSpPr>
          <p:nvPr>
            <p:ph type="dt" sz="half" idx="10"/>
          </p:nvPr>
        </p:nvSpPr>
        <p:spPr/>
        <p:txBody>
          <a:bodyPr/>
          <a:lstStyle/>
          <a:p>
            <a:fld id="{C98AD9C4-4ADF-4517-A5AB-A6E4784CFBFA}"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3050722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21769390" y="4739642"/>
            <a:ext cx="25923240" cy="23393400"/>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Edit Master text styles</a:t>
            </a:r>
          </a:p>
        </p:txBody>
      </p:sp>
      <p:sp>
        <p:nvSpPr>
          <p:cNvPr id="5" name="Date Placeholder 4"/>
          <p:cNvSpPr>
            <a:spLocks noGrp="1"/>
          </p:cNvSpPr>
          <p:nvPr>
            <p:ph type="dt" sz="half" idx="10"/>
          </p:nvPr>
        </p:nvSpPr>
        <p:spPr/>
        <p:txBody>
          <a:bodyPr/>
          <a:lstStyle/>
          <a:p>
            <a:fld id="{C98AD9C4-4ADF-4517-A5AB-A6E4784CFBFA}"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651099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878744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0" y="1752600"/>
            <a:ext cx="1104138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520440" y="1752600"/>
            <a:ext cx="3248406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438612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1752603"/>
            <a:ext cx="4416552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0440" y="8763000"/>
            <a:ext cx="4416552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0440" y="30510482"/>
            <a:ext cx="11521440" cy="1752600"/>
          </a:xfrm>
          <a:prstGeom prst="rect">
            <a:avLst/>
          </a:prstGeom>
        </p:spPr>
        <p:txBody>
          <a:bodyPr vert="horz" lIns="91440" tIns="45720" rIns="91440" bIns="45720" rtlCol="0" anchor="ctr"/>
          <a:lstStyle>
            <a:lvl1pPr algn="l">
              <a:defRPr sz="5040">
                <a:solidFill>
                  <a:schemeClr val="tx1">
                    <a:tint val="75000"/>
                  </a:schemeClr>
                </a:solidFill>
              </a:defRPr>
            </a:lvl1pPr>
          </a:lstStyle>
          <a:p>
            <a:fld id="{C98AD9C4-4ADF-4517-A5AB-A6E4784CFBFA}" type="datetimeFigureOut">
              <a:rPr lang="en-US" smtClean="0"/>
              <a:t>12/5/2018</a:t>
            </a:fld>
            <a:endParaRPr lang="en-US"/>
          </a:p>
        </p:txBody>
      </p:sp>
      <p:sp>
        <p:nvSpPr>
          <p:cNvPr id="5" name="Footer Placeholder 4"/>
          <p:cNvSpPr>
            <a:spLocks noGrp="1"/>
          </p:cNvSpPr>
          <p:nvPr>
            <p:ph type="ftr" sz="quarter" idx="3"/>
          </p:nvPr>
        </p:nvSpPr>
        <p:spPr>
          <a:xfrm>
            <a:off x="16962120" y="30510482"/>
            <a:ext cx="17282160" cy="1752600"/>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0510482"/>
            <a:ext cx="11521440" cy="1752600"/>
          </a:xfrm>
          <a:prstGeom prst="rect">
            <a:avLst/>
          </a:prstGeom>
        </p:spPr>
        <p:txBody>
          <a:bodyPr vert="horz" lIns="91440" tIns="45720" rIns="91440" bIns="45720" rtlCol="0" anchor="ctr"/>
          <a:lstStyle>
            <a:lvl1pPr algn="r">
              <a:defRPr sz="5040">
                <a:solidFill>
                  <a:schemeClr val="tx1">
                    <a:tint val="75000"/>
                  </a:schemeClr>
                </a:solidFill>
              </a:defRPr>
            </a:lvl1pPr>
          </a:lstStyle>
          <a:p>
            <a:fld id="{7F9D54E8-7313-4204-B10A-AA94C56677FB}" type="slidenum">
              <a:rPr lang="en-US" smtClean="0"/>
              <a:t>‹#›</a:t>
            </a:fld>
            <a:endParaRPr lang="en-US"/>
          </a:p>
        </p:txBody>
      </p:sp>
    </p:spTree>
    <p:extLst>
      <p:ext uri="{BB962C8B-B14F-4D97-AF65-F5344CB8AC3E}">
        <p14:creationId xmlns:p14="http://schemas.microsoft.com/office/powerpoint/2010/main" val="20343693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png"/><Relationship Id="rId12"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A99DFF83-DF31-4F4F-871A-978C1FB85613}"/>
              </a:ext>
            </a:extLst>
          </p:cNvPr>
          <p:cNvSpPr txBox="1"/>
          <p:nvPr/>
        </p:nvSpPr>
        <p:spPr>
          <a:xfrm>
            <a:off x="39604950" y="18549498"/>
            <a:ext cx="10993580" cy="3539430"/>
          </a:xfrm>
          <a:prstGeom prst="rect">
            <a:avLst/>
          </a:prstGeom>
          <a:noFill/>
        </p:spPr>
        <p:txBody>
          <a:bodyPr wrap="square" rtlCol="0">
            <a:spAutoFit/>
          </a:bodyPr>
          <a:lstStyle/>
          <a:p>
            <a:r>
              <a:rPr lang="en-US" sz="2800" dirty="0"/>
              <a:t>We also use the wave generation theory of Lee &amp; Ip (1987) by taking the derivative with respect to pickup ion density to obtain a rate of wave energy generation.  This is valid so long as the scattering time is short compared with the wave growth time so that the distribution is assumed to pass through a series of equilibria.</a:t>
            </a:r>
          </a:p>
          <a:p>
            <a:endParaRPr lang="en-US" sz="2800" dirty="0"/>
          </a:p>
          <a:p>
            <a:r>
              <a:rPr lang="en-US" sz="2800" dirty="0"/>
              <a:t>We use the MHD extensions of the Kolmogorov formalism to represent the rate of turbulent energy cascade through the spectrum.</a:t>
            </a:r>
          </a:p>
        </p:txBody>
      </p:sp>
      <p:sp>
        <p:nvSpPr>
          <p:cNvPr id="4" name="Title 3">
            <a:extLst>
              <a:ext uri="{FF2B5EF4-FFF2-40B4-BE49-F238E27FC236}">
                <a16:creationId xmlns:a16="http://schemas.microsoft.com/office/drawing/2014/main" id="{A144C9F3-7BE9-478B-B09A-24FE7BC265A5}"/>
              </a:ext>
            </a:extLst>
          </p:cNvPr>
          <p:cNvSpPr>
            <a:spLocks noGrp="1"/>
          </p:cNvSpPr>
          <p:nvPr>
            <p:ph type="title"/>
          </p:nvPr>
        </p:nvSpPr>
        <p:spPr>
          <a:xfrm>
            <a:off x="1039091" y="1004458"/>
            <a:ext cx="48712582" cy="6310742"/>
          </a:xfrm>
        </p:spPr>
        <p:txBody>
          <a:bodyPr>
            <a:normAutofit fontScale="90000"/>
          </a:bodyPr>
          <a:lstStyle/>
          <a:p>
            <a:pPr algn="ctr"/>
            <a:r>
              <a:rPr lang="en-US" sz="14400" dirty="0"/>
              <a:t>Magnetic Waves Excited by Newborn Interstellar Pickup Ions </a:t>
            </a:r>
            <a:br>
              <a:rPr lang="en-US" sz="14400" dirty="0"/>
            </a:br>
            <a:r>
              <a:rPr lang="en-US" sz="14400" dirty="0"/>
              <a:t>Measured by the Voyager Spacecraft From 1 to 45 AU</a:t>
            </a:r>
            <a:br>
              <a:rPr lang="en-US" sz="13000" dirty="0"/>
            </a:br>
            <a:r>
              <a:rPr lang="en-US" sz="8900" dirty="0"/>
              <a:t>Sophia J. </a:t>
            </a:r>
            <a:r>
              <a:rPr lang="en-US" sz="8900" dirty="0" err="1"/>
              <a:t>Hollick</a:t>
            </a:r>
            <a:r>
              <a:rPr lang="en-US" sz="8900" dirty="0"/>
              <a:t>, Charles W. Smith, Zackary B. Pine, Matthew R. Argall, Colin J. Joyce, </a:t>
            </a:r>
            <a:br>
              <a:rPr lang="en-US" sz="8900" dirty="0"/>
            </a:br>
            <a:r>
              <a:rPr lang="en-US" sz="8900" dirty="0"/>
              <a:t>Philip A. Isenberg, Bernard J. Vasquez, Nathan A. </a:t>
            </a:r>
            <a:r>
              <a:rPr lang="en-US" sz="8900" dirty="0" err="1"/>
              <a:t>Schwadron</a:t>
            </a:r>
            <a:r>
              <a:rPr lang="en-US" sz="8900" dirty="0"/>
              <a:t>, Justyna M. </a:t>
            </a:r>
            <a:r>
              <a:rPr lang="en-US" sz="8900" dirty="0" err="1"/>
              <a:t>Sokół</a:t>
            </a:r>
            <a:r>
              <a:rPr lang="en-US" sz="8900" dirty="0"/>
              <a:t>, Maciej </a:t>
            </a:r>
            <a:r>
              <a:rPr lang="en-US" sz="8900" dirty="0" err="1"/>
              <a:t>Bzowski</a:t>
            </a:r>
            <a:r>
              <a:rPr lang="en-US" sz="8900" dirty="0"/>
              <a:t>, Marzena A. Kubiak</a:t>
            </a:r>
          </a:p>
        </p:txBody>
      </p:sp>
      <p:pic>
        <p:nvPicPr>
          <p:cNvPr id="5" name="Picture 4">
            <a:extLst>
              <a:ext uri="{FF2B5EF4-FFF2-40B4-BE49-F238E27FC236}">
                <a16:creationId xmlns:a16="http://schemas.microsoft.com/office/drawing/2014/main" id="{DB29AAF6-D029-41FE-8E91-0692A2D2D75E}"/>
              </a:ext>
            </a:extLst>
          </p:cNvPr>
          <p:cNvPicPr>
            <a:picLocks noChangeAspect="1"/>
          </p:cNvPicPr>
          <p:nvPr/>
        </p:nvPicPr>
        <p:blipFill>
          <a:blip r:embed="rId2"/>
          <a:stretch>
            <a:fillRect/>
          </a:stretch>
        </p:blipFill>
        <p:spPr>
          <a:xfrm>
            <a:off x="1039091" y="916350"/>
            <a:ext cx="3782291" cy="4601224"/>
          </a:xfrm>
          <a:prstGeom prst="rect">
            <a:avLst/>
          </a:prstGeom>
        </p:spPr>
      </p:pic>
      <p:pic>
        <p:nvPicPr>
          <p:cNvPr id="7" name="Picture 6">
            <a:extLst>
              <a:ext uri="{FF2B5EF4-FFF2-40B4-BE49-F238E27FC236}">
                <a16:creationId xmlns:a16="http://schemas.microsoft.com/office/drawing/2014/main" id="{ADA5FB61-82EE-4A5B-A42A-3389C756C8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16981" y="640774"/>
            <a:ext cx="4876800" cy="4876800"/>
          </a:xfrm>
          <a:prstGeom prst="rect">
            <a:avLst/>
          </a:prstGeom>
        </p:spPr>
      </p:pic>
      <p:pic>
        <p:nvPicPr>
          <p:cNvPr id="11" name="Picture 10">
            <a:extLst>
              <a:ext uri="{FF2B5EF4-FFF2-40B4-BE49-F238E27FC236}">
                <a16:creationId xmlns:a16="http://schemas.microsoft.com/office/drawing/2014/main" id="{7CCEC6B8-AFC9-4B16-8C1E-41E3D14C0D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3842" y="23479102"/>
            <a:ext cx="7730836" cy="9134726"/>
          </a:xfrm>
          <a:prstGeom prst="rect">
            <a:avLst/>
          </a:prstGeom>
        </p:spPr>
      </p:pic>
      <p:pic>
        <p:nvPicPr>
          <p:cNvPr id="13" name="Picture 12">
            <a:extLst>
              <a:ext uri="{FF2B5EF4-FFF2-40B4-BE49-F238E27FC236}">
                <a16:creationId xmlns:a16="http://schemas.microsoft.com/office/drawing/2014/main" id="{207D7A41-4B10-4115-93C9-C41B43DEEF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70769" y="9410699"/>
            <a:ext cx="13094150" cy="14076464"/>
          </a:xfrm>
          <a:prstGeom prst="rect">
            <a:avLst/>
          </a:prstGeom>
        </p:spPr>
      </p:pic>
      <p:pic>
        <p:nvPicPr>
          <p:cNvPr id="15" name="Picture 14">
            <a:extLst>
              <a:ext uri="{FF2B5EF4-FFF2-40B4-BE49-F238E27FC236}">
                <a16:creationId xmlns:a16="http://schemas.microsoft.com/office/drawing/2014/main" id="{FB3D75FD-6D4B-43FD-B695-4A16FECDDCB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02029" y="9434678"/>
            <a:ext cx="11765482" cy="13979283"/>
          </a:xfrm>
          <a:prstGeom prst="rect">
            <a:avLst/>
          </a:prstGeom>
        </p:spPr>
      </p:pic>
      <p:sp>
        <p:nvSpPr>
          <p:cNvPr id="2" name="TextBox 1">
            <a:extLst>
              <a:ext uri="{FF2B5EF4-FFF2-40B4-BE49-F238E27FC236}">
                <a16:creationId xmlns:a16="http://schemas.microsoft.com/office/drawing/2014/main" id="{73AA9EB1-8BA6-4715-A433-7A2180DA3BC3}"/>
              </a:ext>
            </a:extLst>
          </p:cNvPr>
          <p:cNvSpPr txBox="1"/>
          <p:nvPr/>
        </p:nvSpPr>
        <p:spPr>
          <a:xfrm>
            <a:off x="779318" y="7181850"/>
            <a:ext cx="49914462" cy="2246769"/>
          </a:xfrm>
          <a:prstGeom prst="rect">
            <a:avLst/>
          </a:prstGeom>
          <a:noFill/>
        </p:spPr>
        <p:txBody>
          <a:bodyPr wrap="square" rtlCol="0">
            <a:spAutoFit/>
          </a:bodyPr>
          <a:lstStyle/>
          <a:p>
            <a:r>
              <a:rPr lang="en-US" sz="2800" b="1" dirty="0"/>
              <a:t>Abstract:</a:t>
            </a:r>
            <a:r>
              <a:rPr lang="en-US" sz="2800" dirty="0"/>
              <a:t> We have surveyed the Voyager magnetic field data from launch through 1990 in search of low-frequency waves that are excited by newborn interstellar pickup ions. During this time the Voyager 1 and 2 spacecraft reach 43.5 AU and 33.6 AU, respectively. The use of daily spectrograms permits us to perform a thorough search of the data. We have identified 637 different data intervals that show evidence of waves excited by either pickup He</a:t>
            </a:r>
            <a:r>
              <a:rPr lang="en-US" sz="2800" baseline="-25000" dirty="0"/>
              <a:t>+</a:t>
            </a:r>
            <a:r>
              <a:rPr lang="en-US" sz="2800" dirty="0"/>
              <a:t>, H</a:t>
            </a:r>
            <a:r>
              <a:rPr lang="en-US" sz="2800" baseline="30000" dirty="0"/>
              <a:t>+</a:t>
            </a:r>
            <a:r>
              <a:rPr lang="en-US" sz="2800" dirty="0"/>
              <a:t> or both and these intervals extend to the furthest distances in the years studied. To compare wave features against more typical interplanetary observations, we also employ 1675 data intervals spanning the same years that do not contain wave signatures and use these as control intervals. While the majority of wave events display the classic spectral characteristics of waves due to pickup ions, including left-hand polarization in the spacecraft frame, a significant number of the events are right-hand polarized in the spacecraft frame. We have no complete explanation for this result, but we do show that right-handed waves are seen when the local magnetic field is non-radial.  We follow the idea put forward by Cannon et al. [2014] and followed by Fisher et al. [2016] and Aggarwal et al. [2016] wherein the necessary condition for the observation of the waves is that the wave growth rate exceeds the background turbulence rate.  We explore this idea and build on the conclusions of our previous papers using data from ACE and Ulysses that the waves are typically observed in rarefaction regions where the turbulence level is low and noise-dominated signals sometimes distort the computed background turbulence spectra.</a:t>
            </a:r>
          </a:p>
        </p:txBody>
      </p:sp>
      <p:sp>
        <p:nvSpPr>
          <p:cNvPr id="3" name="TextBox 2">
            <a:extLst>
              <a:ext uri="{FF2B5EF4-FFF2-40B4-BE49-F238E27FC236}">
                <a16:creationId xmlns:a16="http://schemas.microsoft.com/office/drawing/2014/main" id="{5460DA37-6206-4437-B936-307D916DDDA0}"/>
              </a:ext>
            </a:extLst>
          </p:cNvPr>
          <p:cNvSpPr txBox="1"/>
          <p:nvPr/>
        </p:nvSpPr>
        <p:spPr>
          <a:xfrm>
            <a:off x="8934450" y="25803225"/>
            <a:ext cx="5155011" cy="6555641"/>
          </a:xfrm>
          <a:prstGeom prst="rect">
            <a:avLst/>
          </a:prstGeom>
          <a:noFill/>
        </p:spPr>
        <p:txBody>
          <a:bodyPr wrap="square" rtlCol="0">
            <a:spAutoFit/>
          </a:bodyPr>
          <a:lstStyle/>
          <a:p>
            <a:r>
              <a:rPr lang="en-US" sz="2800" dirty="0"/>
              <a:t>(left) The mean solar wind parameters for each of the 637 wave events found in this study.</a:t>
            </a:r>
          </a:p>
          <a:p>
            <a:endParaRPr lang="en-US" sz="2800" dirty="0"/>
          </a:p>
          <a:p>
            <a:r>
              <a:rPr lang="en-US" sz="2800" dirty="0"/>
              <a:t>The mean field strength, B, the solar wind speed, V</a:t>
            </a:r>
            <a:r>
              <a:rPr lang="en-US" sz="2800" baseline="-25000" dirty="0"/>
              <a:t>SW</a:t>
            </a:r>
            <a:r>
              <a:rPr lang="en-US" sz="2800" dirty="0"/>
              <a:t>, and the proton temperature, T</a:t>
            </a:r>
            <a:r>
              <a:rPr lang="en-US" sz="2800" baseline="-25000" dirty="0"/>
              <a:t>P</a:t>
            </a:r>
            <a:r>
              <a:rPr lang="en-US" sz="2800" dirty="0"/>
              <a:t>, are typical of solar wind conditions.</a:t>
            </a:r>
          </a:p>
          <a:p>
            <a:endParaRPr lang="en-US" sz="2800" dirty="0"/>
          </a:p>
          <a:p>
            <a:r>
              <a:rPr lang="en-US" sz="2800" dirty="0"/>
              <a:t>However, the mean field is more radial than expected; the proton density, N</a:t>
            </a:r>
            <a:r>
              <a:rPr lang="en-US" sz="2800" baseline="-25000" dirty="0"/>
              <a:t>P</a:t>
            </a:r>
            <a:r>
              <a:rPr lang="en-US" sz="2800" dirty="0"/>
              <a:t>, and Alfven speed, V</a:t>
            </a:r>
            <a:r>
              <a:rPr lang="en-US" sz="2800" baseline="-25000" dirty="0"/>
              <a:t>A</a:t>
            </a:r>
            <a:r>
              <a:rPr lang="en-US" sz="2800" dirty="0"/>
              <a:t>, are lower than expected; and the proton beta, </a:t>
            </a:r>
            <a:r>
              <a:rPr lang="en-US" sz="2800" dirty="0">
                <a:sym typeface="Symbol" panose="05050102010706020507" pitchFamily="18" charset="2"/>
              </a:rPr>
              <a:t></a:t>
            </a:r>
            <a:r>
              <a:rPr lang="en-US" sz="2800" baseline="-25000" dirty="0">
                <a:sym typeface="Symbol" panose="05050102010706020507" pitchFamily="18" charset="2"/>
              </a:rPr>
              <a:t>P</a:t>
            </a:r>
            <a:r>
              <a:rPr lang="en-US" sz="2800" dirty="0">
                <a:sym typeface="Symbol" panose="05050102010706020507" pitchFamily="18" charset="2"/>
              </a:rPr>
              <a:t>, and Alfven Mach number, M</a:t>
            </a:r>
            <a:r>
              <a:rPr lang="en-US" sz="2800" baseline="-25000" dirty="0">
                <a:sym typeface="Symbol" panose="05050102010706020507" pitchFamily="18" charset="2"/>
              </a:rPr>
              <a:t>A</a:t>
            </a:r>
            <a:r>
              <a:rPr lang="en-US" sz="2800" dirty="0">
                <a:sym typeface="Symbol" panose="05050102010706020507" pitchFamily="18" charset="2"/>
              </a:rPr>
              <a:t>, are higher.</a:t>
            </a:r>
            <a:endParaRPr lang="en-US" sz="2800" dirty="0"/>
          </a:p>
        </p:txBody>
      </p:sp>
      <p:sp>
        <p:nvSpPr>
          <p:cNvPr id="6" name="TextBox 5">
            <a:extLst>
              <a:ext uri="{FF2B5EF4-FFF2-40B4-BE49-F238E27FC236}">
                <a16:creationId xmlns:a16="http://schemas.microsoft.com/office/drawing/2014/main" id="{F94EE4DE-DEC0-4D33-B37B-322335CA4FBE}"/>
              </a:ext>
            </a:extLst>
          </p:cNvPr>
          <p:cNvSpPr txBox="1"/>
          <p:nvPr/>
        </p:nvSpPr>
        <p:spPr>
          <a:xfrm>
            <a:off x="7334248" y="9515475"/>
            <a:ext cx="6667501" cy="6124754"/>
          </a:xfrm>
          <a:prstGeom prst="rect">
            <a:avLst/>
          </a:prstGeom>
          <a:noFill/>
        </p:spPr>
        <p:txBody>
          <a:bodyPr wrap="square" rtlCol="0">
            <a:spAutoFit/>
          </a:bodyPr>
          <a:lstStyle/>
          <a:p>
            <a:r>
              <a:rPr lang="en-US" sz="2800" dirty="0"/>
              <a:t>(left) We have examined Voyager 1 &amp; 2 magnetic field data in search of waves due to newborn interstellar pickup He</a:t>
            </a:r>
            <a:r>
              <a:rPr lang="en-US" sz="2800" baseline="30000" dirty="0"/>
              <a:t>+</a:t>
            </a:r>
            <a:r>
              <a:rPr lang="en-US" sz="2800" dirty="0"/>
              <a:t> and H</a:t>
            </a:r>
            <a:r>
              <a:rPr lang="en-US" sz="2800" baseline="30000" dirty="0"/>
              <a:t>+</a:t>
            </a:r>
            <a:r>
              <a:rPr lang="en-US" sz="2800" dirty="0"/>
              <a:t>.  We found 637 instances of wave activity that is attributed to one or both of these sources by examining both the 1.92s and the 9.6s data products.</a:t>
            </a:r>
          </a:p>
          <a:p>
            <a:endParaRPr lang="en-US" sz="2800" dirty="0"/>
          </a:p>
          <a:p>
            <a:r>
              <a:rPr lang="en-US" sz="2800" dirty="0"/>
              <a:t>We avoided observations that are close enough to the planets as to be possibly attributed to these sources.</a:t>
            </a:r>
          </a:p>
          <a:p>
            <a:endParaRPr lang="en-US" sz="2800" dirty="0"/>
          </a:p>
          <a:p>
            <a:r>
              <a:rPr lang="en-US" sz="2800" dirty="0"/>
              <a:t>We will focus on the Voyager 2 results.  Voyage 1 is similar.</a:t>
            </a:r>
          </a:p>
        </p:txBody>
      </p:sp>
      <p:pic>
        <p:nvPicPr>
          <p:cNvPr id="10" name="Picture 9">
            <a:extLst>
              <a:ext uri="{FF2B5EF4-FFF2-40B4-BE49-F238E27FC236}">
                <a16:creationId xmlns:a16="http://schemas.microsoft.com/office/drawing/2014/main" id="{97D10EB9-28F4-49AB-8D8A-0BA3A9F54A7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61317" y="15806178"/>
            <a:ext cx="6826867" cy="7447491"/>
          </a:xfrm>
          <a:prstGeom prst="rect">
            <a:avLst/>
          </a:prstGeom>
        </p:spPr>
      </p:pic>
      <p:sp>
        <p:nvSpPr>
          <p:cNvPr id="16" name="TextBox 15">
            <a:extLst>
              <a:ext uri="{FF2B5EF4-FFF2-40B4-BE49-F238E27FC236}">
                <a16:creationId xmlns:a16="http://schemas.microsoft.com/office/drawing/2014/main" id="{BD00E92F-273B-40DE-8A30-FEEF4EDF03EC}"/>
              </a:ext>
            </a:extLst>
          </p:cNvPr>
          <p:cNvSpPr txBox="1"/>
          <p:nvPr/>
        </p:nvSpPr>
        <p:spPr>
          <a:xfrm>
            <a:off x="27966663" y="26353227"/>
            <a:ext cx="11314437" cy="3108543"/>
          </a:xfrm>
          <a:prstGeom prst="rect">
            <a:avLst/>
          </a:prstGeom>
          <a:noFill/>
        </p:spPr>
        <p:txBody>
          <a:bodyPr wrap="square" rtlCol="0">
            <a:spAutoFit/>
          </a:bodyPr>
          <a:lstStyle/>
          <a:p>
            <a:r>
              <a:rPr lang="en-US" sz="2800" dirty="0"/>
              <a:t>(above) To better identify the ambient conditions when waves are found, we subtract the average wind speed computed 12 to 24 hours before the start of the wave event from the average wind speed computed 12 to 24 hours after the wave event.  Negative values indicate that the waves are found within rarefaction intervals.  Rarefactions are not essential to finding the waves – low turbulence levels are essential to finding the waves.  Rarefaction regions are a good place to find weak turbulence rates.</a:t>
            </a:r>
          </a:p>
        </p:txBody>
      </p:sp>
      <p:sp>
        <p:nvSpPr>
          <p:cNvPr id="17" name="TextBox 16">
            <a:extLst>
              <a:ext uri="{FF2B5EF4-FFF2-40B4-BE49-F238E27FC236}">
                <a16:creationId xmlns:a16="http://schemas.microsoft.com/office/drawing/2014/main" id="{6FDE688B-B577-4FDA-B8D9-749AAE321034}"/>
              </a:ext>
            </a:extLst>
          </p:cNvPr>
          <p:cNvSpPr txBox="1"/>
          <p:nvPr/>
        </p:nvSpPr>
        <p:spPr>
          <a:xfrm>
            <a:off x="14468475" y="23487250"/>
            <a:ext cx="12777659" cy="6124754"/>
          </a:xfrm>
          <a:prstGeom prst="rect">
            <a:avLst/>
          </a:prstGeom>
          <a:noFill/>
        </p:spPr>
        <p:txBody>
          <a:bodyPr wrap="square" rtlCol="0">
            <a:spAutoFit/>
          </a:bodyPr>
          <a:lstStyle/>
          <a:p>
            <a:r>
              <a:rPr lang="en-US" sz="2800" dirty="0"/>
              <a:t>(above) Six examples of the type of wave observations we found in our search. </a:t>
            </a:r>
            <a:r>
              <a:rPr lang="en-US" sz="2800" dirty="0">
                <a:sym typeface="Symbol" panose="05050102010706020507" pitchFamily="18" charset="2"/>
              </a:rPr>
              <a:t>Waves should be sunward propagating fast-mode waves and right-hand polarized in the plasma frame. The pickup ions have very little energy in the Sun’s frame of reference (moving at 24 km/s) so their speed in the plasma frame is the solar wind speed.  The resulting wave signature exists only at </a:t>
            </a:r>
            <a:r>
              <a:rPr lang="en-US" sz="2800" dirty="0" err="1">
                <a:sym typeface="Symbol" panose="05050102010706020507" pitchFamily="18" charset="2"/>
              </a:rPr>
              <a:t>f</a:t>
            </a:r>
            <a:r>
              <a:rPr lang="en-US" sz="2800" baseline="-25000" dirty="0" err="1">
                <a:sym typeface="Symbol" panose="05050102010706020507" pitchFamily="18" charset="2"/>
              </a:rPr>
              <a:t>sc</a:t>
            </a:r>
            <a:r>
              <a:rPr lang="en-US" sz="2800" dirty="0">
                <a:sym typeface="Symbol" panose="05050102010706020507" pitchFamily="18" charset="2"/>
              </a:rPr>
              <a:t>  f</a:t>
            </a:r>
            <a:r>
              <a:rPr lang="en-US" sz="2800" baseline="-25000" dirty="0">
                <a:sym typeface="Symbol" panose="05050102010706020507" pitchFamily="18" charset="2"/>
              </a:rPr>
              <a:t>ic</a:t>
            </a:r>
            <a:r>
              <a:rPr lang="en-US" sz="2800" dirty="0">
                <a:sym typeface="Symbol" panose="05050102010706020507" pitchFamily="18" charset="2"/>
              </a:rPr>
              <a:t>. The Doppler shift will make these waves left-hand polarized in the spacecraft frame.</a:t>
            </a:r>
            <a:endParaRPr lang="en-US" sz="2800" dirty="0"/>
          </a:p>
          <a:p>
            <a:endParaRPr lang="en-US" sz="2800" dirty="0"/>
          </a:p>
          <a:p>
            <a:r>
              <a:rPr lang="en-US" sz="2800" dirty="0"/>
              <a:t>Some wave intervals show only indications of waves due to He</a:t>
            </a:r>
            <a:r>
              <a:rPr lang="en-US" sz="2800" baseline="30000" dirty="0"/>
              <a:t>+</a:t>
            </a:r>
            <a:r>
              <a:rPr lang="en-US" sz="2800" dirty="0"/>
              <a:t> or H</a:t>
            </a:r>
            <a:r>
              <a:rPr lang="en-US" sz="2800" baseline="30000" dirty="0"/>
              <a:t>+</a:t>
            </a:r>
            <a:r>
              <a:rPr lang="en-US" sz="2800" dirty="0"/>
              <a:t> while some show both and some are difficult to resolve.  There may be evidence of particle acceleration in some events and enhanced particle scattering in others.</a:t>
            </a:r>
          </a:p>
          <a:p>
            <a:endParaRPr lang="en-US" sz="2800" dirty="0"/>
          </a:p>
          <a:p>
            <a:r>
              <a:rPr lang="en-US" sz="2800" dirty="0"/>
              <a:t>Some wave intervals have the “wrong” polarization and are right-hand polarized in the spacecraft frame.  This was seen in the ACE and Ulysses observations at about the 10% level (Cannon 2014a, Aggarwal 2016, Fisher 2016).  Here, the rate is much higher.</a:t>
            </a:r>
          </a:p>
        </p:txBody>
      </p:sp>
      <p:sp>
        <p:nvSpPr>
          <p:cNvPr id="18" name="TextBox 17">
            <a:extLst>
              <a:ext uri="{FF2B5EF4-FFF2-40B4-BE49-F238E27FC236}">
                <a16:creationId xmlns:a16="http://schemas.microsoft.com/office/drawing/2014/main" id="{1F0B8DDA-80F0-44A4-B9E3-797A5093A8B1}"/>
              </a:ext>
            </a:extLst>
          </p:cNvPr>
          <p:cNvSpPr txBox="1"/>
          <p:nvPr/>
        </p:nvSpPr>
        <p:spPr>
          <a:xfrm>
            <a:off x="39467511" y="9585758"/>
            <a:ext cx="10997672" cy="2677656"/>
          </a:xfrm>
          <a:prstGeom prst="rect">
            <a:avLst/>
          </a:prstGeom>
          <a:noFill/>
        </p:spPr>
        <p:txBody>
          <a:bodyPr wrap="square" rtlCol="0">
            <a:spAutoFit/>
          </a:bodyPr>
          <a:lstStyle/>
          <a:p>
            <a:r>
              <a:rPr lang="en-US" sz="2800" dirty="0"/>
              <a:t>(left) Average wave polarizations over the range f</a:t>
            </a:r>
            <a:r>
              <a:rPr lang="en-US" sz="2800" baseline="-25000" dirty="0"/>
              <a:t>ic</a:t>
            </a:r>
            <a:r>
              <a:rPr lang="en-US" sz="2800" dirty="0"/>
              <a:t> &lt; </a:t>
            </a:r>
            <a:r>
              <a:rPr lang="en-US" sz="2800" dirty="0" err="1"/>
              <a:t>f</a:t>
            </a:r>
            <a:r>
              <a:rPr lang="en-US" sz="2800" baseline="-25000" dirty="0" err="1"/>
              <a:t>sc</a:t>
            </a:r>
            <a:r>
              <a:rPr lang="en-US" sz="2800" dirty="0"/>
              <a:t> &lt; 2f</a:t>
            </a:r>
            <a:r>
              <a:rPr lang="en-US" sz="2800" baseline="-25000" dirty="0"/>
              <a:t>ic</a:t>
            </a:r>
            <a:r>
              <a:rPr lang="en-US" sz="2800" dirty="0"/>
              <a:t> for the two ion sources in the Voyager 2 observations.  The ellipticity carries the sign of the polarization so that </a:t>
            </a:r>
            <a:r>
              <a:rPr lang="en-US" sz="2800" dirty="0" err="1"/>
              <a:t>E</a:t>
            </a:r>
            <a:r>
              <a:rPr lang="en-US" sz="2800" baseline="-25000" dirty="0" err="1"/>
              <a:t>lip</a:t>
            </a:r>
            <a:r>
              <a:rPr lang="en-US" sz="2800" dirty="0"/>
              <a:t> &gt; 0 (&lt; 0) denotes right- (left-) hand polarization in the spacecraft frame.  Waves are characterized by elevated degree of polarization, </a:t>
            </a:r>
            <a:r>
              <a:rPr lang="en-US" sz="2800" dirty="0" err="1"/>
              <a:t>D</a:t>
            </a:r>
            <a:r>
              <a:rPr lang="en-US" sz="2800" baseline="-25000" dirty="0" err="1"/>
              <a:t>pol</a:t>
            </a:r>
            <a:r>
              <a:rPr lang="en-US" sz="2800" dirty="0"/>
              <a:t>, elevated coherence, </a:t>
            </a:r>
            <a:r>
              <a:rPr lang="en-US" sz="2800" dirty="0" err="1"/>
              <a:t>C</a:t>
            </a:r>
            <a:r>
              <a:rPr lang="en-US" sz="2800" baseline="-25000" dirty="0" err="1"/>
              <a:t>oh</a:t>
            </a:r>
            <a:r>
              <a:rPr lang="en-US" sz="2800" dirty="0"/>
              <a:t>, and </a:t>
            </a:r>
            <a:r>
              <a:rPr lang="en-US" sz="2800" dirty="0" err="1"/>
              <a:t>E</a:t>
            </a:r>
            <a:r>
              <a:rPr lang="en-US" sz="2800" baseline="-25000" dirty="0" err="1"/>
              <a:t>lip</a:t>
            </a:r>
            <a:r>
              <a:rPr lang="en-US" sz="2800" dirty="0"/>
              <a:t> </a:t>
            </a:r>
            <a:r>
              <a:rPr lang="en-US" sz="2800" dirty="0">
                <a:sym typeface="Symbol" panose="05050102010706020507" pitchFamily="18" charset="2"/>
              </a:rPr>
              <a:t> 0.  The wave power is not always enhanced above background levels.</a:t>
            </a:r>
          </a:p>
        </p:txBody>
      </p:sp>
      <p:pic>
        <p:nvPicPr>
          <p:cNvPr id="20" name="Picture 19">
            <a:extLst>
              <a:ext uri="{FF2B5EF4-FFF2-40B4-BE49-F238E27FC236}">
                <a16:creationId xmlns:a16="http://schemas.microsoft.com/office/drawing/2014/main" id="{9453EC77-382F-4C61-B908-3DAF9FA6E6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467510" y="12415068"/>
            <a:ext cx="7490739" cy="6000395"/>
          </a:xfrm>
          <a:prstGeom prst="rect">
            <a:avLst/>
          </a:prstGeom>
        </p:spPr>
      </p:pic>
      <p:sp>
        <p:nvSpPr>
          <p:cNvPr id="22" name="TextBox 21">
            <a:extLst>
              <a:ext uri="{FF2B5EF4-FFF2-40B4-BE49-F238E27FC236}">
                <a16:creationId xmlns:a16="http://schemas.microsoft.com/office/drawing/2014/main" id="{9AC1DA2C-98E3-4F7A-A080-B5D6F5C969E6}"/>
              </a:ext>
            </a:extLst>
          </p:cNvPr>
          <p:cNvSpPr txBox="1"/>
          <p:nvPr/>
        </p:nvSpPr>
        <p:spPr>
          <a:xfrm>
            <a:off x="39535590" y="24968232"/>
            <a:ext cx="10929593" cy="1384995"/>
          </a:xfrm>
          <a:prstGeom prst="rect">
            <a:avLst/>
          </a:prstGeom>
          <a:noFill/>
        </p:spPr>
        <p:txBody>
          <a:bodyPr wrap="square" rtlCol="0">
            <a:spAutoFit/>
          </a:bodyPr>
          <a:lstStyle/>
          <a:p>
            <a:r>
              <a:rPr lang="en-US" sz="2800" dirty="0"/>
              <a:t>(above) When waves are observed, the local rate of wave excitation compares to the turbulence rate as (</a:t>
            </a:r>
            <a:r>
              <a:rPr lang="en-US" sz="2800" dirty="0" err="1"/>
              <a:t>dE</a:t>
            </a:r>
            <a:r>
              <a:rPr lang="en-US" sz="2800" baseline="-25000" dirty="0" err="1"/>
              <a:t>W</a:t>
            </a:r>
            <a:r>
              <a:rPr lang="en-US" sz="2800" dirty="0"/>
              <a:t>/dt)/</a:t>
            </a:r>
            <a:r>
              <a:rPr lang="en-US" sz="2800" dirty="0">
                <a:sym typeface="Symbol" panose="05050102010706020507" pitchFamily="18" charset="2"/>
              </a:rPr>
              <a:t> &gt; 0.1 where &gt; 1 would be desired.  Still, the ratio of rates for the control intervals is &lt; 0.01.</a:t>
            </a:r>
            <a:endParaRPr lang="en-US" sz="2800" dirty="0"/>
          </a:p>
        </p:txBody>
      </p:sp>
      <p:pic>
        <p:nvPicPr>
          <p:cNvPr id="12" name="Picture 11">
            <a:extLst>
              <a:ext uri="{FF2B5EF4-FFF2-40B4-BE49-F238E27FC236}">
                <a16:creationId xmlns:a16="http://schemas.microsoft.com/office/drawing/2014/main" id="{C8EB8623-4DFB-4669-8FBD-595C9F855C2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1217" y="9368959"/>
            <a:ext cx="6389861" cy="13900300"/>
          </a:xfrm>
          <a:prstGeom prst="rect">
            <a:avLst/>
          </a:prstGeom>
        </p:spPr>
      </p:pic>
      <p:sp>
        <p:nvSpPr>
          <p:cNvPr id="19" name="TextBox 18">
            <a:extLst>
              <a:ext uri="{FF2B5EF4-FFF2-40B4-BE49-F238E27FC236}">
                <a16:creationId xmlns:a16="http://schemas.microsoft.com/office/drawing/2014/main" id="{C663F845-0C87-4752-878D-C61B797C636F}"/>
              </a:ext>
            </a:extLst>
          </p:cNvPr>
          <p:cNvSpPr txBox="1"/>
          <p:nvPr/>
        </p:nvSpPr>
        <p:spPr>
          <a:xfrm>
            <a:off x="8934451" y="23366336"/>
            <a:ext cx="4800599" cy="2246769"/>
          </a:xfrm>
          <a:prstGeom prst="rect">
            <a:avLst/>
          </a:prstGeom>
          <a:noFill/>
        </p:spPr>
        <p:txBody>
          <a:bodyPr wrap="square" rtlCol="0">
            <a:spAutoFit/>
          </a:bodyPr>
          <a:lstStyle/>
          <a:p>
            <a:r>
              <a:rPr lang="en-US" sz="2800" dirty="0"/>
              <a:t>(above) Our primary means of finding the waves is the examination of daily </a:t>
            </a:r>
            <a:r>
              <a:rPr lang="en-US" sz="2800" dirty="0" err="1"/>
              <a:t>spectro</a:t>
            </a:r>
            <a:r>
              <a:rPr lang="en-US" sz="2800" dirty="0"/>
              <a:t>-grams.  An example is given above.</a:t>
            </a:r>
          </a:p>
        </p:txBody>
      </p:sp>
      <p:pic>
        <p:nvPicPr>
          <p:cNvPr id="24" name="Picture 23">
            <a:extLst>
              <a:ext uri="{FF2B5EF4-FFF2-40B4-BE49-F238E27FC236}">
                <a16:creationId xmlns:a16="http://schemas.microsoft.com/office/drawing/2014/main" id="{FC49AFE5-9EFC-4DD7-A3F3-32E5F8E50F1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884309" y="23637829"/>
            <a:ext cx="11396791" cy="2672809"/>
          </a:xfrm>
          <a:prstGeom prst="rect">
            <a:avLst/>
          </a:prstGeom>
        </p:spPr>
      </p:pic>
      <p:sp>
        <p:nvSpPr>
          <p:cNvPr id="26" name="TextBox 25">
            <a:extLst>
              <a:ext uri="{FF2B5EF4-FFF2-40B4-BE49-F238E27FC236}">
                <a16:creationId xmlns:a16="http://schemas.microsoft.com/office/drawing/2014/main" id="{AF8CB10E-A417-4AE9-93BA-13CFC28C8BF7}"/>
              </a:ext>
            </a:extLst>
          </p:cNvPr>
          <p:cNvSpPr txBox="1"/>
          <p:nvPr/>
        </p:nvSpPr>
        <p:spPr>
          <a:xfrm>
            <a:off x="47158274" y="12578887"/>
            <a:ext cx="3238501" cy="5262979"/>
          </a:xfrm>
          <a:prstGeom prst="rect">
            <a:avLst/>
          </a:prstGeom>
          <a:noFill/>
        </p:spPr>
        <p:txBody>
          <a:bodyPr wrap="square" rtlCol="0">
            <a:spAutoFit/>
          </a:bodyPr>
          <a:lstStyle/>
          <a:p>
            <a:pPr lvl="0"/>
            <a:r>
              <a:rPr lang="en-US" sz="2800" dirty="0">
                <a:solidFill>
                  <a:prstClr val="black"/>
                </a:solidFill>
              </a:rPr>
              <a:t>(left) We use the Warsaw Test Particle Model codes (</a:t>
            </a:r>
            <a:r>
              <a:rPr lang="en-US" sz="2800" dirty="0" err="1">
                <a:solidFill>
                  <a:prstClr val="black"/>
                </a:solidFill>
              </a:rPr>
              <a:t>Sokół</a:t>
            </a:r>
            <a:r>
              <a:rPr lang="en-US" sz="2800" dirty="0">
                <a:solidFill>
                  <a:prstClr val="black"/>
                </a:solidFill>
              </a:rPr>
              <a:t> et al., 2015) to model the rate of He</a:t>
            </a:r>
            <a:r>
              <a:rPr lang="en-US" sz="2800" baseline="30000" dirty="0">
                <a:solidFill>
                  <a:prstClr val="black"/>
                </a:solidFill>
              </a:rPr>
              <a:t>+</a:t>
            </a:r>
            <a:r>
              <a:rPr lang="en-US" sz="2800" dirty="0">
                <a:solidFill>
                  <a:prstClr val="black"/>
                </a:solidFill>
              </a:rPr>
              <a:t> (H</a:t>
            </a:r>
            <a:r>
              <a:rPr lang="en-US" sz="2800" baseline="30000" dirty="0">
                <a:solidFill>
                  <a:prstClr val="black"/>
                </a:solidFill>
              </a:rPr>
              <a:t>+</a:t>
            </a:r>
            <a:r>
              <a:rPr lang="en-US" sz="2800" dirty="0">
                <a:solidFill>
                  <a:prstClr val="black"/>
                </a:solidFill>
              </a:rPr>
              <a:t>) pickup ion production with standard per neutral ionization rates (</a:t>
            </a:r>
            <a:r>
              <a:rPr lang="en-US" sz="2800" dirty="0" err="1">
                <a:solidFill>
                  <a:prstClr val="black"/>
                </a:solidFill>
              </a:rPr>
              <a:t>Sokół</a:t>
            </a:r>
            <a:r>
              <a:rPr lang="en-US" sz="2800" dirty="0">
                <a:solidFill>
                  <a:prstClr val="black"/>
                </a:solidFill>
              </a:rPr>
              <a:t> et al., 2016).  The Voyager 1 analyses are similar.</a:t>
            </a:r>
          </a:p>
        </p:txBody>
      </p:sp>
      <p:pic>
        <p:nvPicPr>
          <p:cNvPr id="30" name="Picture 29">
            <a:extLst>
              <a:ext uri="{FF2B5EF4-FFF2-40B4-BE49-F238E27FC236}">
                <a16:creationId xmlns:a16="http://schemas.microsoft.com/office/drawing/2014/main" id="{9A7959B1-4A3C-474E-AB4C-ECE5F191EE7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535590" y="22307550"/>
            <a:ext cx="10963667" cy="2505075"/>
          </a:xfrm>
          <a:prstGeom prst="rect">
            <a:avLst/>
          </a:prstGeom>
        </p:spPr>
      </p:pic>
      <p:pic>
        <p:nvPicPr>
          <p:cNvPr id="34" name="Picture 33">
            <a:extLst>
              <a:ext uri="{FF2B5EF4-FFF2-40B4-BE49-F238E27FC236}">
                <a16:creationId xmlns:a16="http://schemas.microsoft.com/office/drawing/2014/main" id="{375A4EE5-C0D5-40E3-9A41-0922182CFE5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9537680" y="26727150"/>
            <a:ext cx="10986911" cy="2590800"/>
          </a:xfrm>
          <a:prstGeom prst="rect">
            <a:avLst/>
          </a:prstGeom>
        </p:spPr>
      </p:pic>
      <p:sp>
        <p:nvSpPr>
          <p:cNvPr id="35" name="TextBox 34">
            <a:extLst>
              <a:ext uri="{FF2B5EF4-FFF2-40B4-BE49-F238E27FC236}">
                <a16:creationId xmlns:a16="http://schemas.microsoft.com/office/drawing/2014/main" id="{318993D8-0062-4034-B4A7-DBC103F1E26A}"/>
              </a:ext>
            </a:extLst>
          </p:cNvPr>
          <p:cNvSpPr txBox="1"/>
          <p:nvPr/>
        </p:nvSpPr>
        <p:spPr>
          <a:xfrm>
            <a:off x="39535590" y="29264007"/>
            <a:ext cx="10929593" cy="3108543"/>
          </a:xfrm>
          <a:prstGeom prst="rect">
            <a:avLst/>
          </a:prstGeom>
          <a:noFill/>
        </p:spPr>
        <p:txBody>
          <a:bodyPr wrap="square" rtlCol="0">
            <a:spAutoFit/>
          </a:bodyPr>
          <a:lstStyle/>
          <a:p>
            <a:r>
              <a:rPr lang="en-US" sz="2800" dirty="0"/>
              <a:t>(above) Growth times computed as the time required for the instability to reach the observed wave energy</a:t>
            </a:r>
            <a:r>
              <a:rPr lang="en-US" sz="2800" dirty="0">
                <a:sym typeface="Symbol" panose="05050102010706020507" pitchFamily="18" charset="2"/>
              </a:rPr>
              <a:t>.  The He</a:t>
            </a:r>
            <a:r>
              <a:rPr lang="en-US" sz="2800" baseline="30000" dirty="0">
                <a:sym typeface="Symbol" panose="05050102010706020507" pitchFamily="18" charset="2"/>
              </a:rPr>
              <a:t>+</a:t>
            </a:r>
            <a:r>
              <a:rPr lang="en-US" sz="2800" dirty="0">
                <a:sym typeface="Symbol" panose="05050102010706020507" pitchFamily="18" charset="2"/>
              </a:rPr>
              <a:t> resonance requires many AU at distances R &gt; 10 AU while the H</a:t>
            </a:r>
            <a:r>
              <a:rPr lang="en-US" sz="2800" baseline="30000" dirty="0">
                <a:sym typeface="Symbol" panose="05050102010706020507" pitchFamily="18" charset="2"/>
              </a:rPr>
              <a:t>+</a:t>
            </a:r>
            <a:r>
              <a:rPr lang="en-US" sz="2800" dirty="0">
                <a:sym typeface="Symbol" panose="05050102010706020507" pitchFamily="18" charset="2"/>
              </a:rPr>
              <a:t> resonance requires  1 AU.</a:t>
            </a:r>
          </a:p>
          <a:p>
            <a:endParaRPr lang="en-US" sz="2800" dirty="0">
              <a:sym typeface="Symbol" panose="05050102010706020507" pitchFamily="18" charset="2"/>
            </a:endParaRPr>
          </a:p>
          <a:p>
            <a:r>
              <a:rPr lang="en-US" sz="2800" b="1" dirty="0">
                <a:sym typeface="Symbol" panose="05050102010706020507" pitchFamily="18" charset="2"/>
              </a:rPr>
              <a:t>There is no indication that the excitation and observation of low-frequency magnetic waves by newborn interstellar pickup ions should cease beyond 35 AU.</a:t>
            </a:r>
            <a:endParaRPr lang="en-US" sz="2800" b="1" dirty="0"/>
          </a:p>
        </p:txBody>
      </p:sp>
      <p:sp>
        <p:nvSpPr>
          <p:cNvPr id="8" name="TextBox 7">
            <a:extLst>
              <a:ext uri="{FF2B5EF4-FFF2-40B4-BE49-F238E27FC236}">
                <a16:creationId xmlns:a16="http://schemas.microsoft.com/office/drawing/2014/main" id="{6E3A29EF-EE2C-4680-9AB6-979CC471226B}"/>
              </a:ext>
            </a:extLst>
          </p:cNvPr>
          <p:cNvSpPr txBox="1"/>
          <p:nvPr/>
        </p:nvSpPr>
        <p:spPr>
          <a:xfrm>
            <a:off x="14487526" y="29666044"/>
            <a:ext cx="8467724" cy="2923877"/>
          </a:xfrm>
          <a:prstGeom prst="rect">
            <a:avLst/>
          </a:prstGeom>
          <a:noFill/>
          <a:ln w="38100">
            <a:solidFill>
              <a:srgbClr val="FF0000"/>
            </a:solidFill>
          </a:ln>
        </p:spPr>
        <p:txBody>
          <a:bodyPr wrap="square" rtlCol="0">
            <a:spAutoFit/>
          </a:bodyPr>
          <a:lstStyle/>
          <a:p>
            <a:r>
              <a:rPr lang="en-US" sz="2400" b="1" dirty="0"/>
              <a:t>References:</a:t>
            </a:r>
          </a:p>
          <a:p>
            <a:pPr marL="514350" indent="-400050">
              <a:buFont typeface="+mj-lt"/>
              <a:buAutoNum type="arabicPeriod"/>
            </a:pPr>
            <a:r>
              <a:rPr lang="en-US" sz="2000" dirty="0"/>
              <a:t>Argall et al., The Astrophysical Journal, 849, 61, 2017. </a:t>
            </a:r>
            <a:br>
              <a:rPr lang="en-US" sz="2000" dirty="0"/>
            </a:br>
            <a:r>
              <a:rPr lang="en-US" sz="2000" dirty="0"/>
              <a:t>(Erratum: The Astrophysical Journal, 854, 77, 2018.) </a:t>
            </a:r>
          </a:p>
          <a:p>
            <a:pPr marL="514350" indent="-400050">
              <a:buFont typeface="+mj-lt"/>
              <a:buAutoNum type="arabicPeriod"/>
            </a:pPr>
            <a:r>
              <a:rPr lang="en-US" sz="2000" dirty="0" err="1"/>
              <a:t>Hollick</a:t>
            </a:r>
            <a:r>
              <a:rPr lang="en-US" sz="2000" dirty="0"/>
              <a:t> et al., The Astrophysical Journal, 863, 75, 2018. </a:t>
            </a:r>
          </a:p>
          <a:p>
            <a:pPr marL="514350" indent="-400050">
              <a:buFont typeface="+mj-lt"/>
              <a:buAutoNum type="arabicPeriod"/>
            </a:pPr>
            <a:r>
              <a:rPr lang="en-US" sz="2000" dirty="0" err="1"/>
              <a:t>Hollick</a:t>
            </a:r>
            <a:r>
              <a:rPr lang="en-US" sz="2000" dirty="0"/>
              <a:t> et al., The Astrophysical Journal, 863, 76, 2018. </a:t>
            </a:r>
          </a:p>
          <a:p>
            <a:pPr marL="514350" indent="-400050">
              <a:buFont typeface="+mj-lt"/>
              <a:buAutoNum type="arabicPeriod"/>
            </a:pPr>
            <a:r>
              <a:rPr lang="en-US" sz="2000" dirty="0" err="1"/>
              <a:t>Hollick</a:t>
            </a:r>
            <a:r>
              <a:rPr lang="en-US" sz="2000" dirty="0"/>
              <a:t> et al., The Astrophysical Journal Supplement, 237, 34, 2018.</a:t>
            </a:r>
          </a:p>
          <a:p>
            <a:pPr marL="514350" indent="-400050">
              <a:buFont typeface="+mj-lt"/>
              <a:buAutoNum type="arabicPeriod"/>
            </a:pPr>
            <a:r>
              <a:rPr lang="en-US" sz="2000" dirty="0"/>
              <a:t>Lee &amp; Ip, Journal of Geophysical Research, 92, 11041, 1987.</a:t>
            </a:r>
          </a:p>
          <a:p>
            <a:pPr marL="514350" indent="-400050">
              <a:buFont typeface="+mj-lt"/>
              <a:buAutoNum type="arabicPeriod"/>
            </a:pPr>
            <a:r>
              <a:rPr lang="en-US" sz="2000" dirty="0" err="1"/>
              <a:t>Sokół</a:t>
            </a:r>
            <a:r>
              <a:rPr lang="en-US" sz="2000" dirty="0"/>
              <a:t>, et al., The Astrophysical Journal Supplement, 220, 27, 2015.</a:t>
            </a:r>
          </a:p>
          <a:p>
            <a:pPr marL="514350" indent="-400050">
              <a:buFont typeface="+mj-lt"/>
              <a:buAutoNum type="arabicPeriod"/>
            </a:pPr>
            <a:r>
              <a:rPr lang="en-US" sz="2000" dirty="0" err="1"/>
              <a:t>Sokół</a:t>
            </a:r>
            <a:r>
              <a:rPr lang="en-US" sz="2000" dirty="0"/>
              <a:t>, et al., MNRAS, 458(4), 3691-3704, 10.1093/</a:t>
            </a:r>
            <a:r>
              <a:rPr lang="en-US" sz="2000" dirty="0" err="1"/>
              <a:t>mnras</a:t>
            </a:r>
            <a:r>
              <a:rPr lang="en-US" sz="2000" dirty="0"/>
              <a:t>/stw515, 2016.</a:t>
            </a:r>
          </a:p>
        </p:txBody>
      </p:sp>
      <p:sp>
        <p:nvSpPr>
          <p:cNvPr id="27" name="TextBox 26">
            <a:extLst>
              <a:ext uri="{FF2B5EF4-FFF2-40B4-BE49-F238E27FC236}">
                <a16:creationId xmlns:a16="http://schemas.microsoft.com/office/drawing/2014/main" id="{9475EE12-485F-4FC2-A7C9-8DDD6FDEF45F}"/>
              </a:ext>
            </a:extLst>
          </p:cNvPr>
          <p:cNvSpPr txBox="1"/>
          <p:nvPr/>
        </p:nvSpPr>
        <p:spPr>
          <a:xfrm>
            <a:off x="23726776" y="29675569"/>
            <a:ext cx="15240000" cy="2677656"/>
          </a:xfrm>
          <a:prstGeom prst="rect">
            <a:avLst/>
          </a:prstGeom>
          <a:noFill/>
          <a:ln w="38100">
            <a:solidFill>
              <a:srgbClr val="FF0000"/>
            </a:solidFill>
          </a:ln>
        </p:spPr>
        <p:txBody>
          <a:bodyPr wrap="square" rtlCol="0">
            <a:spAutoFit/>
          </a:bodyPr>
          <a:lstStyle/>
          <a:p>
            <a:r>
              <a:rPr lang="en-US" sz="2400" b="1" dirty="0"/>
              <a:t>Acknowledgements:</a:t>
            </a:r>
            <a:r>
              <a:rPr lang="en-US" sz="2400" dirty="0"/>
              <a:t>  C.W.S., P.A.I., S.H., and Z.B.P. are supported by NASA grant NNX17AB86G. B.J.V. is supported by NSF grant AGS1357893. C.J.J. and N.A.S. are supported by the Interstellar Boundary Explorer mission as a part of NASA’s Explorer Program, partially by NASA SR&amp;T Grant NNG06GD55G, and the Sun-2-Ice (NSF grant number AGS1135432) project. C.W.S., B.J.V., P.A.I., and N.A.S. were partially supported by NASA grant 80NSSC17K0009. J.M.S., M.B., and M.A.K. acknowledge the support by the Polish National Science Center grant 2015/19/B/ST9/01328. The data used in this analysis are available from the NSSDC.  S.H. is now a sophomore undergraduate at Rensselaer Polytechnic Institute.  Z.B.P. is now a sophomore undergraduate at Boston University.</a:t>
            </a:r>
          </a:p>
        </p:txBody>
      </p:sp>
    </p:spTree>
    <p:extLst>
      <p:ext uri="{BB962C8B-B14F-4D97-AF65-F5344CB8AC3E}">
        <p14:creationId xmlns:p14="http://schemas.microsoft.com/office/powerpoint/2010/main" val="7080043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223</TotalTime>
  <Words>1337</Words>
  <Application>Microsoft Office PowerPoint</Application>
  <PresentationFormat>Custom</PresentationFormat>
  <Paragraphs>37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Symbol</vt:lpstr>
      <vt:lpstr>Office Theme</vt:lpstr>
      <vt:lpstr>Magnetic Waves Excited by Newborn Interstellar Pickup Ions  Measured by the Voyager Spacecraft From 1 to 45 AU Sophia J. Hollick, Charles W. Smith, Zackary B. Pine, Matthew R. Argall, Colin J. Joyce,  Philip A. Isenberg, Bernard J. Vasquez, Nathan A. Schwadron, Justyna M. Sokół, Maciej Bzowski, Marzena A. Kubiak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Magnetic Waves Excited by Newborn Interstellar Pickup Ions  Measured by the Voyager Spacecraft From 1 to 45 AU Sophia J. Hollick, Charles W. Smith, Zackary B. Pine, Matthew R. Argall, Colin J. Joyce,  Philip A. Isenberg, Bernard J. Vasquez, Nathan A. Schwadron, Justyna M. Sokol,  Maciej Bzowski and Marzena A. Kubiak</dc:title>
  <dc:creator>Smith, Charles</dc:creator>
  <cp:lastModifiedBy>Smith, Charles</cp:lastModifiedBy>
  <cp:revision>43</cp:revision>
  <dcterms:created xsi:type="dcterms:W3CDTF">2018-11-09T19:14:17Z</dcterms:created>
  <dcterms:modified xsi:type="dcterms:W3CDTF">2018-12-05T19:01:09Z</dcterms:modified>
</cp:coreProperties>
</file>