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512064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285" autoAdjust="0"/>
    <p:restoredTop sz="94660"/>
  </p:normalViewPr>
  <p:slideViewPr>
    <p:cSldViewPr snapToGrid="0">
      <p:cViewPr varScale="1">
        <p:scale>
          <a:sx n="23" d="100"/>
          <a:sy n="23" d="100"/>
        </p:scale>
        <p:origin x="126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400800" y="5387342"/>
            <a:ext cx="38404800" cy="11460480"/>
          </a:xfrm>
        </p:spPr>
        <p:txBody>
          <a:bodyPr anchor="b"/>
          <a:lstStyle>
            <a:lvl1pPr algn="ctr">
              <a:defRPr sz="25200"/>
            </a:lvl1pPr>
          </a:lstStyle>
          <a:p>
            <a:r>
              <a:rPr lang="en-US"/>
              <a:t>Click to edit Master title style</a:t>
            </a:r>
            <a:endParaRPr lang="en-US" dirty="0"/>
          </a:p>
        </p:txBody>
      </p:sp>
      <p:sp>
        <p:nvSpPr>
          <p:cNvPr id="3" name="Subtitle 2"/>
          <p:cNvSpPr>
            <a:spLocks noGrp="1"/>
          </p:cNvSpPr>
          <p:nvPr>
            <p:ph type="subTitle" idx="1"/>
          </p:nvPr>
        </p:nvSpPr>
        <p:spPr>
          <a:xfrm>
            <a:off x="6400800" y="17289782"/>
            <a:ext cx="38404800" cy="7947658"/>
          </a:xfrm>
        </p:spPr>
        <p:txBody>
          <a:bodyPr/>
          <a:lstStyle>
            <a:lvl1pPr marL="0" indent="0" algn="ctr">
              <a:buNone/>
              <a:defRPr sz="10080"/>
            </a:lvl1pPr>
            <a:lvl2pPr marL="1920240" indent="0" algn="ctr">
              <a:buNone/>
              <a:defRPr sz="8400"/>
            </a:lvl2pPr>
            <a:lvl3pPr marL="3840480" indent="0" algn="ctr">
              <a:buNone/>
              <a:defRPr sz="7560"/>
            </a:lvl3pPr>
            <a:lvl4pPr marL="5760720" indent="0" algn="ctr">
              <a:buNone/>
              <a:defRPr sz="6720"/>
            </a:lvl4pPr>
            <a:lvl5pPr marL="7680960" indent="0" algn="ctr">
              <a:buNone/>
              <a:defRPr sz="6720"/>
            </a:lvl5pPr>
            <a:lvl6pPr marL="9601200" indent="0" algn="ctr">
              <a:buNone/>
              <a:defRPr sz="6720"/>
            </a:lvl6pPr>
            <a:lvl7pPr marL="11521440" indent="0" algn="ctr">
              <a:buNone/>
              <a:defRPr sz="6720"/>
            </a:lvl7pPr>
            <a:lvl8pPr marL="13441680" indent="0" algn="ctr">
              <a:buNone/>
              <a:defRPr sz="6720"/>
            </a:lvl8pPr>
            <a:lvl9pPr marL="15361920" indent="0" algn="ctr">
              <a:buNone/>
              <a:defRPr sz="672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98AD9C4-4ADF-4517-A5AB-A6E4784CFBFA}" type="datetimeFigureOut">
              <a:rPr lang="en-US" smtClean="0"/>
              <a:t>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9D54E8-7313-4204-B10A-AA94C56677FB}" type="slidenum">
              <a:rPr lang="en-US" smtClean="0"/>
              <a:t>‹#›</a:t>
            </a:fld>
            <a:endParaRPr lang="en-US"/>
          </a:p>
        </p:txBody>
      </p:sp>
    </p:spTree>
    <p:extLst>
      <p:ext uri="{BB962C8B-B14F-4D97-AF65-F5344CB8AC3E}">
        <p14:creationId xmlns:p14="http://schemas.microsoft.com/office/powerpoint/2010/main" val="12651639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8AD9C4-4ADF-4517-A5AB-A6E4784CFBFA}" type="datetimeFigureOut">
              <a:rPr lang="en-US" smtClean="0"/>
              <a:t>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9D54E8-7313-4204-B10A-AA94C56677FB}" type="slidenum">
              <a:rPr lang="en-US" smtClean="0"/>
              <a:t>‹#›</a:t>
            </a:fld>
            <a:endParaRPr lang="en-US"/>
          </a:p>
        </p:txBody>
      </p:sp>
    </p:spTree>
    <p:extLst>
      <p:ext uri="{BB962C8B-B14F-4D97-AF65-F5344CB8AC3E}">
        <p14:creationId xmlns:p14="http://schemas.microsoft.com/office/powerpoint/2010/main" val="17687401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93770" y="8206745"/>
            <a:ext cx="44165520" cy="13693138"/>
          </a:xfrm>
        </p:spPr>
        <p:txBody>
          <a:bodyPr anchor="b"/>
          <a:lstStyle>
            <a:lvl1pPr>
              <a:defRPr sz="25200"/>
            </a:lvl1pPr>
          </a:lstStyle>
          <a:p>
            <a:r>
              <a:rPr lang="en-US"/>
              <a:t>Click to edit Master title style</a:t>
            </a:r>
            <a:endParaRPr lang="en-US" dirty="0"/>
          </a:p>
        </p:txBody>
      </p:sp>
      <p:sp>
        <p:nvSpPr>
          <p:cNvPr id="3" name="Text Placeholder 2"/>
          <p:cNvSpPr>
            <a:spLocks noGrp="1"/>
          </p:cNvSpPr>
          <p:nvPr>
            <p:ph type="body" idx="1"/>
          </p:nvPr>
        </p:nvSpPr>
        <p:spPr>
          <a:xfrm>
            <a:off x="3493770" y="22029425"/>
            <a:ext cx="44165520" cy="7200898"/>
          </a:xfrm>
        </p:spPr>
        <p:txBody>
          <a:bodyPr/>
          <a:lstStyle>
            <a:lvl1pPr marL="0" indent="0">
              <a:buNone/>
              <a:defRPr sz="10080">
                <a:solidFill>
                  <a:schemeClr val="tx1">
                    <a:tint val="75000"/>
                  </a:schemeClr>
                </a:solidFill>
              </a:defRPr>
            </a:lvl1pPr>
            <a:lvl2pPr marL="1920240" indent="0">
              <a:buNone/>
              <a:defRPr sz="8400">
                <a:solidFill>
                  <a:schemeClr val="tx1">
                    <a:tint val="75000"/>
                  </a:schemeClr>
                </a:solidFill>
              </a:defRPr>
            </a:lvl2pPr>
            <a:lvl3pPr marL="3840480" indent="0">
              <a:buNone/>
              <a:defRPr sz="7560">
                <a:solidFill>
                  <a:schemeClr val="tx1">
                    <a:tint val="75000"/>
                  </a:schemeClr>
                </a:solidFill>
              </a:defRPr>
            </a:lvl3pPr>
            <a:lvl4pPr marL="5760720" indent="0">
              <a:buNone/>
              <a:defRPr sz="6720">
                <a:solidFill>
                  <a:schemeClr val="tx1">
                    <a:tint val="75000"/>
                  </a:schemeClr>
                </a:solidFill>
              </a:defRPr>
            </a:lvl4pPr>
            <a:lvl5pPr marL="7680960" indent="0">
              <a:buNone/>
              <a:defRPr sz="6720">
                <a:solidFill>
                  <a:schemeClr val="tx1">
                    <a:tint val="75000"/>
                  </a:schemeClr>
                </a:solidFill>
              </a:defRPr>
            </a:lvl5pPr>
            <a:lvl6pPr marL="9601200" indent="0">
              <a:buNone/>
              <a:defRPr sz="6720">
                <a:solidFill>
                  <a:schemeClr val="tx1">
                    <a:tint val="75000"/>
                  </a:schemeClr>
                </a:solidFill>
              </a:defRPr>
            </a:lvl6pPr>
            <a:lvl7pPr marL="11521440" indent="0">
              <a:buNone/>
              <a:defRPr sz="6720">
                <a:solidFill>
                  <a:schemeClr val="tx1">
                    <a:tint val="75000"/>
                  </a:schemeClr>
                </a:solidFill>
              </a:defRPr>
            </a:lvl7pPr>
            <a:lvl8pPr marL="13441680" indent="0">
              <a:buNone/>
              <a:defRPr sz="6720">
                <a:solidFill>
                  <a:schemeClr val="tx1">
                    <a:tint val="75000"/>
                  </a:schemeClr>
                </a:solidFill>
              </a:defRPr>
            </a:lvl8pPr>
            <a:lvl9pPr marL="15361920" indent="0">
              <a:buNone/>
              <a:defRPr sz="672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98AD9C4-4ADF-4517-A5AB-A6E4784CFBFA}" type="datetimeFigureOut">
              <a:rPr lang="en-US" smtClean="0"/>
              <a:t>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9D54E8-7313-4204-B10A-AA94C56677FB}" type="slidenum">
              <a:rPr lang="en-US" smtClean="0"/>
              <a:t>‹#›</a:t>
            </a:fld>
            <a:endParaRPr lang="en-US"/>
          </a:p>
        </p:txBody>
      </p:sp>
    </p:spTree>
    <p:extLst>
      <p:ext uri="{BB962C8B-B14F-4D97-AF65-F5344CB8AC3E}">
        <p14:creationId xmlns:p14="http://schemas.microsoft.com/office/powerpoint/2010/main" val="42298533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520440" y="8763000"/>
            <a:ext cx="2176272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5923240" y="8763000"/>
            <a:ext cx="2176272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98AD9C4-4ADF-4517-A5AB-A6E4784CFBFA}" type="datetimeFigureOut">
              <a:rPr lang="en-US" smtClean="0"/>
              <a:t>12/5/2018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9D54E8-7313-4204-B10A-AA94C56677FB}" type="slidenum">
              <a:rPr lang="en-US" smtClean="0"/>
              <a:t>‹#›</a:t>
            </a:fld>
            <a:endParaRPr lang="en-US"/>
          </a:p>
        </p:txBody>
      </p:sp>
    </p:spTree>
    <p:extLst>
      <p:ext uri="{BB962C8B-B14F-4D97-AF65-F5344CB8AC3E}">
        <p14:creationId xmlns:p14="http://schemas.microsoft.com/office/powerpoint/2010/main" val="36335307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527110" y="1752603"/>
            <a:ext cx="4416552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527112" y="8069582"/>
            <a:ext cx="21662705" cy="3954778"/>
          </a:xfrm>
        </p:spPr>
        <p:txBody>
          <a:bodyPr anchor="b"/>
          <a:lstStyle>
            <a:lvl1pPr marL="0" indent="0">
              <a:buNone/>
              <a:defRPr sz="10080" b="1"/>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Edit Master text styles</a:t>
            </a:r>
          </a:p>
        </p:txBody>
      </p:sp>
      <p:sp>
        <p:nvSpPr>
          <p:cNvPr id="4" name="Content Placeholder 3"/>
          <p:cNvSpPr>
            <a:spLocks noGrp="1"/>
          </p:cNvSpPr>
          <p:nvPr>
            <p:ph sz="half" idx="2"/>
          </p:nvPr>
        </p:nvSpPr>
        <p:spPr>
          <a:xfrm>
            <a:off x="3527112" y="12024360"/>
            <a:ext cx="21662705"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5923240" y="8069582"/>
            <a:ext cx="21769390" cy="3954778"/>
          </a:xfrm>
        </p:spPr>
        <p:txBody>
          <a:bodyPr anchor="b"/>
          <a:lstStyle>
            <a:lvl1pPr marL="0" indent="0">
              <a:buNone/>
              <a:defRPr sz="10080" b="1"/>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Edit Master text styles</a:t>
            </a:r>
          </a:p>
        </p:txBody>
      </p:sp>
      <p:sp>
        <p:nvSpPr>
          <p:cNvPr id="6" name="Content Placeholder 5"/>
          <p:cNvSpPr>
            <a:spLocks noGrp="1"/>
          </p:cNvSpPr>
          <p:nvPr>
            <p:ph sz="quarter" idx="4"/>
          </p:nvPr>
        </p:nvSpPr>
        <p:spPr>
          <a:xfrm>
            <a:off x="25923240" y="12024360"/>
            <a:ext cx="21769390"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98AD9C4-4ADF-4517-A5AB-A6E4784CFBFA}" type="datetimeFigureOut">
              <a:rPr lang="en-US" smtClean="0"/>
              <a:t>12/5/2018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F9D54E8-7313-4204-B10A-AA94C56677FB}" type="slidenum">
              <a:rPr lang="en-US" smtClean="0"/>
              <a:t>‹#›</a:t>
            </a:fld>
            <a:endParaRPr lang="en-US"/>
          </a:p>
        </p:txBody>
      </p:sp>
    </p:spTree>
    <p:extLst>
      <p:ext uri="{BB962C8B-B14F-4D97-AF65-F5344CB8AC3E}">
        <p14:creationId xmlns:p14="http://schemas.microsoft.com/office/powerpoint/2010/main" val="4508698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98AD9C4-4ADF-4517-A5AB-A6E4784CFBFA}" type="datetimeFigureOut">
              <a:rPr lang="en-US" smtClean="0"/>
              <a:t>12/5/2018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F9D54E8-7313-4204-B10A-AA94C56677FB}" type="slidenum">
              <a:rPr lang="en-US" smtClean="0"/>
              <a:t>‹#›</a:t>
            </a:fld>
            <a:endParaRPr lang="en-US"/>
          </a:p>
        </p:txBody>
      </p:sp>
    </p:spTree>
    <p:extLst>
      <p:ext uri="{BB962C8B-B14F-4D97-AF65-F5344CB8AC3E}">
        <p14:creationId xmlns:p14="http://schemas.microsoft.com/office/powerpoint/2010/main" val="42856755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8AD9C4-4ADF-4517-A5AB-A6E4784CFBFA}" type="datetimeFigureOut">
              <a:rPr lang="en-US" smtClean="0"/>
              <a:t>12/5/2018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F9D54E8-7313-4204-B10A-AA94C56677FB}" type="slidenum">
              <a:rPr lang="en-US" smtClean="0"/>
              <a:t>‹#›</a:t>
            </a:fld>
            <a:endParaRPr lang="en-US"/>
          </a:p>
        </p:txBody>
      </p:sp>
    </p:spTree>
    <p:extLst>
      <p:ext uri="{BB962C8B-B14F-4D97-AF65-F5344CB8AC3E}">
        <p14:creationId xmlns:p14="http://schemas.microsoft.com/office/powerpoint/2010/main" val="27527260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527112" y="2194560"/>
            <a:ext cx="16515395" cy="7680960"/>
          </a:xfrm>
        </p:spPr>
        <p:txBody>
          <a:bodyPr anchor="b"/>
          <a:lstStyle>
            <a:lvl1pPr>
              <a:defRPr sz="13440"/>
            </a:lvl1pPr>
          </a:lstStyle>
          <a:p>
            <a:r>
              <a:rPr lang="en-US"/>
              <a:t>Click to edit Master title style</a:t>
            </a:r>
            <a:endParaRPr lang="en-US" dirty="0"/>
          </a:p>
        </p:txBody>
      </p:sp>
      <p:sp>
        <p:nvSpPr>
          <p:cNvPr id="3" name="Content Placeholder 2"/>
          <p:cNvSpPr>
            <a:spLocks noGrp="1"/>
          </p:cNvSpPr>
          <p:nvPr>
            <p:ph idx="1"/>
          </p:nvPr>
        </p:nvSpPr>
        <p:spPr>
          <a:xfrm>
            <a:off x="21769390" y="4739642"/>
            <a:ext cx="25923240" cy="23393400"/>
          </a:xfrm>
        </p:spPr>
        <p:txBody>
          <a:bodyPr/>
          <a:lstStyle>
            <a:lvl1pPr>
              <a:defRPr sz="13440"/>
            </a:lvl1pPr>
            <a:lvl2pPr>
              <a:defRPr sz="11760"/>
            </a:lvl2pPr>
            <a:lvl3pPr>
              <a:defRPr sz="10080"/>
            </a:lvl3pPr>
            <a:lvl4pPr>
              <a:defRPr sz="8400"/>
            </a:lvl4pPr>
            <a:lvl5pPr>
              <a:defRPr sz="8400"/>
            </a:lvl5pPr>
            <a:lvl6pPr>
              <a:defRPr sz="8400"/>
            </a:lvl6pPr>
            <a:lvl7pPr>
              <a:defRPr sz="8400"/>
            </a:lvl7pPr>
            <a:lvl8pPr>
              <a:defRPr sz="8400"/>
            </a:lvl8pPr>
            <a:lvl9pPr>
              <a:defRPr sz="8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527112" y="9875520"/>
            <a:ext cx="16515395" cy="18295622"/>
          </a:xfrm>
        </p:spPr>
        <p:txBody>
          <a:bodyPr/>
          <a:lstStyle>
            <a:lvl1pPr marL="0" indent="0">
              <a:buNone/>
              <a:defRPr sz="6720"/>
            </a:lvl1pPr>
            <a:lvl2pPr marL="1920240" indent="0">
              <a:buNone/>
              <a:defRPr sz="5880"/>
            </a:lvl2pPr>
            <a:lvl3pPr marL="3840480" indent="0">
              <a:buNone/>
              <a:defRPr sz="5040"/>
            </a:lvl3pPr>
            <a:lvl4pPr marL="5760720" indent="0">
              <a:buNone/>
              <a:defRPr sz="4200"/>
            </a:lvl4pPr>
            <a:lvl5pPr marL="7680960" indent="0">
              <a:buNone/>
              <a:defRPr sz="4200"/>
            </a:lvl5pPr>
            <a:lvl6pPr marL="9601200" indent="0">
              <a:buNone/>
              <a:defRPr sz="4200"/>
            </a:lvl6pPr>
            <a:lvl7pPr marL="11521440" indent="0">
              <a:buNone/>
              <a:defRPr sz="4200"/>
            </a:lvl7pPr>
            <a:lvl8pPr marL="13441680" indent="0">
              <a:buNone/>
              <a:defRPr sz="4200"/>
            </a:lvl8pPr>
            <a:lvl9pPr marL="15361920" indent="0">
              <a:buNone/>
              <a:defRPr sz="4200"/>
            </a:lvl9pPr>
          </a:lstStyle>
          <a:p>
            <a:pPr lvl="0"/>
            <a:r>
              <a:rPr lang="en-US"/>
              <a:t>Edit Master text styles</a:t>
            </a:r>
          </a:p>
        </p:txBody>
      </p:sp>
      <p:sp>
        <p:nvSpPr>
          <p:cNvPr id="5" name="Date Placeholder 4"/>
          <p:cNvSpPr>
            <a:spLocks noGrp="1"/>
          </p:cNvSpPr>
          <p:nvPr>
            <p:ph type="dt" sz="half" idx="10"/>
          </p:nvPr>
        </p:nvSpPr>
        <p:spPr/>
        <p:txBody>
          <a:bodyPr/>
          <a:lstStyle/>
          <a:p>
            <a:fld id="{C98AD9C4-4ADF-4517-A5AB-A6E4784CFBFA}" type="datetimeFigureOut">
              <a:rPr lang="en-US" smtClean="0"/>
              <a:t>12/5/2018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9D54E8-7313-4204-B10A-AA94C56677FB}" type="slidenum">
              <a:rPr lang="en-US" smtClean="0"/>
              <a:t>‹#›</a:t>
            </a:fld>
            <a:endParaRPr lang="en-US"/>
          </a:p>
        </p:txBody>
      </p:sp>
    </p:spTree>
    <p:extLst>
      <p:ext uri="{BB962C8B-B14F-4D97-AF65-F5344CB8AC3E}">
        <p14:creationId xmlns:p14="http://schemas.microsoft.com/office/powerpoint/2010/main" val="30507225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527112" y="2194560"/>
            <a:ext cx="16515395" cy="7680960"/>
          </a:xfrm>
        </p:spPr>
        <p:txBody>
          <a:bodyPr anchor="b"/>
          <a:lstStyle>
            <a:lvl1pPr>
              <a:defRPr sz="13440"/>
            </a:lvl1pPr>
          </a:lstStyle>
          <a:p>
            <a:r>
              <a:rPr lang="en-US"/>
              <a:t>Click to edit Master title style</a:t>
            </a:r>
            <a:endParaRPr lang="en-US" dirty="0"/>
          </a:p>
        </p:txBody>
      </p:sp>
      <p:sp>
        <p:nvSpPr>
          <p:cNvPr id="3" name="Picture Placeholder 2"/>
          <p:cNvSpPr>
            <a:spLocks noGrp="1" noChangeAspect="1"/>
          </p:cNvSpPr>
          <p:nvPr>
            <p:ph type="pic" idx="1"/>
          </p:nvPr>
        </p:nvSpPr>
        <p:spPr>
          <a:xfrm>
            <a:off x="21769390" y="4739642"/>
            <a:ext cx="25923240" cy="23393400"/>
          </a:xfrm>
        </p:spPr>
        <p:txBody>
          <a:bodyPr anchor="t"/>
          <a:lstStyle>
            <a:lvl1pPr marL="0" indent="0">
              <a:buNone/>
              <a:defRPr sz="13440"/>
            </a:lvl1pPr>
            <a:lvl2pPr marL="1920240" indent="0">
              <a:buNone/>
              <a:defRPr sz="11760"/>
            </a:lvl2pPr>
            <a:lvl3pPr marL="3840480" indent="0">
              <a:buNone/>
              <a:defRPr sz="10080"/>
            </a:lvl3pPr>
            <a:lvl4pPr marL="5760720" indent="0">
              <a:buNone/>
              <a:defRPr sz="8400"/>
            </a:lvl4pPr>
            <a:lvl5pPr marL="7680960" indent="0">
              <a:buNone/>
              <a:defRPr sz="8400"/>
            </a:lvl5pPr>
            <a:lvl6pPr marL="9601200" indent="0">
              <a:buNone/>
              <a:defRPr sz="8400"/>
            </a:lvl6pPr>
            <a:lvl7pPr marL="11521440" indent="0">
              <a:buNone/>
              <a:defRPr sz="8400"/>
            </a:lvl7pPr>
            <a:lvl8pPr marL="13441680" indent="0">
              <a:buNone/>
              <a:defRPr sz="8400"/>
            </a:lvl8pPr>
            <a:lvl9pPr marL="15361920" indent="0">
              <a:buNone/>
              <a:defRPr sz="8400"/>
            </a:lvl9pPr>
          </a:lstStyle>
          <a:p>
            <a:r>
              <a:rPr lang="en-US"/>
              <a:t>Click icon to add picture</a:t>
            </a:r>
            <a:endParaRPr lang="en-US" dirty="0"/>
          </a:p>
        </p:txBody>
      </p:sp>
      <p:sp>
        <p:nvSpPr>
          <p:cNvPr id="4" name="Text Placeholder 3"/>
          <p:cNvSpPr>
            <a:spLocks noGrp="1"/>
          </p:cNvSpPr>
          <p:nvPr>
            <p:ph type="body" sz="half" idx="2"/>
          </p:nvPr>
        </p:nvSpPr>
        <p:spPr>
          <a:xfrm>
            <a:off x="3527112" y="9875520"/>
            <a:ext cx="16515395" cy="18295622"/>
          </a:xfrm>
        </p:spPr>
        <p:txBody>
          <a:bodyPr/>
          <a:lstStyle>
            <a:lvl1pPr marL="0" indent="0">
              <a:buNone/>
              <a:defRPr sz="6720"/>
            </a:lvl1pPr>
            <a:lvl2pPr marL="1920240" indent="0">
              <a:buNone/>
              <a:defRPr sz="5880"/>
            </a:lvl2pPr>
            <a:lvl3pPr marL="3840480" indent="0">
              <a:buNone/>
              <a:defRPr sz="5040"/>
            </a:lvl3pPr>
            <a:lvl4pPr marL="5760720" indent="0">
              <a:buNone/>
              <a:defRPr sz="4200"/>
            </a:lvl4pPr>
            <a:lvl5pPr marL="7680960" indent="0">
              <a:buNone/>
              <a:defRPr sz="4200"/>
            </a:lvl5pPr>
            <a:lvl6pPr marL="9601200" indent="0">
              <a:buNone/>
              <a:defRPr sz="4200"/>
            </a:lvl6pPr>
            <a:lvl7pPr marL="11521440" indent="0">
              <a:buNone/>
              <a:defRPr sz="4200"/>
            </a:lvl7pPr>
            <a:lvl8pPr marL="13441680" indent="0">
              <a:buNone/>
              <a:defRPr sz="4200"/>
            </a:lvl8pPr>
            <a:lvl9pPr marL="15361920" indent="0">
              <a:buNone/>
              <a:defRPr sz="4200"/>
            </a:lvl9pPr>
          </a:lstStyle>
          <a:p>
            <a:pPr lvl="0"/>
            <a:r>
              <a:rPr lang="en-US"/>
              <a:t>Edit Master text styles</a:t>
            </a:r>
          </a:p>
        </p:txBody>
      </p:sp>
      <p:sp>
        <p:nvSpPr>
          <p:cNvPr id="5" name="Date Placeholder 4"/>
          <p:cNvSpPr>
            <a:spLocks noGrp="1"/>
          </p:cNvSpPr>
          <p:nvPr>
            <p:ph type="dt" sz="half" idx="10"/>
          </p:nvPr>
        </p:nvSpPr>
        <p:spPr/>
        <p:txBody>
          <a:bodyPr/>
          <a:lstStyle/>
          <a:p>
            <a:fld id="{C98AD9C4-4ADF-4517-A5AB-A6E4784CFBFA}" type="datetimeFigureOut">
              <a:rPr lang="en-US" smtClean="0"/>
              <a:t>12/5/2018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9D54E8-7313-4204-B10A-AA94C56677FB}" type="slidenum">
              <a:rPr lang="en-US" smtClean="0"/>
              <a:t>‹#›</a:t>
            </a:fld>
            <a:endParaRPr lang="en-US"/>
          </a:p>
        </p:txBody>
      </p:sp>
    </p:spTree>
    <p:extLst>
      <p:ext uri="{BB962C8B-B14F-4D97-AF65-F5344CB8AC3E}">
        <p14:creationId xmlns:p14="http://schemas.microsoft.com/office/powerpoint/2010/main" val="26510990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8AD9C4-4ADF-4517-A5AB-A6E4784CFBFA}" type="datetimeFigureOut">
              <a:rPr lang="en-US" smtClean="0"/>
              <a:t>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9D54E8-7313-4204-B10A-AA94C56677FB}" type="slidenum">
              <a:rPr lang="en-US" smtClean="0"/>
              <a:t>‹#›</a:t>
            </a:fld>
            <a:endParaRPr lang="en-US"/>
          </a:p>
        </p:txBody>
      </p:sp>
    </p:spTree>
    <p:extLst>
      <p:ext uri="{BB962C8B-B14F-4D97-AF65-F5344CB8AC3E}">
        <p14:creationId xmlns:p14="http://schemas.microsoft.com/office/powerpoint/2010/main" val="28787445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6644580" y="1752600"/>
            <a:ext cx="1104138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520440" y="1752600"/>
            <a:ext cx="32484060" cy="2789682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8AD9C4-4ADF-4517-A5AB-A6E4784CFBFA}" type="datetimeFigureOut">
              <a:rPr lang="en-US" smtClean="0"/>
              <a:t>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9D54E8-7313-4204-B10A-AA94C56677FB}" type="slidenum">
              <a:rPr lang="en-US" smtClean="0"/>
              <a:t>‹#›</a:t>
            </a:fld>
            <a:endParaRPr lang="en-US"/>
          </a:p>
        </p:txBody>
      </p:sp>
    </p:spTree>
    <p:extLst>
      <p:ext uri="{BB962C8B-B14F-4D97-AF65-F5344CB8AC3E}">
        <p14:creationId xmlns:p14="http://schemas.microsoft.com/office/powerpoint/2010/main" val="24386121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520440" y="1752603"/>
            <a:ext cx="4416552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520440" y="8763000"/>
            <a:ext cx="44165520" cy="2088642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520440" y="30510482"/>
            <a:ext cx="11521440" cy="1752600"/>
          </a:xfrm>
          <a:prstGeom prst="rect">
            <a:avLst/>
          </a:prstGeom>
        </p:spPr>
        <p:txBody>
          <a:bodyPr vert="horz" lIns="91440" tIns="45720" rIns="91440" bIns="45720" rtlCol="0" anchor="ctr"/>
          <a:lstStyle>
            <a:lvl1pPr algn="l">
              <a:defRPr sz="5040">
                <a:solidFill>
                  <a:schemeClr val="tx1">
                    <a:tint val="75000"/>
                  </a:schemeClr>
                </a:solidFill>
              </a:defRPr>
            </a:lvl1pPr>
          </a:lstStyle>
          <a:p>
            <a:fld id="{C98AD9C4-4ADF-4517-A5AB-A6E4784CFBFA}" type="datetimeFigureOut">
              <a:rPr lang="en-US" smtClean="0"/>
              <a:t>12/5/2018</a:t>
            </a:fld>
            <a:endParaRPr lang="en-US"/>
          </a:p>
        </p:txBody>
      </p:sp>
      <p:sp>
        <p:nvSpPr>
          <p:cNvPr id="5" name="Footer Placeholder 4"/>
          <p:cNvSpPr>
            <a:spLocks noGrp="1"/>
          </p:cNvSpPr>
          <p:nvPr>
            <p:ph type="ftr" sz="quarter" idx="3"/>
          </p:nvPr>
        </p:nvSpPr>
        <p:spPr>
          <a:xfrm>
            <a:off x="16962120" y="30510482"/>
            <a:ext cx="17282160" cy="1752600"/>
          </a:xfrm>
          <a:prstGeom prst="rect">
            <a:avLst/>
          </a:prstGeom>
        </p:spPr>
        <p:txBody>
          <a:bodyPr vert="horz" lIns="91440" tIns="45720" rIns="91440" bIns="45720" rtlCol="0" anchor="ctr"/>
          <a:lstStyle>
            <a:lvl1pPr algn="ctr">
              <a:defRPr sz="504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6164520" y="30510482"/>
            <a:ext cx="11521440" cy="1752600"/>
          </a:xfrm>
          <a:prstGeom prst="rect">
            <a:avLst/>
          </a:prstGeom>
        </p:spPr>
        <p:txBody>
          <a:bodyPr vert="horz" lIns="91440" tIns="45720" rIns="91440" bIns="45720" rtlCol="0" anchor="ctr"/>
          <a:lstStyle>
            <a:lvl1pPr algn="r">
              <a:defRPr sz="5040">
                <a:solidFill>
                  <a:schemeClr val="tx1">
                    <a:tint val="75000"/>
                  </a:schemeClr>
                </a:solidFill>
              </a:defRPr>
            </a:lvl1pPr>
          </a:lstStyle>
          <a:p>
            <a:fld id="{7F9D54E8-7313-4204-B10A-AA94C56677FB}" type="slidenum">
              <a:rPr lang="en-US" smtClean="0"/>
              <a:t>‹#›</a:t>
            </a:fld>
            <a:endParaRPr lang="en-US"/>
          </a:p>
        </p:txBody>
      </p:sp>
    </p:spTree>
    <p:extLst>
      <p:ext uri="{BB962C8B-B14F-4D97-AF65-F5344CB8AC3E}">
        <p14:creationId xmlns:p14="http://schemas.microsoft.com/office/powerpoint/2010/main" val="203436937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3840480" rtl="0" eaLnBrk="1" latinLnBrk="0" hangingPunct="1">
        <a:lnSpc>
          <a:spcPct val="90000"/>
        </a:lnSpc>
        <a:spcBef>
          <a:spcPct val="0"/>
        </a:spcBef>
        <a:buNone/>
        <a:defRPr sz="18480" kern="1200">
          <a:solidFill>
            <a:schemeClr val="tx1"/>
          </a:solidFill>
          <a:latin typeface="+mj-lt"/>
          <a:ea typeface="+mj-ea"/>
          <a:cs typeface="+mj-cs"/>
        </a:defRPr>
      </a:lvl1pPr>
    </p:titleStyle>
    <p:bodyStyle>
      <a:lvl1pPr marL="960120" indent="-960120" algn="l" defTabSz="3840480" rtl="0" eaLnBrk="1" latinLnBrk="0" hangingPunct="1">
        <a:lnSpc>
          <a:spcPct val="90000"/>
        </a:lnSpc>
        <a:spcBef>
          <a:spcPts val="4200"/>
        </a:spcBef>
        <a:buFont typeface="Arial" panose="020B0604020202020204" pitchFamily="34" charset="0"/>
        <a:buChar char="•"/>
        <a:defRPr sz="11760" kern="1200">
          <a:solidFill>
            <a:schemeClr val="tx1"/>
          </a:solidFill>
          <a:latin typeface="+mn-lt"/>
          <a:ea typeface="+mn-ea"/>
          <a:cs typeface="+mn-cs"/>
        </a:defRPr>
      </a:lvl1pPr>
      <a:lvl2pPr marL="2880360" indent="-960120" algn="l" defTabSz="3840480" rtl="0" eaLnBrk="1" latinLnBrk="0" hangingPunct="1">
        <a:lnSpc>
          <a:spcPct val="90000"/>
        </a:lnSpc>
        <a:spcBef>
          <a:spcPts val="2100"/>
        </a:spcBef>
        <a:buFont typeface="Arial" panose="020B0604020202020204" pitchFamily="34" charset="0"/>
        <a:buChar char="•"/>
        <a:defRPr sz="10080" kern="1200">
          <a:solidFill>
            <a:schemeClr val="tx1"/>
          </a:solidFill>
          <a:latin typeface="+mn-lt"/>
          <a:ea typeface="+mn-ea"/>
          <a:cs typeface="+mn-cs"/>
        </a:defRPr>
      </a:lvl2pPr>
      <a:lvl3pPr marL="4800600" indent="-960120" algn="l" defTabSz="3840480" rtl="0" eaLnBrk="1" latinLnBrk="0" hangingPunct="1">
        <a:lnSpc>
          <a:spcPct val="90000"/>
        </a:lnSpc>
        <a:spcBef>
          <a:spcPts val="2100"/>
        </a:spcBef>
        <a:buFont typeface="Arial" panose="020B0604020202020204" pitchFamily="34" charset="0"/>
        <a:buChar char="•"/>
        <a:defRPr sz="8400" kern="1200">
          <a:solidFill>
            <a:schemeClr val="tx1"/>
          </a:solidFill>
          <a:latin typeface="+mn-lt"/>
          <a:ea typeface="+mn-ea"/>
          <a:cs typeface="+mn-cs"/>
        </a:defRPr>
      </a:lvl3pPr>
      <a:lvl4pPr marL="672084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4pPr>
      <a:lvl5pPr marL="864108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5pPr>
      <a:lvl6pPr marL="1056132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6pPr>
      <a:lvl7pPr marL="1248156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7pPr>
      <a:lvl8pPr marL="1440180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8pPr>
      <a:lvl9pPr marL="1632204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9pPr>
    </p:bodyStyle>
    <p:otherStyle>
      <a:defPPr>
        <a:defRPr lang="en-US"/>
      </a:defPPr>
      <a:lvl1pPr marL="0" algn="l" defTabSz="3840480" rtl="0" eaLnBrk="1" latinLnBrk="0" hangingPunct="1">
        <a:defRPr sz="7560" kern="1200">
          <a:solidFill>
            <a:schemeClr val="tx1"/>
          </a:solidFill>
          <a:latin typeface="+mn-lt"/>
          <a:ea typeface="+mn-ea"/>
          <a:cs typeface="+mn-cs"/>
        </a:defRPr>
      </a:lvl1pPr>
      <a:lvl2pPr marL="1920240" algn="l" defTabSz="3840480" rtl="0" eaLnBrk="1" latinLnBrk="0" hangingPunct="1">
        <a:defRPr sz="7560" kern="1200">
          <a:solidFill>
            <a:schemeClr val="tx1"/>
          </a:solidFill>
          <a:latin typeface="+mn-lt"/>
          <a:ea typeface="+mn-ea"/>
          <a:cs typeface="+mn-cs"/>
        </a:defRPr>
      </a:lvl2pPr>
      <a:lvl3pPr marL="3840480" algn="l" defTabSz="3840480" rtl="0" eaLnBrk="1" latinLnBrk="0" hangingPunct="1">
        <a:defRPr sz="7560" kern="1200">
          <a:solidFill>
            <a:schemeClr val="tx1"/>
          </a:solidFill>
          <a:latin typeface="+mn-lt"/>
          <a:ea typeface="+mn-ea"/>
          <a:cs typeface="+mn-cs"/>
        </a:defRPr>
      </a:lvl3pPr>
      <a:lvl4pPr marL="5760720" algn="l" defTabSz="3840480" rtl="0" eaLnBrk="1" latinLnBrk="0" hangingPunct="1">
        <a:defRPr sz="7560" kern="1200">
          <a:solidFill>
            <a:schemeClr val="tx1"/>
          </a:solidFill>
          <a:latin typeface="+mn-lt"/>
          <a:ea typeface="+mn-ea"/>
          <a:cs typeface="+mn-cs"/>
        </a:defRPr>
      </a:lvl4pPr>
      <a:lvl5pPr marL="7680960" algn="l" defTabSz="3840480" rtl="0" eaLnBrk="1" latinLnBrk="0" hangingPunct="1">
        <a:defRPr sz="7560" kern="1200">
          <a:solidFill>
            <a:schemeClr val="tx1"/>
          </a:solidFill>
          <a:latin typeface="+mn-lt"/>
          <a:ea typeface="+mn-ea"/>
          <a:cs typeface="+mn-cs"/>
        </a:defRPr>
      </a:lvl5pPr>
      <a:lvl6pPr marL="9601200" algn="l" defTabSz="3840480" rtl="0" eaLnBrk="1" latinLnBrk="0" hangingPunct="1">
        <a:defRPr sz="7560" kern="1200">
          <a:solidFill>
            <a:schemeClr val="tx1"/>
          </a:solidFill>
          <a:latin typeface="+mn-lt"/>
          <a:ea typeface="+mn-ea"/>
          <a:cs typeface="+mn-cs"/>
        </a:defRPr>
      </a:lvl6pPr>
      <a:lvl7pPr marL="11521440" algn="l" defTabSz="3840480" rtl="0" eaLnBrk="1" latinLnBrk="0" hangingPunct="1">
        <a:defRPr sz="7560" kern="1200">
          <a:solidFill>
            <a:schemeClr val="tx1"/>
          </a:solidFill>
          <a:latin typeface="+mn-lt"/>
          <a:ea typeface="+mn-ea"/>
          <a:cs typeface="+mn-cs"/>
        </a:defRPr>
      </a:lvl7pPr>
      <a:lvl8pPr marL="13441680" algn="l" defTabSz="3840480" rtl="0" eaLnBrk="1" latinLnBrk="0" hangingPunct="1">
        <a:defRPr sz="7560" kern="1200">
          <a:solidFill>
            <a:schemeClr val="tx1"/>
          </a:solidFill>
          <a:latin typeface="+mn-lt"/>
          <a:ea typeface="+mn-ea"/>
          <a:cs typeface="+mn-cs"/>
        </a:defRPr>
      </a:lvl8pPr>
      <a:lvl9pPr marL="15361920" algn="l" defTabSz="3840480" rtl="0" eaLnBrk="1" latinLnBrk="0" hangingPunct="1">
        <a:defRPr sz="75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g"/><Relationship Id="rId13" Type="http://schemas.openxmlformats.org/officeDocument/2006/relationships/image" Target="../media/image11.jpg"/><Relationship Id="rId3" Type="http://schemas.openxmlformats.org/officeDocument/2006/relationships/image" Target="../media/image2.png"/><Relationship Id="rId7" Type="http://schemas.openxmlformats.org/officeDocument/2006/relationships/image" Target="../media/image6.jpg"/><Relationship Id="rId12" Type="http://schemas.openxmlformats.org/officeDocument/2006/relationships/image" Target="../media/image10.jpg"/><Relationship Id="rId2" Type="http://schemas.openxmlformats.org/officeDocument/2006/relationships/image" Target="../media/image1.jpg"/><Relationship Id="rId1" Type="http://schemas.openxmlformats.org/officeDocument/2006/relationships/slideLayout" Target="../slideLayouts/slideLayout6.xml"/><Relationship Id="rId6" Type="http://schemas.openxmlformats.org/officeDocument/2006/relationships/image" Target="../media/image5.jpg"/><Relationship Id="rId11" Type="http://schemas.openxmlformats.org/officeDocument/2006/relationships/image" Target="../media/image9.jpg"/><Relationship Id="rId5" Type="http://schemas.openxmlformats.org/officeDocument/2006/relationships/image" Target="../media/image4.jpg"/><Relationship Id="rId10" Type="http://schemas.openxmlformats.org/officeDocument/2006/relationships/image" Target="../media/image8.jpg"/><Relationship Id="rId4" Type="http://schemas.openxmlformats.org/officeDocument/2006/relationships/image" Target="../media/image3.jpg"/><Relationship Id="rId9" Type="http://schemas.openxmlformats.org/officeDocument/2006/relationships/image" Target="../media/image8.png"/><Relationship Id="rId14" Type="http://schemas.openxmlformats.org/officeDocument/2006/relationships/image" Target="../media/image1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0934C314-DB98-43E0-BAA4-D2210FCA8C9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766511" y="737266"/>
            <a:ext cx="8021785" cy="5026986"/>
          </a:xfrm>
          <a:prstGeom prst="rect">
            <a:avLst/>
          </a:prstGeom>
        </p:spPr>
      </p:pic>
      <p:sp>
        <p:nvSpPr>
          <p:cNvPr id="4" name="Title 3">
            <a:extLst>
              <a:ext uri="{FF2B5EF4-FFF2-40B4-BE49-F238E27FC236}">
                <a16:creationId xmlns:a16="http://schemas.microsoft.com/office/drawing/2014/main" id="{A144C9F3-7BE9-478B-B09A-24FE7BC265A5}"/>
              </a:ext>
            </a:extLst>
          </p:cNvPr>
          <p:cNvSpPr>
            <a:spLocks noGrp="1"/>
          </p:cNvSpPr>
          <p:nvPr>
            <p:ph type="title"/>
          </p:nvPr>
        </p:nvSpPr>
        <p:spPr>
          <a:xfrm>
            <a:off x="1039091" y="671946"/>
            <a:ext cx="48712582" cy="5006473"/>
          </a:xfrm>
        </p:spPr>
        <p:txBody>
          <a:bodyPr>
            <a:normAutofit/>
          </a:bodyPr>
          <a:lstStyle/>
          <a:p>
            <a:pPr algn="ctr"/>
            <a:r>
              <a:rPr lang="en-US" sz="14400" dirty="0"/>
              <a:t>Expansion Effects in Voyager Magnetic Field Spectra</a:t>
            </a:r>
            <a:br>
              <a:rPr lang="en-US" sz="13000" dirty="0"/>
            </a:br>
            <a:r>
              <a:rPr lang="en-US" sz="8900" dirty="0"/>
              <a:t>Zackary B. Pine, Charles W. Smith, Sophia J. </a:t>
            </a:r>
            <a:r>
              <a:rPr lang="en-US" sz="8900" dirty="0" err="1"/>
              <a:t>Hollick</a:t>
            </a:r>
            <a:r>
              <a:rPr lang="en-US" sz="8900" dirty="0"/>
              <a:t>, Colin J. Joyce, Bernard J. Vasquez, </a:t>
            </a:r>
            <a:br>
              <a:rPr lang="en-US" sz="8900" dirty="0"/>
            </a:br>
            <a:r>
              <a:rPr lang="en-US" sz="8900" dirty="0"/>
              <a:t>Philip A. Isenberg, Matthew R. Argall, and Megan L. McLaurin</a:t>
            </a:r>
          </a:p>
        </p:txBody>
      </p:sp>
      <p:pic>
        <p:nvPicPr>
          <p:cNvPr id="5" name="Picture 4">
            <a:extLst>
              <a:ext uri="{FF2B5EF4-FFF2-40B4-BE49-F238E27FC236}">
                <a16:creationId xmlns:a16="http://schemas.microsoft.com/office/drawing/2014/main" id="{DB29AAF6-D029-41FE-8E91-0692A2D2D75E}"/>
              </a:ext>
            </a:extLst>
          </p:cNvPr>
          <p:cNvPicPr>
            <a:picLocks noChangeAspect="1"/>
          </p:cNvPicPr>
          <p:nvPr/>
        </p:nvPicPr>
        <p:blipFill>
          <a:blip r:embed="rId3"/>
          <a:stretch>
            <a:fillRect/>
          </a:stretch>
        </p:blipFill>
        <p:spPr>
          <a:xfrm>
            <a:off x="1039091" y="916350"/>
            <a:ext cx="3782291" cy="4601224"/>
          </a:xfrm>
          <a:prstGeom prst="rect">
            <a:avLst/>
          </a:prstGeom>
        </p:spPr>
      </p:pic>
      <p:pic>
        <p:nvPicPr>
          <p:cNvPr id="16" name="Picture 15">
            <a:extLst>
              <a:ext uri="{FF2B5EF4-FFF2-40B4-BE49-F238E27FC236}">
                <a16:creationId xmlns:a16="http://schemas.microsoft.com/office/drawing/2014/main" id="{195DDDFF-1A7D-415C-A3B6-D6E3F466CC7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0492" y="7621944"/>
            <a:ext cx="13048306" cy="10400267"/>
          </a:xfrm>
          <a:prstGeom prst="rect">
            <a:avLst/>
          </a:prstGeom>
        </p:spPr>
      </p:pic>
      <p:pic>
        <p:nvPicPr>
          <p:cNvPr id="3" name="Picture 2">
            <a:extLst>
              <a:ext uri="{FF2B5EF4-FFF2-40B4-BE49-F238E27FC236}">
                <a16:creationId xmlns:a16="http://schemas.microsoft.com/office/drawing/2014/main" id="{79A6CB37-0845-4267-B6B9-856D85AF8B1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339002" y="7402868"/>
            <a:ext cx="4732501" cy="5979758"/>
          </a:xfrm>
          <a:prstGeom prst="rect">
            <a:avLst/>
          </a:prstGeom>
        </p:spPr>
      </p:pic>
      <p:pic>
        <p:nvPicPr>
          <p:cNvPr id="9" name="Picture 8">
            <a:extLst>
              <a:ext uri="{FF2B5EF4-FFF2-40B4-BE49-F238E27FC236}">
                <a16:creationId xmlns:a16="http://schemas.microsoft.com/office/drawing/2014/main" id="{F8E624EC-DA74-4A57-BA26-F900902A4EC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4361119" y="20189769"/>
            <a:ext cx="12110638" cy="3252986"/>
          </a:xfrm>
          <a:prstGeom prst="rect">
            <a:avLst/>
          </a:prstGeom>
        </p:spPr>
      </p:pic>
      <p:pic>
        <p:nvPicPr>
          <p:cNvPr id="11" name="Picture 10">
            <a:extLst>
              <a:ext uri="{FF2B5EF4-FFF2-40B4-BE49-F238E27FC236}">
                <a16:creationId xmlns:a16="http://schemas.microsoft.com/office/drawing/2014/main" id="{C4D95576-DF55-48D0-BF4E-EBCD46B2EA3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138927" y="12089302"/>
            <a:ext cx="12244683" cy="4852446"/>
          </a:xfrm>
          <a:prstGeom prst="rect">
            <a:avLst/>
          </a:prstGeom>
        </p:spPr>
      </p:pic>
      <p:pic>
        <p:nvPicPr>
          <p:cNvPr id="14" name="Picture 13">
            <a:extLst>
              <a:ext uri="{FF2B5EF4-FFF2-40B4-BE49-F238E27FC236}">
                <a16:creationId xmlns:a16="http://schemas.microsoft.com/office/drawing/2014/main" id="{6E6EE068-D686-4C91-A262-107CA10C23F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44934" y="22602620"/>
            <a:ext cx="13048307" cy="5041883"/>
          </a:xfrm>
          <a:prstGeom prst="rect">
            <a:avLst/>
          </a:prstGeom>
        </p:spPr>
      </p:pic>
      <p:sp>
        <p:nvSpPr>
          <p:cNvPr id="2" name="TextBox 1">
            <a:extLst>
              <a:ext uri="{FF2B5EF4-FFF2-40B4-BE49-F238E27FC236}">
                <a16:creationId xmlns:a16="http://schemas.microsoft.com/office/drawing/2014/main" id="{61509E75-0F1D-4639-90A7-C0C759951503}"/>
              </a:ext>
            </a:extLst>
          </p:cNvPr>
          <p:cNvSpPr txBox="1"/>
          <p:nvPr/>
        </p:nvSpPr>
        <p:spPr>
          <a:xfrm>
            <a:off x="3028950" y="5676900"/>
            <a:ext cx="43891200" cy="1815882"/>
          </a:xfrm>
          <a:prstGeom prst="rect">
            <a:avLst/>
          </a:prstGeom>
          <a:noFill/>
        </p:spPr>
        <p:txBody>
          <a:bodyPr wrap="square" rtlCol="0">
            <a:spAutoFit/>
          </a:bodyPr>
          <a:lstStyle/>
          <a:p>
            <a:r>
              <a:rPr lang="en-US" sz="2800" b="1" dirty="0"/>
              <a:t>Abstract:</a:t>
            </a:r>
            <a:r>
              <a:rPr lang="en-US" sz="2800" dirty="0"/>
              <a:t> Analysis of Voyager 1 &amp; 2 magnetic field data from 1 to 15 AU reveals an unexpected anisotropy within the inertial range of the power spectrum.  Unlike the results from 1 AU presented by Belcher &amp; Davis [JGR, 76, 3534, 1971], which revealed a variance anisotropy that is essentially isotropic in the 2D plane perpendicular to the mean magnetic field and which was further addressed by Bieber et al. [JGR, 101, 2511, 1996] as arising from an admixture of 1D and 2D wave vector anisotropies, we find a highly anisotropic variance anisotropy in the perpendicular plane.  We account for this by considering expansion effects which reduce the fluctuation energy for the magnetic component in the Radial direction.  We explore the possibility that expansion at heliocentric distances less than 15 AU results in this new form of variance anisotropy and we raise the suggestion that the same effect may be contributing to the earlier observations of Belcher &amp; Davis.</a:t>
            </a:r>
          </a:p>
        </p:txBody>
      </p:sp>
      <p:sp>
        <p:nvSpPr>
          <p:cNvPr id="6" name="TextBox 5">
            <a:extLst>
              <a:ext uri="{FF2B5EF4-FFF2-40B4-BE49-F238E27FC236}">
                <a16:creationId xmlns:a16="http://schemas.microsoft.com/office/drawing/2014/main" id="{B386266E-163D-469E-9902-B66A4C9C93A3}"/>
              </a:ext>
            </a:extLst>
          </p:cNvPr>
          <p:cNvSpPr txBox="1"/>
          <p:nvPr/>
        </p:nvSpPr>
        <p:spPr>
          <a:xfrm>
            <a:off x="1190624" y="18173700"/>
            <a:ext cx="12754147" cy="4401205"/>
          </a:xfrm>
          <a:prstGeom prst="rect">
            <a:avLst/>
          </a:prstGeom>
          <a:noFill/>
        </p:spPr>
        <p:txBody>
          <a:bodyPr wrap="square" rtlCol="0">
            <a:spAutoFit/>
          </a:bodyPr>
          <a:lstStyle/>
          <a:p>
            <a:r>
              <a:rPr lang="en-US" sz="2800" dirty="0"/>
              <a:t>(above) Trajectory of the Voyager 1 &amp; 2 spacecraft along with data coverage, times and durations of the turbulence intervals used in this analysis.  Planetary encounters are marked (J, S, U, N).  Only 1.92s magnetic field data (MAG instrument) along with hourly averages of the thermal proton data (PLS instrument) are used in this study.  Note loss of data coverage following the Saturn encounters.  The Voyager 1 PLS instrument also failed shortly after Saturn.  Red (black) triangles represent times when the power spectra show (do not show) a clear spectral break in association with dissipation.  Circles represent times when the PLS data are not available.  In total, 860 data intervals were used in this study.  Of those, only 42 have clear spectral breaks and 766 have PLS data available at the same time.</a:t>
            </a:r>
          </a:p>
        </p:txBody>
      </p:sp>
      <p:sp>
        <p:nvSpPr>
          <p:cNvPr id="10" name="TextBox 9">
            <a:extLst>
              <a:ext uri="{FF2B5EF4-FFF2-40B4-BE49-F238E27FC236}">
                <a16:creationId xmlns:a16="http://schemas.microsoft.com/office/drawing/2014/main" id="{A0DC74FB-6790-4E73-87B4-F264AED00BC8}"/>
              </a:ext>
            </a:extLst>
          </p:cNvPr>
          <p:cNvSpPr txBox="1"/>
          <p:nvPr/>
        </p:nvSpPr>
        <p:spPr>
          <a:xfrm>
            <a:off x="19409307" y="7515678"/>
            <a:ext cx="7148999" cy="5693866"/>
          </a:xfrm>
          <a:prstGeom prst="rect">
            <a:avLst/>
          </a:prstGeom>
          <a:noFill/>
        </p:spPr>
        <p:txBody>
          <a:bodyPr wrap="square" rtlCol="0">
            <a:spAutoFit/>
          </a:bodyPr>
          <a:lstStyle/>
          <a:p>
            <a:r>
              <a:rPr lang="en-US" sz="2800" dirty="0"/>
              <a:t>(left)  We have examined the spectra for the 42 intervals with spectral breaks associated with dissipation.  The 24 intervals observed by Voyager 1 show insufficient variability to demonstrate scaling with ambient plasma parameters.  The 18 intervals observed by Voyager 2 (all of which have PLS data) produced the above scaling which suggests that dissipation scales with the ion inertial length, </a:t>
            </a:r>
            <a:r>
              <a:rPr lang="en-US" sz="2800" dirty="0" err="1"/>
              <a:t>L</a:t>
            </a:r>
            <a:r>
              <a:rPr lang="en-US" sz="2800" baseline="-25000" dirty="0" err="1"/>
              <a:t>ii</a:t>
            </a:r>
            <a:r>
              <a:rPr lang="en-US" sz="2800" dirty="0"/>
              <a:t>.  The values of </a:t>
            </a:r>
            <a:r>
              <a:rPr lang="en-US" sz="2800" dirty="0" err="1"/>
              <a:t>L</a:t>
            </a:r>
            <a:r>
              <a:rPr lang="en-US" sz="2800" baseline="-25000" dirty="0" err="1"/>
              <a:t>ii</a:t>
            </a:r>
            <a:r>
              <a:rPr lang="en-US" sz="2800" dirty="0"/>
              <a:t> computed across the data set studied here indicates that the frequency range 3 </a:t>
            </a:r>
            <a:r>
              <a:rPr lang="en-US" sz="2800" dirty="0" err="1"/>
              <a:t>mHz</a:t>
            </a:r>
            <a:r>
              <a:rPr lang="en-US" sz="2800" dirty="0"/>
              <a:t> &lt; </a:t>
            </a:r>
            <a:r>
              <a:rPr lang="en-US" sz="2800" dirty="0" err="1"/>
              <a:t>f</a:t>
            </a:r>
            <a:r>
              <a:rPr lang="en-US" sz="2800" baseline="-25000" dirty="0" err="1"/>
              <a:t>sc</a:t>
            </a:r>
            <a:r>
              <a:rPr lang="en-US" sz="2800" dirty="0"/>
              <a:t> &lt; 10 </a:t>
            </a:r>
            <a:r>
              <a:rPr lang="en-US" sz="2800" dirty="0" err="1"/>
              <a:t>mHz</a:t>
            </a:r>
            <a:r>
              <a:rPr lang="en-US" sz="2800" dirty="0"/>
              <a:t> provides a suitable characterization of the inertial range dynamics.</a:t>
            </a:r>
          </a:p>
        </p:txBody>
      </p:sp>
      <p:sp>
        <p:nvSpPr>
          <p:cNvPr id="13" name="TextBox 12">
            <a:extLst>
              <a:ext uri="{FF2B5EF4-FFF2-40B4-BE49-F238E27FC236}">
                <a16:creationId xmlns:a16="http://schemas.microsoft.com/office/drawing/2014/main" id="{0438BE63-006A-419E-8F46-8325DFBA9A5F}"/>
              </a:ext>
            </a:extLst>
          </p:cNvPr>
          <p:cNvSpPr txBox="1"/>
          <p:nvPr/>
        </p:nvSpPr>
        <p:spPr>
          <a:xfrm>
            <a:off x="1133475" y="27641271"/>
            <a:ext cx="12754147" cy="1815882"/>
          </a:xfrm>
          <a:prstGeom prst="rect">
            <a:avLst/>
          </a:prstGeom>
          <a:noFill/>
        </p:spPr>
        <p:txBody>
          <a:bodyPr wrap="square" rtlCol="0">
            <a:spAutoFit/>
          </a:bodyPr>
          <a:lstStyle/>
          <a:p>
            <a:r>
              <a:rPr lang="en-US" sz="2800" dirty="0"/>
              <a:t>(above)  We fit a power law to the measured trace of the power spectral density matrix and evaluate the resulting power at 3 </a:t>
            </a:r>
            <a:r>
              <a:rPr lang="en-US" sz="2800" dirty="0" err="1"/>
              <a:t>mHz.</a:t>
            </a:r>
            <a:r>
              <a:rPr lang="en-US" sz="2800" dirty="0"/>
              <a:t>  The radial variation of the resulting power level is shown above.  The fit curve is determined by WKB theory which is in close agreement with turbulent transport predictions.</a:t>
            </a:r>
          </a:p>
        </p:txBody>
      </p:sp>
      <mc:AlternateContent xmlns:mc="http://schemas.openxmlformats.org/markup-compatibility/2006" xmlns:a14="http://schemas.microsoft.com/office/drawing/2010/main">
        <mc:Choice Requires="a14">
          <p:sp>
            <p:nvSpPr>
              <p:cNvPr id="15" name="TextBox 14">
                <a:extLst>
                  <a:ext uri="{FF2B5EF4-FFF2-40B4-BE49-F238E27FC236}">
                    <a16:creationId xmlns:a16="http://schemas.microsoft.com/office/drawing/2014/main" id="{CAF991C5-7ED8-4BED-8E07-58C07A24749B}"/>
                  </a:ext>
                </a:extLst>
              </p:cNvPr>
              <p:cNvSpPr txBox="1"/>
              <p:nvPr/>
            </p:nvSpPr>
            <p:spPr>
              <a:xfrm>
                <a:off x="14709387" y="23586059"/>
                <a:ext cx="11589137" cy="4121578"/>
              </a:xfrm>
              <a:prstGeom prst="rect">
                <a:avLst/>
              </a:prstGeom>
              <a:noFill/>
            </p:spPr>
            <p:txBody>
              <a:bodyPr wrap="square" rtlCol="0">
                <a:spAutoFit/>
              </a:bodyPr>
              <a:lstStyle/>
              <a:p>
                <a:r>
                  <a:rPr lang="en-US" sz="2800" dirty="0"/>
                  <a:t>(above)  The standard MHD extensions of the Kolmogorov theory yield the lifetime of a turbulent fluctuations at the measured frequency </a:t>
                </a:r>
                <a:r>
                  <a:rPr lang="en-US" sz="2800" dirty="0" err="1"/>
                  <a:t>f</a:t>
                </a:r>
                <a:r>
                  <a:rPr lang="en-US" sz="2800" baseline="-25000" dirty="0" err="1"/>
                  <a:t>sc</a:t>
                </a:r>
                <a:r>
                  <a:rPr lang="en-US" sz="2800" dirty="0"/>
                  <a:t> = 3 </a:t>
                </a:r>
                <a:r>
                  <a:rPr lang="en-US" sz="2800" dirty="0" err="1"/>
                  <a:t>mHz</a:t>
                </a:r>
                <a:r>
                  <a:rPr lang="en-US" sz="2800" dirty="0"/>
                  <a:t> assuming equipartition of energy between magnetic and kinetic components.</a:t>
                </a:r>
              </a:p>
              <a:p>
                <a:endParaRPr lang="en-US" sz="2800" dirty="0"/>
              </a:p>
              <a:p>
                <a:pPr algn="ctr"/>
                <a14:m>
                  <m:oMath xmlns:m="http://schemas.openxmlformats.org/officeDocument/2006/math">
                    <m:r>
                      <a:rPr lang="en-US" sz="3600" i="1" smtClean="0">
                        <a:latin typeface="Cambria Math" panose="02040503050406030204" pitchFamily="18" charset="0"/>
                        <a:ea typeface="Cambria Math" panose="02040503050406030204" pitchFamily="18" charset="0"/>
                      </a:rPr>
                      <m:t>𝜖</m:t>
                    </m:r>
                    <m:r>
                      <a:rPr lang="en-US" sz="3600" b="0" i="1" smtClean="0">
                        <a:latin typeface="Cambria Math" panose="02040503050406030204" pitchFamily="18" charset="0"/>
                        <a:ea typeface="Cambria Math" panose="02040503050406030204" pitchFamily="18" charset="0"/>
                      </a:rPr>
                      <m:t>=</m:t>
                    </m:r>
                    <m:d>
                      <m:dPr>
                        <m:ctrlPr>
                          <a:rPr lang="en-US" sz="3600" b="0" i="1" smtClean="0">
                            <a:latin typeface="Cambria Math" panose="02040503050406030204" pitchFamily="18" charset="0"/>
                            <a:ea typeface="Cambria Math" panose="02040503050406030204" pitchFamily="18" charset="0"/>
                          </a:rPr>
                        </m:ctrlPr>
                      </m:dPr>
                      <m:e>
                        <m:r>
                          <a:rPr lang="en-US" sz="3600" b="0" i="1" smtClean="0">
                            <a:latin typeface="Cambria Math" panose="02040503050406030204" pitchFamily="18" charset="0"/>
                            <a:ea typeface="Cambria Math" panose="02040503050406030204" pitchFamily="18" charset="0"/>
                          </a:rPr>
                          <m:t>21.8</m:t>
                        </m:r>
                      </m:e>
                    </m:d>
                    <m:r>
                      <a:rPr lang="en-US" sz="3600" b="0" i="1" baseline="30000" smtClean="0">
                        <a:latin typeface="Cambria Math" panose="02040503050406030204" pitchFamily="18" charset="0"/>
                        <a:ea typeface="Cambria Math" panose="02040503050406030204" pitchFamily="18" charset="0"/>
                      </a:rPr>
                      <m:t>3</m:t>
                    </m:r>
                    <m:r>
                      <a:rPr lang="en-US" sz="3600" b="0" i="1" smtClean="0">
                        <a:latin typeface="Cambria Math" panose="02040503050406030204" pitchFamily="18" charset="0"/>
                        <a:ea typeface="Cambria Math" panose="02040503050406030204" pitchFamily="18" charset="0"/>
                      </a:rPr>
                      <m:t> </m:t>
                    </m:r>
                    <m:f>
                      <m:fPr>
                        <m:ctrlPr>
                          <a:rPr lang="en-US" sz="3600" b="0" i="1" smtClean="0">
                            <a:latin typeface="Cambria Math" panose="02040503050406030204" pitchFamily="18" charset="0"/>
                            <a:ea typeface="Cambria Math" panose="02040503050406030204" pitchFamily="18" charset="0"/>
                          </a:rPr>
                        </m:ctrlPr>
                      </m:fPr>
                      <m:num>
                        <m:sSup>
                          <m:sSupPr>
                            <m:ctrlPr>
                              <a:rPr lang="en-US" sz="3600" b="0" i="1" smtClean="0">
                                <a:latin typeface="Cambria Math" panose="02040503050406030204" pitchFamily="18" charset="0"/>
                                <a:ea typeface="Cambria Math" panose="02040503050406030204" pitchFamily="18" charset="0"/>
                              </a:rPr>
                            </m:ctrlPr>
                          </m:sSupPr>
                          <m:e>
                            <m:r>
                              <a:rPr lang="en-US" sz="3600" b="0" i="1" smtClean="0">
                                <a:latin typeface="Cambria Math" panose="02040503050406030204" pitchFamily="18" charset="0"/>
                                <a:ea typeface="Cambria Math" panose="02040503050406030204" pitchFamily="18" charset="0"/>
                              </a:rPr>
                              <m:t>𝑓</m:t>
                            </m:r>
                            <m:r>
                              <a:rPr lang="en-US" sz="3600" b="0" i="1" baseline="-25000" smtClean="0">
                                <a:latin typeface="Cambria Math" panose="02040503050406030204" pitchFamily="18" charset="0"/>
                                <a:ea typeface="Cambria Math" panose="02040503050406030204" pitchFamily="18" charset="0"/>
                              </a:rPr>
                              <m:t>𝑠𝑐</m:t>
                            </m:r>
                          </m:e>
                          <m:sup>
                            <m:r>
                              <a:rPr lang="en-US" sz="3600" b="0" i="1" smtClean="0">
                                <a:latin typeface="Cambria Math" panose="02040503050406030204" pitchFamily="18" charset="0"/>
                                <a:ea typeface="Cambria Math" panose="02040503050406030204" pitchFamily="18" charset="0"/>
                              </a:rPr>
                              <m:t>5/2</m:t>
                            </m:r>
                          </m:sup>
                        </m:sSup>
                      </m:num>
                      <m:den>
                        <m:sSub>
                          <m:sSubPr>
                            <m:ctrlPr>
                              <a:rPr lang="en-US" sz="3600" b="0" i="1" smtClean="0">
                                <a:latin typeface="Cambria Math" panose="02040503050406030204" pitchFamily="18" charset="0"/>
                                <a:ea typeface="Cambria Math" panose="02040503050406030204" pitchFamily="18" charset="0"/>
                              </a:rPr>
                            </m:ctrlPr>
                          </m:sSubPr>
                          <m:e>
                            <m:r>
                              <a:rPr lang="en-US" sz="3600" b="0" i="1" smtClean="0">
                                <a:latin typeface="Cambria Math" panose="02040503050406030204" pitchFamily="18" charset="0"/>
                                <a:ea typeface="Cambria Math" panose="02040503050406030204" pitchFamily="18" charset="0"/>
                              </a:rPr>
                              <m:t>𝑉</m:t>
                            </m:r>
                          </m:e>
                          <m:sub>
                            <m:r>
                              <a:rPr lang="en-US" sz="3600" b="0" i="1" smtClean="0">
                                <a:latin typeface="Cambria Math" panose="02040503050406030204" pitchFamily="18" charset="0"/>
                                <a:ea typeface="Cambria Math" panose="02040503050406030204" pitchFamily="18" charset="0"/>
                              </a:rPr>
                              <m:t>𝑃</m:t>
                            </m:r>
                          </m:sub>
                        </m:sSub>
                      </m:den>
                    </m:f>
                  </m:oMath>
                </a14:m>
                <a:r>
                  <a:rPr lang="en-US" sz="3600" dirty="0"/>
                  <a:t> </a:t>
                </a:r>
                <a14:m>
                  <m:oMath xmlns:m="http://schemas.openxmlformats.org/officeDocument/2006/math">
                    <m:sSup>
                      <m:sSupPr>
                        <m:ctrlPr>
                          <a:rPr lang="en-US" sz="3600" i="1" dirty="0" smtClean="0">
                            <a:latin typeface="Cambria Math" panose="02040503050406030204" pitchFamily="18" charset="0"/>
                          </a:rPr>
                        </m:ctrlPr>
                      </m:sSupPr>
                      <m:e>
                        <m:d>
                          <m:dPr>
                            <m:ctrlPr>
                              <a:rPr lang="en-US" sz="3600" i="1" dirty="0" smtClean="0">
                                <a:latin typeface="Cambria Math" panose="02040503050406030204" pitchFamily="18" charset="0"/>
                              </a:rPr>
                            </m:ctrlPr>
                          </m:dPr>
                          <m:e>
                            <m:f>
                              <m:fPr>
                                <m:ctrlPr>
                                  <a:rPr lang="en-US" sz="3600" i="1" dirty="0" smtClean="0">
                                    <a:latin typeface="Cambria Math" panose="02040503050406030204" pitchFamily="18" charset="0"/>
                                  </a:rPr>
                                </m:ctrlPr>
                              </m:fPr>
                              <m:num>
                                <m:sSub>
                                  <m:sSubPr>
                                    <m:ctrlPr>
                                      <a:rPr lang="en-US" sz="3600" i="1" dirty="0" smtClean="0">
                                        <a:latin typeface="Cambria Math" panose="02040503050406030204" pitchFamily="18" charset="0"/>
                                      </a:rPr>
                                    </m:ctrlPr>
                                  </m:sSubPr>
                                  <m:e>
                                    <m:r>
                                      <a:rPr lang="en-US" sz="3600" b="0" i="1" dirty="0" smtClean="0">
                                        <a:latin typeface="Cambria Math" panose="02040503050406030204" pitchFamily="18" charset="0"/>
                                      </a:rPr>
                                      <m:t>𝑃</m:t>
                                    </m:r>
                                  </m:e>
                                  <m:sub>
                                    <m:r>
                                      <a:rPr lang="en-US" sz="3600" b="0" i="1" dirty="0" smtClean="0">
                                        <a:latin typeface="Cambria Math" panose="02040503050406030204" pitchFamily="18" charset="0"/>
                                      </a:rPr>
                                      <m:t>𝑇𝑟𝑎𝑐𝑒</m:t>
                                    </m:r>
                                  </m:sub>
                                </m:sSub>
                              </m:num>
                              <m:den>
                                <m:sSub>
                                  <m:sSubPr>
                                    <m:ctrlPr>
                                      <a:rPr lang="en-US" sz="3600" i="1" dirty="0" smtClean="0">
                                        <a:latin typeface="Cambria Math" panose="02040503050406030204" pitchFamily="18" charset="0"/>
                                      </a:rPr>
                                    </m:ctrlPr>
                                  </m:sSubPr>
                                  <m:e>
                                    <m:r>
                                      <a:rPr lang="en-US" sz="3600" b="0" i="1" dirty="0" smtClean="0">
                                        <a:latin typeface="Cambria Math" panose="02040503050406030204" pitchFamily="18" charset="0"/>
                                      </a:rPr>
                                      <m:t>𝑁</m:t>
                                    </m:r>
                                  </m:e>
                                  <m:sub>
                                    <m:r>
                                      <a:rPr lang="en-US" sz="3600" b="0" i="1" dirty="0" smtClean="0">
                                        <a:latin typeface="Cambria Math" panose="02040503050406030204" pitchFamily="18" charset="0"/>
                                      </a:rPr>
                                      <m:t>𝑃</m:t>
                                    </m:r>
                                  </m:sub>
                                </m:sSub>
                              </m:den>
                            </m:f>
                          </m:e>
                        </m:d>
                      </m:e>
                      <m:sup>
                        <m:r>
                          <a:rPr lang="en-US" sz="3600" b="0" i="1" dirty="0" smtClean="0">
                            <a:latin typeface="Cambria Math" panose="02040503050406030204" pitchFamily="18" charset="0"/>
                          </a:rPr>
                          <m:t>3/2</m:t>
                        </m:r>
                      </m:sup>
                    </m:sSup>
                  </m:oMath>
                </a14:m>
                <a:r>
                  <a:rPr lang="en-US" sz="3600" dirty="0"/>
                  <a:t>   and   </a:t>
                </a:r>
                <a:r>
                  <a:rPr lang="en-US" sz="3600" dirty="0">
                    <a:sym typeface="Symbol" panose="05050102010706020507" pitchFamily="18" charset="2"/>
                  </a:rPr>
                  <a:t></a:t>
                </a:r>
                <a:r>
                  <a:rPr lang="en-US" sz="3600" baseline="-25000" dirty="0"/>
                  <a:t>Life</a:t>
                </a:r>
                <a:r>
                  <a:rPr lang="en-US" sz="3600" dirty="0"/>
                  <a:t> = 2 </a:t>
                </a:r>
                <a:r>
                  <a:rPr lang="en-US" sz="3600" dirty="0" err="1"/>
                  <a:t>P</a:t>
                </a:r>
                <a:r>
                  <a:rPr lang="en-US" sz="3600" baseline="-25000" dirty="0" err="1"/>
                  <a:t>Trace</a:t>
                </a:r>
                <a:r>
                  <a:rPr lang="en-US" sz="3600" dirty="0"/>
                  <a:t> / </a:t>
                </a:r>
                <a:r>
                  <a:rPr lang="en-US" sz="3600" dirty="0">
                    <a:sym typeface="Symbol" panose="05050102010706020507" pitchFamily="18" charset="2"/>
                  </a:rPr>
                  <a:t></a:t>
                </a:r>
              </a:p>
              <a:p>
                <a:endParaRPr lang="en-US" sz="2800" dirty="0">
                  <a:sym typeface="Symbol" panose="05050102010706020507" pitchFamily="18" charset="2"/>
                </a:endParaRPr>
              </a:p>
              <a:p>
                <a:r>
                  <a:rPr lang="en-US" sz="2800" dirty="0">
                    <a:sym typeface="Symbol" panose="05050102010706020507" pitchFamily="18" charset="2"/>
                  </a:rPr>
                  <a:t>The resulting lifetime of a turbulent fluctuation observed at 3 </a:t>
                </a:r>
                <a:r>
                  <a:rPr lang="en-US" sz="2800" dirty="0" err="1">
                    <a:sym typeface="Symbol" panose="05050102010706020507" pitchFamily="18" charset="2"/>
                  </a:rPr>
                  <a:t>mHz</a:t>
                </a:r>
                <a:r>
                  <a:rPr lang="en-US" sz="2800" dirty="0">
                    <a:sym typeface="Symbol" panose="05050102010706020507" pitchFamily="18" charset="2"/>
                  </a:rPr>
                  <a:t> in the spacecraft frame is 10</a:t>
                </a:r>
                <a:r>
                  <a:rPr lang="en-US" sz="2800" baseline="30000" dirty="0">
                    <a:sym typeface="Symbol" panose="05050102010706020507" pitchFamily="18" charset="2"/>
                  </a:rPr>
                  <a:t>5</a:t>
                </a:r>
                <a:r>
                  <a:rPr lang="en-US" sz="2800" dirty="0">
                    <a:sym typeface="Symbol" panose="05050102010706020507" pitchFamily="18" charset="2"/>
                  </a:rPr>
                  <a:t> sec  1 day in the plasma frame.</a:t>
                </a:r>
                <a:endParaRPr lang="en-US" sz="2800" dirty="0"/>
              </a:p>
            </p:txBody>
          </p:sp>
        </mc:Choice>
        <mc:Fallback xmlns="">
          <p:sp>
            <p:nvSpPr>
              <p:cNvPr id="15" name="TextBox 14">
                <a:extLst>
                  <a:ext uri="{FF2B5EF4-FFF2-40B4-BE49-F238E27FC236}">
                    <a16:creationId xmlns:a16="http://schemas.microsoft.com/office/drawing/2014/main" id="{CAF991C5-7ED8-4BED-8E07-58C07A24749B}"/>
                  </a:ext>
                </a:extLst>
              </p:cNvPr>
              <p:cNvSpPr txBox="1">
                <a:spLocks noRot="1" noChangeAspect="1" noMove="1" noResize="1" noEditPoints="1" noAdjustHandles="1" noChangeArrowheads="1" noChangeShapeType="1" noTextEdit="1"/>
              </p:cNvSpPr>
              <p:nvPr/>
            </p:nvSpPr>
            <p:spPr>
              <a:xfrm>
                <a:off x="14709387" y="23586059"/>
                <a:ext cx="11589137" cy="4121578"/>
              </a:xfrm>
              <a:prstGeom prst="rect">
                <a:avLst/>
              </a:prstGeom>
              <a:blipFill>
                <a:blip r:embed="rId9"/>
                <a:stretch>
                  <a:fillRect l="-1105" t="-1331" b="-3402"/>
                </a:stretch>
              </a:blipFill>
            </p:spPr>
            <p:txBody>
              <a:bodyPr/>
              <a:lstStyle/>
              <a:p>
                <a:r>
                  <a:rPr lang="en-US">
                    <a:noFill/>
                  </a:rPr>
                  <a:t> </a:t>
                </a:r>
              </a:p>
            </p:txBody>
          </p:sp>
        </mc:Fallback>
      </mc:AlternateContent>
      <p:pic>
        <p:nvPicPr>
          <p:cNvPr id="18" name="Picture 17">
            <a:extLst>
              <a:ext uri="{FF2B5EF4-FFF2-40B4-BE49-F238E27FC236}">
                <a16:creationId xmlns:a16="http://schemas.microsoft.com/office/drawing/2014/main" id="{901C9BDA-0A0A-4D3B-8BA1-62453ADABF06}"/>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7047634" y="15530290"/>
            <a:ext cx="6306991" cy="11691007"/>
          </a:xfrm>
          <a:prstGeom prst="rect">
            <a:avLst/>
          </a:prstGeom>
        </p:spPr>
      </p:pic>
      <p:pic>
        <p:nvPicPr>
          <p:cNvPr id="20" name="Picture 19">
            <a:extLst>
              <a:ext uri="{FF2B5EF4-FFF2-40B4-BE49-F238E27FC236}">
                <a16:creationId xmlns:a16="http://schemas.microsoft.com/office/drawing/2014/main" id="{04E2643C-4A7F-4FB6-B497-AAEC56A7A76C}"/>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4444246" y="13528811"/>
            <a:ext cx="12110638" cy="4852445"/>
          </a:xfrm>
          <a:prstGeom prst="rect">
            <a:avLst/>
          </a:prstGeom>
        </p:spPr>
      </p:pic>
      <p:pic>
        <p:nvPicPr>
          <p:cNvPr id="22" name="Picture 21">
            <a:extLst>
              <a:ext uri="{FF2B5EF4-FFF2-40B4-BE49-F238E27FC236}">
                <a16:creationId xmlns:a16="http://schemas.microsoft.com/office/drawing/2014/main" id="{17721945-44CF-4EDF-9EE2-55BA169E43AA}"/>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38078269" y="7139838"/>
            <a:ext cx="12224034" cy="4852446"/>
          </a:xfrm>
          <a:prstGeom prst="rect">
            <a:avLst/>
          </a:prstGeom>
        </p:spPr>
      </p:pic>
      <p:sp>
        <p:nvSpPr>
          <p:cNvPr id="21" name="TextBox 20">
            <a:extLst>
              <a:ext uri="{FF2B5EF4-FFF2-40B4-BE49-F238E27FC236}">
                <a16:creationId xmlns:a16="http://schemas.microsoft.com/office/drawing/2014/main" id="{423AB52B-76E3-4BEB-A441-D3836B8FB2D6}"/>
              </a:ext>
            </a:extLst>
          </p:cNvPr>
          <p:cNvSpPr txBox="1"/>
          <p:nvPr/>
        </p:nvSpPr>
        <p:spPr>
          <a:xfrm>
            <a:off x="1133475" y="29743699"/>
            <a:ext cx="12754147" cy="2677656"/>
          </a:xfrm>
          <a:prstGeom prst="rect">
            <a:avLst/>
          </a:prstGeom>
          <a:noFill/>
          <a:ln w="38100">
            <a:solidFill>
              <a:srgbClr val="FF0000"/>
            </a:solidFill>
          </a:ln>
        </p:spPr>
        <p:txBody>
          <a:bodyPr wrap="square" rtlCol="0">
            <a:spAutoFit/>
          </a:bodyPr>
          <a:lstStyle/>
          <a:p>
            <a:r>
              <a:rPr lang="en-US" sz="2800" u="sng" dirty="0"/>
              <a:t>Acknowledgments</a:t>
            </a:r>
            <a:r>
              <a:rPr lang="en-US" sz="2800" dirty="0"/>
              <a:t>: S.H., P.A.I., Z.B.P., and C.W.S. and are supported by NASA grant NNX17AB86G. B.J.V. is supported by NSF grant AGS1357893. C.J.J. is supported by the Interstellar Boundary Explorer mission as a part of NASAs Explorer Program, partially by NASA SR&amp;T Grant NNG06GD55G, and the Sun-2-Ice (NSF grant number GS1135432) project. C.W.S., B.J.V., and P.A.I. are partially supported by NASA grant 80NSSC17K0009. </a:t>
            </a:r>
          </a:p>
          <a:p>
            <a:r>
              <a:rPr lang="en-US" sz="2800" dirty="0"/>
              <a:t>The data used in this analysis are available from the NSSDC.</a:t>
            </a:r>
          </a:p>
        </p:txBody>
      </p:sp>
      <p:pic>
        <p:nvPicPr>
          <p:cNvPr id="8" name="Picture 7">
            <a:extLst>
              <a:ext uri="{FF2B5EF4-FFF2-40B4-BE49-F238E27FC236}">
                <a16:creationId xmlns:a16="http://schemas.microsoft.com/office/drawing/2014/main" id="{57C691C7-DF9B-41AE-B072-705A5EA6F181}"/>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38056853" y="17165336"/>
            <a:ext cx="12336820" cy="9473101"/>
          </a:xfrm>
          <a:prstGeom prst="rect">
            <a:avLst/>
          </a:prstGeom>
        </p:spPr>
      </p:pic>
      <p:sp>
        <p:nvSpPr>
          <p:cNvPr id="7" name="TextBox 6">
            <a:extLst>
              <a:ext uri="{FF2B5EF4-FFF2-40B4-BE49-F238E27FC236}">
                <a16:creationId xmlns:a16="http://schemas.microsoft.com/office/drawing/2014/main" id="{C0E9E21E-773F-453B-88BD-63F11EF555BE}"/>
              </a:ext>
            </a:extLst>
          </p:cNvPr>
          <p:cNvSpPr txBox="1"/>
          <p:nvPr/>
        </p:nvSpPr>
        <p:spPr>
          <a:xfrm>
            <a:off x="14639925" y="18526125"/>
            <a:ext cx="11918381" cy="1384995"/>
          </a:xfrm>
          <a:prstGeom prst="rect">
            <a:avLst/>
          </a:prstGeom>
          <a:noFill/>
        </p:spPr>
        <p:txBody>
          <a:bodyPr wrap="square" rtlCol="0">
            <a:spAutoFit/>
          </a:bodyPr>
          <a:lstStyle/>
          <a:p>
            <a:r>
              <a:rPr lang="en-US" sz="2800" dirty="0"/>
              <a:t>(above) Ratio of total power to field-aligned component for the fit spectra evaluated at 3 </a:t>
            </a:r>
            <a:r>
              <a:rPr lang="en-US" sz="2800" dirty="0" err="1"/>
              <a:t>mHz.</a:t>
            </a:r>
            <a:r>
              <a:rPr lang="en-US" sz="2800" dirty="0"/>
              <a:t>  The conclusion is that the magnetic fluctuations remain highly transverse to the mean field and are therefore largely non-compressive.</a:t>
            </a:r>
          </a:p>
        </p:txBody>
      </p:sp>
      <p:sp>
        <p:nvSpPr>
          <p:cNvPr id="17" name="TextBox 16">
            <a:extLst>
              <a:ext uri="{FF2B5EF4-FFF2-40B4-BE49-F238E27FC236}">
                <a16:creationId xmlns:a16="http://schemas.microsoft.com/office/drawing/2014/main" id="{8968E729-4761-4D96-9C4F-AAF136A5EA8F}"/>
              </a:ext>
            </a:extLst>
          </p:cNvPr>
          <p:cNvSpPr txBox="1"/>
          <p:nvPr/>
        </p:nvSpPr>
        <p:spPr>
          <a:xfrm>
            <a:off x="27237543" y="27283063"/>
            <a:ext cx="5895975" cy="4832092"/>
          </a:xfrm>
          <a:prstGeom prst="rect">
            <a:avLst/>
          </a:prstGeom>
          <a:noFill/>
        </p:spPr>
        <p:txBody>
          <a:bodyPr wrap="square" rtlCol="0">
            <a:spAutoFit/>
          </a:bodyPr>
          <a:lstStyle/>
          <a:p>
            <a:r>
              <a:rPr lang="en-US" sz="2800" dirty="0"/>
              <a:t>(above) Statistics of the measured anisotropy as a function of the angle between the mean field and radial direction.  (top to bottom) The number of data intervals used that also have PLS data available, the average index of the trace spectra computed over the range 3 to 10 </a:t>
            </a:r>
            <a:r>
              <a:rPr lang="en-US" sz="2800" dirty="0" err="1"/>
              <a:t>mHz</a:t>
            </a:r>
            <a:r>
              <a:rPr lang="en-US" sz="2800" dirty="0"/>
              <a:t>, the ratio of power in the two perpendicular components, and the ratio of the power in the perpendicular to parallel components.</a:t>
            </a:r>
          </a:p>
        </p:txBody>
      </p:sp>
      <p:sp>
        <p:nvSpPr>
          <p:cNvPr id="19" name="TextBox 18">
            <a:extLst>
              <a:ext uri="{FF2B5EF4-FFF2-40B4-BE49-F238E27FC236}">
                <a16:creationId xmlns:a16="http://schemas.microsoft.com/office/drawing/2014/main" id="{1D3BC38A-6BED-4CF0-9DDF-9255FC5035E8}"/>
              </a:ext>
            </a:extLst>
          </p:cNvPr>
          <p:cNvSpPr txBox="1"/>
          <p:nvPr/>
        </p:nvSpPr>
        <p:spPr>
          <a:xfrm>
            <a:off x="33442275" y="7321332"/>
            <a:ext cx="4571960" cy="19482256"/>
          </a:xfrm>
          <a:prstGeom prst="rect">
            <a:avLst/>
          </a:prstGeom>
          <a:noFill/>
        </p:spPr>
        <p:txBody>
          <a:bodyPr wrap="square" rtlCol="0">
            <a:spAutoFit/>
          </a:bodyPr>
          <a:lstStyle/>
          <a:p>
            <a:r>
              <a:rPr lang="en-US" sz="2800" dirty="0"/>
              <a:t>We compute two forms of anisotropy for the fluctuating magnetic field using the definitions to the left where</a:t>
            </a:r>
          </a:p>
          <a:p>
            <a:r>
              <a:rPr lang="en-US" sz="2800" dirty="0"/>
              <a:t>Y </a:t>
            </a:r>
            <a:r>
              <a:rPr lang="en-US" sz="2800" dirty="0">
                <a:sym typeface="Symbol" panose="05050102010706020507" pitchFamily="18" charset="2"/>
              </a:rPr>
              <a:t> (</a:t>
            </a:r>
            <a:r>
              <a:rPr lang="en-US" sz="2800" dirty="0" err="1">
                <a:sym typeface="Symbol" panose="05050102010706020507" pitchFamily="18" charset="2"/>
              </a:rPr>
              <a:t>BxR</a:t>
            </a:r>
            <a:r>
              <a:rPr lang="en-US" sz="2800" dirty="0">
                <a:sym typeface="Symbol" panose="05050102010706020507" pitchFamily="18" charset="2"/>
              </a:rPr>
              <a:t>), X  Bx(</a:t>
            </a:r>
            <a:r>
              <a:rPr lang="en-US" sz="2800" dirty="0" err="1">
                <a:sym typeface="Symbol" panose="05050102010706020507" pitchFamily="18" charset="2"/>
              </a:rPr>
              <a:t>BxR</a:t>
            </a:r>
            <a:r>
              <a:rPr lang="en-US" sz="2800" dirty="0">
                <a:sym typeface="Symbol" panose="05050102010706020507" pitchFamily="18" charset="2"/>
              </a:rPr>
              <a:t>), Z = B.</a:t>
            </a:r>
            <a:endParaRPr lang="en-US" sz="2800" dirty="0"/>
          </a:p>
          <a:p>
            <a:endParaRPr lang="en-US" sz="2800" dirty="0"/>
          </a:p>
          <a:p>
            <a:r>
              <a:rPr lang="en-US" sz="2800" dirty="0"/>
              <a:t>The anisotropy between the trace elements of the power spectral density matrix, </a:t>
            </a:r>
          </a:p>
          <a:p>
            <a:r>
              <a:rPr lang="en-US" sz="2800" dirty="0"/>
              <a:t>		1 &lt; P</a:t>
            </a:r>
            <a:r>
              <a:rPr lang="en-US" sz="2800" baseline="-25000" dirty="0"/>
              <a:t>YY</a:t>
            </a:r>
            <a:r>
              <a:rPr lang="en-US" sz="2800" dirty="0"/>
              <a:t>/P</a:t>
            </a:r>
            <a:r>
              <a:rPr lang="en-US" sz="2800" baseline="-25000" dirty="0"/>
              <a:t>XX</a:t>
            </a:r>
            <a:r>
              <a:rPr lang="en-US" sz="2800" dirty="0"/>
              <a:t> &lt; |</a:t>
            </a:r>
            <a:r>
              <a:rPr lang="en-US" sz="2800" dirty="0" err="1"/>
              <a:t>n</a:t>
            </a:r>
            <a:r>
              <a:rPr lang="en-US" sz="2800" baseline="-25000" dirty="0" err="1"/>
              <a:t>i</a:t>
            </a:r>
            <a:r>
              <a:rPr lang="en-US" sz="2800" dirty="0"/>
              <a:t>|, </a:t>
            </a:r>
          </a:p>
          <a:p>
            <a:r>
              <a:rPr lang="en-US" sz="2800" dirty="0"/>
              <a:t>was shown by Bieber et al. (1996) to describe the ratio of perpendicular to field-aligned wave vector energy in a uniform solar wind.</a:t>
            </a:r>
          </a:p>
          <a:p>
            <a:endParaRPr lang="en-US" sz="2800" dirty="0"/>
          </a:p>
          <a:p>
            <a:r>
              <a:rPr lang="en-US" sz="2800" dirty="0"/>
              <a:t>The anisotropy (P</a:t>
            </a:r>
            <a:r>
              <a:rPr lang="en-US" sz="2800" baseline="-25000" dirty="0"/>
              <a:t>XX</a:t>
            </a:r>
            <a:r>
              <a:rPr lang="en-US" sz="2800" dirty="0"/>
              <a:t>+P</a:t>
            </a:r>
            <a:r>
              <a:rPr lang="en-US" sz="2800" baseline="-25000" dirty="0"/>
              <a:t>YY</a:t>
            </a:r>
            <a:r>
              <a:rPr lang="en-US" sz="2800" dirty="0"/>
              <a:t>)/P</a:t>
            </a:r>
            <a:r>
              <a:rPr lang="en-US" sz="2800" baseline="-25000" dirty="0"/>
              <a:t>ZZ</a:t>
            </a:r>
            <a:r>
              <a:rPr lang="en-US" sz="2800" dirty="0"/>
              <a:t> describes the degree of compression.</a:t>
            </a:r>
          </a:p>
          <a:p>
            <a:endParaRPr lang="en-US" sz="2800" dirty="0"/>
          </a:p>
          <a:p>
            <a:r>
              <a:rPr lang="en-US" sz="2800" dirty="0"/>
              <a:t>(right) The P</a:t>
            </a:r>
            <a:r>
              <a:rPr lang="en-US" sz="2800" baseline="-25000" dirty="0"/>
              <a:t>YY</a:t>
            </a:r>
            <a:r>
              <a:rPr lang="en-US" sz="2800" dirty="0"/>
              <a:t>/P</a:t>
            </a:r>
            <a:r>
              <a:rPr lang="en-US" sz="2800" baseline="-25000" dirty="0"/>
              <a:t>XX</a:t>
            </a:r>
            <a:r>
              <a:rPr lang="en-US" sz="2800" dirty="0"/>
              <a:t> anisotropy computed over the range 3 to 10 </a:t>
            </a:r>
            <a:r>
              <a:rPr lang="en-US" sz="2800" dirty="0" err="1"/>
              <a:t>mHz</a:t>
            </a:r>
            <a:r>
              <a:rPr lang="en-US" sz="2800" dirty="0"/>
              <a:t> is shown as a function of heliocentric distance, R, and angle between the mean field and radial direction.  The values greatly exceed the upper limit given by the spectral index, </a:t>
            </a:r>
            <a:r>
              <a:rPr lang="en-US" sz="2800" dirty="0" err="1"/>
              <a:t>n</a:t>
            </a:r>
            <a:r>
              <a:rPr lang="en-US" sz="2800" baseline="-25000" dirty="0" err="1"/>
              <a:t>i</a:t>
            </a:r>
            <a:r>
              <a:rPr lang="en-US" sz="2800" dirty="0"/>
              <a:t>, and cannot be explained by the Bieber et al. analysis.</a:t>
            </a:r>
          </a:p>
          <a:p>
            <a:endParaRPr lang="en-US" sz="2800" dirty="0"/>
          </a:p>
          <a:p>
            <a:r>
              <a:rPr lang="en-US" sz="2800" dirty="0"/>
              <a:t>We explored the possibility that expansion affects the power spectrum under the assumption that the time available to alter the spectrum is the turbulent lifetime of the fluctuations.</a:t>
            </a:r>
          </a:p>
          <a:p>
            <a:endParaRPr lang="en-US" sz="2800" dirty="0"/>
          </a:p>
          <a:p>
            <a:r>
              <a:rPr lang="en-US" sz="2800" dirty="0"/>
              <a:t>Uniform spherical expansion acts to </a:t>
            </a:r>
            <a:r>
              <a:rPr lang="en-US" sz="2800" b="1" dirty="0"/>
              <a:t>increase</a:t>
            </a:r>
            <a:r>
              <a:rPr lang="en-US" sz="2800" dirty="0"/>
              <a:t> the anisotropy, but the lifetime is inadequate to achieve the observed anisotropies.</a:t>
            </a:r>
          </a:p>
        </p:txBody>
      </p:sp>
      <p:pic>
        <p:nvPicPr>
          <p:cNvPr id="24" name="Picture 23">
            <a:extLst>
              <a:ext uri="{FF2B5EF4-FFF2-40B4-BE49-F238E27FC236}">
                <a16:creationId xmlns:a16="http://schemas.microsoft.com/office/drawing/2014/main" id="{C84B2C06-5244-4A99-A793-C99F0F2B0E1D}"/>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7883998" y="7345504"/>
            <a:ext cx="4732501" cy="7920632"/>
          </a:xfrm>
          <a:prstGeom prst="rect">
            <a:avLst/>
          </a:prstGeom>
        </p:spPr>
      </p:pic>
      <p:sp>
        <p:nvSpPr>
          <p:cNvPr id="23" name="TextBox 22">
            <a:extLst>
              <a:ext uri="{FF2B5EF4-FFF2-40B4-BE49-F238E27FC236}">
                <a16:creationId xmlns:a16="http://schemas.microsoft.com/office/drawing/2014/main" id="{329FD8F4-501E-48E6-B4C8-1DB0E8261209}"/>
              </a:ext>
            </a:extLst>
          </p:cNvPr>
          <p:cNvSpPr txBox="1"/>
          <p:nvPr/>
        </p:nvSpPr>
        <p:spPr>
          <a:xfrm>
            <a:off x="33546143" y="26797467"/>
            <a:ext cx="16573412" cy="5693866"/>
          </a:xfrm>
          <a:prstGeom prst="rect">
            <a:avLst/>
          </a:prstGeom>
          <a:noFill/>
          <a:ln w="38100">
            <a:solidFill>
              <a:srgbClr val="FF0000"/>
            </a:solidFill>
          </a:ln>
        </p:spPr>
        <p:txBody>
          <a:bodyPr wrap="square" rtlCol="0">
            <a:spAutoFit/>
          </a:bodyPr>
          <a:lstStyle/>
          <a:p>
            <a:r>
              <a:rPr lang="en-US" sz="2800" dirty="0">
                <a:sym typeface="Symbol" panose="05050102010706020507" pitchFamily="18" charset="2"/>
              </a:rPr>
              <a:t>We explore the possible explanation due to uniform spherical expansion, compression and rarefaction flows.  Uniform spherical expression yields the correct sense of anisotropy, but is only a 10% effect.</a:t>
            </a:r>
          </a:p>
          <a:p>
            <a:endParaRPr lang="en-US" sz="2800" dirty="0">
              <a:sym typeface="Symbol" panose="05050102010706020507" pitchFamily="18" charset="2"/>
            </a:endParaRPr>
          </a:p>
          <a:p>
            <a:r>
              <a:rPr lang="en-US" sz="2800" dirty="0">
                <a:sym typeface="Symbol" panose="05050102010706020507" pitchFamily="18" charset="2"/>
              </a:rPr>
              <a:t>In our compression and rarefaction analysis, V is the difference in the wind speed from one hour before minus one hour after the analysis interval.  Negative values indicate rarefaction while positive values are compression.</a:t>
            </a:r>
          </a:p>
          <a:p>
            <a:endParaRPr lang="en-US" sz="2800" dirty="0">
              <a:sym typeface="Symbol" panose="05050102010706020507" pitchFamily="18" charset="2"/>
            </a:endParaRPr>
          </a:p>
          <a:p>
            <a:r>
              <a:rPr lang="en-US" sz="2800" dirty="0">
                <a:sym typeface="Symbol" panose="05050102010706020507" pitchFamily="18" charset="2"/>
              </a:rPr>
              <a:t>Rarefaction decreases P</a:t>
            </a:r>
            <a:r>
              <a:rPr lang="en-US" sz="2800" baseline="-25000" dirty="0">
                <a:sym typeface="Symbol" panose="05050102010706020507" pitchFamily="18" charset="2"/>
              </a:rPr>
              <a:t>YY</a:t>
            </a:r>
            <a:r>
              <a:rPr lang="en-US" sz="2800" dirty="0">
                <a:sym typeface="Symbol" panose="05050102010706020507" pitchFamily="18" charset="2"/>
              </a:rPr>
              <a:t> while leaving P</a:t>
            </a:r>
            <a:r>
              <a:rPr lang="en-US" sz="2800" baseline="-25000" dirty="0">
                <a:sym typeface="Symbol" panose="05050102010706020507" pitchFamily="18" charset="2"/>
              </a:rPr>
              <a:t>XX</a:t>
            </a:r>
            <a:r>
              <a:rPr lang="en-US" sz="2800" dirty="0">
                <a:sym typeface="Symbol" panose="05050102010706020507" pitchFamily="18" charset="2"/>
              </a:rPr>
              <a:t> unchanged, thereby reducing the anisotropy P</a:t>
            </a:r>
            <a:r>
              <a:rPr lang="en-US" sz="2800" baseline="-25000" dirty="0">
                <a:sym typeface="Symbol" panose="05050102010706020507" pitchFamily="18" charset="2"/>
              </a:rPr>
              <a:t>YY</a:t>
            </a:r>
            <a:r>
              <a:rPr lang="en-US" sz="2800" dirty="0">
                <a:sym typeface="Symbol" panose="05050102010706020507" pitchFamily="18" charset="2"/>
              </a:rPr>
              <a:t>/P</a:t>
            </a:r>
            <a:r>
              <a:rPr lang="en-US" sz="2800" baseline="-25000" dirty="0">
                <a:sym typeface="Symbol" panose="05050102010706020507" pitchFamily="18" charset="2"/>
              </a:rPr>
              <a:t>XX</a:t>
            </a:r>
            <a:r>
              <a:rPr lang="en-US" sz="2800" dirty="0">
                <a:sym typeface="Symbol" panose="05050102010706020507" pitchFamily="18" charset="2"/>
              </a:rPr>
              <a:t>.</a:t>
            </a:r>
          </a:p>
          <a:p>
            <a:endParaRPr lang="en-US" sz="2800" dirty="0">
              <a:sym typeface="Symbol" panose="05050102010706020507" pitchFamily="18" charset="2"/>
            </a:endParaRPr>
          </a:p>
          <a:p>
            <a:r>
              <a:rPr lang="en-US" sz="2800" dirty="0">
                <a:sym typeface="Symbol" panose="05050102010706020507" pitchFamily="18" charset="2"/>
              </a:rPr>
              <a:t>Compression increases P</a:t>
            </a:r>
            <a:r>
              <a:rPr lang="en-US" sz="2800" baseline="-25000" dirty="0">
                <a:sym typeface="Symbol" panose="05050102010706020507" pitchFamily="18" charset="2"/>
              </a:rPr>
              <a:t>YY</a:t>
            </a:r>
            <a:r>
              <a:rPr lang="en-US" sz="2800" dirty="0">
                <a:sym typeface="Symbol" panose="05050102010706020507" pitchFamily="18" charset="2"/>
              </a:rPr>
              <a:t> while leaving P</a:t>
            </a:r>
            <a:r>
              <a:rPr lang="en-US" sz="2800" baseline="-25000" dirty="0">
                <a:sym typeface="Symbol" panose="05050102010706020507" pitchFamily="18" charset="2"/>
              </a:rPr>
              <a:t>XX</a:t>
            </a:r>
            <a:r>
              <a:rPr lang="en-US" sz="2800" dirty="0">
                <a:sym typeface="Symbol" panose="05050102010706020507" pitchFamily="18" charset="2"/>
              </a:rPr>
              <a:t> unchanged, thereby increasing the anisotropy P</a:t>
            </a:r>
            <a:r>
              <a:rPr lang="en-US" sz="2800" baseline="-25000" dirty="0">
                <a:sym typeface="Symbol" panose="05050102010706020507" pitchFamily="18" charset="2"/>
              </a:rPr>
              <a:t>YY</a:t>
            </a:r>
            <a:r>
              <a:rPr lang="en-US" sz="2800" dirty="0">
                <a:sym typeface="Symbol" panose="05050102010706020507" pitchFamily="18" charset="2"/>
              </a:rPr>
              <a:t>/P</a:t>
            </a:r>
            <a:r>
              <a:rPr lang="en-US" sz="2800" baseline="-25000" dirty="0">
                <a:sym typeface="Symbol" panose="05050102010706020507" pitchFamily="18" charset="2"/>
              </a:rPr>
              <a:t>XX</a:t>
            </a:r>
            <a:r>
              <a:rPr lang="en-US" sz="2800" dirty="0">
                <a:sym typeface="Symbol" panose="05050102010706020507" pitchFamily="18" charset="2"/>
              </a:rPr>
              <a:t>.</a:t>
            </a:r>
          </a:p>
          <a:p>
            <a:endParaRPr lang="en-US" sz="2800" dirty="0">
              <a:sym typeface="Symbol" panose="05050102010706020507" pitchFamily="18" charset="2"/>
            </a:endParaRPr>
          </a:p>
          <a:p>
            <a:r>
              <a:rPr lang="en-US" sz="2800" dirty="0">
                <a:sym typeface="Symbol" panose="05050102010706020507" pitchFamily="18" charset="2"/>
              </a:rPr>
              <a:t>The value of 1 + (V)/V</a:t>
            </a:r>
            <a:r>
              <a:rPr lang="en-US" sz="2800" baseline="-25000" dirty="0">
                <a:sym typeface="Symbol" panose="05050102010706020507" pitchFamily="18" charset="2"/>
              </a:rPr>
              <a:t>SW</a:t>
            </a:r>
            <a:r>
              <a:rPr lang="en-US" sz="2800" dirty="0">
                <a:sym typeface="Symbol" panose="05050102010706020507" pitchFamily="18" charset="2"/>
              </a:rPr>
              <a:t> represents the fractional volume change due to rarefaction or compression flow and should equal the ratio P</a:t>
            </a:r>
            <a:r>
              <a:rPr lang="en-US" sz="2800" baseline="-25000" dirty="0">
                <a:sym typeface="Symbol" panose="05050102010706020507" pitchFamily="18" charset="2"/>
              </a:rPr>
              <a:t>YY</a:t>
            </a:r>
            <a:r>
              <a:rPr lang="en-US" sz="2800" dirty="0">
                <a:sym typeface="Symbol" panose="05050102010706020507" pitchFamily="18" charset="2"/>
              </a:rPr>
              <a:t>/P</a:t>
            </a:r>
            <a:r>
              <a:rPr lang="en-US" sz="2800" baseline="-25000" dirty="0">
                <a:sym typeface="Symbol" panose="05050102010706020507" pitchFamily="18" charset="2"/>
              </a:rPr>
              <a:t>XX</a:t>
            </a:r>
            <a:r>
              <a:rPr lang="en-US" sz="2800" dirty="0">
                <a:sym typeface="Symbol" panose="05050102010706020507" pitchFamily="18" charset="2"/>
              </a:rPr>
              <a:t>.  The trend does not show good agreement with expectation even though the elevated values of the anisotropy are associated with compressive flow.</a:t>
            </a:r>
          </a:p>
        </p:txBody>
      </p:sp>
      <p:sp>
        <p:nvSpPr>
          <p:cNvPr id="25" name="TextBox 24">
            <a:extLst>
              <a:ext uri="{FF2B5EF4-FFF2-40B4-BE49-F238E27FC236}">
                <a16:creationId xmlns:a16="http://schemas.microsoft.com/office/drawing/2014/main" id="{7F294E88-0A06-4522-9043-BE9F9274F4D2}"/>
              </a:ext>
            </a:extLst>
          </p:cNvPr>
          <p:cNvSpPr txBox="1"/>
          <p:nvPr/>
        </p:nvSpPr>
        <p:spPr>
          <a:xfrm>
            <a:off x="14592301" y="28438774"/>
            <a:ext cx="11962584" cy="3970318"/>
          </a:xfrm>
          <a:prstGeom prst="rect">
            <a:avLst/>
          </a:prstGeom>
          <a:noFill/>
          <a:ln w="38100">
            <a:solidFill>
              <a:srgbClr val="FF0000"/>
            </a:solidFill>
          </a:ln>
        </p:spPr>
        <p:txBody>
          <a:bodyPr wrap="square" rtlCol="0">
            <a:spAutoFit/>
          </a:bodyPr>
          <a:lstStyle/>
          <a:p>
            <a:r>
              <a:rPr lang="en-US" sz="2800" u="sng" dirty="0"/>
              <a:t>References</a:t>
            </a:r>
            <a:r>
              <a:rPr lang="en-US" sz="2800" dirty="0"/>
              <a:t>:</a:t>
            </a:r>
          </a:p>
          <a:p>
            <a:pPr marL="457200" indent="-457200">
              <a:buFont typeface="Arial" panose="020B0604020202020204" pitchFamily="34" charset="0"/>
              <a:buChar char="•"/>
            </a:pPr>
            <a:r>
              <a:rPr lang="en-US" sz="2800" dirty="0"/>
              <a:t>Belcher and Davis, Large-amplitude Alfven waves in the interplanetary medium, 2, </a:t>
            </a:r>
            <a:r>
              <a:rPr lang="en-US" sz="2800" i="1" dirty="0"/>
              <a:t>J. </a:t>
            </a:r>
            <a:r>
              <a:rPr lang="en-US" sz="2800" i="1" dirty="0" err="1"/>
              <a:t>Geophys</a:t>
            </a:r>
            <a:r>
              <a:rPr lang="en-US" sz="2800" i="1" dirty="0"/>
              <a:t>. Res</a:t>
            </a:r>
            <a:r>
              <a:rPr lang="en-US" sz="2800" dirty="0"/>
              <a:t>., </a:t>
            </a:r>
            <a:r>
              <a:rPr lang="en-US" sz="2800" b="1" dirty="0"/>
              <a:t>76</a:t>
            </a:r>
            <a:r>
              <a:rPr lang="en-US" sz="2800" dirty="0"/>
              <a:t>, 3534-3563, 1971.</a:t>
            </a:r>
          </a:p>
          <a:p>
            <a:pPr marL="457200" indent="-457200">
              <a:buFont typeface="Arial" panose="020B0604020202020204" pitchFamily="34" charset="0"/>
              <a:buChar char="•"/>
            </a:pPr>
            <a:r>
              <a:rPr lang="en-US" sz="2800" dirty="0"/>
              <a:t>Bieber et al., Dominant two-dimensional solar wind turbulence with implications for cosmic ray transport, </a:t>
            </a:r>
            <a:r>
              <a:rPr lang="en-US" sz="2800" i="1" dirty="0"/>
              <a:t>J. </a:t>
            </a:r>
            <a:r>
              <a:rPr lang="en-US" sz="2800" i="1" dirty="0" err="1"/>
              <a:t>Geophys</a:t>
            </a:r>
            <a:r>
              <a:rPr lang="en-US" sz="2800" i="1" dirty="0"/>
              <a:t>., Res</a:t>
            </a:r>
            <a:r>
              <a:rPr lang="en-US" sz="2800" dirty="0"/>
              <a:t>., </a:t>
            </a:r>
            <a:r>
              <a:rPr lang="en-US" sz="2800" b="1" dirty="0"/>
              <a:t>101</a:t>
            </a:r>
            <a:r>
              <a:rPr lang="en-US" sz="2800" dirty="0"/>
              <a:t>, 2511-2522, 1996.</a:t>
            </a:r>
          </a:p>
          <a:p>
            <a:pPr marL="457200" indent="-457200">
              <a:buFont typeface="Arial" panose="020B0604020202020204" pitchFamily="34" charset="0"/>
              <a:buChar char="•"/>
            </a:pPr>
            <a:r>
              <a:rPr lang="en-US" sz="2800" dirty="0"/>
              <a:t>Pine et al., Voyager Observations of Turbulence from 1 to 45AU: Evidence of Dissipation of Magnetic Fluctuations, in preparation.</a:t>
            </a:r>
          </a:p>
          <a:p>
            <a:pPr marL="457200" indent="-457200">
              <a:buFont typeface="Arial" panose="020B0604020202020204" pitchFamily="34" charset="0"/>
              <a:buChar char="•"/>
            </a:pPr>
            <a:r>
              <a:rPr lang="en-US" sz="2800" dirty="0"/>
              <a:t>Pine et al., </a:t>
            </a:r>
            <a:r>
              <a:rPr lang="en-US" sz="2800" dirty="0">
                <a:latin typeface="CMBX12"/>
              </a:rPr>
              <a:t>Voyager Observations of Turbulence from 1 to 45AU: Evidence of Expansion Effects in Magnetic Fluctuations, in preparation.</a:t>
            </a:r>
            <a:endParaRPr lang="en-US" sz="2800" dirty="0"/>
          </a:p>
        </p:txBody>
      </p:sp>
    </p:spTree>
    <p:extLst>
      <p:ext uri="{BB962C8B-B14F-4D97-AF65-F5344CB8AC3E}">
        <p14:creationId xmlns:p14="http://schemas.microsoft.com/office/powerpoint/2010/main" val="70800436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563</TotalTime>
  <Words>1130</Words>
  <Application>Microsoft Office PowerPoint</Application>
  <PresentationFormat>Custom</PresentationFormat>
  <Paragraphs>42</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Calibri Light</vt:lpstr>
      <vt:lpstr>Cambria Math</vt:lpstr>
      <vt:lpstr>CMBX12</vt:lpstr>
      <vt:lpstr>Symbol</vt:lpstr>
      <vt:lpstr>Office Theme</vt:lpstr>
      <vt:lpstr>Expansion Effects in Voyager Magnetic Field Spectra Zackary B. Pine, Charles W. Smith, Sophia J. Hollick, Colin J. Joyce, Bernard J. Vasquez,  Philip A. Isenberg, Matthew R. Argall, and Megan L. McLaurin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Magnetic Waves Excited by Newborn Interstellar Pickup Ions  Measured by the Voyager Spacecraft From 1 to 45 AU Sophia J. Hollick, Charles W. Smith, Zackary B. Pine, Matthew R. Argall, Colin J. Joyce,  Philip A. Isenberg, Bernard J. Vasquez, Nathan A. Schwadron, Justyna M. Sokol,  Maciej Bzowski and Marzena A. Kubiak</dc:title>
  <dc:creator>Smith, Charles</dc:creator>
  <cp:lastModifiedBy>Smith, Charles</cp:lastModifiedBy>
  <cp:revision>68</cp:revision>
  <dcterms:created xsi:type="dcterms:W3CDTF">2018-11-09T19:14:17Z</dcterms:created>
  <dcterms:modified xsi:type="dcterms:W3CDTF">2018-12-05T19:03:30Z</dcterms:modified>
</cp:coreProperties>
</file>