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32086550" cy="26928763"/>
  <p:notesSz cx="6858000" cy="9144000"/>
  <p:defaultTextStyle>
    <a:defPPr>
      <a:defRPr lang="en-US"/>
    </a:defPPr>
    <a:lvl1pPr marL="0" algn="l" defTabSz="1652593" rtl="0" eaLnBrk="1" latinLnBrk="0" hangingPunct="1">
      <a:defRPr sz="6500" kern="1200">
        <a:solidFill>
          <a:schemeClr val="tx1"/>
        </a:solidFill>
        <a:latin typeface="+mn-lt"/>
        <a:ea typeface="+mn-ea"/>
        <a:cs typeface="+mn-cs"/>
      </a:defRPr>
    </a:lvl1pPr>
    <a:lvl2pPr marL="1652593" algn="l" defTabSz="1652593" rtl="0" eaLnBrk="1" latinLnBrk="0" hangingPunct="1">
      <a:defRPr sz="6500" kern="1200">
        <a:solidFill>
          <a:schemeClr val="tx1"/>
        </a:solidFill>
        <a:latin typeface="+mn-lt"/>
        <a:ea typeface="+mn-ea"/>
        <a:cs typeface="+mn-cs"/>
      </a:defRPr>
    </a:lvl2pPr>
    <a:lvl3pPr marL="3305186" algn="l" defTabSz="1652593" rtl="0" eaLnBrk="1" latinLnBrk="0" hangingPunct="1">
      <a:defRPr sz="6500" kern="1200">
        <a:solidFill>
          <a:schemeClr val="tx1"/>
        </a:solidFill>
        <a:latin typeface="+mn-lt"/>
        <a:ea typeface="+mn-ea"/>
        <a:cs typeface="+mn-cs"/>
      </a:defRPr>
    </a:lvl3pPr>
    <a:lvl4pPr marL="4957780" algn="l" defTabSz="1652593" rtl="0" eaLnBrk="1" latinLnBrk="0" hangingPunct="1">
      <a:defRPr sz="6500" kern="1200">
        <a:solidFill>
          <a:schemeClr val="tx1"/>
        </a:solidFill>
        <a:latin typeface="+mn-lt"/>
        <a:ea typeface="+mn-ea"/>
        <a:cs typeface="+mn-cs"/>
      </a:defRPr>
    </a:lvl4pPr>
    <a:lvl5pPr marL="6610373" algn="l" defTabSz="1652593" rtl="0" eaLnBrk="1" latinLnBrk="0" hangingPunct="1">
      <a:defRPr sz="6500" kern="1200">
        <a:solidFill>
          <a:schemeClr val="tx1"/>
        </a:solidFill>
        <a:latin typeface="+mn-lt"/>
        <a:ea typeface="+mn-ea"/>
        <a:cs typeface="+mn-cs"/>
      </a:defRPr>
    </a:lvl5pPr>
    <a:lvl6pPr marL="8262966" algn="l" defTabSz="1652593" rtl="0" eaLnBrk="1" latinLnBrk="0" hangingPunct="1">
      <a:defRPr sz="6500" kern="1200">
        <a:solidFill>
          <a:schemeClr val="tx1"/>
        </a:solidFill>
        <a:latin typeface="+mn-lt"/>
        <a:ea typeface="+mn-ea"/>
        <a:cs typeface="+mn-cs"/>
      </a:defRPr>
    </a:lvl6pPr>
    <a:lvl7pPr marL="9915559" algn="l" defTabSz="1652593" rtl="0" eaLnBrk="1" latinLnBrk="0" hangingPunct="1">
      <a:defRPr sz="6500" kern="1200">
        <a:solidFill>
          <a:schemeClr val="tx1"/>
        </a:solidFill>
        <a:latin typeface="+mn-lt"/>
        <a:ea typeface="+mn-ea"/>
        <a:cs typeface="+mn-cs"/>
      </a:defRPr>
    </a:lvl7pPr>
    <a:lvl8pPr marL="11568152" algn="l" defTabSz="1652593" rtl="0" eaLnBrk="1" latinLnBrk="0" hangingPunct="1">
      <a:defRPr sz="6500" kern="1200">
        <a:solidFill>
          <a:schemeClr val="tx1"/>
        </a:solidFill>
        <a:latin typeface="+mn-lt"/>
        <a:ea typeface="+mn-ea"/>
        <a:cs typeface="+mn-cs"/>
      </a:defRPr>
    </a:lvl8pPr>
    <a:lvl9pPr marL="13220746" algn="l" defTabSz="1652593" rtl="0" eaLnBrk="1" latinLnBrk="0" hangingPunct="1">
      <a:defRPr sz="65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134" d="100"/>
          <a:sy n="134" d="100"/>
        </p:scale>
        <p:origin x="14000" y="5064"/>
      </p:cViewPr>
      <p:guideLst>
        <p:guide orient="horz" pos="8482"/>
        <p:guide pos="10106"/>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EBFE6F7-7DB5-D54C-87E7-0ADE9A6D3862}" type="datetimeFigureOut">
              <a:rPr lang="en-US" smtClean="0"/>
              <a:t>12/5/18</a:t>
            </a:fld>
            <a:endParaRPr lang="en-US"/>
          </a:p>
        </p:txBody>
      </p:sp>
      <p:sp>
        <p:nvSpPr>
          <p:cNvPr id="4" name="Slide Image Placeholder 3"/>
          <p:cNvSpPr>
            <a:spLocks noGrp="1" noRot="1" noChangeAspect="1"/>
          </p:cNvSpPr>
          <p:nvPr>
            <p:ph type="sldImg" idx="2"/>
          </p:nvPr>
        </p:nvSpPr>
        <p:spPr>
          <a:xfrm>
            <a:off x="1385888" y="685800"/>
            <a:ext cx="4086225"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665070E-5C71-404C-AD94-9E842A29377D}" type="slidenum">
              <a:rPr lang="en-US" smtClean="0"/>
              <a:t>‹#›</a:t>
            </a:fld>
            <a:endParaRPr lang="en-US"/>
          </a:p>
        </p:txBody>
      </p:sp>
    </p:spTree>
    <p:extLst>
      <p:ext uri="{BB962C8B-B14F-4D97-AF65-F5344CB8AC3E}">
        <p14:creationId xmlns:p14="http://schemas.microsoft.com/office/powerpoint/2010/main" val="3402722879"/>
      </p:ext>
    </p:extLst>
  </p:cSld>
  <p:clrMap bg1="lt1" tx1="dk1" bg2="lt2" tx2="dk2" accent1="accent1" accent2="accent2" accent3="accent3" accent4="accent4" accent5="accent5" accent6="accent6" hlink="hlink" folHlink="folHlink"/>
  <p:notesStyle>
    <a:lvl1pPr marL="0" algn="l" defTabSz="286355" rtl="0" eaLnBrk="1" latinLnBrk="0" hangingPunct="1">
      <a:defRPr sz="800" kern="1200">
        <a:solidFill>
          <a:schemeClr val="tx1"/>
        </a:solidFill>
        <a:latin typeface="+mn-lt"/>
        <a:ea typeface="+mn-ea"/>
        <a:cs typeface="+mn-cs"/>
      </a:defRPr>
    </a:lvl1pPr>
    <a:lvl2pPr marL="286355" algn="l" defTabSz="286355" rtl="0" eaLnBrk="1" latinLnBrk="0" hangingPunct="1">
      <a:defRPr sz="800" kern="1200">
        <a:solidFill>
          <a:schemeClr val="tx1"/>
        </a:solidFill>
        <a:latin typeface="+mn-lt"/>
        <a:ea typeface="+mn-ea"/>
        <a:cs typeface="+mn-cs"/>
      </a:defRPr>
    </a:lvl2pPr>
    <a:lvl3pPr marL="572712" algn="l" defTabSz="286355" rtl="0" eaLnBrk="1" latinLnBrk="0" hangingPunct="1">
      <a:defRPr sz="800" kern="1200">
        <a:solidFill>
          <a:schemeClr val="tx1"/>
        </a:solidFill>
        <a:latin typeface="+mn-lt"/>
        <a:ea typeface="+mn-ea"/>
        <a:cs typeface="+mn-cs"/>
      </a:defRPr>
    </a:lvl3pPr>
    <a:lvl4pPr marL="859067" algn="l" defTabSz="286355" rtl="0" eaLnBrk="1" latinLnBrk="0" hangingPunct="1">
      <a:defRPr sz="800" kern="1200">
        <a:solidFill>
          <a:schemeClr val="tx1"/>
        </a:solidFill>
        <a:latin typeface="+mn-lt"/>
        <a:ea typeface="+mn-ea"/>
        <a:cs typeface="+mn-cs"/>
      </a:defRPr>
    </a:lvl4pPr>
    <a:lvl5pPr marL="1145422" algn="l" defTabSz="286355" rtl="0" eaLnBrk="1" latinLnBrk="0" hangingPunct="1">
      <a:defRPr sz="800" kern="1200">
        <a:solidFill>
          <a:schemeClr val="tx1"/>
        </a:solidFill>
        <a:latin typeface="+mn-lt"/>
        <a:ea typeface="+mn-ea"/>
        <a:cs typeface="+mn-cs"/>
      </a:defRPr>
    </a:lvl5pPr>
    <a:lvl6pPr marL="1431778" algn="l" defTabSz="286355" rtl="0" eaLnBrk="1" latinLnBrk="0" hangingPunct="1">
      <a:defRPr sz="800" kern="1200">
        <a:solidFill>
          <a:schemeClr val="tx1"/>
        </a:solidFill>
        <a:latin typeface="+mn-lt"/>
        <a:ea typeface="+mn-ea"/>
        <a:cs typeface="+mn-cs"/>
      </a:defRPr>
    </a:lvl6pPr>
    <a:lvl7pPr marL="1718134" algn="l" defTabSz="286355" rtl="0" eaLnBrk="1" latinLnBrk="0" hangingPunct="1">
      <a:defRPr sz="800" kern="1200">
        <a:solidFill>
          <a:schemeClr val="tx1"/>
        </a:solidFill>
        <a:latin typeface="+mn-lt"/>
        <a:ea typeface="+mn-ea"/>
        <a:cs typeface="+mn-cs"/>
      </a:defRPr>
    </a:lvl7pPr>
    <a:lvl8pPr marL="2004489" algn="l" defTabSz="286355" rtl="0" eaLnBrk="1" latinLnBrk="0" hangingPunct="1">
      <a:defRPr sz="800" kern="1200">
        <a:solidFill>
          <a:schemeClr val="tx1"/>
        </a:solidFill>
        <a:latin typeface="+mn-lt"/>
        <a:ea typeface="+mn-ea"/>
        <a:cs typeface="+mn-cs"/>
      </a:defRPr>
    </a:lvl8pPr>
    <a:lvl9pPr marL="2290845" algn="l" defTabSz="286355" rtl="0" eaLnBrk="1" latinLnBrk="0" hangingPunct="1">
      <a:defRPr sz="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85888" y="685800"/>
            <a:ext cx="4086225"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665070E-5C71-404C-AD94-9E842A29377D}" type="slidenum">
              <a:rPr lang="en-US" smtClean="0"/>
              <a:t>1</a:t>
            </a:fld>
            <a:endParaRPr lang="en-US"/>
          </a:p>
        </p:txBody>
      </p:sp>
    </p:spTree>
    <p:extLst>
      <p:ext uri="{BB962C8B-B14F-4D97-AF65-F5344CB8AC3E}">
        <p14:creationId xmlns:p14="http://schemas.microsoft.com/office/powerpoint/2010/main" val="31427365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06492" y="8365374"/>
            <a:ext cx="27273567" cy="5772230"/>
          </a:xfrm>
        </p:spPr>
        <p:txBody>
          <a:bodyPr/>
          <a:lstStyle/>
          <a:p>
            <a:r>
              <a:rPr lang="en-US" smtClean="0"/>
              <a:t>Click to edit Master title style</a:t>
            </a:r>
            <a:endParaRPr lang="en-US"/>
          </a:p>
        </p:txBody>
      </p:sp>
      <p:sp>
        <p:nvSpPr>
          <p:cNvPr id="3" name="Subtitle 2"/>
          <p:cNvSpPr>
            <a:spLocks noGrp="1"/>
          </p:cNvSpPr>
          <p:nvPr>
            <p:ph type="subTitle" idx="1"/>
          </p:nvPr>
        </p:nvSpPr>
        <p:spPr>
          <a:xfrm>
            <a:off x="4812983" y="15259633"/>
            <a:ext cx="22460585" cy="6881795"/>
          </a:xfrm>
        </p:spPr>
        <p:txBody>
          <a:bodyPr/>
          <a:lstStyle>
            <a:lvl1pPr marL="0" indent="0" algn="ctr">
              <a:buNone/>
              <a:defRPr>
                <a:solidFill>
                  <a:schemeClr val="tx1">
                    <a:tint val="75000"/>
                  </a:schemeClr>
                </a:solidFill>
              </a:defRPr>
            </a:lvl1pPr>
            <a:lvl2pPr marL="1652593" indent="0" algn="ctr">
              <a:buNone/>
              <a:defRPr>
                <a:solidFill>
                  <a:schemeClr val="tx1">
                    <a:tint val="75000"/>
                  </a:schemeClr>
                </a:solidFill>
              </a:defRPr>
            </a:lvl2pPr>
            <a:lvl3pPr marL="3305186" indent="0" algn="ctr">
              <a:buNone/>
              <a:defRPr>
                <a:solidFill>
                  <a:schemeClr val="tx1">
                    <a:tint val="75000"/>
                  </a:schemeClr>
                </a:solidFill>
              </a:defRPr>
            </a:lvl3pPr>
            <a:lvl4pPr marL="4957780" indent="0" algn="ctr">
              <a:buNone/>
              <a:defRPr>
                <a:solidFill>
                  <a:schemeClr val="tx1">
                    <a:tint val="75000"/>
                  </a:schemeClr>
                </a:solidFill>
              </a:defRPr>
            </a:lvl4pPr>
            <a:lvl5pPr marL="6610373" indent="0" algn="ctr">
              <a:buNone/>
              <a:defRPr>
                <a:solidFill>
                  <a:schemeClr val="tx1">
                    <a:tint val="75000"/>
                  </a:schemeClr>
                </a:solidFill>
              </a:defRPr>
            </a:lvl5pPr>
            <a:lvl6pPr marL="8262966" indent="0" algn="ctr">
              <a:buNone/>
              <a:defRPr>
                <a:solidFill>
                  <a:schemeClr val="tx1">
                    <a:tint val="75000"/>
                  </a:schemeClr>
                </a:solidFill>
              </a:defRPr>
            </a:lvl6pPr>
            <a:lvl7pPr marL="9915559" indent="0" algn="ctr">
              <a:buNone/>
              <a:defRPr>
                <a:solidFill>
                  <a:schemeClr val="tx1">
                    <a:tint val="75000"/>
                  </a:schemeClr>
                </a:solidFill>
              </a:defRPr>
            </a:lvl7pPr>
            <a:lvl8pPr marL="11568152" indent="0" algn="ctr">
              <a:buNone/>
              <a:defRPr>
                <a:solidFill>
                  <a:schemeClr val="tx1">
                    <a:tint val="75000"/>
                  </a:schemeClr>
                </a:solidFill>
              </a:defRPr>
            </a:lvl8pPr>
            <a:lvl9pPr marL="13220746"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01F3E79-D923-894B-A916-5BF6420BCDF2}" type="datetimeFigureOut">
              <a:rPr lang="en-US" smtClean="0"/>
              <a:t>12/5/18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1A7E28-EF4D-C543-B711-2B7691E9E084}" type="slidenum">
              <a:rPr lang="en-US" smtClean="0"/>
              <a:t>‹#›</a:t>
            </a:fld>
            <a:endParaRPr lang="en-US"/>
          </a:p>
        </p:txBody>
      </p:sp>
    </p:spTree>
    <p:extLst>
      <p:ext uri="{BB962C8B-B14F-4D97-AF65-F5344CB8AC3E}">
        <p14:creationId xmlns:p14="http://schemas.microsoft.com/office/powerpoint/2010/main" val="12481529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1F3E79-D923-894B-A916-5BF6420BCDF2}" type="datetimeFigureOut">
              <a:rPr lang="en-US" smtClean="0"/>
              <a:t>12/5/18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1A7E28-EF4D-C543-B711-2B7691E9E084}" type="slidenum">
              <a:rPr lang="en-US" smtClean="0"/>
              <a:t>‹#›</a:t>
            </a:fld>
            <a:endParaRPr lang="en-US"/>
          </a:p>
        </p:txBody>
      </p:sp>
    </p:spTree>
    <p:extLst>
      <p:ext uri="{BB962C8B-B14F-4D97-AF65-F5344CB8AC3E}">
        <p14:creationId xmlns:p14="http://schemas.microsoft.com/office/powerpoint/2010/main" val="6305417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34617" y="17304225"/>
            <a:ext cx="27273567" cy="5348352"/>
          </a:xfrm>
        </p:spPr>
        <p:txBody>
          <a:bodyPr anchor="t"/>
          <a:lstStyle>
            <a:lvl1pPr algn="l">
              <a:defRPr sz="14400" b="1" cap="all"/>
            </a:lvl1pPr>
          </a:lstStyle>
          <a:p>
            <a:r>
              <a:rPr lang="en-US" smtClean="0"/>
              <a:t>Click to edit Master title style</a:t>
            </a:r>
            <a:endParaRPr lang="en-US"/>
          </a:p>
        </p:txBody>
      </p:sp>
      <p:sp>
        <p:nvSpPr>
          <p:cNvPr id="3" name="Text Placeholder 2"/>
          <p:cNvSpPr>
            <a:spLocks noGrp="1"/>
          </p:cNvSpPr>
          <p:nvPr>
            <p:ph type="body" idx="1"/>
          </p:nvPr>
        </p:nvSpPr>
        <p:spPr>
          <a:xfrm>
            <a:off x="2534617" y="11413564"/>
            <a:ext cx="27273567" cy="5890664"/>
          </a:xfrm>
        </p:spPr>
        <p:txBody>
          <a:bodyPr anchor="b"/>
          <a:lstStyle>
            <a:lvl1pPr marL="0" indent="0">
              <a:buNone/>
              <a:defRPr sz="7200">
                <a:solidFill>
                  <a:schemeClr val="tx1">
                    <a:tint val="75000"/>
                  </a:schemeClr>
                </a:solidFill>
              </a:defRPr>
            </a:lvl1pPr>
            <a:lvl2pPr marL="1652593" indent="0">
              <a:buNone/>
              <a:defRPr sz="6500">
                <a:solidFill>
                  <a:schemeClr val="tx1">
                    <a:tint val="75000"/>
                  </a:schemeClr>
                </a:solidFill>
              </a:defRPr>
            </a:lvl2pPr>
            <a:lvl3pPr marL="3305186" indent="0">
              <a:buNone/>
              <a:defRPr sz="5800">
                <a:solidFill>
                  <a:schemeClr val="tx1">
                    <a:tint val="75000"/>
                  </a:schemeClr>
                </a:solidFill>
              </a:defRPr>
            </a:lvl3pPr>
            <a:lvl4pPr marL="4957780" indent="0">
              <a:buNone/>
              <a:defRPr sz="5100">
                <a:solidFill>
                  <a:schemeClr val="tx1">
                    <a:tint val="75000"/>
                  </a:schemeClr>
                </a:solidFill>
              </a:defRPr>
            </a:lvl4pPr>
            <a:lvl5pPr marL="6610373" indent="0">
              <a:buNone/>
              <a:defRPr sz="5100">
                <a:solidFill>
                  <a:schemeClr val="tx1">
                    <a:tint val="75000"/>
                  </a:schemeClr>
                </a:solidFill>
              </a:defRPr>
            </a:lvl5pPr>
            <a:lvl6pPr marL="8262966" indent="0">
              <a:buNone/>
              <a:defRPr sz="5100">
                <a:solidFill>
                  <a:schemeClr val="tx1">
                    <a:tint val="75000"/>
                  </a:schemeClr>
                </a:solidFill>
              </a:defRPr>
            </a:lvl6pPr>
            <a:lvl7pPr marL="9915559" indent="0">
              <a:buNone/>
              <a:defRPr sz="5100">
                <a:solidFill>
                  <a:schemeClr val="tx1">
                    <a:tint val="75000"/>
                  </a:schemeClr>
                </a:solidFill>
              </a:defRPr>
            </a:lvl7pPr>
            <a:lvl8pPr marL="11568152" indent="0">
              <a:buNone/>
              <a:defRPr sz="5100">
                <a:solidFill>
                  <a:schemeClr val="tx1">
                    <a:tint val="75000"/>
                  </a:schemeClr>
                </a:solidFill>
              </a:defRPr>
            </a:lvl8pPr>
            <a:lvl9pPr marL="13220746" indent="0">
              <a:buNone/>
              <a:defRPr sz="51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01F3E79-D923-894B-A916-5BF6420BCDF2}" type="datetimeFigureOut">
              <a:rPr lang="en-US" smtClean="0"/>
              <a:t>12/5/18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1A7E28-EF4D-C543-B711-2B7691E9E084}" type="slidenum">
              <a:rPr lang="en-US" smtClean="0"/>
              <a:t>‹#›</a:t>
            </a:fld>
            <a:endParaRPr lang="en-US"/>
          </a:p>
        </p:txBody>
      </p:sp>
    </p:spTree>
    <p:extLst>
      <p:ext uri="{BB962C8B-B14F-4D97-AF65-F5344CB8AC3E}">
        <p14:creationId xmlns:p14="http://schemas.microsoft.com/office/powerpoint/2010/main" val="41385782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615147" y="33511352"/>
            <a:ext cx="50268928" cy="94780520"/>
          </a:xfrm>
        </p:spPr>
        <p:txBody>
          <a:bodyPr/>
          <a:lstStyle>
            <a:lvl1pPr>
              <a:defRPr sz="10100"/>
            </a:lvl1pPr>
            <a:lvl2pPr>
              <a:defRPr sz="8700"/>
            </a:lvl2pPr>
            <a:lvl3pPr>
              <a:defRPr sz="7200"/>
            </a:lvl3pPr>
            <a:lvl4pPr>
              <a:defRPr sz="6500"/>
            </a:lvl4pPr>
            <a:lvl5pPr>
              <a:defRPr sz="6500"/>
            </a:lvl5pPr>
            <a:lvl6pPr>
              <a:defRPr sz="6500"/>
            </a:lvl6pPr>
            <a:lvl7pPr>
              <a:defRPr sz="6500"/>
            </a:lvl7pPr>
            <a:lvl8pPr>
              <a:defRPr sz="6500"/>
            </a:lvl8pPr>
            <a:lvl9pPr>
              <a:defRPr sz="6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6418850" y="33511352"/>
            <a:ext cx="50268928" cy="94780520"/>
          </a:xfrm>
        </p:spPr>
        <p:txBody>
          <a:bodyPr/>
          <a:lstStyle>
            <a:lvl1pPr>
              <a:defRPr sz="10100"/>
            </a:lvl1pPr>
            <a:lvl2pPr>
              <a:defRPr sz="8700"/>
            </a:lvl2pPr>
            <a:lvl3pPr>
              <a:defRPr sz="7200"/>
            </a:lvl3pPr>
            <a:lvl4pPr>
              <a:defRPr sz="6500"/>
            </a:lvl4pPr>
            <a:lvl5pPr>
              <a:defRPr sz="6500"/>
            </a:lvl5pPr>
            <a:lvl6pPr>
              <a:defRPr sz="6500"/>
            </a:lvl6pPr>
            <a:lvl7pPr>
              <a:defRPr sz="6500"/>
            </a:lvl7pPr>
            <a:lvl8pPr>
              <a:defRPr sz="6500"/>
            </a:lvl8pPr>
            <a:lvl9pPr>
              <a:defRPr sz="6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01F3E79-D923-894B-A916-5BF6420BCDF2}" type="datetimeFigureOut">
              <a:rPr lang="en-US" smtClean="0"/>
              <a:t>12/5/18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1A7E28-EF4D-C543-B711-2B7691E9E084}" type="slidenum">
              <a:rPr lang="en-US" smtClean="0"/>
              <a:t>‹#›</a:t>
            </a:fld>
            <a:endParaRPr lang="en-US"/>
          </a:p>
        </p:txBody>
      </p:sp>
    </p:spTree>
    <p:extLst>
      <p:ext uri="{BB962C8B-B14F-4D97-AF65-F5344CB8AC3E}">
        <p14:creationId xmlns:p14="http://schemas.microsoft.com/office/powerpoint/2010/main" val="16918207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604328" y="1078400"/>
            <a:ext cx="28877895" cy="4488128"/>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04330" y="6027807"/>
            <a:ext cx="14177132" cy="2512102"/>
          </a:xfrm>
        </p:spPr>
        <p:txBody>
          <a:bodyPr anchor="b"/>
          <a:lstStyle>
            <a:lvl1pPr marL="0" indent="0">
              <a:buNone/>
              <a:defRPr sz="8700" b="1"/>
            </a:lvl1pPr>
            <a:lvl2pPr marL="1652593" indent="0">
              <a:buNone/>
              <a:defRPr sz="7200" b="1"/>
            </a:lvl2pPr>
            <a:lvl3pPr marL="3305186" indent="0">
              <a:buNone/>
              <a:defRPr sz="6500" b="1"/>
            </a:lvl3pPr>
            <a:lvl4pPr marL="4957780" indent="0">
              <a:buNone/>
              <a:defRPr sz="5800" b="1"/>
            </a:lvl4pPr>
            <a:lvl5pPr marL="6610373" indent="0">
              <a:buNone/>
              <a:defRPr sz="5800" b="1"/>
            </a:lvl5pPr>
            <a:lvl6pPr marL="8262966" indent="0">
              <a:buNone/>
              <a:defRPr sz="5800" b="1"/>
            </a:lvl6pPr>
            <a:lvl7pPr marL="9915559" indent="0">
              <a:buNone/>
              <a:defRPr sz="5800" b="1"/>
            </a:lvl7pPr>
            <a:lvl8pPr marL="11568152" indent="0">
              <a:buNone/>
              <a:defRPr sz="5800" b="1"/>
            </a:lvl8pPr>
            <a:lvl9pPr marL="13220746" indent="0">
              <a:buNone/>
              <a:defRPr sz="5800" b="1"/>
            </a:lvl9pPr>
          </a:lstStyle>
          <a:p>
            <a:pPr lvl="0"/>
            <a:r>
              <a:rPr lang="en-US" smtClean="0"/>
              <a:t>Click to edit Master text styles</a:t>
            </a:r>
          </a:p>
        </p:txBody>
      </p:sp>
      <p:sp>
        <p:nvSpPr>
          <p:cNvPr id="4" name="Content Placeholder 3"/>
          <p:cNvSpPr>
            <a:spLocks noGrp="1"/>
          </p:cNvSpPr>
          <p:nvPr>
            <p:ph sz="half" idx="2"/>
          </p:nvPr>
        </p:nvSpPr>
        <p:spPr>
          <a:xfrm>
            <a:off x="1604330" y="8539909"/>
            <a:ext cx="14177132" cy="15515208"/>
          </a:xfrm>
        </p:spPr>
        <p:txBody>
          <a:bodyPr/>
          <a:lstStyle>
            <a:lvl1pPr>
              <a:defRPr sz="8700"/>
            </a:lvl1pPr>
            <a:lvl2pPr>
              <a:defRPr sz="7200"/>
            </a:lvl2pPr>
            <a:lvl3pPr>
              <a:defRPr sz="6500"/>
            </a:lvl3pPr>
            <a:lvl4pPr>
              <a:defRPr sz="5800"/>
            </a:lvl4pPr>
            <a:lvl5pPr>
              <a:defRPr sz="5800"/>
            </a:lvl5pPr>
            <a:lvl6pPr>
              <a:defRPr sz="5800"/>
            </a:lvl6pPr>
            <a:lvl7pPr>
              <a:defRPr sz="5800"/>
            </a:lvl7pPr>
            <a:lvl8pPr>
              <a:defRPr sz="5800"/>
            </a:lvl8pPr>
            <a:lvl9pPr>
              <a:defRPr sz="5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6299528" y="6027807"/>
            <a:ext cx="14182701" cy="2512102"/>
          </a:xfrm>
        </p:spPr>
        <p:txBody>
          <a:bodyPr anchor="b"/>
          <a:lstStyle>
            <a:lvl1pPr marL="0" indent="0">
              <a:buNone/>
              <a:defRPr sz="8700" b="1"/>
            </a:lvl1pPr>
            <a:lvl2pPr marL="1652593" indent="0">
              <a:buNone/>
              <a:defRPr sz="7200" b="1"/>
            </a:lvl2pPr>
            <a:lvl3pPr marL="3305186" indent="0">
              <a:buNone/>
              <a:defRPr sz="6500" b="1"/>
            </a:lvl3pPr>
            <a:lvl4pPr marL="4957780" indent="0">
              <a:buNone/>
              <a:defRPr sz="5800" b="1"/>
            </a:lvl4pPr>
            <a:lvl5pPr marL="6610373" indent="0">
              <a:buNone/>
              <a:defRPr sz="5800" b="1"/>
            </a:lvl5pPr>
            <a:lvl6pPr marL="8262966" indent="0">
              <a:buNone/>
              <a:defRPr sz="5800" b="1"/>
            </a:lvl6pPr>
            <a:lvl7pPr marL="9915559" indent="0">
              <a:buNone/>
              <a:defRPr sz="5800" b="1"/>
            </a:lvl7pPr>
            <a:lvl8pPr marL="11568152" indent="0">
              <a:buNone/>
              <a:defRPr sz="5800" b="1"/>
            </a:lvl8pPr>
            <a:lvl9pPr marL="13220746" indent="0">
              <a:buNone/>
              <a:defRPr sz="5800" b="1"/>
            </a:lvl9pPr>
          </a:lstStyle>
          <a:p>
            <a:pPr lvl="0"/>
            <a:r>
              <a:rPr lang="en-US" smtClean="0"/>
              <a:t>Click to edit Master text styles</a:t>
            </a:r>
          </a:p>
        </p:txBody>
      </p:sp>
      <p:sp>
        <p:nvSpPr>
          <p:cNvPr id="6" name="Content Placeholder 5"/>
          <p:cNvSpPr>
            <a:spLocks noGrp="1"/>
          </p:cNvSpPr>
          <p:nvPr>
            <p:ph sz="quarter" idx="4"/>
          </p:nvPr>
        </p:nvSpPr>
        <p:spPr>
          <a:xfrm>
            <a:off x="16299528" y="8539909"/>
            <a:ext cx="14182701" cy="15515208"/>
          </a:xfrm>
        </p:spPr>
        <p:txBody>
          <a:bodyPr/>
          <a:lstStyle>
            <a:lvl1pPr>
              <a:defRPr sz="8700"/>
            </a:lvl1pPr>
            <a:lvl2pPr>
              <a:defRPr sz="7200"/>
            </a:lvl2pPr>
            <a:lvl3pPr>
              <a:defRPr sz="6500"/>
            </a:lvl3pPr>
            <a:lvl4pPr>
              <a:defRPr sz="5800"/>
            </a:lvl4pPr>
            <a:lvl5pPr>
              <a:defRPr sz="5800"/>
            </a:lvl5pPr>
            <a:lvl6pPr>
              <a:defRPr sz="5800"/>
            </a:lvl6pPr>
            <a:lvl7pPr>
              <a:defRPr sz="5800"/>
            </a:lvl7pPr>
            <a:lvl8pPr>
              <a:defRPr sz="5800"/>
            </a:lvl8pPr>
            <a:lvl9pPr>
              <a:defRPr sz="5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01F3E79-D923-894B-A916-5BF6420BCDF2}" type="datetimeFigureOut">
              <a:rPr lang="en-US" smtClean="0"/>
              <a:t>12/5/18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61A7E28-EF4D-C543-B711-2B7691E9E084}" type="slidenum">
              <a:rPr lang="en-US" smtClean="0"/>
              <a:t>‹#›</a:t>
            </a:fld>
            <a:endParaRPr lang="en-US"/>
          </a:p>
        </p:txBody>
      </p:sp>
    </p:spTree>
    <p:extLst>
      <p:ext uri="{BB962C8B-B14F-4D97-AF65-F5344CB8AC3E}">
        <p14:creationId xmlns:p14="http://schemas.microsoft.com/office/powerpoint/2010/main" val="39114991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01F3E79-D923-894B-A916-5BF6420BCDF2}" type="datetimeFigureOut">
              <a:rPr lang="en-US" smtClean="0"/>
              <a:t>12/5/18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61A7E28-EF4D-C543-B711-2B7691E9E084}" type="slidenum">
              <a:rPr lang="en-US" smtClean="0"/>
              <a:t>‹#›</a:t>
            </a:fld>
            <a:endParaRPr lang="en-US"/>
          </a:p>
        </p:txBody>
      </p:sp>
    </p:spTree>
    <p:extLst>
      <p:ext uri="{BB962C8B-B14F-4D97-AF65-F5344CB8AC3E}">
        <p14:creationId xmlns:p14="http://schemas.microsoft.com/office/powerpoint/2010/main" val="4285709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1F3E79-D923-894B-A916-5BF6420BCDF2}" type="datetimeFigureOut">
              <a:rPr lang="en-US" smtClean="0"/>
              <a:t>12/5/18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61A7E28-EF4D-C543-B711-2B7691E9E084}" type="slidenum">
              <a:rPr lang="en-US" smtClean="0"/>
              <a:t>‹#›</a:t>
            </a:fld>
            <a:endParaRPr lang="en-US"/>
          </a:p>
        </p:txBody>
      </p:sp>
    </p:spTree>
    <p:extLst>
      <p:ext uri="{BB962C8B-B14F-4D97-AF65-F5344CB8AC3E}">
        <p14:creationId xmlns:p14="http://schemas.microsoft.com/office/powerpoint/2010/main" val="2004467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04332" y="1072164"/>
            <a:ext cx="10556254" cy="4562929"/>
          </a:xfrm>
        </p:spPr>
        <p:txBody>
          <a:bodyPr anchor="b"/>
          <a:lstStyle>
            <a:lvl1pPr algn="l">
              <a:defRPr sz="7200" b="1"/>
            </a:lvl1pPr>
          </a:lstStyle>
          <a:p>
            <a:r>
              <a:rPr lang="en-US" smtClean="0"/>
              <a:t>Click to edit Master title style</a:t>
            </a:r>
            <a:endParaRPr lang="en-US"/>
          </a:p>
        </p:txBody>
      </p:sp>
      <p:sp>
        <p:nvSpPr>
          <p:cNvPr id="3" name="Content Placeholder 2"/>
          <p:cNvSpPr>
            <a:spLocks noGrp="1"/>
          </p:cNvSpPr>
          <p:nvPr>
            <p:ph idx="1"/>
          </p:nvPr>
        </p:nvSpPr>
        <p:spPr>
          <a:xfrm>
            <a:off x="12544951" y="1072168"/>
            <a:ext cx="17937273" cy="22982954"/>
          </a:xfrm>
        </p:spPr>
        <p:txBody>
          <a:bodyPr/>
          <a:lstStyle>
            <a:lvl1pPr>
              <a:defRPr sz="11500"/>
            </a:lvl1pPr>
            <a:lvl2pPr>
              <a:defRPr sz="10100"/>
            </a:lvl2pPr>
            <a:lvl3pPr>
              <a:defRPr sz="8700"/>
            </a:lvl3pPr>
            <a:lvl4pPr>
              <a:defRPr sz="7200"/>
            </a:lvl4pPr>
            <a:lvl5pPr>
              <a:defRPr sz="7200"/>
            </a:lvl5pPr>
            <a:lvl6pPr>
              <a:defRPr sz="7200"/>
            </a:lvl6pPr>
            <a:lvl7pPr>
              <a:defRPr sz="7200"/>
            </a:lvl7pPr>
            <a:lvl8pPr>
              <a:defRPr sz="7200"/>
            </a:lvl8pPr>
            <a:lvl9pPr>
              <a:defRPr sz="7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604332" y="5635098"/>
            <a:ext cx="10556254" cy="18420025"/>
          </a:xfrm>
        </p:spPr>
        <p:txBody>
          <a:bodyPr/>
          <a:lstStyle>
            <a:lvl1pPr marL="0" indent="0">
              <a:buNone/>
              <a:defRPr sz="5100"/>
            </a:lvl1pPr>
            <a:lvl2pPr marL="1652593" indent="0">
              <a:buNone/>
              <a:defRPr sz="4300"/>
            </a:lvl2pPr>
            <a:lvl3pPr marL="3305186" indent="0">
              <a:buNone/>
              <a:defRPr sz="3700"/>
            </a:lvl3pPr>
            <a:lvl4pPr marL="4957780" indent="0">
              <a:buNone/>
              <a:defRPr sz="3400"/>
            </a:lvl4pPr>
            <a:lvl5pPr marL="6610373" indent="0">
              <a:buNone/>
              <a:defRPr sz="3400"/>
            </a:lvl5pPr>
            <a:lvl6pPr marL="8262966" indent="0">
              <a:buNone/>
              <a:defRPr sz="3400"/>
            </a:lvl6pPr>
            <a:lvl7pPr marL="9915559" indent="0">
              <a:buNone/>
              <a:defRPr sz="3400"/>
            </a:lvl7pPr>
            <a:lvl8pPr marL="11568152" indent="0">
              <a:buNone/>
              <a:defRPr sz="3400"/>
            </a:lvl8pPr>
            <a:lvl9pPr marL="13220746" indent="0">
              <a:buNone/>
              <a:defRPr sz="3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01F3E79-D923-894B-A916-5BF6420BCDF2}" type="datetimeFigureOut">
              <a:rPr lang="en-US" smtClean="0"/>
              <a:t>12/5/18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1A7E28-EF4D-C543-B711-2B7691E9E084}" type="slidenum">
              <a:rPr lang="en-US" smtClean="0"/>
              <a:t>‹#›</a:t>
            </a:fld>
            <a:endParaRPr lang="en-US"/>
          </a:p>
        </p:txBody>
      </p:sp>
    </p:spTree>
    <p:extLst>
      <p:ext uri="{BB962C8B-B14F-4D97-AF65-F5344CB8AC3E}">
        <p14:creationId xmlns:p14="http://schemas.microsoft.com/office/powerpoint/2010/main" val="1101600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89189" y="18850137"/>
            <a:ext cx="19251930" cy="2225366"/>
          </a:xfrm>
        </p:spPr>
        <p:txBody>
          <a:bodyPr anchor="b"/>
          <a:lstStyle>
            <a:lvl1pPr algn="l">
              <a:defRPr sz="7200" b="1"/>
            </a:lvl1pPr>
          </a:lstStyle>
          <a:p>
            <a:r>
              <a:rPr lang="en-US" smtClean="0"/>
              <a:t>Click to edit Master title style</a:t>
            </a:r>
            <a:endParaRPr lang="en-US"/>
          </a:p>
        </p:txBody>
      </p:sp>
      <p:sp>
        <p:nvSpPr>
          <p:cNvPr id="3" name="Picture Placeholder 2"/>
          <p:cNvSpPr>
            <a:spLocks noGrp="1"/>
          </p:cNvSpPr>
          <p:nvPr>
            <p:ph type="pic" idx="1"/>
          </p:nvPr>
        </p:nvSpPr>
        <p:spPr>
          <a:xfrm>
            <a:off x="6289189" y="2406135"/>
            <a:ext cx="19251930" cy="16157258"/>
          </a:xfrm>
        </p:spPr>
        <p:txBody>
          <a:bodyPr/>
          <a:lstStyle>
            <a:lvl1pPr marL="0" indent="0">
              <a:buNone/>
              <a:defRPr sz="11500"/>
            </a:lvl1pPr>
            <a:lvl2pPr marL="1652593" indent="0">
              <a:buNone/>
              <a:defRPr sz="10100"/>
            </a:lvl2pPr>
            <a:lvl3pPr marL="3305186" indent="0">
              <a:buNone/>
              <a:defRPr sz="8700"/>
            </a:lvl3pPr>
            <a:lvl4pPr marL="4957780" indent="0">
              <a:buNone/>
              <a:defRPr sz="7200"/>
            </a:lvl4pPr>
            <a:lvl5pPr marL="6610373" indent="0">
              <a:buNone/>
              <a:defRPr sz="7200"/>
            </a:lvl5pPr>
            <a:lvl6pPr marL="8262966" indent="0">
              <a:buNone/>
              <a:defRPr sz="7200"/>
            </a:lvl6pPr>
            <a:lvl7pPr marL="9915559" indent="0">
              <a:buNone/>
              <a:defRPr sz="7200"/>
            </a:lvl7pPr>
            <a:lvl8pPr marL="11568152" indent="0">
              <a:buNone/>
              <a:defRPr sz="7200"/>
            </a:lvl8pPr>
            <a:lvl9pPr marL="13220746" indent="0">
              <a:buNone/>
              <a:defRPr sz="7200"/>
            </a:lvl9pPr>
          </a:lstStyle>
          <a:p>
            <a:endParaRPr lang="en-US"/>
          </a:p>
        </p:txBody>
      </p:sp>
      <p:sp>
        <p:nvSpPr>
          <p:cNvPr id="4" name="Text Placeholder 3"/>
          <p:cNvSpPr>
            <a:spLocks noGrp="1"/>
          </p:cNvSpPr>
          <p:nvPr>
            <p:ph type="body" sz="half" idx="2"/>
          </p:nvPr>
        </p:nvSpPr>
        <p:spPr>
          <a:xfrm>
            <a:off x="6289189" y="21075502"/>
            <a:ext cx="19251930" cy="3160387"/>
          </a:xfrm>
        </p:spPr>
        <p:txBody>
          <a:bodyPr/>
          <a:lstStyle>
            <a:lvl1pPr marL="0" indent="0">
              <a:buNone/>
              <a:defRPr sz="5100"/>
            </a:lvl1pPr>
            <a:lvl2pPr marL="1652593" indent="0">
              <a:buNone/>
              <a:defRPr sz="4300"/>
            </a:lvl2pPr>
            <a:lvl3pPr marL="3305186" indent="0">
              <a:buNone/>
              <a:defRPr sz="3700"/>
            </a:lvl3pPr>
            <a:lvl4pPr marL="4957780" indent="0">
              <a:buNone/>
              <a:defRPr sz="3400"/>
            </a:lvl4pPr>
            <a:lvl5pPr marL="6610373" indent="0">
              <a:buNone/>
              <a:defRPr sz="3400"/>
            </a:lvl5pPr>
            <a:lvl6pPr marL="8262966" indent="0">
              <a:buNone/>
              <a:defRPr sz="3400"/>
            </a:lvl6pPr>
            <a:lvl7pPr marL="9915559" indent="0">
              <a:buNone/>
              <a:defRPr sz="3400"/>
            </a:lvl7pPr>
            <a:lvl8pPr marL="11568152" indent="0">
              <a:buNone/>
              <a:defRPr sz="3400"/>
            </a:lvl8pPr>
            <a:lvl9pPr marL="13220746" indent="0">
              <a:buNone/>
              <a:defRPr sz="3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01F3E79-D923-894B-A916-5BF6420BCDF2}" type="datetimeFigureOut">
              <a:rPr lang="en-US" smtClean="0"/>
              <a:t>12/5/18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1A7E28-EF4D-C543-B711-2B7691E9E084}" type="slidenum">
              <a:rPr lang="en-US" smtClean="0"/>
              <a:t>‹#›</a:t>
            </a:fld>
            <a:endParaRPr lang="en-US"/>
          </a:p>
        </p:txBody>
      </p:sp>
    </p:spTree>
    <p:extLst>
      <p:ext uri="{BB962C8B-B14F-4D97-AF65-F5344CB8AC3E}">
        <p14:creationId xmlns:p14="http://schemas.microsoft.com/office/powerpoint/2010/main" val="5992233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1F3E79-D923-894B-A916-5BF6420BCDF2}" type="datetimeFigureOut">
              <a:rPr lang="en-US" smtClean="0"/>
              <a:t>12/5/18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1A7E28-EF4D-C543-B711-2B7691E9E084}" type="slidenum">
              <a:rPr lang="en-US" smtClean="0"/>
              <a:t>‹#›</a:t>
            </a:fld>
            <a:endParaRPr lang="en-US"/>
          </a:p>
        </p:txBody>
      </p:sp>
    </p:spTree>
    <p:extLst>
      <p:ext uri="{BB962C8B-B14F-4D97-AF65-F5344CB8AC3E}">
        <p14:creationId xmlns:p14="http://schemas.microsoft.com/office/powerpoint/2010/main" val="3587281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1419621" y="5753535"/>
            <a:ext cx="25268158" cy="1225383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615146" y="5753535"/>
            <a:ext cx="75269699" cy="1225383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1F3E79-D923-894B-A916-5BF6420BCDF2}" type="datetimeFigureOut">
              <a:rPr lang="en-US" smtClean="0"/>
              <a:t>12/5/18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1A7E28-EF4D-C543-B711-2B7691E9E084}" type="slidenum">
              <a:rPr lang="en-US" smtClean="0"/>
              <a:t>‹#›</a:t>
            </a:fld>
            <a:endParaRPr lang="en-US"/>
          </a:p>
        </p:txBody>
      </p:sp>
    </p:spTree>
    <p:extLst>
      <p:ext uri="{BB962C8B-B14F-4D97-AF65-F5344CB8AC3E}">
        <p14:creationId xmlns:p14="http://schemas.microsoft.com/office/powerpoint/2010/main" val="388349174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04328" y="1078400"/>
            <a:ext cx="28877895" cy="4488128"/>
          </a:xfrm>
          <a:prstGeom prst="rect">
            <a:avLst/>
          </a:prstGeom>
        </p:spPr>
        <p:txBody>
          <a:bodyPr vert="horz" lIns="330519" tIns="165258" rIns="330519" bIns="165258"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604328" y="6283382"/>
            <a:ext cx="28877895" cy="17771738"/>
          </a:xfrm>
          <a:prstGeom prst="rect">
            <a:avLst/>
          </a:prstGeom>
        </p:spPr>
        <p:txBody>
          <a:bodyPr vert="horz" lIns="330519" tIns="165258" rIns="330519" bIns="16525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604328" y="24958978"/>
            <a:ext cx="7486861" cy="1433706"/>
          </a:xfrm>
          <a:prstGeom prst="rect">
            <a:avLst/>
          </a:prstGeom>
        </p:spPr>
        <p:txBody>
          <a:bodyPr vert="horz" lIns="330519" tIns="165258" rIns="330519" bIns="165258" rtlCol="0" anchor="ctr"/>
          <a:lstStyle>
            <a:lvl1pPr algn="l">
              <a:defRPr sz="4300">
                <a:solidFill>
                  <a:schemeClr val="tx1">
                    <a:tint val="75000"/>
                  </a:schemeClr>
                </a:solidFill>
              </a:defRPr>
            </a:lvl1pPr>
          </a:lstStyle>
          <a:p>
            <a:fld id="{301F3E79-D923-894B-A916-5BF6420BCDF2}" type="datetimeFigureOut">
              <a:rPr lang="en-US" smtClean="0"/>
              <a:t>12/5/18</a:t>
            </a:fld>
            <a:endParaRPr lang="en-US"/>
          </a:p>
        </p:txBody>
      </p:sp>
      <p:sp>
        <p:nvSpPr>
          <p:cNvPr id="5" name="Footer Placeholder 4"/>
          <p:cNvSpPr>
            <a:spLocks noGrp="1"/>
          </p:cNvSpPr>
          <p:nvPr>
            <p:ph type="ftr" sz="quarter" idx="3"/>
          </p:nvPr>
        </p:nvSpPr>
        <p:spPr>
          <a:xfrm>
            <a:off x="10962905" y="24958978"/>
            <a:ext cx="10160741" cy="1433706"/>
          </a:xfrm>
          <a:prstGeom prst="rect">
            <a:avLst/>
          </a:prstGeom>
        </p:spPr>
        <p:txBody>
          <a:bodyPr vert="horz" lIns="330519" tIns="165258" rIns="330519" bIns="165258" rtlCol="0" anchor="ctr"/>
          <a:lstStyle>
            <a:lvl1pPr algn="ctr">
              <a:defRPr sz="43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2995361" y="24958978"/>
            <a:ext cx="7486861" cy="1433706"/>
          </a:xfrm>
          <a:prstGeom prst="rect">
            <a:avLst/>
          </a:prstGeom>
        </p:spPr>
        <p:txBody>
          <a:bodyPr vert="horz" lIns="330519" tIns="165258" rIns="330519" bIns="165258" rtlCol="0" anchor="ctr"/>
          <a:lstStyle>
            <a:lvl1pPr algn="r">
              <a:defRPr sz="4300">
                <a:solidFill>
                  <a:schemeClr val="tx1">
                    <a:tint val="75000"/>
                  </a:schemeClr>
                </a:solidFill>
              </a:defRPr>
            </a:lvl1pPr>
          </a:lstStyle>
          <a:p>
            <a:fld id="{A61A7E28-EF4D-C543-B711-2B7691E9E084}" type="slidenum">
              <a:rPr lang="en-US" smtClean="0"/>
              <a:t>‹#›</a:t>
            </a:fld>
            <a:endParaRPr lang="en-US"/>
          </a:p>
        </p:txBody>
      </p:sp>
    </p:spTree>
    <p:extLst>
      <p:ext uri="{BB962C8B-B14F-4D97-AF65-F5344CB8AC3E}">
        <p14:creationId xmlns:p14="http://schemas.microsoft.com/office/powerpoint/2010/main" val="30523681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652593" rtl="0" eaLnBrk="1" latinLnBrk="0" hangingPunct="1">
        <a:spcBef>
          <a:spcPct val="0"/>
        </a:spcBef>
        <a:buNone/>
        <a:defRPr sz="16000" kern="1200">
          <a:solidFill>
            <a:schemeClr val="tx1"/>
          </a:solidFill>
          <a:latin typeface="+mj-lt"/>
          <a:ea typeface="+mj-ea"/>
          <a:cs typeface="+mj-cs"/>
        </a:defRPr>
      </a:lvl1pPr>
    </p:titleStyle>
    <p:bodyStyle>
      <a:lvl1pPr marL="1239446" indent="-1239446" algn="l" defTabSz="1652593" rtl="0" eaLnBrk="1" latinLnBrk="0" hangingPunct="1">
        <a:spcBef>
          <a:spcPct val="20000"/>
        </a:spcBef>
        <a:buFont typeface="Arial"/>
        <a:buChar char="•"/>
        <a:defRPr sz="11500" kern="1200">
          <a:solidFill>
            <a:schemeClr val="tx1"/>
          </a:solidFill>
          <a:latin typeface="+mn-lt"/>
          <a:ea typeface="+mn-ea"/>
          <a:cs typeface="+mn-cs"/>
        </a:defRPr>
      </a:lvl1pPr>
      <a:lvl2pPr marL="2685464" indent="-1032871" algn="l" defTabSz="1652593" rtl="0" eaLnBrk="1" latinLnBrk="0" hangingPunct="1">
        <a:spcBef>
          <a:spcPct val="20000"/>
        </a:spcBef>
        <a:buFont typeface="Arial"/>
        <a:buChar char="–"/>
        <a:defRPr sz="10100" kern="1200">
          <a:solidFill>
            <a:schemeClr val="tx1"/>
          </a:solidFill>
          <a:latin typeface="+mn-lt"/>
          <a:ea typeface="+mn-ea"/>
          <a:cs typeface="+mn-cs"/>
        </a:defRPr>
      </a:lvl2pPr>
      <a:lvl3pPr marL="4131483" indent="-826297" algn="l" defTabSz="1652593" rtl="0" eaLnBrk="1" latinLnBrk="0" hangingPunct="1">
        <a:spcBef>
          <a:spcPct val="20000"/>
        </a:spcBef>
        <a:buFont typeface="Arial"/>
        <a:buChar char="•"/>
        <a:defRPr sz="8700" kern="1200">
          <a:solidFill>
            <a:schemeClr val="tx1"/>
          </a:solidFill>
          <a:latin typeface="+mn-lt"/>
          <a:ea typeface="+mn-ea"/>
          <a:cs typeface="+mn-cs"/>
        </a:defRPr>
      </a:lvl3pPr>
      <a:lvl4pPr marL="5784075" indent="-826297" algn="l" defTabSz="1652593" rtl="0" eaLnBrk="1" latinLnBrk="0" hangingPunct="1">
        <a:spcBef>
          <a:spcPct val="20000"/>
        </a:spcBef>
        <a:buFont typeface="Arial"/>
        <a:buChar char="–"/>
        <a:defRPr sz="7200" kern="1200">
          <a:solidFill>
            <a:schemeClr val="tx1"/>
          </a:solidFill>
          <a:latin typeface="+mn-lt"/>
          <a:ea typeface="+mn-ea"/>
          <a:cs typeface="+mn-cs"/>
        </a:defRPr>
      </a:lvl4pPr>
      <a:lvl5pPr marL="7436669" indent="-826297" algn="l" defTabSz="1652593" rtl="0" eaLnBrk="1" latinLnBrk="0" hangingPunct="1">
        <a:spcBef>
          <a:spcPct val="20000"/>
        </a:spcBef>
        <a:buFont typeface="Arial"/>
        <a:buChar char="»"/>
        <a:defRPr sz="7200" kern="1200">
          <a:solidFill>
            <a:schemeClr val="tx1"/>
          </a:solidFill>
          <a:latin typeface="+mn-lt"/>
          <a:ea typeface="+mn-ea"/>
          <a:cs typeface="+mn-cs"/>
        </a:defRPr>
      </a:lvl5pPr>
      <a:lvl6pPr marL="9089263" indent="-826297" algn="l" defTabSz="1652593" rtl="0" eaLnBrk="1" latinLnBrk="0" hangingPunct="1">
        <a:spcBef>
          <a:spcPct val="20000"/>
        </a:spcBef>
        <a:buFont typeface="Arial"/>
        <a:buChar char="•"/>
        <a:defRPr sz="7200" kern="1200">
          <a:solidFill>
            <a:schemeClr val="tx1"/>
          </a:solidFill>
          <a:latin typeface="+mn-lt"/>
          <a:ea typeface="+mn-ea"/>
          <a:cs typeface="+mn-cs"/>
        </a:defRPr>
      </a:lvl6pPr>
      <a:lvl7pPr marL="10741857" indent="-826297" algn="l" defTabSz="1652593" rtl="0" eaLnBrk="1" latinLnBrk="0" hangingPunct="1">
        <a:spcBef>
          <a:spcPct val="20000"/>
        </a:spcBef>
        <a:buFont typeface="Arial"/>
        <a:buChar char="•"/>
        <a:defRPr sz="7200" kern="1200">
          <a:solidFill>
            <a:schemeClr val="tx1"/>
          </a:solidFill>
          <a:latin typeface="+mn-lt"/>
          <a:ea typeface="+mn-ea"/>
          <a:cs typeface="+mn-cs"/>
        </a:defRPr>
      </a:lvl7pPr>
      <a:lvl8pPr marL="12394449" indent="-826297" algn="l" defTabSz="1652593" rtl="0" eaLnBrk="1" latinLnBrk="0" hangingPunct="1">
        <a:spcBef>
          <a:spcPct val="20000"/>
        </a:spcBef>
        <a:buFont typeface="Arial"/>
        <a:buChar char="•"/>
        <a:defRPr sz="7200" kern="1200">
          <a:solidFill>
            <a:schemeClr val="tx1"/>
          </a:solidFill>
          <a:latin typeface="+mn-lt"/>
          <a:ea typeface="+mn-ea"/>
          <a:cs typeface="+mn-cs"/>
        </a:defRPr>
      </a:lvl8pPr>
      <a:lvl9pPr marL="14047042" indent="-826297" algn="l" defTabSz="1652593" rtl="0" eaLnBrk="1" latinLnBrk="0" hangingPunct="1">
        <a:spcBef>
          <a:spcPct val="20000"/>
        </a:spcBef>
        <a:buFont typeface="Arial"/>
        <a:buChar char="•"/>
        <a:defRPr sz="7200" kern="1200">
          <a:solidFill>
            <a:schemeClr val="tx1"/>
          </a:solidFill>
          <a:latin typeface="+mn-lt"/>
          <a:ea typeface="+mn-ea"/>
          <a:cs typeface="+mn-cs"/>
        </a:defRPr>
      </a:lvl9pPr>
    </p:bodyStyle>
    <p:otherStyle>
      <a:defPPr>
        <a:defRPr lang="en-US"/>
      </a:defPPr>
      <a:lvl1pPr marL="0" algn="l" defTabSz="1652593" rtl="0" eaLnBrk="1" latinLnBrk="0" hangingPunct="1">
        <a:defRPr sz="6500" kern="1200">
          <a:solidFill>
            <a:schemeClr val="tx1"/>
          </a:solidFill>
          <a:latin typeface="+mn-lt"/>
          <a:ea typeface="+mn-ea"/>
          <a:cs typeface="+mn-cs"/>
        </a:defRPr>
      </a:lvl1pPr>
      <a:lvl2pPr marL="1652593" algn="l" defTabSz="1652593" rtl="0" eaLnBrk="1" latinLnBrk="0" hangingPunct="1">
        <a:defRPr sz="6500" kern="1200">
          <a:solidFill>
            <a:schemeClr val="tx1"/>
          </a:solidFill>
          <a:latin typeface="+mn-lt"/>
          <a:ea typeface="+mn-ea"/>
          <a:cs typeface="+mn-cs"/>
        </a:defRPr>
      </a:lvl2pPr>
      <a:lvl3pPr marL="3305186" algn="l" defTabSz="1652593" rtl="0" eaLnBrk="1" latinLnBrk="0" hangingPunct="1">
        <a:defRPr sz="6500" kern="1200">
          <a:solidFill>
            <a:schemeClr val="tx1"/>
          </a:solidFill>
          <a:latin typeface="+mn-lt"/>
          <a:ea typeface="+mn-ea"/>
          <a:cs typeface="+mn-cs"/>
        </a:defRPr>
      </a:lvl3pPr>
      <a:lvl4pPr marL="4957780" algn="l" defTabSz="1652593" rtl="0" eaLnBrk="1" latinLnBrk="0" hangingPunct="1">
        <a:defRPr sz="6500" kern="1200">
          <a:solidFill>
            <a:schemeClr val="tx1"/>
          </a:solidFill>
          <a:latin typeface="+mn-lt"/>
          <a:ea typeface="+mn-ea"/>
          <a:cs typeface="+mn-cs"/>
        </a:defRPr>
      </a:lvl4pPr>
      <a:lvl5pPr marL="6610373" algn="l" defTabSz="1652593" rtl="0" eaLnBrk="1" latinLnBrk="0" hangingPunct="1">
        <a:defRPr sz="6500" kern="1200">
          <a:solidFill>
            <a:schemeClr val="tx1"/>
          </a:solidFill>
          <a:latin typeface="+mn-lt"/>
          <a:ea typeface="+mn-ea"/>
          <a:cs typeface="+mn-cs"/>
        </a:defRPr>
      </a:lvl5pPr>
      <a:lvl6pPr marL="8262966" algn="l" defTabSz="1652593" rtl="0" eaLnBrk="1" latinLnBrk="0" hangingPunct="1">
        <a:defRPr sz="6500" kern="1200">
          <a:solidFill>
            <a:schemeClr val="tx1"/>
          </a:solidFill>
          <a:latin typeface="+mn-lt"/>
          <a:ea typeface="+mn-ea"/>
          <a:cs typeface="+mn-cs"/>
        </a:defRPr>
      </a:lvl6pPr>
      <a:lvl7pPr marL="9915559" algn="l" defTabSz="1652593" rtl="0" eaLnBrk="1" latinLnBrk="0" hangingPunct="1">
        <a:defRPr sz="6500" kern="1200">
          <a:solidFill>
            <a:schemeClr val="tx1"/>
          </a:solidFill>
          <a:latin typeface="+mn-lt"/>
          <a:ea typeface="+mn-ea"/>
          <a:cs typeface="+mn-cs"/>
        </a:defRPr>
      </a:lvl7pPr>
      <a:lvl8pPr marL="11568152" algn="l" defTabSz="1652593" rtl="0" eaLnBrk="1" latinLnBrk="0" hangingPunct="1">
        <a:defRPr sz="6500" kern="1200">
          <a:solidFill>
            <a:schemeClr val="tx1"/>
          </a:solidFill>
          <a:latin typeface="+mn-lt"/>
          <a:ea typeface="+mn-ea"/>
          <a:cs typeface="+mn-cs"/>
        </a:defRPr>
      </a:lvl8pPr>
      <a:lvl9pPr marL="13220746" algn="l" defTabSz="1652593" rtl="0" eaLnBrk="1" latinLnBrk="0" hangingPunct="1">
        <a:defRPr sz="6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8.png"/><Relationship Id="rId12" Type="http://schemas.openxmlformats.org/officeDocument/2006/relationships/image" Target="../media/image9.jpeg"/><Relationship Id="rId13" Type="http://schemas.openxmlformats.org/officeDocument/2006/relationships/image" Target="../media/image10.png"/><Relationship Id="rId14" Type="http://schemas.openxmlformats.org/officeDocument/2006/relationships/image" Target="../media/image11.png"/><Relationship Id="rId15" Type="http://schemas.openxmlformats.org/officeDocument/2006/relationships/image" Target="../media/image12.png"/><Relationship Id="rId16" Type="http://schemas.openxmlformats.org/officeDocument/2006/relationships/image" Target="../media/image13.png"/><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png"/><Relationship Id="rId5" Type="http://schemas.microsoft.com/office/2007/relationships/hdphoto" Target="../media/hdphoto1.wdp"/><Relationship Id="rId6" Type="http://schemas.openxmlformats.org/officeDocument/2006/relationships/image" Target="../media/image3.png"/><Relationship Id="rId7" Type="http://schemas.openxmlformats.org/officeDocument/2006/relationships/image" Target="../media/image4.png"/><Relationship Id="rId8" Type="http://schemas.openxmlformats.org/officeDocument/2006/relationships/image" Target="../media/image5.png"/><Relationship Id="rId9" Type="http://schemas.openxmlformats.org/officeDocument/2006/relationships/image" Target="../media/image6.png"/><Relationship Id="rId10"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descr="Screen Shot 2018-12-03 at 12.37.07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04786" y="16035245"/>
            <a:ext cx="4837909" cy="2594241"/>
          </a:xfrm>
          <a:prstGeom prst="rect">
            <a:avLst/>
          </a:prstGeom>
        </p:spPr>
      </p:pic>
      <p:sp>
        <p:nvSpPr>
          <p:cNvPr id="2" name="Title 1"/>
          <p:cNvSpPr>
            <a:spLocks noGrp="1"/>
          </p:cNvSpPr>
          <p:nvPr>
            <p:ph type="ctrTitle"/>
          </p:nvPr>
        </p:nvSpPr>
        <p:spPr>
          <a:xfrm>
            <a:off x="3" y="1"/>
            <a:ext cx="32105942" cy="3528805"/>
          </a:xfrm>
          <a:solidFill>
            <a:schemeClr val="tx2">
              <a:lumMod val="60000"/>
              <a:lumOff val="40000"/>
            </a:schemeClr>
          </a:solidFill>
          <a:ln>
            <a:solidFill>
              <a:schemeClr val="tx2">
                <a:lumMod val="60000"/>
                <a:lumOff val="40000"/>
              </a:schemeClr>
            </a:solidFill>
          </a:ln>
        </p:spPr>
        <p:txBody>
          <a:bodyPr>
            <a:normAutofit/>
          </a:bodyPr>
          <a:lstStyle/>
          <a:p>
            <a:r>
              <a:rPr lang="en-US" sz="6100" dirty="0"/>
              <a:t> </a:t>
            </a:r>
          </a:p>
        </p:txBody>
      </p:sp>
      <p:pic>
        <p:nvPicPr>
          <p:cNvPr id="4" name="Picture 3" descr="mms_logo.jpg"/>
          <p:cNvPicPr>
            <a:picLocks noChangeAspect="1"/>
          </p:cNvPicPr>
          <p:nvPr/>
        </p:nvPicPr>
        <p:blipFill>
          <a:blip r:embed="rId4">
            <a:extLst>
              <a:ext uri="{BEBA8EAE-BF5A-486C-A8C5-ECC9F3942E4B}">
                <a14:imgProps xmlns:a14="http://schemas.microsoft.com/office/drawing/2010/main">
                  <a14:imgLayer r:embed="rId5">
                    <a14:imgEffect>
                      <a14:backgroundRemoval t="233" b="99225" l="0" r="99651">
                        <a14:foregroundMark x1="36512" y1="10775" x2="36512" y2="10775"/>
                        <a14:foregroundMark x1="45233" y1="9147" x2="45233" y2="9147"/>
                        <a14:foregroundMark x1="68547" y1="18992" x2="68547" y2="18992"/>
                        <a14:foregroundMark x1="65756" y1="14186" x2="65756" y2="14186"/>
                      </a14:backgroundRemoval>
                    </a14:imgEffect>
                  </a14:imgLayer>
                </a14:imgProps>
              </a:ext>
              <a:ext uri="{28A0092B-C50C-407E-A947-70E740481C1C}">
                <a14:useLocalDpi xmlns:a14="http://schemas.microsoft.com/office/drawing/2010/main" val="0"/>
              </a:ext>
            </a:extLst>
          </a:blip>
          <a:stretch>
            <a:fillRect/>
          </a:stretch>
        </p:blipFill>
        <p:spPr>
          <a:xfrm>
            <a:off x="576385" y="3"/>
            <a:ext cx="4236601" cy="3187492"/>
          </a:xfrm>
          <a:prstGeom prst="rect">
            <a:avLst/>
          </a:prstGeom>
        </p:spPr>
      </p:pic>
      <p:pic>
        <p:nvPicPr>
          <p:cNvPr id="5" name="Picture 4" descr="UNH_Logo.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460469" y="350875"/>
            <a:ext cx="2138152" cy="2836619"/>
          </a:xfrm>
          <a:prstGeom prst="rect">
            <a:avLst/>
          </a:prstGeom>
        </p:spPr>
      </p:pic>
      <p:sp>
        <p:nvSpPr>
          <p:cNvPr id="7" name="TextBox 6"/>
          <p:cNvSpPr txBox="1"/>
          <p:nvPr/>
        </p:nvSpPr>
        <p:spPr>
          <a:xfrm>
            <a:off x="6028357" y="114750"/>
            <a:ext cx="20786020" cy="2109202"/>
          </a:xfrm>
          <a:prstGeom prst="rect">
            <a:avLst/>
          </a:prstGeom>
          <a:noFill/>
        </p:spPr>
        <p:txBody>
          <a:bodyPr wrap="square" lIns="77121" tIns="38562" rIns="77121" bIns="38562" rtlCol="0">
            <a:spAutoFit/>
          </a:bodyPr>
          <a:lstStyle/>
          <a:p>
            <a:pPr algn="ctr"/>
            <a:r>
              <a:rPr lang="en-US" sz="6600" dirty="0">
                <a:latin typeface="Times New Roman"/>
                <a:cs typeface="Times New Roman"/>
              </a:rPr>
              <a:t>Particle Dynamics in Regions of Energy Transfer During </a:t>
            </a:r>
            <a:r>
              <a:rPr lang="en-US" sz="6600" dirty="0" smtClean="0">
                <a:latin typeface="Times New Roman"/>
                <a:cs typeface="Times New Roman"/>
              </a:rPr>
              <a:t>Magnetic Reconnection</a:t>
            </a:r>
          </a:p>
        </p:txBody>
      </p:sp>
      <p:sp>
        <p:nvSpPr>
          <p:cNvPr id="8" name="TextBox 7"/>
          <p:cNvSpPr txBox="1"/>
          <p:nvPr/>
        </p:nvSpPr>
        <p:spPr>
          <a:xfrm>
            <a:off x="6271480" y="2232475"/>
            <a:ext cx="19471976" cy="646796"/>
          </a:xfrm>
          <a:prstGeom prst="rect">
            <a:avLst/>
          </a:prstGeom>
          <a:noFill/>
        </p:spPr>
        <p:txBody>
          <a:bodyPr wrap="square" lIns="77121" tIns="38562" rIns="77121" bIns="38562" rtlCol="0">
            <a:spAutoFit/>
          </a:bodyPr>
          <a:lstStyle/>
          <a:p>
            <a:pPr algn="ctr"/>
            <a:r>
              <a:rPr lang="en-US" sz="3700" dirty="0">
                <a:latin typeface="Times New Roman"/>
                <a:cs typeface="Times New Roman"/>
              </a:rPr>
              <a:t>D.S. Payne</a:t>
            </a:r>
            <a:r>
              <a:rPr lang="en-US" sz="3700" baseline="30000" dirty="0">
                <a:latin typeface="Times New Roman"/>
                <a:cs typeface="Times New Roman"/>
              </a:rPr>
              <a:t>1</a:t>
            </a:r>
            <a:r>
              <a:rPr lang="en-US" sz="3700" dirty="0">
                <a:latin typeface="Times New Roman"/>
                <a:cs typeface="Times New Roman"/>
              </a:rPr>
              <a:t>, M. Argall</a:t>
            </a:r>
            <a:r>
              <a:rPr lang="en-US" sz="3700" baseline="30000" dirty="0">
                <a:latin typeface="Times New Roman"/>
                <a:cs typeface="Times New Roman"/>
              </a:rPr>
              <a:t>1</a:t>
            </a:r>
            <a:r>
              <a:rPr lang="en-US" sz="3700" dirty="0" smtClean="0">
                <a:latin typeface="Times New Roman"/>
                <a:cs typeface="Times New Roman"/>
              </a:rPr>
              <a:t>, I. Dors</a:t>
            </a:r>
            <a:r>
              <a:rPr lang="en-US" sz="3700" baseline="30000" dirty="0" smtClean="0">
                <a:latin typeface="Times New Roman"/>
                <a:cs typeface="Times New Roman"/>
              </a:rPr>
              <a:t>1</a:t>
            </a:r>
            <a:r>
              <a:rPr lang="en-US" sz="3700" dirty="0" smtClean="0">
                <a:latin typeface="Times New Roman"/>
                <a:cs typeface="Times New Roman"/>
              </a:rPr>
              <a:t>, K. </a:t>
            </a:r>
            <a:r>
              <a:rPr lang="en-US" sz="3700" dirty="0" smtClean="0">
                <a:latin typeface="Times New Roman"/>
                <a:cs typeface="Times New Roman"/>
              </a:rPr>
              <a:t>Genestreti</a:t>
            </a:r>
            <a:r>
              <a:rPr lang="en-US" sz="3700" baseline="30000" dirty="0" smtClean="0">
                <a:latin typeface="Times New Roman"/>
                <a:cs typeface="Times New Roman"/>
              </a:rPr>
              <a:t>1</a:t>
            </a:r>
            <a:r>
              <a:rPr lang="en-US" sz="3700" dirty="0" smtClean="0">
                <a:latin typeface="Times New Roman"/>
                <a:cs typeface="Times New Roman"/>
              </a:rPr>
              <a:t>,</a:t>
            </a:r>
            <a:r>
              <a:rPr lang="en-US" sz="3700" dirty="0" smtClean="0">
                <a:latin typeface="Times New Roman"/>
                <a:cs typeface="Times New Roman"/>
              </a:rPr>
              <a:t> </a:t>
            </a:r>
            <a:r>
              <a:rPr lang="en-US" sz="3700" dirty="0">
                <a:latin typeface="Times New Roman"/>
                <a:cs typeface="Times New Roman"/>
              </a:rPr>
              <a:t>R. Torbert</a:t>
            </a:r>
            <a:r>
              <a:rPr lang="en-US" sz="3700" baseline="30000" dirty="0">
                <a:latin typeface="Times New Roman"/>
                <a:cs typeface="Times New Roman"/>
              </a:rPr>
              <a:t>1</a:t>
            </a:r>
            <a:r>
              <a:rPr lang="en-US" sz="3700" dirty="0">
                <a:latin typeface="Times New Roman"/>
                <a:cs typeface="Times New Roman"/>
              </a:rPr>
              <a:t>  </a:t>
            </a:r>
          </a:p>
        </p:txBody>
      </p:sp>
      <p:sp>
        <p:nvSpPr>
          <p:cNvPr id="9" name="TextBox 8"/>
          <p:cNvSpPr txBox="1"/>
          <p:nvPr/>
        </p:nvSpPr>
        <p:spPr>
          <a:xfrm>
            <a:off x="9728953" y="2785278"/>
            <a:ext cx="10900617" cy="492517"/>
          </a:xfrm>
          <a:prstGeom prst="rect">
            <a:avLst/>
          </a:prstGeom>
          <a:noFill/>
        </p:spPr>
        <p:txBody>
          <a:bodyPr wrap="square" lIns="77121" tIns="38562" rIns="77121" bIns="38562" rtlCol="0">
            <a:spAutoFit/>
          </a:bodyPr>
          <a:lstStyle/>
          <a:p>
            <a:pPr algn="ctr"/>
            <a:r>
              <a:rPr lang="en-US" sz="2700" dirty="0">
                <a:latin typeface="Times New Roman"/>
                <a:cs typeface="Times New Roman"/>
              </a:rPr>
              <a:t>1) University of New Hampshire</a:t>
            </a:r>
          </a:p>
        </p:txBody>
      </p:sp>
      <p:sp>
        <p:nvSpPr>
          <p:cNvPr id="11" name="Rectangle 10"/>
          <p:cNvSpPr/>
          <p:nvPr/>
        </p:nvSpPr>
        <p:spPr>
          <a:xfrm>
            <a:off x="217880" y="8926196"/>
            <a:ext cx="13311089" cy="14827559"/>
          </a:xfrm>
          <a:prstGeom prst="rect">
            <a:avLst/>
          </a:prstGeom>
          <a:noFill/>
          <a:effectLst>
            <a:outerShdw blurRad="40000" dist="23000" dir="5400000" sx="0" sy="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lIns="77121" tIns="38562" rIns="77121" bIns="38562" rtlCol="0" anchor="ctr"/>
          <a:lstStyle/>
          <a:p>
            <a:pPr algn="ctr"/>
            <a:endParaRPr lang="en-US"/>
          </a:p>
        </p:txBody>
      </p:sp>
      <p:sp>
        <p:nvSpPr>
          <p:cNvPr id="12" name="TextBox 11"/>
          <p:cNvSpPr txBox="1"/>
          <p:nvPr/>
        </p:nvSpPr>
        <p:spPr>
          <a:xfrm>
            <a:off x="13647982" y="12586645"/>
            <a:ext cx="18246296" cy="858931"/>
          </a:xfrm>
          <a:prstGeom prst="rect">
            <a:avLst/>
          </a:prstGeom>
          <a:solidFill>
            <a:schemeClr val="tx2">
              <a:lumMod val="60000"/>
              <a:lumOff val="40000"/>
              <a:alpha val="65000"/>
            </a:schemeClr>
          </a:solidFill>
          <a:ln>
            <a:solidFill>
              <a:schemeClr val="tx2">
                <a:lumMod val="60000"/>
                <a:lumOff val="40000"/>
              </a:schemeClr>
            </a:solidFill>
          </a:ln>
        </p:spPr>
        <p:txBody>
          <a:bodyPr wrap="square" lIns="77121" tIns="38562" rIns="77121" bIns="38562" rtlCol="0">
            <a:spAutoFit/>
          </a:bodyPr>
          <a:lstStyle/>
          <a:p>
            <a:pPr algn="ctr"/>
            <a:r>
              <a:rPr lang="en-US" sz="5100" dirty="0" smtClean="0">
                <a:latin typeface="Times New Roman"/>
                <a:cs typeface="Times New Roman"/>
              </a:rPr>
              <a:t>Poynting’s Theorem and Field Reconstruction  </a:t>
            </a:r>
            <a:endParaRPr lang="en-US" sz="5100" dirty="0">
              <a:latin typeface="Times New Roman"/>
              <a:cs typeface="Times New Roman"/>
            </a:endParaRPr>
          </a:p>
        </p:txBody>
      </p:sp>
      <p:sp>
        <p:nvSpPr>
          <p:cNvPr id="13" name="Rectangle 12"/>
          <p:cNvSpPr/>
          <p:nvPr/>
        </p:nvSpPr>
        <p:spPr>
          <a:xfrm>
            <a:off x="13647981" y="13445576"/>
            <a:ext cx="18246297" cy="7950155"/>
          </a:xfrm>
          <a:prstGeom prst="rect">
            <a:avLst/>
          </a:prstGeom>
          <a:noFill/>
          <a:effectLst>
            <a:outerShdw blurRad="40000" dist="23000" dir="5400000" sx="0" sy="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lIns="77121" tIns="38562" rIns="77121" bIns="38562" rtlCol="0" anchor="ctr"/>
          <a:lstStyle/>
          <a:p>
            <a:pPr algn="ctr"/>
            <a:endParaRPr lang="en-US"/>
          </a:p>
        </p:txBody>
      </p:sp>
      <p:sp>
        <p:nvSpPr>
          <p:cNvPr id="15" name="TextBox 14"/>
          <p:cNvSpPr txBox="1"/>
          <p:nvPr/>
        </p:nvSpPr>
        <p:spPr>
          <a:xfrm>
            <a:off x="249172" y="3835102"/>
            <a:ext cx="13300659" cy="858931"/>
          </a:xfrm>
          <a:prstGeom prst="rect">
            <a:avLst/>
          </a:prstGeom>
          <a:solidFill>
            <a:schemeClr val="accent1">
              <a:alpha val="65000"/>
            </a:schemeClr>
          </a:solidFill>
          <a:ln>
            <a:solidFill>
              <a:schemeClr val="accent1"/>
            </a:solidFill>
          </a:ln>
        </p:spPr>
        <p:txBody>
          <a:bodyPr wrap="square" lIns="77121" tIns="38562" rIns="77121" bIns="38562" rtlCol="0">
            <a:spAutoFit/>
          </a:bodyPr>
          <a:lstStyle/>
          <a:p>
            <a:pPr algn="ctr"/>
            <a:r>
              <a:rPr lang="en-US" sz="5100" dirty="0">
                <a:latin typeface="Times New Roman"/>
                <a:cs typeface="Times New Roman"/>
              </a:rPr>
              <a:t>Abstract</a:t>
            </a:r>
          </a:p>
        </p:txBody>
      </p:sp>
      <p:sp>
        <p:nvSpPr>
          <p:cNvPr id="16" name="Rectangle 15"/>
          <p:cNvSpPr/>
          <p:nvPr/>
        </p:nvSpPr>
        <p:spPr>
          <a:xfrm>
            <a:off x="249172" y="4682600"/>
            <a:ext cx="13300659" cy="3224839"/>
          </a:xfrm>
          <a:prstGeom prst="rect">
            <a:avLst/>
          </a:prstGeom>
          <a:noFill/>
          <a:effectLst>
            <a:outerShdw blurRad="40000" dist="23000" dir="5400000" sx="0" sy="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lIns="77121" tIns="38562" rIns="77121" bIns="38562" rtlCol="0" anchor="ctr"/>
          <a:lstStyle/>
          <a:p>
            <a:pPr algn="ctr"/>
            <a:endParaRPr lang="en-US"/>
          </a:p>
        </p:txBody>
      </p:sp>
      <p:sp>
        <p:nvSpPr>
          <p:cNvPr id="37" name="Rectangle 36"/>
          <p:cNvSpPr/>
          <p:nvPr/>
        </p:nvSpPr>
        <p:spPr>
          <a:xfrm>
            <a:off x="13647981" y="4694051"/>
            <a:ext cx="18246297" cy="7700418"/>
          </a:xfrm>
          <a:prstGeom prst="rect">
            <a:avLst/>
          </a:prstGeom>
          <a:noFill/>
          <a:effectLst>
            <a:outerShdw blurRad="40000" dist="23000" dir="5400000" sx="0" sy="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lIns="77121" tIns="38562" rIns="77121" bIns="38562" rtlCol="0" anchor="ctr"/>
          <a:lstStyle/>
          <a:p>
            <a:pPr algn="ctr"/>
            <a:endParaRPr lang="en-US"/>
          </a:p>
        </p:txBody>
      </p:sp>
      <p:sp>
        <p:nvSpPr>
          <p:cNvPr id="38" name="TextBox 37"/>
          <p:cNvSpPr txBox="1"/>
          <p:nvPr/>
        </p:nvSpPr>
        <p:spPr>
          <a:xfrm>
            <a:off x="13647979" y="3835120"/>
            <a:ext cx="18246296" cy="858931"/>
          </a:xfrm>
          <a:prstGeom prst="rect">
            <a:avLst/>
          </a:prstGeom>
          <a:solidFill>
            <a:schemeClr val="tx2">
              <a:lumMod val="60000"/>
              <a:lumOff val="40000"/>
              <a:alpha val="65000"/>
            </a:schemeClr>
          </a:solidFill>
          <a:ln>
            <a:solidFill>
              <a:schemeClr val="tx2">
                <a:lumMod val="60000"/>
                <a:lumOff val="40000"/>
              </a:schemeClr>
            </a:solidFill>
          </a:ln>
        </p:spPr>
        <p:txBody>
          <a:bodyPr wrap="square" lIns="77121" tIns="38562" rIns="77121" bIns="38562" rtlCol="0">
            <a:spAutoFit/>
          </a:bodyPr>
          <a:lstStyle/>
          <a:p>
            <a:pPr algn="ctr"/>
            <a:r>
              <a:rPr lang="en-US" sz="5100" dirty="0" smtClean="0">
                <a:latin typeface="Times New Roman"/>
                <a:cs typeface="Times New Roman"/>
              </a:rPr>
              <a:t>Energy Flux in the EDR </a:t>
            </a:r>
            <a:endParaRPr lang="en-US" sz="5100" dirty="0">
              <a:latin typeface="Times New Roman"/>
              <a:cs typeface="Times New Roman"/>
            </a:endParaRPr>
          </a:p>
        </p:txBody>
      </p:sp>
      <p:sp>
        <p:nvSpPr>
          <p:cNvPr id="63" name="TextBox 62"/>
          <p:cNvSpPr txBox="1"/>
          <p:nvPr/>
        </p:nvSpPr>
        <p:spPr>
          <a:xfrm>
            <a:off x="13647979" y="21507968"/>
            <a:ext cx="18246298" cy="858931"/>
          </a:xfrm>
          <a:prstGeom prst="rect">
            <a:avLst/>
          </a:prstGeom>
          <a:solidFill>
            <a:schemeClr val="tx2">
              <a:lumMod val="60000"/>
              <a:lumOff val="40000"/>
              <a:alpha val="65000"/>
            </a:schemeClr>
          </a:solidFill>
          <a:ln>
            <a:solidFill>
              <a:schemeClr val="tx2">
                <a:lumMod val="60000"/>
                <a:lumOff val="40000"/>
              </a:schemeClr>
            </a:solidFill>
          </a:ln>
        </p:spPr>
        <p:txBody>
          <a:bodyPr wrap="square" lIns="77121" tIns="38562" rIns="77121" bIns="38562" rtlCol="0">
            <a:spAutoFit/>
          </a:bodyPr>
          <a:lstStyle/>
          <a:p>
            <a:pPr algn="ctr"/>
            <a:r>
              <a:rPr lang="en-US" sz="5100" dirty="0">
                <a:latin typeface="Times New Roman"/>
                <a:cs typeface="Times New Roman"/>
              </a:rPr>
              <a:t>Conclusions</a:t>
            </a:r>
          </a:p>
        </p:txBody>
      </p:sp>
      <p:sp>
        <p:nvSpPr>
          <p:cNvPr id="67" name="Rectangle 66"/>
          <p:cNvSpPr/>
          <p:nvPr/>
        </p:nvSpPr>
        <p:spPr>
          <a:xfrm>
            <a:off x="13647981" y="22366899"/>
            <a:ext cx="18246297" cy="4335243"/>
          </a:xfrm>
          <a:prstGeom prst="rect">
            <a:avLst/>
          </a:prstGeom>
          <a:noFill/>
          <a:effectLst>
            <a:outerShdw blurRad="40000" dist="23000" dir="5400000" sx="0" sy="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lIns="77121" tIns="38562" rIns="77121" bIns="38562" rtlCol="0" anchor="ctr"/>
          <a:lstStyle/>
          <a:p>
            <a:pPr algn="ctr"/>
            <a:endParaRPr lang="en-US"/>
          </a:p>
        </p:txBody>
      </p:sp>
      <p:sp>
        <p:nvSpPr>
          <p:cNvPr id="96" name="TextBox 95"/>
          <p:cNvSpPr txBox="1"/>
          <p:nvPr/>
        </p:nvSpPr>
        <p:spPr>
          <a:xfrm>
            <a:off x="249172" y="23875391"/>
            <a:ext cx="13311091" cy="858931"/>
          </a:xfrm>
          <a:prstGeom prst="rect">
            <a:avLst/>
          </a:prstGeom>
          <a:solidFill>
            <a:schemeClr val="tx2">
              <a:lumMod val="60000"/>
              <a:lumOff val="40000"/>
              <a:alpha val="65000"/>
            </a:schemeClr>
          </a:solidFill>
          <a:ln>
            <a:solidFill>
              <a:schemeClr val="tx2">
                <a:lumMod val="60000"/>
                <a:lumOff val="40000"/>
              </a:schemeClr>
            </a:solidFill>
          </a:ln>
        </p:spPr>
        <p:txBody>
          <a:bodyPr wrap="square" lIns="77121" tIns="38562" rIns="77121" bIns="38562" rtlCol="0">
            <a:spAutoFit/>
          </a:bodyPr>
          <a:lstStyle/>
          <a:p>
            <a:pPr algn="ctr"/>
            <a:r>
              <a:rPr lang="en-US" sz="5100" dirty="0">
                <a:latin typeface="Times New Roman"/>
                <a:cs typeface="Times New Roman"/>
              </a:rPr>
              <a:t>Acknowledgements</a:t>
            </a:r>
          </a:p>
        </p:txBody>
      </p:sp>
      <p:sp>
        <p:nvSpPr>
          <p:cNvPr id="97" name="Rectangle 96"/>
          <p:cNvSpPr/>
          <p:nvPr/>
        </p:nvSpPr>
        <p:spPr>
          <a:xfrm>
            <a:off x="238740" y="24757214"/>
            <a:ext cx="13311092" cy="1536547"/>
          </a:xfrm>
          <a:prstGeom prst="rect">
            <a:avLst/>
          </a:prstGeom>
          <a:noFill/>
          <a:effectLst>
            <a:outerShdw blurRad="40000" dist="23000" dir="5400000" sx="0" sy="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lIns="77121" tIns="38562" rIns="77121" bIns="38562" rtlCol="0" anchor="ctr"/>
          <a:lstStyle/>
          <a:p>
            <a:pPr algn="ctr"/>
            <a:endParaRPr lang="en-US"/>
          </a:p>
        </p:txBody>
      </p:sp>
      <p:sp>
        <p:nvSpPr>
          <p:cNvPr id="124" name="TextBox 123"/>
          <p:cNvSpPr txBox="1"/>
          <p:nvPr/>
        </p:nvSpPr>
        <p:spPr>
          <a:xfrm>
            <a:off x="774644" y="24948696"/>
            <a:ext cx="12461110" cy="1801787"/>
          </a:xfrm>
          <a:prstGeom prst="rect">
            <a:avLst/>
          </a:prstGeom>
          <a:noFill/>
        </p:spPr>
        <p:txBody>
          <a:bodyPr wrap="square" lIns="57271" tIns="28635" rIns="57271" bIns="28635" rtlCol="0">
            <a:spAutoFit/>
          </a:bodyPr>
          <a:lstStyle/>
          <a:p>
            <a:pPr marL="357944" indent="-357944">
              <a:buFont typeface="Arial"/>
              <a:buChar char="•"/>
            </a:pPr>
            <a:r>
              <a:rPr lang="en-US" sz="2200" dirty="0"/>
              <a:t>FPI, EDP, and FGM teams for use of their data</a:t>
            </a:r>
          </a:p>
          <a:p>
            <a:pPr marL="357990" indent="-357990">
              <a:buFont typeface="Arial"/>
              <a:buChar char="•"/>
            </a:pPr>
            <a:r>
              <a:rPr lang="en-US" sz="2200" dirty="0"/>
              <a:t>We thank the successful MMS team for such wonderful data and NASA support via contract NNG04EB99C</a:t>
            </a:r>
          </a:p>
          <a:p>
            <a:pPr marL="357944" indent="-357944">
              <a:buFont typeface="Arial"/>
              <a:buChar char="•"/>
            </a:pPr>
            <a:endParaRPr lang="en-US" sz="2200" dirty="0"/>
          </a:p>
          <a:p>
            <a:pPr marL="357944" indent="-357944">
              <a:buFont typeface="Arial"/>
              <a:buChar char="•"/>
            </a:pPr>
            <a:endParaRPr lang="en-US" sz="2200" dirty="0"/>
          </a:p>
        </p:txBody>
      </p:sp>
      <p:sp>
        <p:nvSpPr>
          <p:cNvPr id="125" name="TextBox 124"/>
          <p:cNvSpPr txBox="1"/>
          <p:nvPr/>
        </p:nvSpPr>
        <p:spPr>
          <a:xfrm>
            <a:off x="24955" y="26411684"/>
            <a:ext cx="13368207" cy="520688"/>
          </a:xfrm>
          <a:prstGeom prst="rect">
            <a:avLst/>
          </a:prstGeom>
          <a:noFill/>
        </p:spPr>
        <p:txBody>
          <a:bodyPr wrap="square" lIns="57279" tIns="28640" rIns="57279" bIns="28640" rtlCol="0">
            <a:spAutoFit/>
          </a:bodyPr>
          <a:lstStyle/>
          <a:p>
            <a:pPr algn="ctr"/>
            <a:r>
              <a:rPr lang="en-US" sz="3000" b="1" dirty="0"/>
              <a:t>Email:  dsp1007@wildcats.unh.edu</a:t>
            </a:r>
          </a:p>
        </p:txBody>
      </p:sp>
      <p:sp>
        <p:nvSpPr>
          <p:cNvPr id="145" name="Content Placeholder 2"/>
          <p:cNvSpPr txBox="1">
            <a:spLocks/>
          </p:cNvSpPr>
          <p:nvPr/>
        </p:nvSpPr>
        <p:spPr>
          <a:xfrm>
            <a:off x="14461669" y="23875391"/>
            <a:ext cx="6016228" cy="1024964"/>
          </a:xfrm>
          <a:prstGeom prst="rect">
            <a:avLst/>
          </a:prstGeom>
        </p:spPr>
        <p:txBody>
          <a:bodyPr vert="horz" lIns="66843" tIns="33421" rIns="66843" bIns="33421"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668426" lvl="2" indent="0">
              <a:buNone/>
            </a:pPr>
            <a:endParaRPr lang="en-US" sz="900" dirty="0">
              <a:sym typeface="Wingdings"/>
            </a:endParaRPr>
          </a:p>
          <a:p>
            <a:pPr marL="668426" lvl="2" indent="0">
              <a:buNone/>
            </a:pPr>
            <a:endParaRPr lang="en-US" sz="900" dirty="0"/>
          </a:p>
        </p:txBody>
      </p:sp>
      <p:sp>
        <p:nvSpPr>
          <p:cNvPr id="77" name="TextBox 76"/>
          <p:cNvSpPr txBox="1"/>
          <p:nvPr/>
        </p:nvSpPr>
        <p:spPr>
          <a:xfrm>
            <a:off x="25337079" y="5850913"/>
            <a:ext cx="6301446" cy="4791865"/>
          </a:xfrm>
          <a:prstGeom prst="rect">
            <a:avLst/>
          </a:prstGeom>
          <a:noFill/>
        </p:spPr>
        <p:txBody>
          <a:bodyPr wrap="square" lIns="66843" tIns="33421" rIns="66843" bIns="33421" rtlCol="0">
            <a:spAutoFit/>
          </a:bodyPr>
          <a:lstStyle/>
          <a:p>
            <a:endParaRPr lang="en-US" sz="2300" u="sng" dirty="0"/>
          </a:p>
          <a:p>
            <a:pPr marL="543097" indent="-543097">
              <a:buFont typeface="+mj-lt"/>
              <a:buAutoNum type="arabicPeriod"/>
            </a:pPr>
            <a:r>
              <a:rPr lang="en-US" sz="2400" dirty="0"/>
              <a:t>Energy  Buildup (blue)</a:t>
            </a:r>
          </a:p>
          <a:p>
            <a:pPr marL="1652592" lvl="1"/>
            <a:r>
              <a:rPr lang="en-US" sz="2000" dirty="0" smtClean="0"/>
              <a:t> A slight drop in </a:t>
            </a:r>
            <a:r>
              <a:rPr lang="en-US" sz="2000" dirty="0"/>
              <a:t> J∙E </a:t>
            </a:r>
            <a:r>
              <a:rPr lang="en-US" sz="2000" dirty="0" smtClean="0"/>
              <a:t>is observed corresponding to an increase in </a:t>
            </a:r>
            <a:r>
              <a:rPr lang="en-US" sz="2000" dirty="0" err="1" smtClean="0"/>
              <a:t>Poynting</a:t>
            </a:r>
            <a:r>
              <a:rPr lang="en-US" sz="2000" dirty="0" smtClean="0"/>
              <a:t> Flux</a:t>
            </a:r>
            <a:endParaRPr lang="en-US" sz="2000" dirty="0"/>
          </a:p>
          <a:p>
            <a:pPr marL="543097" indent="-543097">
              <a:buFont typeface="+mj-lt"/>
              <a:buAutoNum type="arabicPeriod"/>
            </a:pPr>
            <a:r>
              <a:rPr lang="en-US" sz="2400" dirty="0" smtClean="0"/>
              <a:t>Energy transfer to electrons </a:t>
            </a:r>
            <a:r>
              <a:rPr lang="en-US" sz="2400" dirty="0"/>
              <a:t>(red</a:t>
            </a:r>
            <a:r>
              <a:rPr lang="en-US" sz="2400" dirty="0" smtClean="0"/>
              <a:t>)</a:t>
            </a:r>
          </a:p>
          <a:p>
            <a:pPr lvl="1"/>
            <a:r>
              <a:rPr lang="en-US" sz="2000" dirty="0" smtClean="0"/>
              <a:t>A sharp increase in </a:t>
            </a:r>
            <a:r>
              <a:rPr lang="en-US" sz="2000" dirty="0"/>
              <a:t> J∙E </a:t>
            </a:r>
            <a:r>
              <a:rPr lang="en-US" sz="2000" dirty="0" smtClean="0"/>
              <a:t>and a decrease in </a:t>
            </a:r>
            <a:r>
              <a:rPr lang="en-US" sz="2000" dirty="0" err="1" smtClean="0"/>
              <a:t>Poynting</a:t>
            </a:r>
            <a:r>
              <a:rPr lang="en-US" sz="2000" dirty="0" smtClean="0"/>
              <a:t> flux as enthalpy and kinetic energy flux increase  </a:t>
            </a:r>
            <a:endParaRPr lang="en-US" sz="2000" dirty="0"/>
          </a:p>
          <a:p>
            <a:pPr marL="543097" indent="-543097">
              <a:buFont typeface="+mj-lt"/>
              <a:buAutoNum type="arabicPeriod"/>
            </a:pPr>
            <a:r>
              <a:rPr lang="en-US" sz="2400" dirty="0" smtClean="0"/>
              <a:t>Relaxation </a:t>
            </a:r>
            <a:r>
              <a:rPr lang="en-US" sz="2400" dirty="0"/>
              <a:t>(green</a:t>
            </a:r>
            <a:r>
              <a:rPr lang="en-US" sz="2400" dirty="0" smtClean="0"/>
              <a:t>)</a:t>
            </a:r>
          </a:p>
          <a:p>
            <a:pPr lvl="1"/>
            <a:r>
              <a:rPr lang="en-US" sz="2000" dirty="0"/>
              <a:t> J∙E </a:t>
            </a:r>
            <a:r>
              <a:rPr lang="en-US" sz="2000" dirty="0" smtClean="0"/>
              <a:t>and kinetic energy flux drop back to zero, while enthalpy flux starts to steadily diminish</a:t>
            </a:r>
          </a:p>
          <a:p>
            <a:pPr lvl="1"/>
            <a:endParaRPr lang="en-US" sz="2400" dirty="0"/>
          </a:p>
        </p:txBody>
      </p:sp>
      <p:sp>
        <p:nvSpPr>
          <p:cNvPr id="81" name="TextBox 80"/>
          <p:cNvSpPr txBox="1"/>
          <p:nvPr/>
        </p:nvSpPr>
        <p:spPr>
          <a:xfrm>
            <a:off x="228310" y="8067265"/>
            <a:ext cx="13300659" cy="858931"/>
          </a:xfrm>
          <a:prstGeom prst="rect">
            <a:avLst/>
          </a:prstGeom>
          <a:solidFill>
            <a:schemeClr val="tx2">
              <a:lumMod val="60000"/>
              <a:lumOff val="40000"/>
              <a:alpha val="65000"/>
            </a:schemeClr>
          </a:solidFill>
          <a:ln>
            <a:solidFill>
              <a:schemeClr val="tx2">
                <a:lumMod val="60000"/>
                <a:lumOff val="40000"/>
              </a:schemeClr>
            </a:solidFill>
          </a:ln>
        </p:spPr>
        <p:txBody>
          <a:bodyPr wrap="square" lIns="77121" tIns="38562" rIns="77121" bIns="38562" rtlCol="0">
            <a:spAutoFit/>
          </a:bodyPr>
          <a:lstStyle/>
          <a:p>
            <a:pPr algn="ctr"/>
            <a:r>
              <a:rPr lang="en-US" sz="5100" dirty="0" smtClean="0">
                <a:latin typeface="Times New Roman"/>
                <a:cs typeface="Times New Roman"/>
              </a:rPr>
              <a:t>Energy Dissipation in a PIC Simulation</a:t>
            </a:r>
            <a:endParaRPr lang="en-US" sz="5100" dirty="0">
              <a:latin typeface="Times New Roman"/>
              <a:cs typeface="Times New Roman"/>
            </a:endParaRPr>
          </a:p>
        </p:txBody>
      </p:sp>
      <p:pic>
        <p:nvPicPr>
          <p:cNvPr id="14" name="Picture 13" descr="VDFS_z0 2018-11-02 at 11.26.17 AM.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1122" y="9127197"/>
            <a:ext cx="6184076" cy="2948657"/>
          </a:xfrm>
          <a:prstGeom prst="rect">
            <a:avLst/>
          </a:prstGeom>
        </p:spPr>
      </p:pic>
      <p:pic>
        <p:nvPicPr>
          <p:cNvPr id="17" name="Picture 16" descr="VDFS_z0 2018-11-02 at 11.27.25 AM.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21122" y="12075854"/>
            <a:ext cx="6184077" cy="2993929"/>
          </a:xfrm>
          <a:prstGeom prst="rect">
            <a:avLst/>
          </a:prstGeom>
        </p:spPr>
      </p:pic>
      <p:pic>
        <p:nvPicPr>
          <p:cNvPr id="18" name="Picture 17" descr="VDFS_z0 2018-11-02 at 11.27.52 AM.png"/>
          <p:cNvPicPr>
            <a:picLocks noChangeAspect="1"/>
          </p:cNvPicPr>
          <p:nvPr/>
        </p:nvPicPr>
        <p:blipFill rotWithShape="1">
          <a:blip r:embed="rId9">
            <a:extLst>
              <a:ext uri="{28A0092B-C50C-407E-A947-70E740481C1C}">
                <a14:useLocalDpi xmlns:a14="http://schemas.microsoft.com/office/drawing/2010/main" val="0"/>
              </a:ext>
            </a:extLst>
          </a:blip>
          <a:srcRect r="2709"/>
          <a:stretch/>
        </p:blipFill>
        <p:spPr>
          <a:xfrm>
            <a:off x="6959296" y="9083825"/>
            <a:ext cx="6106654" cy="2944602"/>
          </a:xfrm>
          <a:prstGeom prst="rect">
            <a:avLst/>
          </a:prstGeom>
        </p:spPr>
      </p:pic>
      <p:pic>
        <p:nvPicPr>
          <p:cNvPr id="19" name="Picture 18" descr="CPlot_22340288.jpg"/>
          <p:cNvPicPr>
            <a:picLocks noChangeAspect="1"/>
          </p:cNvPicPr>
          <p:nvPr/>
        </p:nvPicPr>
        <p:blipFill rotWithShape="1">
          <a:blip r:embed="rId10">
            <a:extLst>
              <a:ext uri="{28A0092B-C50C-407E-A947-70E740481C1C}">
                <a14:useLocalDpi xmlns:a14="http://schemas.microsoft.com/office/drawing/2010/main" val="0"/>
              </a:ext>
            </a:extLst>
          </a:blip>
          <a:srcRect t="2211"/>
          <a:stretch/>
        </p:blipFill>
        <p:spPr>
          <a:xfrm>
            <a:off x="25054427" y="17908725"/>
            <a:ext cx="6770298" cy="3310316"/>
          </a:xfrm>
          <a:prstGeom prst="rect">
            <a:avLst/>
          </a:prstGeom>
        </p:spPr>
      </p:pic>
      <p:sp>
        <p:nvSpPr>
          <p:cNvPr id="20" name="TextBox 19"/>
          <p:cNvSpPr txBox="1"/>
          <p:nvPr/>
        </p:nvSpPr>
        <p:spPr>
          <a:xfrm>
            <a:off x="249172" y="4737341"/>
            <a:ext cx="12816777" cy="3170099"/>
          </a:xfrm>
          <a:prstGeom prst="rect">
            <a:avLst/>
          </a:prstGeom>
          <a:noFill/>
        </p:spPr>
        <p:txBody>
          <a:bodyPr wrap="square" rtlCol="0">
            <a:spAutoFit/>
          </a:bodyPr>
          <a:lstStyle/>
          <a:p>
            <a:r>
              <a:rPr lang="en-US" sz="2000" dirty="0"/>
              <a:t>With the use of 2D particle in cell (PIC) simulations as well as </a:t>
            </a:r>
            <a:r>
              <a:rPr lang="en-US" sz="2000" dirty="0" err="1"/>
              <a:t>Magnetospheric</a:t>
            </a:r>
            <a:r>
              <a:rPr lang="en-US" sz="2000" dirty="0"/>
              <a:t> </a:t>
            </a:r>
            <a:r>
              <a:rPr lang="en-US" sz="2000" dirty="0" err="1"/>
              <a:t>Multiscale</a:t>
            </a:r>
            <a:r>
              <a:rPr lang="en-US" sz="2000" dirty="0"/>
              <a:t> </a:t>
            </a:r>
            <a:r>
              <a:rPr lang="en-US" sz="2000" dirty="0" smtClean="0"/>
              <a:t>(MMS</a:t>
            </a:r>
            <a:r>
              <a:rPr lang="en-US" sz="2000" dirty="0"/>
              <a:t>) data, we investigate how energy manifests itself inside of and near the electron </a:t>
            </a:r>
            <a:r>
              <a:rPr lang="en-US" sz="2000" dirty="0" smtClean="0"/>
              <a:t>diffusion </a:t>
            </a:r>
            <a:r>
              <a:rPr lang="en-US" sz="2000" dirty="0"/>
              <a:t>region (EDR). We look at the spatial and temporal evolution of the electromagnetic energy </a:t>
            </a:r>
            <a:r>
              <a:rPr lang="en-US" sz="2000" dirty="0" smtClean="0"/>
              <a:t>dissipation </a:t>
            </a:r>
            <a:r>
              <a:rPr lang="en-US" sz="2000" dirty="0" smtClean="0"/>
              <a:t>J</a:t>
            </a:r>
            <a:r>
              <a:rPr lang="en-US" sz="2000" dirty="0"/>
              <a:t>∙E’</a:t>
            </a:r>
            <a:r>
              <a:rPr lang="en-US" sz="2000" dirty="0"/>
              <a:t>, which has been found to be negative in some regions, indicating a transfer </a:t>
            </a:r>
            <a:r>
              <a:rPr lang="en-US" sz="2000" dirty="0" smtClean="0"/>
              <a:t>of </a:t>
            </a:r>
            <a:r>
              <a:rPr lang="en-US" sz="2000" dirty="0"/>
              <a:t>energy from the plasma back into the surrounding magnetic field. As an aid to this study, </a:t>
            </a:r>
            <a:r>
              <a:rPr lang="en-US" sz="2000" dirty="0" smtClean="0"/>
              <a:t>we </a:t>
            </a:r>
            <a:r>
              <a:rPr lang="en-US" sz="2000" dirty="0"/>
              <a:t>also look at the energy flux associated with mechanical energy in the plasmas, such as </a:t>
            </a:r>
            <a:r>
              <a:rPr lang="en-US" sz="2000" dirty="0" smtClean="0"/>
              <a:t>kinetic </a:t>
            </a:r>
            <a:r>
              <a:rPr lang="en-US" sz="2000" dirty="0"/>
              <a:t>energy flux and enthalpy flux, as well as </a:t>
            </a:r>
            <a:r>
              <a:rPr lang="en-US" sz="2000" dirty="0" err="1"/>
              <a:t>Poynting</a:t>
            </a:r>
            <a:r>
              <a:rPr lang="en-US" sz="2000" dirty="0"/>
              <a:t> flux, which describes the flow of </a:t>
            </a:r>
            <a:r>
              <a:rPr lang="en-US" sz="2000" dirty="0" smtClean="0"/>
              <a:t>electromagnetic </a:t>
            </a:r>
            <a:r>
              <a:rPr lang="en-US" sz="2000" dirty="0"/>
              <a:t>energy. Along with identifying the mechanisms of energy transfer in these </a:t>
            </a:r>
            <a:r>
              <a:rPr lang="en-US" sz="2000" dirty="0" smtClean="0"/>
              <a:t>regions</a:t>
            </a:r>
            <a:r>
              <a:rPr lang="en-US" sz="2000" dirty="0"/>
              <a:t>, we also examine the electron velocity distribution functions (</a:t>
            </a:r>
            <a:r>
              <a:rPr lang="en-US" sz="2000" dirty="0" err="1"/>
              <a:t>vDFs</a:t>
            </a:r>
            <a:r>
              <a:rPr lang="en-US" sz="2000" dirty="0"/>
              <a:t>) to investigate the </a:t>
            </a:r>
            <a:r>
              <a:rPr lang="en-US" sz="2000" dirty="0" smtClean="0"/>
              <a:t>particle </a:t>
            </a:r>
            <a:r>
              <a:rPr lang="en-US" sz="2000" dirty="0"/>
              <a:t>dynamics involved in these processes. This information contributes to a better </a:t>
            </a:r>
            <a:r>
              <a:rPr lang="en-US" sz="2000" dirty="0" smtClean="0"/>
              <a:t>understanding </a:t>
            </a:r>
            <a:r>
              <a:rPr lang="en-US" sz="2000" dirty="0"/>
              <a:t>of the overall energy transfer and flow between magnetic fields and plasmas during </a:t>
            </a:r>
            <a:r>
              <a:rPr lang="en-US" sz="2000" dirty="0" smtClean="0"/>
              <a:t>magnetic </a:t>
            </a:r>
            <a:r>
              <a:rPr lang="en-US" sz="2000" dirty="0"/>
              <a:t>reconnection.</a:t>
            </a:r>
          </a:p>
          <a:p>
            <a:endParaRPr lang="en-US" sz="2000" dirty="0"/>
          </a:p>
        </p:txBody>
      </p:sp>
      <p:pic>
        <p:nvPicPr>
          <p:cNvPr id="21" name="Picture 20" descr="Pynt1.png"/>
          <p:cNvPicPr>
            <a:picLocks noChangeAspect="1"/>
          </p:cNvPicPr>
          <p:nvPr/>
        </p:nvPicPr>
        <p:blipFill rotWithShape="1">
          <a:blip r:embed="rId11">
            <a:extLst>
              <a:ext uri="{28A0092B-C50C-407E-A947-70E740481C1C}">
                <a14:useLocalDpi xmlns:a14="http://schemas.microsoft.com/office/drawing/2010/main" val="0"/>
              </a:ext>
            </a:extLst>
          </a:blip>
          <a:srcRect t="2218" r="7597"/>
          <a:stretch/>
        </p:blipFill>
        <p:spPr>
          <a:xfrm>
            <a:off x="14143823" y="13543072"/>
            <a:ext cx="5689968" cy="4298969"/>
          </a:xfrm>
          <a:prstGeom prst="rect">
            <a:avLst/>
          </a:prstGeom>
        </p:spPr>
      </p:pic>
      <p:pic>
        <p:nvPicPr>
          <p:cNvPr id="22" name="Picture 21" descr="Pynt2.jpeg"/>
          <p:cNvPicPr>
            <a:picLocks noChangeAspect="1"/>
          </p:cNvPicPr>
          <p:nvPr/>
        </p:nvPicPr>
        <p:blipFill rotWithShape="1">
          <a:blip r:embed="rId12">
            <a:extLst>
              <a:ext uri="{28A0092B-C50C-407E-A947-70E740481C1C}">
                <a14:useLocalDpi xmlns:a14="http://schemas.microsoft.com/office/drawing/2010/main" val="0"/>
              </a:ext>
            </a:extLst>
          </a:blip>
          <a:srcRect l="5849" b="3403"/>
          <a:stretch/>
        </p:blipFill>
        <p:spPr>
          <a:xfrm>
            <a:off x="14143822" y="17842041"/>
            <a:ext cx="5948167" cy="3432766"/>
          </a:xfrm>
          <a:prstGeom prst="rect">
            <a:avLst/>
          </a:prstGeom>
        </p:spPr>
      </p:pic>
      <p:pic>
        <p:nvPicPr>
          <p:cNvPr id="24" name="Picture 23" descr="Screen Shot 2018-11-07 at 12.10.25 PM.pn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7853323" y="4827087"/>
            <a:ext cx="7054016" cy="6159951"/>
          </a:xfrm>
          <a:prstGeom prst="rect">
            <a:avLst/>
          </a:prstGeom>
        </p:spPr>
      </p:pic>
      <p:cxnSp>
        <p:nvCxnSpPr>
          <p:cNvPr id="6" name="Straight Connector 5"/>
          <p:cNvCxnSpPr/>
          <p:nvPr/>
        </p:nvCxnSpPr>
        <p:spPr>
          <a:xfrm flipH="1">
            <a:off x="16904842" y="18125422"/>
            <a:ext cx="8140" cy="2735414"/>
          </a:xfrm>
          <a:prstGeom prst="line">
            <a:avLst/>
          </a:prstGeom>
          <a:ln>
            <a:solidFill>
              <a:schemeClr val="tx1"/>
            </a:solidFill>
            <a:prstDash val="sysDash"/>
          </a:ln>
          <a:effectLst>
            <a:outerShdw dist="20000" dir="5400000" sx="0" sy="0" rotWithShape="0">
              <a:srgbClr val="000000"/>
            </a:outerShdw>
          </a:effectLst>
        </p:spPr>
        <p:style>
          <a:lnRef idx="2">
            <a:schemeClr val="accent1"/>
          </a:lnRef>
          <a:fillRef idx="0">
            <a:schemeClr val="accent1"/>
          </a:fillRef>
          <a:effectRef idx="1">
            <a:schemeClr val="accent1"/>
          </a:effectRef>
          <a:fontRef idx="minor">
            <a:schemeClr val="tx1"/>
          </a:fontRef>
        </p:style>
      </p:cxnSp>
      <p:pic>
        <p:nvPicPr>
          <p:cNvPr id="30" name="Picture 29" descr="Ppyynntt.png"/>
          <p:cNvPicPr>
            <a:picLocks noChangeAspect="1"/>
          </p:cNvPicPr>
          <p:nvPr/>
        </p:nvPicPr>
        <p:blipFill rotWithShape="1">
          <a:blip r:embed="rId14">
            <a:extLst>
              <a:ext uri="{28A0092B-C50C-407E-A947-70E740481C1C}">
                <a14:useLocalDpi xmlns:a14="http://schemas.microsoft.com/office/drawing/2010/main" val="0"/>
              </a:ext>
            </a:extLst>
          </a:blip>
          <a:srcRect t="851"/>
          <a:stretch/>
        </p:blipFill>
        <p:spPr>
          <a:xfrm>
            <a:off x="13699886" y="4737341"/>
            <a:ext cx="4346721" cy="7122068"/>
          </a:xfrm>
          <a:prstGeom prst="rect">
            <a:avLst/>
          </a:prstGeom>
        </p:spPr>
      </p:pic>
      <p:sp>
        <p:nvSpPr>
          <p:cNvPr id="109" name="Rectangle 108"/>
          <p:cNvSpPr/>
          <p:nvPr/>
        </p:nvSpPr>
        <p:spPr>
          <a:xfrm>
            <a:off x="14746870" y="4827087"/>
            <a:ext cx="547011" cy="6655378"/>
          </a:xfrm>
          <a:prstGeom prst="rect">
            <a:avLst/>
          </a:prstGeom>
          <a:solidFill>
            <a:srgbClr val="3366FF">
              <a:alpha val="32000"/>
            </a:srgbClr>
          </a:solidFill>
          <a:ln>
            <a:noFill/>
          </a:ln>
          <a:effectLst>
            <a:outerShdw blurRad="40000" dist="23000" dir="5400000" sx="0" sy="0" rotWithShape="0">
              <a:srgbClr val="000000"/>
            </a:outerShdw>
          </a:effectLst>
        </p:spPr>
        <p:style>
          <a:lnRef idx="1">
            <a:schemeClr val="accent1"/>
          </a:lnRef>
          <a:fillRef idx="3">
            <a:schemeClr val="accent1"/>
          </a:fillRef>
          <a:effectRef idx="2">
            <a:schemeClr val="accent1"/>
          </a:effectRef>
          <a:fontRef idx="minor">
            <a:schemeClr val="lt1"/>
          </a:fontRef>
        </p:style>
        <p:txBody>
          <a:bodyPr lIns="66843" tIns="33421" rIns="66843" bIns="33421" rtlCol="0" anchor="ctr"/>
          <a:lstStyle/>
          <a:p>
            <a:pPr algn="ctr"/>
            <a:endParaRPr lang="en-US"/>
          </a:p>
        </p:txBody>
      </p:sp>
      <p:sp>
        <p:nvSpPr>
          <p:cNvPr id="111" name="Rectangle 110"/>
          <p:cNvSpPr/>
          <p:nvPr/>
        </p:nvSpPr>
        <p:spPr>
          <a:xfrm>
            <a:off x="15293881" y="4827087"/>
            <a:ext cx="495857" cy="6655378"/>
          </a:xfrm>
          <a:prstGeom prst="rect">
            <a:avLst/>
          </a:prstGeom>
          <a:solidFill>
            <a:srgbClr val="FF0000">
              <a:alpha val="32000"/>
            </a:srgbClr>
          </a:solidFill>
          <a:ln>
            <a:noFill/>
          </a:ln>
          <a:effectLst>
            <a:outerShdw blurRad="40000" dist="23000" dir="5400000" sx="0" sy="0" rotWithShape="0">
              <a:srgbClr val="000000"/>
            </a:outerShdw>
          </a:effectLst>
        </p:spPr>
        <p:style>
          <a:lnRef idx="1">
            <a:schemeClr val="accent1"/>
          </a:lnRef>
          <a:fillRef idx="3">
            <a:schemeClr val="accent1"/>
          </a:fillRef>
          <a:effectRef idx="2">
            <a:schemeClr val="accent1"/>
          </a:effectRef>
          <a:fontRef idx="minor">
            <a:schemeClr val="lt1"/>
          </a:fontRef>
        </p:style>
        <p:txBody>
          <a:bodyPr lIns="66843" tIns="33421" rIns="66843" bIns="33421" rtlCol="0" anchor="ctr"/>
          <a:lstStyle/>
          <a:p>
            <a:pPr algn="ctr"/>
            <a:endParaRPr lang="en-US"/>
          </a:p>
        </p:txBody>
      </p:sp>
      <p:sp>
        <p:nvSpPr>
          <p:cNvPr id="116" name="Rectangle 115"/>
          <p:cNvSpPr/>
          <p:nvPr/>
        </p:nvSpPr>
        <p:spPr>
          <a:xfrm>
            <a:off x="15789738" y="4827087"/>
            <a:ext cx="785215" cy="6655378"/>
          </a:xfrm>
          <a:prstGeom prst="rect">
            <a:avLst/>
          </a:prstGeom>
          <a:solidFill>
            <a:srgbClr val="008000">
              <a:alpha val="32000"/>
            </a:srgbClr>
          </a:solidFill>
          <a:ln>
            <a:noFill/>
          </a:ln>
          <a:effectLst>
            <a:outerShdw blurRad="40000" dist="23000" dir="5400000" sx="0" sy="0" rotWithShape="0">
              <a:srgbClr val="000000"/>
            </a:outerShdw>
          </a:effectLst>
        </p:spPr>
        <p:style>
          <a:lnRef idx="1">
            <a:schemeClr val="accent1"/>
          </a:lnRef>
          <a:fillRef idx="3">
            <a:schemeClr val="accent1"/>
          </a:fillRef>
          <a:effectRef idx="2">
            <a:schemeClr val="accent1"/>
          </a:effectRef>
          <a:fontRef idx="minor">
            <a:schemeClr val="lt1"/>
          </a:fontRef>
        </p:style>
        <p:txBody>
          <a:bodyPr lIns="66843" tIns="33421" rIns="66843" bIns="33421" rtlCol="0" anchor="ctr"/>
          <a:lstStyle/>
          <a:p>
            <a:pPr algn="ctr"/>
            <a:endParaRPr lang="en-US"/>
          </a:p>
        </p:txBody>
      </p:sp>
      <p:sp>
        <p:nvSpPr>
          <p:cNvPr id="83" name="Rectangle 82"/>
          <p:cNvSpPr/>
          <p:nvPr/>
        </p:nvSpPr>
        <p:spPr>
          <a:xfrm>
            <a:off x="18392194" y="4905587"/>
            <a:ext cx="620686" cy="5832420"/>
          </a:xfrm>
          <a:prstGeom prst="rect">
            <a:avLst/>
          </a:prstGeom>
          <a:solidFill>
            <a:srgbClr val="3366FF">
              <a:alpha val="32000"/>
            </a:srgbClr>
          </a:solidFill>
          <a:ln>
            <a:noFill/>
          </a:ln>
          <a:effectLst>
            <a:outerShdw blurRad="40000" dist="23000" dir="5400000" sx="0" sy="0" rotWithShape="0">
              <a:srgbClr val="000000"/>
            </a:outerShdw>
          </a:effectLst>
        </p:spPr>
        <p:style>
          <a:lnRef idx="1">
            <a:schemeClr val="accent1"/>
          </a:lnRef>
          <a:fillRef idx="3">
            <a:schemeClr val="accent1"/>
          </a:fillRef>
          <a:effectRef idx="2">
            <a:schemeClr val="accent1"/>
          </a:effectRef>
          <a:fontRef idx="minor">
            <a:schemeClr val="lt1"/>
          </a:fontRef>
        </p:style>
        <p:txBody>
          <a:bodyPr lIns="66843" tIns="33421" rIns="66843" bIns="33421" rtlCol="0" anchor="ctr"/>
          <a:lstStyle/>
          <a:p>
            <a:pPr algn="ctr"/>
            <a:endParaRPr lang="en-US"/>
          </a:p>
        </p:txBody>
      </p:sp>
      <p:sp>
        <p:nvSpPr>
          <p:cNvPr id="85" name="Rectangle 84"/>
          <p:cNvSpPr/>
          <p:nvPr/>
        </p:nvSpPr>
        <p:spPr>
          <a:xfrm>
            <a:off x="19420937" y="4908625"/>
            <a:ext cx="412854" cy="5832419"/>
          </a:xfrm>
          <a:prstGeom prst="rect">
            <a:avLst/>
          </a:prstGeom>
          <a:solidFill>
            <a:srgbClr val="FF0000">
              <a:alpha val="40000"/>
            </a:srgbClr>
          </a:solidFill>
          <a:ln>
            <a:noFill/>
          </a:ln>
          <a:effectLst>
            <a:outerShdw blurRad="40000" dist="23000" dir="5400000" sx="0" sy="0" rotWithShape="0">
              <a:srgbClr val="000000"/>
            </a:outerShdw>
          </a:effectLst>
        </p:spPr>
        <p:style>
          <a:lnRef idx="1">
            <a:schemeClr val="accent1"/>
          </a:lnRef>
          <a:fillRef idx="3">
            <a:schemeClr val="accent1"/>
          </a:fillRef>
          <a:effectRef idx="2">
            <a:schemeClr val="accent1"/>
          </a:effectRef>
          <a:fontRef idx="minor">
            <a:schemeClr val="lt1"/>
          </a:fontRef>
        </p:style>
        <p:txBody>
          <a:bodyPr lIns="66843" tIns="33421" rIns="66843" bIns="33421" rtlCol="0" anchor="ctr"/>
          <a:lstStyle/>
          <a:p>
            <a:pPr algn="ctr"/>
            <a:endParaRPr lang="en-US"/>
          </a:p>
        </p:txBody>
      </p:sp>
      <p:sp>
        <p:nvSpPr>
          <p:cNvPr id="87" name="Rectangle 86"/>
          <p:cNvSpPr/>
          <p:nvPr/>
        </p:nvSpPr>
        <p:spPr>
          <a:xfrm>
            <a:off x="19833791" y="4905587"/>
            <a:ext cx="557330" cy="5823662"/>
          </a:xfrm>
          <a:prstGeom prst="rect">
            <a:avLst/>
          </a:prstGeom>
          <a:solidFill>
            <a:srgbClr val="008000">
              <a:alpha val="32000"/>
            </a:srgbClr>
          </a:solidFill>
          <a:ln>
            <a:noFill/>
          </a:ln>
          <a:effectLst>
            <a:outerShdw blurRad="40000" dist="23000" dir="5400000" sx="0" sy="0" rotWithShape="0">
              <a:srgbClr val="000000"/>
            </a:outerShdw>
          </a:effectLst>
        </p:spPr>
        <p:style>
          <a:lnRef idx="1">
            <a:schemeClr val="accent1"/>
          </a:lnRef>
          <a:fillRef idx="3">
            <a:schemeClr val="accent1"/>
          </a:fillRef>
          <a:effectRef idx="2">
            <a:schemeClr val="accent1"/>
          </a:effectRef>
          <a:fontRef idx="minor">
            <a:schemeClr val="lt1"/>
          </a:fontRef>
        </p:style>
        <p:txBody>
          <a:bodyPr lIns="66843" tIns="33421" rIns="66843" bIns="33421" rtlCol="0" anchor="ctr"/>
          <a:lstStyle/>
          <a:p>
            <a:pPr algn="ctr"/>
            <a:endParaRPr lang="en-US"/>
          </a:p>
        </p:txBody>
      </p:sp>
      <p:sp>
        <p:nvSpPr>
          <p:cNvPr id="98" name="TextBox 97"/>
          <p:cNvSpPr txBox="1"/>
          <p:nvPr/>
        </p:nvSpPr>
        <p:spPr>
          <a:xfrm>
            <a:off x="821122" y="17373434"/>
            <a:ext cx="7292566" cy="5940088"/>
          </a:xfrm>
          <a:prstGeom prst="rect">
            <a:avLst/>
          </a:prstGeom>
          <a:noFill/>
        </p:spPr>
        <p:txBody>
          <a:bodyPr wrap="square" rtlCol="0">
            <a:spAutoFit/>
          </a:bodyPr>
          <a:lstStyle/>
          <a:p>
            <a:pPr marL="457200" indent="-457200">
              <a:buFont typeface="Arial"/>
              <a:buChar char="•"/>
            </a:pPr>
            <a:r>
              <a:rPr lang="en-US" sz="2000" dirty="0" smtClean="0"/>
              <a:t>Along the separatrix, regions can briefly develop </a:t>
            </a:r>
            <a:r>
              <a:rPr lang="en-US" sz="2000" dirty="0" smtClean="0"/>
              <a:t>where </a:t>
            </a:r>
            <a:r>
              <a:rPr lang="en-US" sz="2000" dirty="0" smtClean="0"/>
              <a:t>J</a:t>
            </a:r>
            <a:r>
              <a:rPr lang="en-US" sz="2000" dirty="0"/>
              <a:t>∙</a:t>
            </a:r>
            <a:r>
              <a:rPr lang="en-US" sz="2000" dirty="0" smtClean="0"/>
              <a:t>E becomes </a:t>
            </a:r>
            <a:r>
              <a:rPr lang="en-US" sz="2000" dirty="0" smtClean="0"/>
              <a:t>patchy</a:t>
            </a:r>
            <a:endParaRPr lang="en-US" sz="2000" dirty="0"/>
          </a:p>
          <a:p>
            <a:pPr marL="457200" indent="-457200">
              <a:buFont typeface="Arial"/>
              <a:buChar char="•"/>
            </a:pPr>
            <a:endParaRPr lang="en-US" sz="2000" dirty="0" smtClean="0"/>
          </a:p>
          <a:p>
            <a:pPr marL="457200" indent="-457200">
              <a:buFont typeface="Arial"/>
              <a:buChar char="•"/>
            </a:pPr>
            <a:r>
              <a:rPr lang="en-US" sz="2000" dirty="0" smtClean="0"/>
              <a:t>This is indicative of energy transfer back and forth from the fields to the electrons and vice versa</a:t>
            </a:r>
          </a:p>
          <a:p>
            <a:pPr marL="457200" indent="-457200">
              <a:buFont typeface="Arial"/>
              <a:buChar char="•"/>
            </a:pPr>
            <a:endParaRPr lang="en-US" sz="2000" dirty="0"/>
          </a:p>
          <a:p>
            <a:pPr marL="457200" indent="-457200">
              <a:buFont typeface="Arial"/>
              <a:buChar char="•"/>
            </a:pPr>
            <a:r>
              <a:rPr lang="en-US" sz="2000" dirty="0" smtClean="0"/>
              <a:t>This pattern seems to come predominantly from the electron J</a:t>
            </a:r>
            <a:r>
              <a:rPr lang="en-US" sz="2000" baseline="-25000" dirty="0" smtClean="0"/>
              <a:t>z</a:t>
            </a:r>
            <a:endParaRPr lang="en-US" sz="2000" dirty="0" smtClean="0"/>
          </a:p>
          <a:p>
            <a:pPr marL="457200" indent="-457200">
              <a:buFont typeface="Arial"/>
              <a:buChar char="•"/>
            </a:pPr>
            <a:endParaRPr lang="en-US" sz="2000" dirty="0"/>
          </a:p>
          <a:p>
            <a:pPr marL="457200" indent="-457200">
              <a:buFont typeface="Arial"/>
              <a:buChar char="•"/>
            </a:pPr>
            <a:r>
              <a:rPr lang="en-US" sz="2000" dirty="0" smtClean="0"/>
              <a:t>This pattern seems to become less ordered and more turbulent for regions further from the x-line and is not sustained over time (not shown</a:t>
            </a:r>
            <a:r>
              <a:rPr lang="en-US" sz="2000" dirty="0" smtClean="0"/>
              <a:t>)</a:t>
            </a:r>
          </a:p>
          <a:p>
            <a:pPr marL="457200" indent="-457200">
              <a:buFont typeface="Arial"/>
              <a:buChar char="•"/>
            </a:pPr>
            <a:endParaRPr lang="en-US" sz="2000" dirty="0"/>
          </a:p>
          <a:p>
            <a:pPr marL="457200" indent="-457200">
              <a:buFont typeface="Arial"/>
              <a:buChar char="•"/>
            </a:pPr>
            <a:r>
              <a:rPr lang="en-US" sz="2000" dirty="0" smtClean="0"/>
              <a:t>There is a similar pattern that develops along z = 0 where regions </a:t>
            </a:r>
            <a:r>
              <a:rPr lang="en-US" sz="2000" dirty="0"/>
              <a:t>of </a:t>
            </a:r>
            <a:r>
              <a:rPr lang="en-US" sz="2000" dirty="0" smtClean="0"/>
              <a:t>- </a:t>
            </a:r>
            <a:r>
              <a:rPr lang="en-US" sz="2000" dirty="0"/>
              <a:t>J∙</a:t>
            </a:r>
            <a:r>
              <a:rPr lang="en-US" sz="2000" dirty="0" smtClean="0"/>
              <a:t>E develop </a:t>
            </a:r>
          </a:p>
          <a:p>
            <a:pPr marL="457200" indent="-457200">
              <a:buFont typeface="Arial"/>
              <a:buChar char="•"/>
            </a:pPr>
            <a:endParaRPr lang="en-US" sz="2000" dirty="0"/>
          </a:p>
          <a:p>
            <a:pPr marL="457200" indent="-457200">
              <a:buFont typeface="Arial"/>
              <a:buChar char="•"/>
            </a:pPr>
            <a:r>
              <a:rPr lang="en-US" sz="2000" dirty="0" smtClean="0"/>
              <a:t>This seems to come partially from th</a:t>
            </a:r>
            <a:r>
              <a:rPr lang="en-US" sz="2000" dirty="0" smtClean="0"/>
              <a:t>e electron J</a:t>
            </a:r>
            <a:r>
              <a:rPr lang="en-US" sz="2000" baseline="-25000" dirty="0" smtClean="0"/>
              <a:t>y</a:t>
            </a:r>
            <a:r>
              <a:rPr lang="en-US" sz="2000" dirty="0" smtClean="0"/>
              <a:t>, but this is not as obvious as the pattern along the separatrix  </a:t>
            </a:r>
            <a:endParaRPr lang="en-US" sz="2000" dirty="0" smtClean="0"/>
          </a:p>
          <a:p>
            <a:pPr marL="457200" indent="-457200">
              <a:buFont typeface="Arial"/>
              <a:buChar char="•"/>
            </a:pPr>
            <a:endParaRPr lang="en-US" sz="2000" dirty="0"/>
          </a:p>
          <a:p>
            <a:pPr marL="457200" indent="-457200">
              <a:buFont typeface="Arial"/>
              <a:buChar char="•"/>
            </a:pPr>
            <a:endParaRPr lang="en-US" sz="2000" dirty="0"/>
          </a:p>
        </p:txBody>
      </p:sp>
      <p:sp>
        <p:nvSpPr>
          <p:cNvPr id="3" name="TextBox 2"/>
          <p:cNvSpPr txBox="1"/>
          <p:nvPr/>
        </p:nvSpPr>
        <p:spPr>
          <a:xfrm>
            <a:off x="8113688" y="9726766"/>
            <a:ext cx="899561" cy="769441"/>
          </a:xfrm>
          <a:prstGeom prst="rect">
            <a:avLst/>
          </a:prstGeom>
          <a:noFill/>
        </p:spPr>
        <p:txBody>
          <a:bodyPr wrap="square" rtlCol="0">
            <a:spAutoFit/>
          </a:bodyPr>
          <a:lstStyle/>
          <a:p>
            <a:pPr algn="ctr"/>
            <a:r>
              <a:rPr lang="en-US" sz="4400" dirty="0" smtClean="0"/>
              <a:t>1</a:t>
            </a:r>
            <a:endParaRPr lang="en-US" sz="4400" dirty="0"/>
          </a:p>
        </p:txBody>
      </p:sp>
      <p:sp>
        <p:nvSpPr>
          <p:cNvPr id="99" name="TextBox 98"/>
          <p:cNvSpPr txBox="1"/>
          <p:nvPr/>
        </p:nvSpPr>
        <p:spPr>
          <a:xfrm>
            <a:off x="8829392" y="9745810"/>
            <a:ext cx="899561" cy="769441"/>
          </a:xfrm>
          <a:prstGeom prst="rect">
            <a:avLst/>
          </a:prstGeom>
          <a:noFill/>
        </p:spPr>
        <p:txBody>
          <a:bodyPr wrap="square" rtlCol="0">
            <a:spAutoFit/>
          </a:bodyPr>
          <a:lstStyle/>
          <a:p>
            <a:pPr algn="ctr"/>
            <a:r>
              <a:rPr lang="en-US" sz="4400" dirty="0"/>
              <a:t>2</a:t>
            </a:r>
          </a:p>
        </p:txBody>
      </p:sp>
      <p:sp>
        <p:nvSpPr>
          <p:cNvPr id="100" name="TextBox 99"/>
          <p:cNvSpPr txBox="1"/>
          <p:nvPr/>
        </p:nvSpPr>
        <p:spPr>
          <a:xfrm>
            <a:off x="9529710" y="9745810"/>
            <a:ext cx="899561" cy="769441"/>
          </a:xfrm>
          <a:prstGeom prst="rect">
            <a:avLst/>
          </a:prstGeom>
          <a:noFill/>
        </p:spPr>
        <p:txBody>
          <a:bodyPr wrap="square" rtlCol="0">
            <a:spAutoFit/>
          </a:bodyPr>
          <a:lstStyle/>
          <a:p>
            <a:pPr algn="ctr"/>
            <a:r>
              <a:rPr lang="en-US" sz="4400" dirty="0"/>
              <a:t>3</a:t>
            </a:r>
          </a:p>
        </p:txBody>
      </p:sp>
      <p:sp>
        <p:nvSpPr>
          <p:cNvPr id="101" name="TextBox 100"/>
          <p:cNvSpPr txBox="1"/>
          <p:nvPr/>
        </p:nvSpPr>
        <p:spPr>
          <a:xfrm>
            <a:off x="10193626" y="9745810"/>
            <a:ext cx="899561" cy="769441"/>
          </a:xfrm>
          <a:prstGeom prst="rect">
            <a:avLst/>
          </a:prstGeom>
          <a:noFill/>
        </p:spPr>
        <p:txBody>
          <a:bodyPr wrap="square" rtlCol="0">
            <a:spAutoFit/>
          </a:bodyPr>
          <a:lstStyle/>
          <a:p>
            <a:pPr algn="ctr"/>
            <a:r>
              <a:rPr lang="en-US" sz="4400" dirty="0"/>
              <a:t>4</a:t>
            </a:r>
          </a:p>
        </p:txBody>
      </p:sp>
      <p:cxnSp>
        <p:nvCxnSpPr>
          <p:cNvPr id="27" name="Straight Arrow Connector 26"/>
          <p:cNvCxnSpPr/>
          <p:nvPr/>
        </p:nvCxnSpPr>
        <p:spPr>
          <a:xfrm flipV="1">
            <a:off x="1594493" y="15229737"/>
            <a:ext cx="0" cy="785742"/>
          </a:xfrm>
          <a:prstGeom prst="straightConnector1">
            <a:avLst/>
          </a:prstGeom>
          <a:ln w="31750">
            <a:solidFill>
              <a:schemeClr val="tx1"/>
            </a:solidFill>
            <a:tailEnd type="triangle" w="med" len="med"/>
          </a:ln>
          <a:effectLst>
            <a:outerShdw dist="20000" dir="5400000" sx="0" sy="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13" name="Straight Arrow Connector 112"/>
          <p:cNvCxnSpPr/>
          <p:nvPr/>
        </p:nvCxnSpPr>
        <p:spPr>
          <a:xfrm flipV="1">
            <a:off x="1594493" y="16015475"/>
            <a:ext cx="744510" cy="2"/>
          </a:xfrm>
          <a:prstGeom prst="straightConnector1">
            <a:avLst/>
          </a:prstGeom>
          <a:ln w="31750">
            <a:solidFill>
              <a:schemeClr val="tx1"/>
            </a:solidFill>
            <a:headEnd type="oval" w="sm" len="sm"/>
            <a:tailEnd type="triangle" w="med" len="med"/>
          </a:ln>
          <a:effectLst>
            <a:outerShdw dist="20000" dir="5400000" sx="0" sy="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14" name="Straight Arrow Connector 113"/>
          <p:cNvCxnSpPr/>
          <p:nvPr/>
        </p:nvCxnSpPr>
        <p:spPr>
          <a:xfrm flipV="1">
            <a:off x="3758700" y="15229733"/>
            <a:ext cx="0" cy="785742"/>
          </a:xfrm>
          <a:prstGeom prst="straightConnector1">
            <a:avLst/>
          </a:prstGeom>
          <a:ln w="31750">
            <a:solidFill>
              <a:schemeClr val="tx1"/>
            </a:solidFill>
            <a:tailEnd type="triangle" w="med" len="med"/>
          </a:ln>
          <a:effectLst>
            <a:outerShdw dist="20000" dir="5400000" sx="0" sy="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15" name="Straight Arrow Connector 114"/>
          <p:cNvCxnSpPr/>
          <p:nvPr/>
        </p:nvCxnSpPr>
        <p:spPr>
          <a:xfrm flipV="1">
            <a:off x="3758700" y="16015471"/>
            <a:ext cx="744510" cy="2"/>
          </a:xfrm>
          <a:prstGeom prst="straightConnector1">
            <a:avLst/>
          </a:prstGeom>
          <a:ln w="31750">
            <a:solidFill>
              <a:schemeClr val="tx1"/>
            </a:solidFill>
            <a:headEnd type="oval" w="sm" len="sm"/>
            <a:tailEnd type="triangle" w="med" len="med"/>
          </a:ln>
          <a:effectLst>
            <a:outerShdw dist="20000" dir="5400000" sx="0" sy="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21" name="Straight Arrow Connector 120"/>
          <p:cNvCxnSpPr/>
          <p:nvPr/>
        </p:nvCxnSpPr>
        <p:spPr>
          <a:xfrm flipV="1">
            <a:off x="5893236" y="15229731"/>
            <a:ext cx="0" cy="785742"/>
          </a:xfrm>
          <a:prstGeom prst="straightConnector1">
            <a:avLst/>
          </a:prstGeom>
          <a:ln w="31750">
            <a:solidFill>
              <a:schemeClr val="tx1"/>
            </a:solidFill>
            <a:tailEnd type="triangle" w="med" len="med"/>
          </a:ln>
          <a:effectLst>
            <a:outerShdw dist="20000" dir="5400000" sx="0" sy="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22" name="Straight Arrow Connector 121"/>
          <p:cNvCxnSpPr/>
          <p:nvPr/>
        </p:nvCxnSpPr>
        <p:spPr>
          <a:xfrm flipV="1">
            <a:off x="5893236" y="16015469"/>
            <a:ext cx="744510" cy="2"/>
          </a:xfrm>
          <a:prstGeom prst="straightConnector1">
            <a:avLst/>
          </a:prstGeom>
          <a:ln w="31750">
            <a:solidFill>
              <a:schemeClr val="tx1"/>
            </a:solidFill>
            <a:headEnd type="oval" w="sm" len="sm"/>
            <a:tailEnd type="triangle" w="med" len="med"/>
          </a:ln>
          <a:effectLst>
            <a:outerShdw dist="20000" dir="5400000" sx="0" sy="0" rotWithShape="0">
              <a:srgbClr val="000000"/>
            </a:outerShdw>
          </a:effectLst>
        </p:spPr>
        <p:style>
          <a:lnRef idx="2">
            <a:schemeClr val="accent1"/>
          </a:lnRef>
          <a:fillRef idx="0">
            <a:schemeClr val="accent1"/>
          </a:fillRef>
          <a:effectRef idx="1">
            <a:schemeClr val="accent1"/>
          </a:effectRef>
          <a:fontRef idx="minor">
            <a:schemeClr val="tx1"/>
          </a:fontRef>
        </p:style>
      </p:cxnSp>
      <p:sp>
        <p:nvSpPr>
          <p:cNvPr id="123" name="TextBox 122"/>
          <p:cNvSpPr txBox="1"/>
          <p:nvPr/>
        </p:nvSpPr>
        <p:spPr>
          <a:xfrm>
            <a:off x="126604" y="9361089"/>
            <a:ext cx="899561" cy="769441"/>
          </a:xfrm>
          <a:prstGeom prst="rect">
            <a:avLst/>
          </a:prstGeom>
          <a:noFill/>
        </p:spPr>
        <p:txBody>
          <a:bodyPr wrap="square" rtlCol="0">
            <a:spAutoFit/>
          </a:bodyPr>
          <a:lstStyle/>
          <a:p>
            <a:pPr algn="ctr"/>
            <a:r>
              <a:rPr lang="en-US" sz="4400" dirty="0" smtClean="0"/>
              <a:t>1</a:t>
            </a:r>
            <a:endParaRPr lang="en-US" sz="4400" dirty="0"/>
          </a:p>
        </p:txBody>
      </p:sp>
      <p:sp>
        <p:nvSpPr>
          <p:cNvPr id="126" name="TextBox 125"/>
          <p:cNvSpPr txBox="1"/>
          <p:nvPr/>
        </p:nvSpPr>
        <p:spPr>
          <a:xfrm>
            <a:off x="126604" y="13893695"/>
            <a:ext cx="899561" cy="769441"/>
          </a:xfrm>
          <a:prstGeom prst="rect">
            <a:avLst/>
          </a:prstGeom>
          <a:noFill/>
        </p:spPr>
        <p:txBody>
          <a:bodyPr wrap="square" rtlCol="0">
            <a:spAutoFit/>
          </a:bodyPr>
          <a:lstStyle/>
          <a:p>
            <a:pPr algn="ctr"/>
            <a:r>
              <a:rPr lang="en-US" sz="4400" dirty="0"/>
              <a:t>4</a:t>
            </a:r>
          </a:p>
        </p:txBody>
      </p:sp>
      <p:sp>
        <p:nvSpPr>
          <p:cNvPr id="127" name="TextBox 126"/>
          <p:cNvSpPr txBox="1"/>
          <p:nvPr/>
        </p:nvSpPr>
        <p:spPr>
          <a:xfrm>
            <a:off x="126604" y="12326964"/>
            <a:ext cx="899561" cy="769441"/>
          </a:xfrm>
          <a:prstGeom prst="rect">
            <a:avLst/>
          </a:prstGeom>
          <a:noFill/>
        </p:spPr>
        <p:txBody>
          <a:bodyPr wrap="square" rtlCol="0">
            <a:spAutoFit/>
          </a:bodyPr>
          <a:lstStyle/>
          <a:p>
            <a:pPr algn="ctr"/>
            <a:r>
              <a:rPr lang="en-US" sz="4400" dirty="0"/>
              <a:t>3</a:t>
            </a:r>
          </a:p>
        </p:txBody>
      </p:sp>
      <p:sp>
        <p:nvSpPr>
          <p:cNvPr id="128" name="TextBox 127"/>
          <p:cNvSpPr txBox="1"/>
          <p:nvPr/>
        </p:nvSpPr>
        <p:spPr>
          <a:xfrm>
            <a:off x="126604" y="10741044"/>
            <a:ext cx="899561" cy="769441"/>
          </a:xfrm>
          <a:prstGeom prst="rect">
            <a:avLst/>
          </a:prstGeom>
          <a:noFill/>
        </p:spPr>
        <p:txBody>
          <a:bodyPr wrap="square" rtlCol="0">
            <a:spAutoFit/>
          </a:bodyPr>
          <a:lstStyle/>
          <a:p>
            <a:pPr algn="ctr"/>
            <a:r>
              <a:rPr lang="en-US" sz="4400" dirty="0"/>
              <a:t>2</a:t>
            </a:r>
          </a:p>
        </p:txBody>
      </p:sp>
      <p:sp>
        <p:nvSpPr>
          <p:cNvPr id="35" name="TextBox 34"/>
          <p:cNvSpPr txBox="1"/>
          <p:nvPr/>
        </p:nvSpPr>
        <p:spPr>
          <a:xfrm>
            <a:off x="1726243" y="15989587"/>
            <a:ext cx="431561" cy="400110"/>
          </a:xfrm>
          <a:prstGeom prst="rect">
            <a:avLst/>
          </a:prstGeom>
          <a:noFill/>
        </p:spPr>
        <p:txBody>
          <a:bodyPr wrap="square" rtlCol="0">
            <a:spAutoFit/>
          </a:bodyPr>
          <a:lstStyle/>
          <a:p>
            <a:pPr algn="ctr"/>
            <a:r>
              <a:rPr lang="en-US" sz="2000" dirty="0"/>
              <a:t>v</a:t>
            </a:r>
            <a:r>
              <a:rPr lang="en-US" sz="2000" baseline="-25000" dirty="0" smtClean="0"/>
              <a:t>x</a:t>
            </a:r>
            <a:endParaRPr lang="en-US" sz="2000" dirty="0"/>
          </a:p>
        </p:txBody>
      </p:sp>
      <p:sp>
        <p:nvSpPr>
          <p:cNvPr id="129" name="TextBox 128"/>
          <p:cNvSpPr txBox="1"/>
          <p:nvPr/>
        </p:nvSpPr>
        <p:spPr>
          <a:xfrm>
            <a:off x="3925474" y="15989587"/>
            <a:ext cx="431561" cy="400110"/>
          </a:xfrm>
          <a:prstGeom prst="rect">
            <a:avLst/>
          </a:prstGeom>
          <a:noFill/>
        </p:spPr>
        <p:txBody>
          <a:bodyPr wrap="square" rtlCol="0">
            <a:spAutoFit/>
          </a:bodyPr>
          <a:lstStyle/>
          <a:p>
            <a:pPr algn="ctr"/>
            <a:r>
              <a:rPr lang="en-US" sz="2000" dirty="0"/>
              <a:t>v</a:t>
            </a:r>
            <a:r>
              <a:rPr lang="en-US" sz="2000" baseline="-25000" dirty="0" smtClean="0"/>
              <a:t>x</a:t>
            </a:r>
            <a:endParaRPr lang="en-US" sz="2000" dirty="0"/>
          </a:p>
        </p:txBody>
      </p:sp>
      <p:sp>
        <p:nvSpPr>
          <p:cNvPr id="130" name="TextBox 129"/>
          <p:cNvSpPr txBox="1"/>
          <p:nvPr/>
        </p:nvSpPr>
        <p:spPr>
          <a:xfrm>
            <a:off x="6005386" y="15986575"/>
            <a:ext cx="431561" cy="400110"/>
          </a:xfrm>
          <a:prstGeom prst="rect">
            <a:avLst/>
          </a:prstGeom>
          <a:noFill/>
        </p:spPr>
        <p:txBody>
          <a:bodyPr wrap="square" rtlCol="0">
            <a:spAutoFit/>
          </a:bodyPr>
          <a:lstStyle/>
          <a:p>
            <a:pPr algn="ctr"/>
            <a:r>
              <a:rPr lang="en-US" sz="2000" dirty="0" smtClean="0"/>
              <a:t>v</a:t>
            </a:r>
            <a:r>
              <a:rPr lang="en-US" sz="2000" baseline="-25000" dirty="0"/>
              <a:t>y</a:t>
            </a:r>
            <a:endParaRPr lang="en-US" sz="2000" dirty="0"/>
          </a:p>
        </p:txBody>
      </p:sp>
      <p:sp>
        <p:nvSpPr>
          <p:cNvPr id="131" name="TextBox 130"/>
          <p:cNvSpPr txBox="1"/>
          <p:nvPr/>
        </p:nvSpPr>
        <p:spPr>
          <a:xfrm>
            <a:off x="5461675" y="15422513"/>
            <a:ext cx="431561" cy="400110"/>
          </a:xfrm>
          <a:prstGeom prst="rect">
            <a:avLst/>
          </a:prstGeom>
          <a:noFill/>
        </p:spPr>
        <p:txBody>
          <a:bodyPr wrap="square" rtlCol="0">
            <a:spAutoFit/>
          </a:bodyPr>
          <a:lstStyle/>
          <a:p>
            <a:pPr algn="ctr"/>
            <a:r>
              <a:rPr lang="en-US" sz="2000" dirty="0" smtClean="0"/>
              <a:t>v</a:t>
            </a:r>
            <a:r>
              <a:rPr lang="en-US" sz="2000" baseline="-25000" dirty="0"/>
              <a:t>z</a:t>
            </a:r>
            <a:endParaRPr lang="en-US" sz="2000" dirty="0"/>
          </a:p>
        </p:txBody>
      </p:sp>
      <p:sp>
        <p:nvSpPr>
          <p:cNvPr id="132" name="TextBox 131"/>
          <p:cNvSpPr txBox="1"/>
          <p:nvPr/>
        </p:nvSpPr>
        <p:spPr>
          <a:xfrm>
            <a:off x="3327139" y="15422513"/>
            <a:ext cx="431561" cy="400110"/>
          </a:xfrm>
          <a:prstGeom prst="rect">
            <a:avLst/>
          </a:prstGeom>
          <a:noFill/>
        </p:spPr>
        <p:txBody>
          <a:bodyPr wrap="square" rtlCol="0">
            <a:spAutoFit/>
          </a:bodyPr>
          <a:lstStyle/>
          <a:p>
            <a:pPr algn="ctr"/>
            <a:r>
              <a:rPr lang="en-US" sz="2000" dirty="0" smtClean="0"/>
              <a:t>v</a:t>
            </a:r>
            <a:r>
              <a:rPr lang="en-US" sz="2000" baseline="-25000" dirty="0" smtClean="0"/>
              <a:t>y</a:t>
            </a:r>
            <a:endParaRPr lang="en-US" sz="2000" dirty="0"/>
          </a:p>
        </p:txBody>
      </p:sp>
      <p:sp>
        <p:nvSpPr>
          <p:cNvPr id="133" name="TextBox 132"/>
          <p:cNvSpPr txBox="1"/>
          <p:nvPr/>
        </p:nvSpPr>
        <p:spPr>
          <a:xfrm>
            <a:off x="1162932" y="15422513"/>
            <a:ext cx="431561" cy="400110"/>
          </a:xfrm>
          <a:prstGeom prst="rect">
            <a:avLst/>
          </a:prstGeom>
          <a:noFill/>
        </p:spPr>
        <p:txBody>
          <a:bodyPr wrap="square" rtlCol="0">
            <a:spAutoFit/>
          </a:bodyPr>
          <a:lstStyle/>
          <a:p>
            <a:pPr algn="ctr"/>
            <a:r>
              <a:rPr lang="en-US" sz="2000" dirty="0" smtClean="0"/>
              <a:t>v</a:t>
            </a:r>
            <a:r>
              <a:rPr lang="en-US" sz="2000" baseline="-25000" dirty="0"/>
              <a:t>z</a:t>
            </a:r>
            <a:endParaRPr lang="en-US" sz="2000" dirty="0"/>
          </a:p>
        </p:txBody>
      </p:sp>
      <p:sp>
        <p:nvSpPr>
          <p:cNvPr id="142" name="TextBox 141"/>
          <p:cNvSpPr txBox="1"/>
          <p:nvPr/>
        </p:nvSpPr>
        <p:spPr>
          <a:xfrm>
            <a:off x="7395946" y="11985386"/>
            <a:ext cx="5670004" cy="4093428"/>
          </a:xfrm>
          <a:prstGeom prst="rect">
            <a:avLst/>
          </a:prstGeom>
          <a:noFill/>
        </p:spPr>
        <p:txBody>
          <a:bodyPr wrap="square" rtlCol="0">
            <a:spAutoFit/>
          </a:bodyPr>
          <a:lstStyle/>
          <a:p>
            <a:pPr marL="457200" indent="-457200">
              <a:buFont typeface="Arial"/>
              <a:buChar char="•"/>
            </a:pPr>
            <a:r>
              <a:rPr lang="en-US" sz="2000" dirty="0" smtClean="0"/>
              <a:t>Toward the edge of the current sheet, there are regions of </a:t>
            </a:r>
            <a:r>
              <a:rPr lang="en-US" sz="2000" dirty="0"/>
              <a:t>- J∙E</a:t>
            </a:r>
            <a:endParaRPr lang="en-US" sz="2000" dirty="0" smtClean="0"/>
          </a:p>
          <a:p>
            <a:pPr marL="457200" indent="-457200">
              <a:buFont typeface="Arial"/>
              <a:buChar char="•"/>
            </a:pPr>
            <a:endParaRPr lang="en-US" sz="2000" dirty="0" smtClean="0"/>
          </a:p>
          <a:p>
            <a:pPr marL="457200" indent="-457200">
              <a:buFont typeface="Arial"/>
              <a:buChar char="•"/>
            </a:pPr>
            <a:r>
              <a:rPr lang="en-US" sz="2000" dirty="0" smtClean="0"/>
              <a:t>In </a:t>
            </a:r>
            <a:r>
              <a:rPr lang="en-US" sz="2000" dirty="0" smtClean="0"/>
              <a:t>these regions, swirl structures in </a:t>
            </a:r>
            <a:r>
              <a:rPr lang="en-US" sz="2000" dirty="0"/>
              <a:t>V</a:t>
            </a:r>
            <a:r>
              <a:rPr lang="en-US" sz="2000" baseline="-25000" dirty="0"/>
              <a:t>x</a:t>
            </a:r>
            <a:r>
              <a:rPr lang="en-US" sz="2000" dirty="0"/>
              <a:t>-</a:t>
            </a:r>
            <a:r>
              <a:rPr lang="en-US" sz="2000" dirty="0" smtClean="0"/>
              <a:t>V</a:t>
            </a:r>
            <a:r>
              <a:rPr lang="en-US" sz="2000" baseline="-25000" dirty="0" smtClean="0"/>
              <a:t>y</a:t>
            </a:r>
            <a:r>
              <a:rPr lang="en-US" sz="2000" dirty="0" smtClean="0"/>
              <a:t> begin to emerge</a:t>
            </a:r>
          </a:p>
          <a:p>
            <a:pPr marL="457200" indent="-457200">
              <a:buFont typeface="Arial"/>
              <a:buChar char="•"/>
            </a:pPr>
            <a:endParaRPr lang="en-US" sz="2000" dirty="0" smtClean="0"/>
          </a:p>
          <a:p>
            <a:pPr marL="457200" indent="-457200">
              <a:buFont typeface="Arial"/>
              <a:buChar char="•"/>
            </a:pPr>
            <a:r>
              <a:rPr lang="en-US" sz="2000" dirty="0" smtClean="0"/>
              <a:t>This is where electrons are partially remagnetized, accelerating in y due to E</a:t>
            </a:r>
            <a:r>
              <a:rPr lang="en-US" sz="2000" baseline="-25000" dirty="0" smtClean="0"/>
              <a:t>y</a:t>
            </a:r>
            <a:r>
              <a:rPr lang="en-US" sz="2000" dirty="0" smtClean="0"/>
              <a:t> and gyrating about B</a:t>
            </a:r>
            <a:r>
              <a:rPr lang="en-US" sz="2000" baseline="-25000" dirty="0" smtClean="0"/>
              <a:t>z</a:t>
            </a:r>
            <a:r>
              <a:rPr lang="en-US" sz="2000" dirty="0" smtClean="0"/>
              <a:t> (</a:t>
            </a:r>
            <a:r>
              <a:rPr lang="en-US" sz="2000" i="1" dirty="0" smtClean="0"/>
              <a:t>Bessho et. Al.)</a:t>
            </a:r>
            <a:r>
              <a:rPr lang="en-US" sz="2000" dirty="0" smtClean="0"/>
              <a:t> </a:t>
            </a:r>
          </a:p>
          <a:p>
            <a:pPr marL="342900" indent="-342900">
              <a:buFont typeface="Arial"/>
              <a:buChar char="•"/>
            </a:pPr>
            <a:endParaRPr lang="en-US" sz="2000" dirty="0" smtClean="0"/>
          </a:p>
          <a:p>
            <a:pPr marL="342900" indent="-342900">
              <a:buFont typeface="Arial"/>
              <a:buChar char="•"/>
            </a:pPr>
            <a:r>
              <a:rPr lang="en-US" sz="2000" dirty="0" smtClean="0"/>
              <a:t>Just beyond this exhaust region, ring structures begin to emerge indicating remagnetization</a:t>
            </a:r>
          </a:p>
          <a:p>
            <a:endParaRPr lang="en-US" sz="2000" dirty="0"/>
          </a:p>
        </p:txBody>
      </p:sp>
      <p:sp>
        <p:nvSpPr>
          <p:cNvPr id="103" name="TextBox 102"/>
          <p:cNvSpPr txBox="1"/>
          <p:nvPr/>
        </p:nvSpPr>
        <p:spPr>
          <a:xfrm>
            <a:off x="22091222" y="15540015"/>
            <a:ext cx="10014723" cy="2554545"/>
          </a:xfrm>
          <a:prstGeom prst="rect">
            <a:avLst/>
          </a:prstGeom>
          <a:noFill/>
        </p:spPr>
        <p:txBody>
          <a:bodyPr wrap="square" rtlCol="0">
            <a:spAutoFit/>
          </a:bodyPr>
          <a:lstStyle/>
          <a:p>
            <a:pPr marL="457200" indent="-457200">
              <a:buFont typeface="+mj-lt"/>
              <a:buAutoNum type="arabicPeriod"/>
            </a:pPr>
            <a:r>
              <a:rPr lang="en-US" sz="2000" dirty="0" smtClean="0"/>
              <a:t>Spacecraft averaged ⟨</a:t>
            </a:r>
            <a:r>
              <a:rPr lang="en-US" sz="2000" dirty="0"/>
              <a:t>-∂u/∂t – J∙</a:t>
            </a:r>
            <a:r>
              <a:rPr lang="en-US" sz="2000" dirty="0" smtClean="0"/>
              <a:t>E⟩ </a:t>
            </a:r>
          </a:p>
          <a:p>
            <a:pPr marL="457200" indent="-457200">
              <a:buFont typeface="+mj-lt"/>
              <a:buAutoNum type="arabicPeriod"/>
            </a:pPr>
            <a:r>
              <a:rPr lang="en-US" sz="2000" dirty="0"/>
              <a:t>reciprocal vector </a:t>
            </a:r>
            <a:r>
              <a:rPr lang="en-US" sz="2000" dirty="0" smtClean="0"/>
              <a:t>method </a:t>
            </a:r>
            <a:endParaRPr lang="en-US" sz="2000" dirty="0"/>
          </a:p>
          <a:p>
            <a:pPr marL="457200" indent="-457200">
              <a:buFont typeface="+mj-lt"/>
              <a:buAutoNum type="arabicPeriod"/>
            </a:pPr>
            <a:r>
              <a:rPr lang="en-US" sz="2000" dirty="0" smtClean="0"/>
              <a:t>New field </a:t>
            </a:r>
            <a:r>
              <a:rPr lang="en-US" sz="2000" dirty="0"/>
              <a:t>reconstruction </a:t>
            </a:r>
            <a:r>
              <a:rPr lang="en-US" sz="2000" dirty="0" smtClean="0"/>
              <a:t>technique</a:t>
            </a:r>
          </a:p>
          <a:p>
            <a:pPr marL="457200" indent="-457200">
              <a:buFont typeface="+mj-lt"/>
              <a:buAutoNum type="arabicPeriod"/>
            </a:pPr>
            <a:endParaRPr lang="en-US" sz="2000" dirty="0"/>
          </a:p>
          <a:p>
            <a:pPr marL="457200" indent="-457200">
              <a:buFont typeface="Arial"/>
              <a:buChar char="•"/>
            </a:pPr>
            <a:r>
              <a:rPr lang="en-US" sz="2000" dirty="0" smtClean="0"/>
              <a:t>On this event, the reciprocal vector method overestimates  ∂S</a:t>
            </a:r>
            <a:r>
              <a:rPr lang="en-US" sz="2000" baseline="-25000" dirty="0" smtClean="0"/>
              <a:t>M</a:t>
            </a:r>
            <a:r>
              <a:rPr lang="en-US" sz="2000" dirty="0" smtClean="0"/>
              <a:t>/∂M</a:t>
            </a:r>
          </a:p>
          <a:p>
            <a:pPr marL="457200" indent="-457200">
              <a:buFont typeface="Arial"/>
              <a:buChar char="•"/>
            </a:pPr>
            <a:r>
              <a:rPr lang="en-US" sz="2000" dirty="0"/>
              <a:t>Reconstruction ∇∙ </a:t>
            </a:r>
            <a:r>
              <a:rPr lang="en-US" sz="2000" dirty="0" smtClean="0"/>
              <a:t>S closely matches the spacecraft averaged </a:t>
            </a:r>
            <a:r>
              <a:rPr lang="en-US" sz="2000" dirty="0"/>
              <a:t>⟨-∂u/∂t – J∙E⟩ </a:t>
            </a:r>
          </a:p>
          <a:p>
            <a:endParaRPr lang="en-US" sz="2000" dirty="0"/>
          </a:p>
          <a:p>
            <a:endParaRPr lang="en-US" sz="2000" dirty="0"/>
          </a:p>
        </p:txBody>
      </p:sp>
      <p:sp>
        <p:nvSpPr>
          <p:cNvPr id="104" name="TextBox 103"/>
          <p:cNvSpPr txBox="1"/>
          <p:nvPr/>
        </p:nvSpPr>
        <p:spPr>
          <a:xfrm>
            <a:off x="20818113" y="13601307"/>
            <a:ext cx="10583799" cy="584776"/>
          </a:xfrm>
          <a:prstGeom prst="rect">
            <a:avLst/>
          </a:prstGeom>
          <a:noFill/>
        </p:spPr>
        <p:txBody>
          <a:bodyPr wrap="square" rtlCol="0">
            <a:spAutoFit/>
          </a:bodyPr>
          <a:lstStyle/>
          <a:p>
            <a:pPr algn="ctr"/>
            <a:r>
              <a:rPr lang="en-US" sz="3200" b="1" dirty="0" smtClean="0"/>
              <a:t>Poynting’s Theorem: ∇∙ S = -∂u/∂t – J∙E</a:t>
            </a:r>
            <a:endParaRPr lang="en-US" sz="3200" b="1" dirty="0"/>
          </a:p>
        </p:txBody>
      </p:sp>
      <p:sp>
        <p:nvSpPr>
          <p:cNvPr id="105" name="TextBox 104"/>
          <p:cNvSpPr txBox="1"/>
          <p:nvPr/>
        </p:nvSpPr>
        <p:spPr>
          <a:xfrm>
            <a:off x="20821844" y="14214068"/>
            <a:ext cx="11264706" cy="1015663"/>
          </a:xfrm>
          <a:prstGeom prst="rect">
            <a:avLst/>
          </a:prstGeom>
          <a:noFill/>
        </p:spPr>
        <p:txBody>
          <a:bodyPr wrap="square" rtlCol="0">
            <a:spAutoFit/>
          </a:bodyPr>
          <a:lstStyle/>
          <a:p>
            <a:pPr algn="ctr"/>
            <a:r>
              <a:rPr lang="en-US" sz="2000" dirty="0"/>
              <a:t>Poynting’s theorem, essentially the conservation of energy, says that the rate of energy transfer per unit volume is equal to the rate of work done on the plasma plus the energy flux leaving the volume</a:t>
            </a:r>
          </a:p>
          <a:p>
            <a:pPr algn="ctr"/>
            <a:endParaRPr lang="en-US" sz="2000" dirty="0"/>
          </a:p>
        </p:txBody>
      </p:sp>
      <p:sp>
        <p:nvSpPr>
          <p:cNvPr id="10" name="TextBox 9"/>
          <p:cNvSpPr txBox="1"/>
          <p:nvPr/>
        </p:nvSpPr>
        <p:spPr>
          <a:xfrm>
            <a:off x="21229407" y="15126497"/>
            <a:ext cx="7346389" cy="461665"/>
          </a:xfrm>
          <a:prstGeom prst="rect">
            <a:avLst/>
          </a:prstGeom>
          <a:noFill/>
        </p:spPr>
        <p:txBody>
          <a:bodyPr wrap="square" rtlCol="0">
            <a:spAutoFit/>
          </a:bodyPr>
          <a:lstStyle/>
          <a:p>
            <a:r>
              <a:rPr lang="en-US" sz="2400" dirty="0"/>
              <a:t>Three methods of calculating ∇∙ </a:t>
            </a:r>
            <a:r>
              <a:rPr lang="en-US" sz="2400" dirty="0" smtClean="0"/>
              <a:t>S at the barycenter :</a:t>
            </a:r>
            <a:endParaRPr lang="en-US" sz="2400" dirty="0"/>
          </a:p>
        </p:txBody>
      </p:sp>
      <p:sp>
        <p:nvSpPr>
          <p:cNvPr id="28" name="TextBox 27"/>
          <p:cNvSpPr txBox="1"/>
          <p:nvPr/>
        </p:nvSpPr>
        <p:spPr>
          <a:xfrm>
            <a:off x="17597716" y="15819687"/>
            <a:ext cx="1823221" cy="369332"/>
          </a:xfrm>
          <a:prstGeom prst="rect">
            <a:avLst/>
          </a:prstGeom>
          <a:noFill/>
        </p:spPr>
        <p:txBody>
          <a:bodyPr wrap="square" rtlCol="0">
            <a:spAutoFit/>
          </a:bodyPr>
          <a:lstStyle/>
          <a:p>
            <a:r>
              <a:rPr lang="en-US" sz="1800" b="1" dirty="0"/>
              <a:t>⟨-∂u/∂t – J∙E⟩ </a:t>
            </a:r>
          </a:p>
        </p:txBody>
      </p:sp>
      <p:sp>
        <p:nvSpPr>
          <p:cNvPr id="110" name="TextBox 109"/>
          <p:cNvSpPr txBox="1"/>
          <p:nvPr/>
        </p:nvSpPr>
        <p:spPr>
          <a:xfrm>
            <a:off x="17597716" y="16189019"/>
            <a:ext cx="2513630" cy="369332"/>
          </a:xfrm>
          <a:prstGeom prst="rect">
            <a:avLst/>
          </a:prstGeom>
          <a:noFill/>
        </p:spPr>
        <p:txBody>
          <a:bodyPr wrap="square" rtlCol="0">
            <a:spAutoFit/>
          </a:bodyPr>
          <a:lstStyle/>
          <a:p>
            <a:r>
              <a:rPr lang="en-US" sz="1800" b="1" dirty="0" smtClean="0">
                <a:solidFill>
                  <a:srgbClr val="0000FF"/>
                </a:solidFill>
              </a:rPr>
              <a:t>Reciprocal Vector</a:t>
            </a:r>
            <a:endParaRPr lang="en-US" sz="1800" b="1" dirty="0">
              <a:solidFill>
                <a:srgbClr val="0000FF"/>
              </a:solidFill>
            </a:endParaRPr>
          </a:p>
        </p:txBody>
      </p:sp>
      <p:sp>
        <p:nvSpPr>
          <p:cNvPr id="112" name="TextBox 111"/>
          <p:cNvSpPr txBox="1"/>
          <p:nvPr/>
        </p:nvSpPr>
        <p:spPr>
          <a:xfrm>
            <a:off x="17597716" y="16558351"/>
            <a:ext cx="1823221" cy="369332"/>
          </a:xfrm>
          <a:prstGeom prst="rect">
            <a:avLst/>
          </a:prstGeom>
          <a:noFill/>
        </p:spPr>
        <p:txBody>
          <a:bodyPr wrap="square" rtlCol="0">
            <a:spAutoFit/>
          </a:bodyPr>
          <a:lstStyle/>
          <a:p>
            <a:r>
              <a:rPr lang="en-US" sz="1800" b="1" dirty="0" smtClean="0">
                <a:solidFill>
                  <a:srgbClr val="FF0000"/>
                </a:solidFill>
              </a:rPr>
              <a:t>Reconstruction </a:t>
            </a:r>
            <a:endParaRPr lang="en-US" sz="1800" b="1" dirty="0">
              <a:solidFill>
                <a:srgbClr val="FF0000"/>
              </a:solidFill>
            </a:endParaRPr>
          </a:p>
        </p:txBody>
      </p:sp>
      <p:sp>
        <p:nvSpPr>
          <p:cNvPr id="29" name="TextBox 28"/>
          <p:cNvSpPr txBox="1"/>
          <p:nvPr/>
        </p:nvSpPr>
        <p:spPr>
          <a:xfrm>
            <a:off x="20215168" y="17736219"/>
            <a:ext cx="4927888" cy="830997"/>
          </a:xfrm>
          <a:prstGeom prst="rect">
            <a:avLst/>
          </a:prstGeom>
          <a:noFill/>
        </p:spPr>
        <p:txBody>
          <a:bodyPr wrap="square" rtlCol="0">
            <a:spAutoFit/>
          </a:bodyPr>
          <a:lstStyle/>
          <a:p>
            <a:pPr algn="ctr"/>
            <a:r>
              <a:rPr lang="en-US" sz="2400" u="sng" dirty="0" smtClean="0"/>
              <a:t>Reconstruction</a:t>
            </a:r>
          </a:p>
          <a:p>
            <a:pPr algn="ctr"/>
            <a:endParaRPr lang="en-US" sz="2400" dirty="0"/>
          </a:p>
        </p:txBody>
      </p:sp>
      <p:sp>
        <p:nvSpPr>
          <p:cNvPr id="31" name="TextBox 30"/>
          <p:cNvSpPr txBox="1"/>
          <p:nvPr/>
        </p:nvSpPr>
        <p:spPr>
          <a:xfrm>
            <a:off x="20111346" y="18229671"/>
            <a:ext cx="5245089" cy="2554545"/>
          </a:xfrm>
          <a:prstGeom prst="rect">
            <a:avLst/>
          </a:prstGeom>
          <a:noFill/>
        </p:spPr>
        <p:txBody>
          <a:bodyPr wrap="square" rtlCol="0">
            <a:spAutoFit/>
          </a:bodyPr>
          <a:lstStyle/>
          <a:p>
            <a:pPr marL="342900" indent="-342900">
              <a:buFont typeface="Arial"/>
              <a:buChar char="•"/>
            </a:pPr>
            <a:r>
              <a:rPr lang="en-US" sz="2000" dirty="0" smtClean="0"/>
              <a:t>Uses MMS measurements and finds solutions that satisfy Maxwell’s equations in all space</a:t>
            </a:r>
          </a:p>
          <a:p>
            <a:pPr marL="342900" indent="-342900">
              <a:buFont typeface="Arial"/>
              <a:buChar char="•"/>
            </a:pPr>
            <a:endParaRPr lang="en-US" sz="2000" dirty="0" smtClean="0"/>
          </a:p>
          <a:p>
            <a:pPr marL="342900" indent="-342900">
              <a:buFont typeface="Arial"/>
              <a:buChar char="•"/>
            </a:pPr>
            <a:r>
              <a:rPr lang="en-US" sz="2000" dirty="0" smtClean="0"/>
              <a:t>Closure of terms from Poynting’s theorem (left) shows the method is self-consistent </a:t>
            </a:r>
          </a:p>
          <a:p>
            <a:pPr marL="342900" indent="-342900">
              <a:buFont typeface="Arial"/>
              <a:buChar char="•"/>
            </a:pPr>
            <a:endParaRPr lang="en-US" sz="2000" dirty="0" smtClean="0"/>
          </a:p>
          <a:p>
            <a:pPr marL="342900" indent="-342900">
              <a:buFont typeface="Arial"/>
              <a:buChar char="•"/>
            </a:pPr>
            <a:r>
              <a:rPr lang="en-US" sz="2000" dirty="0" smtClean="0"/>
              <a:t>These terms can also be evaluated away from the barycenter (right) </a:t>
            </a:r>
            <a:endParaRPr lang="en-US" sz="2000" dirty="0" smtClean="0"/>
          </a:p>
        </p:txBody>
      </p:sp>
      <p:sp>
        <p:nvSpPr>
          <p:cNvPr id="32" name="TextBox 31"/>
          <p:cNvSpPr txBox="1"/>
          <p:nvPr/>
        </p:nvSpPr>
        <p:spPr>
          <a:xfrm>
            <a:off x="11325569" y="16271256"/>
            <a:ext cx="1166639" cy="400110"/>
          </a:xfrm>
          <a:prstGeom prst="rect">
            <a:avLst/>
          </a:prstGeom>
          <a:noFill/>
        </p:spPr>
        <p:txBody>
          <a:bodyPr wrap="square" rtlCol="0">
            <a:spAutoFit/>
          </a:bodyPr>
          <a:lstStyle/>
          <a:p>
            <a:pPr algn="ctr"/>
            <a:r>
              <a:rPr lang="en-US" sz="2000" b="1" dirty="0" smtClean="0"/>
              <a:t> </a:t>
            </a:r>
            <a:r>
              <a:rPr lang="en-US" sz="2000" b="1" dirty="0"/>
              <a:t>J∙</a:t>
            </a:r>
            <a:r>
              <a:rPr lang="en-US" sz="2000" b="1" dirty="0" smtClean="0"/>
              <a:t>E</a:t>
            </a:r>
            <a:endParaRPr lang="en-US" sz="2000" b="1" dirty="0"/>
          </a:p>
        </p:txBody>
      </p:sp>
      <p:sp>
        <p:nvSpPr>
          <p:cNvPr id="144" name="TextBox 143"/>
          <p:cNvSpPr txBox="1"/>
          <p:nvPr/>
        </p:nvSpPr>
        <p:spPr>
          <a:xfrm>
            <a:off x="17679122" y="19592393"/>
            <a:ext cx="1292184" cy="369332"/>
          </a:xfrm>
          <a:prstGeom prst="rect">
            <a:avLst/>
          </a:prstGeom>
          <a:noFill/>
        </p:spPr>
        <p:txBody>
          <a:bodyPr wrap="square" rtlCol="0">
            <a:spAutoFit/>
          </a:bodyPr>
          <a:lstStyle/>
          <a:p>
            <a:pPr algn="ctr"/>
            <a:r>
              <a:rPr lang="en-US" sz="1800" b="1" dirty="0" smtClean="0"/>
              <a:t> </a:t>
            </a:r>
            <a:r>
              <a:rPr lang="en-US" sz="1800" b="1" dirty="0">
                <a:solidFill>
                  <a:schemeClr val="tx2"/>
                </a:solidFill>
              </a:rPr>
              <a:t>-</a:t>
            </a:r>
            <a:r>
              <a:rPr lang="en-US" sz="1800" b="1" dirty="0" smtClean="0">
                <a:solidFill>
                  <a:schemeClr val="tx2"/>
                </a:solidFill>
              </a:rPr>
              <a:t> </a:t>
            </a:r>
            <a:r>
              <a:rPr lang="en-US" sz="1800" b="1" dirty="0">
                <a:solidFill>
                  <a:schemeClr val="tx2"/>
                </a:solidFill>
              </a:rPr>
              <a:t>J∙</a:t>
            </a:r>
            <a:r>
              <a:rPr lang="en-US" sz="1800" b="1" dirty="0" smtClean="0">
                <a:solidFill>
                  <a:schemeClr val="tx2"/>
                </a:solidFill>
              </a:rPr>
              <a:t>E </a:t>
            </a:r>
            <a:endParaRPr lang="en-US" sz="1800" b="1" dirty="0">
              <a:solidFill>
                <a:schemeClr val="tx2"/>
              </a:solidFill>
            </a:endParaRPr>
          </a:p>
        </p:txBody>
      </p:sp>
      <p:sp>
        <p:nvSpPr>
          <p:cNvPr id="146" name="TextBox 145"/>
          <p:cNvSpPr txBox="1"/>
          <p:nvPr/>
        </p:nvSpPr>
        <p:spPr>
          <a:xfrm>
            <a:off x="17763034" y="19835126"/>
            <a:ext cx="1292184" cy="369332"/>
          </a:xfrm>
          <a:prstGeom prst="rect">
            <a:avLst/>
          </a:prstGeom>
          <a:noFill/>
        </p:spPr>
        <p:txBody>
          <a:bodyPr wrap="square" rtlCol="0">
            <a:spAutoFit/>
          </a:bodyPr>
          <a:lstStyle/>
          <a:p>
            <a:pPr algn="ctr"/>
            <a:r>
              <a:rPr lang="en-US" sz="1800" b="1" dirty="0" smtClean="0">
                <a:solidFill>
                  <a:schemeClr val="accent3">
                    <a:lumMod val="75000"/>
                  </a:schemeClr>
                </a:solidFill>
              </a:rPr>
              <a:t> -∂</a:t>
            </a:r>
            <a:r>
              <a:rPr lang="en-US" sz="1800" b="1" dirty="0">
                <a:solidFill>
                  <a:schemeClr val="accent3">
                    <a:lumMod val="75000"/>
                  </a:schemeClr>
                </a:solidFill>
              </a:rPr>
              <a:t>u</a:t>
            </a:r>
            <a:r>
              <a:rPr lang="en-US" sz="1800" b="1" dirty="0" smtClean="0">
                <a:solidFill>
                  <a:schemeClr val="accent3">
                    <a:lumMod val="75000"/>
                  </a:schemeClr>
                </a:solidFill>
              </a:rPr>
              <a:t>/∂</a:t>
            </a:r>
            <a:r>
              <a:rPr lang="en-US" sz="1800" b="1" dirty="0">
                <a:solidFill>
                  <a:schemeClr val="accent3">
                    <a:lumMod val="75000"/>
                  </a:schemeClr>
                </a:solidFill>
              </a:rPr>
              <a:t>t </a:t>
            </a:r>
            <a:r>
              <a:rPr lang="en-US" sz="1800" b="1" dirty="0" smtClean="0">
                <a:solidFill>
                  <a:schemeClr val="accent3">
                    <a:lumMod val="75000"/>
                  </a:schemeClr>
                </a:solidFill>
              </a:rPr>
              <a:t>  </a:t>
            </a:r>
            <a:endParaRPr lang="en-US" sz="1800" b="1" dirty="0">
              <a:solidFill>
                <a:schemeClr val="accent3">
                  <a:lumMod val="75000"/>
                </a:schemeClr>
              </a:solidFill>
            </a:endParaRPr>
          </a:p>
        </p:txBody>
      </p:sp>
      <p:sp>
        <p:nvSpPr>
          <p:cNvPr id="147" name="TextBox 146"/>
          <p:cNvSpPr txBox="1"/>
          <p:nvPr/>
        </p:nvSpPr>
        <p:spPr>
          <a:xfrm>
            <a:off x="17763034" y="20136408"/>
            <a:ext cx="1292184" cy="369332"/>
          </a:xfrm>
          <a:prstGeom prst="rect">
            <a:avLst/>
          </a:prstGeom>
          <a:noFill/>
        </p:spPr>
        <p:txBody>
          <a:bodyPr wrap="square" rtlCol="0">
            <a:spAutoFit/>
          </a:bodyPr>
          <a:lstStyle/>
          <a:p>
            <a:pPr algn="ctr"/>
            <a:r>
              <a:rPr lang="en-US" sz="1800" b="1" dirty="0" smtClean="0">
                <a:solidFill>
                  <a:srgbClr val="FF0000"/>
                </a:solidFill>
              </a:rPr>
              <a:t> </a:t>
            </a:r>
            <a:r>
              <a:rPr lang="en-US" sz="1800" b="1" dirty="0">
                <a:solidFill>
                  <a:srgbClr val="FF0000"/>
                </a:solidFill>
              </a:rPr>
              <a:t>∇∙ S </a:t>
            </a:r>
          </a:p>
        </p:txBody>
      </p:sp>
      <p:sp>
        <p:nvSpPr>
          <p:cNvPr id="150" name="TextBox 149"/>
          <p:cNvSpPr txBox="1"/>
          <p:nvPr/>
        </p:nvSpPr>
        <p:spPr>
          <a:xfrm>
            <a:off x="17763034" y="20395730"/>
            <a:ext cx="1292184" cy="369332"/>
          </a:xfrm>
          <a:prstGeom prst="rect">
            <a:avLst/>
          </a:prstGeom>
          <a:noFill/>
        </p:spPr>
        <p:txBody>
          <a:bodyPr wrap="square" rtlCol="0">
            <a:spAutoFit/>
          </a:bodyPr>
          <a:lstStyle/>
          <a:p>
            <a:pPr algn="ctr"/>
            <a:r>
              <a:rPr lang="en-US" sz="1800" b="1" dirty="0" smtClean="0"/>
              <a:t> Residual </a:t>
            </a:r>
            <a:endParaRPr lang="en-US" sz="1800" b="1" dirty="0"/>
          </a:p>
        </p:txBody>
      </p:sp>
      <p:sp>
        <p:nvSpPr>
          <p:cNvPr id="33" name="TextBox 32"/>
          <p:cNvSpPr txBox="1"/>
          <p:nvPr/>
        </p:nvSpPr>
        <p:spPr>
          <a:xfrm rot="16200000">
            <a:off x="13824346" y="19187756"/>
            <a:ext cx="638952" cy="261610"/>
          </a:xfrm>
          <a:prstGeom prst="rect">
            <a:avLst/>
          </a:prstGeom>
          <a:noFill/>
        </p:spPr>
        <p:txBody>
          <a:bodyPr wrap="square" rtlCol="0">
            <a:spAutoFit/>
          </a:bodyPr>
          <a:lstStyle/>
          <a:p>
            <a:pPr algn="ctr"/>
            <a:r>
              <a:rPr lang="en-US" sz="1100" dirty="0" smtClean="0"/>
              <a:t>nW/m</a:t>
            </a:r>
            <a:r>
              <a:rPr lang="en-US" sz="1100" baseline="30000" dirty="0" smtClean="0"/>
              <a:t>3</a:t>
            </a:r>
            <a:endParaRPr lang="en-US" sz="1100" dirty="0"/>
          </a:p>
        </p:txBody>
      </p:sp>
      <p:sp>
        <p:nvSpPr>
          <p:cNvPr id="151" name="TextBox 150"/>
          <p:cNvSpPr txBox="1"/>
          <p:nvPr/>
        </p:nvSpPr>
        <p:spPr>
          <a:xfrm rot="16200000">
            <a:off x="13517882" y="15345456"/>
            <a:ext cx="1626251" cy="261610"/>
          </a:xfrm>
          <a:prstGeom prst="rect">
            <a:avLst/>
          </a:prstGeom>
          <a:solidFill>
            <a:schemeClr val="bg1"/>
          </a:solidFill>
        </p:spPr>
        <p:txBody>
          <a:bodyPr wrap="square" rtlCol="0">
            <a:spAutoFit/>
          </a:bodyPr>
          <a:lstStyle/>
          <a:p>
            <a:pPr algn="ctr"/>
            <a:r>
              <a:rPr lang="en-US" sz="1100" dirty="0" smtClean="0"/>
              <a:t>nW/m</a:t>
            </a:r>
            <a:r>
              <a:rPr lang="en-US" sz="1100" baseline="30000" dirty="0" smtClean="0"/>
              <a:t>3</a:t>
            </a:r>
            <a:endParaRPr lang="en-US" sz="1100" dirty="0"/>
          </a:p>
        </p:txBody>
      </p:sp>
      <p:sp>
        <p:nvSpPr>
          <p:cNvPr id="152" name="TextBox 151"/>
          <p:cNvSpPr txBox="1"/>
          <p:nvPr/>
        </p:nvSpPr>
        <p:spPr>
          <a:xfrm>
            <a:off x="7804961" y="10832139"/>
            <a:ext cx="1563477" cy="461665"/>
          </a:xfrm>
          <a:prstGeom prst="rect">
            <a:avLst/>
          </a:prstGeom>
          <a:noFill/>
        </p:spPr>
        <p:txBody>
          <a:bodyPr wrap="square" rtlCol="0">
            <a:spAutoFit/>
          </a:bodyPr>
          <a:lstStyle/>
          <a:p>
            <a:pPr algn="ctr"/>
            <a:r>
              <a:rPr lang="en-US" sz="2400" b="1" dirty="0" smtClean="0"/>
              <a:t> </a:t>
            </a:r>
            <a:r>
              <a:rPr lang="en-US" sz="2400" b="1" dirty="0"/>
              <a:t>J∙</a:t>
            </a:r>
            <a:r>
              <a:rPr lang="en-US" sz="2400" b="1" dirty="0" smtClean="0"/>
              <a:t>E</a:t>
            </a:r>
            <a:endParaRPr lang="en-US" sz="2400" b="1" dirty="0"/>
          </a:p>
        </p:txBody>
      </p:sp>
      <p:sp>
        <p:nvSpPr>
          <p:cNvPr id="153" name="Rectangle 152"/>
          <p:cNvSpPr/>
          <p:nvPr/>
        </p:nvSpPr>
        <p:spPr>
          <a:xfrm>
            <a:off x="19001577" y="4905588"/>
            <a:ext cx="419360" cy="5823662"/>
          </a:xfrm>
          <a:prstGeom prst="rect">
            <a:avLst/>
          </a:prstGeom>
          <a:solidFill>
            <a:srgbClr val="FF0000">
              <a:alpha val="32000"/>
            </a:srgbClr>
          </a:solidFill>
          <a:ln>
            <a:noFill/>
          </a:ln>
          <a:effectLst>
            <a:outerShdw blurRad="40000" dist="23000" dir="5400000" sx="0" sy="0" rotWithShape="0">
              <a:srgbClr val="000000"/>
            </a:outerShdw>
          </a:effectLst>
        </p:spPr>
        <p:style>
          <a:lnRef idx="1">
            <a:schemeClr val="accent1"/>
          </a:lnRef>
          <a:fillRef idx="3">
            <a:schemeClr val="accent1"/>
          </a:fillRef>
          <a:effectRef idx="2">
            <a:schemeClr val="accent1"/>
          </a:effectRef>
          <a:fontRef idx="minor">
            <a:schemeClr val="lt1"/>
          </a:fontRef>
        </p:style>
        <p:txBody>
          <a:bodyPr lIns="66843" tIns="33421" rIns="66843" bIns="33421" rtlCol="0" anchor="ctr"/>
          <a:lstStyle/>
          <a:p>
            <a:pPr algn="ctr"/>
            <a:endParaRPr lang="en-US"/>
          </a:p>
        </p:txBody>
      </p:sp>
      <p:sp>
        <p:nvSpPr>
          <p:cNvPr id="154" name="TextBox 153"/>
          <p:cNvSpPr txBox="1"/>
          <p:nvPr/>
        </p:nvSpPr>
        <p:spPr>
          <a:xfrm>
            <a:off x="24746175" y="9715515"/>
            <a:ext cx="590904" cy="307777"/>
          </a:xfrm>
          <a:prstGeom prst="rect">
            <a:avLst/>
          </a:prstGeom>
          <a:solidFill>
            <a:schemeClr val="bg1"/>
          </a:solidFill>
        </p:spPr>
        <p:txBody>
          <a:bodyPr wrap="square" rtlCol="0">
            <a:spAutoFit/>
          </a:bodyPr>
          <a:lstStyle/>
          <a:p>
            <a:pPr algn="ctr"/>
            <a:r>
              <a:rPr lang="en-US" sz="1400" b="1" dirty="0" smtClean="0"/>
              <a:t> </a:t>
            </a:r>
            <a:r>
              <a:rPr lang="en-US" sz="1400" b="1" dirty="0"/>
              <a:t>J∙</a:t>
            </a:r>
            <a:r>
              <a:rPr lang="en-US" sz="1400" b="1" dirty="0" smtClean="0"/>
              <a:t>E</a:t>
            </a:r>
            <a:endParaRPr lang="en-US" sz="1400" b="1" dirty="0"/>
          </a:p>
        </p:txBody>
      </p:sp>
      <p:sp>
        <p:nvSpPr>
          <p:cNvPr id="155" name="TextBox 154"/>
          <p:cNvSpPr txBox="1"/>
          <p:nvPr/>
        </p:nvSpPr>
        <p:spPr>
          <a:xfrm>
            <a:off x="24568838" y="7677134"/>
            <a:ext cx="535953" cy="307777"/>
          </a:xfrm>
          <a:prstGeom prst="rect">
            <a:avLst/>
          </a:prstGeom>
          <a:solidFill>
            <a:schemeClr val="bg1"/>
          </a:solidFill>
        </p:spPr>
        <p:txBody>
          <a:bodyPr wrap="square" rtlCol="0">
            <a:spAutoFit/>
          </a:bodyPr>
          <a:lstStyle/>
          <a:p>
            <a:pPr algn="ctr"/>
            <a:r>
              <a:rPr lang="en-US" sz="1400" b="1" dirty="0" smtClean="0"/>
              <a:t>S</a:t>
            </a:r>
            <a:r>
              <a:rPr lang="en-US" sz="1400" b="1" baseline="-25000" dirty="0" smtClean="0"/>
              <a:t>y</a:t>
            </a:r>
            <a:endParaRPr lang="en-US" sz="1400" b="1" dirty="0"/>
          </a:p>
        </p:txBody>
      </p:sp>
      <p:sp>
        <p:nvSpPr>
          <p:cNvPr id="156" name="TextBox 155"/>
          <p:cNvSpPr txBox="1"/>
          <p:nvPr/>
        </p:nvSpPr>
        <p:spPr>
          <a:xfrm>
            <a:off x="24655088" y="5600033"/>
            <a:ext cx="504501" cy="307777"/>
          </a:xfrm>
          <a:prstGeom prst="rect">
            <a:avLst/>
          </a:prstGeom>
          <a:solidFill>
            <a:schemeClr val="bg1"/>
          </a:solidFill>
        </p:spPr>
        <p:txBody>
          <a:bodyPr wrap="square" rtlCol="0">
            <a:spAutoFit/>
          </a:bodyPr>
          <a:lstStyle/>
          <a:p>
            <a:pPr algn="ctr"/>
            <a:r>
              <a:rPr lang="en-US" sz="1400" b="1" dirty="0" smtClean="0"/>
              <a:t>Ke</a:t>
            </a:r>
            <a:r>
              <a:rPr lang="en-US" sz="1400" b="1" baseline="-25000" dirty="0" smtClean="0"/>
              <a:t>y</a:t>
            </a:r>
            <a:endParaRPr lang="en-US" sz="1400" b="1" dirty="0"/>
          </a:p>
        </p:txBody>
      </p:sp>
      <p:sp>
        <p:nvSpPr>
          <p:cNvPr id="36" name="TextBox 35"/>
          <p:cNvSpPr txBox="1"/>
          <p:nvPr/>
        </p:nvSpPr>
        <p:spPr>
          <a:xfrm>
            <a:off x="25727097" y="4827087"/>
            <a:ext cx="6087258" cy="1200328"/>
          </a:xfrm>
          <a:prstGeom prst="rect">
            <a:avLst/>
          </a:prstGeom>
          <a:noFill/>
        </p:spPr>
        <p:txBody>
          <a:bodyPr wrap="square" rtlCol="0">
            <a:spAutoFit/>
          </a:bodyPr>
          <a:lstStyle/>
          <a:p>
            <a:r>
              <a:rPr lang="en-US" sz="2400" dirty="0" smtClean="0"/>
              <a:t>Three regions of energy transfer were observed along the spacecraft trajectory while crossing through the EDR:</a:t>
            </a:r>
            <a:endParaRPr lang="en-US" sz="2400" dirty="0"/>
          </a:p>
        </p:txBody>
      </p:sp>
      <p:sp>
        <p:nvSpPr>
          <p:cNvPr id="34" name="TextBox 33"/>
          <p:cNvSpPr txBox="1"/>
          <p:nvPr/>
        </p:nvSpPr>
        <p:spPr>
          <a:xfrm>
            <a:off x="14013017" y="22476916"/>
            <a:ext cx="17801337" cy="4462760"/>
          </a:xfrm>
          <a:prstGeom prst="rect">
            <a:avLst/>
          </a:prstGeom>
          <a:noFill/>
        </p:spPr>
        <p:txBody>
          <a:bodyPr wrap="square" rtlCol="0">
            <a:spAutoFit/>
          </a:bodyPr>
          <a:lstStyle/>
          <a:p>
            <a:pPr marL="342900" indent="-342900">
              <a:buFont typeface="Arial"/>
              <a:buChar char="•"/>
            </a:pPr>
            <a:r>
              <a:rPr lang="en-US" sz="2000" dirty="0" smtClean="0"/>
              <a:t>Regions of </a:t>
            </a:r>
            <a:r>
              <a:rPr lang="en-US" sz="2000" dirty="0"/>
              <a:t>- J∙</a:t>
            </a:r>
            <a:r>
              <a:rPr lang="en-US" sz="2000" dirty="0" smtClean="0"/>
              <a:t>E in the exhaust occur as swirl structures in the VDFs emerge. </a:t>
            </a:r>
          </a:p>
          <a:p>
            <a:pPr marL="342900" indent="-342900">
              <a:buFont typeface="Arial"/>
              <a:buChar char="•"/>
            </a:pPr>
            <a:endParaRPr lang="en-US" sz="2000" dirty="0" smtClean="0"/>
          </a:p>
          <a:p>
            <a:pPr marL="342900" indent="-342900">
              <a:buFont typeface="Arial"/>
              <a:buChar char="•"/>
            </a:pPr>
            <a:r>
              <a:rPr lang="en-US" sz="2000" dirty="0" smtClean="0"/>
              <a:t>Regions </a:t>
            </a:r>
            <a:r>
              <a:rPr lang="en-US" sz="2000" dirty="0" smtClean="0"/>
              <a:t>of patchy  </a:t>
            </a:r>
            <a:r>
              <a:rPr lang="en-US" sz="2000" dirty="0"/>
              <a:t>-</a:t>
            </a:r>
            <a:r>
              <a:rPr lang="en-US" sz="2000" dirty="0" smtClean="0"/>
              <a:t> </a:t>
            </a:r>
            <a:r>
              <a:rPr lang="en-US" sz="2000" dirty="0"/>
              <a:t>J∙E </a:t>
            </a:r>
            <a:r>
              <a:rPr lang="en-US" sz="2000" dirty="0" smtClean="0"/>
              <a:t>along the separatrix, where particle energy is converted back into the fields, seem to come from the varying electron </a:t>
            </a:r>
            <a:r>
              <a:rPr lang="en-US" sz="2000" dirty="0" smtClean="0"/>
              <a:t>J</a:t>
            </a:r>
            <a:r>
              <a:rPr lang="en-US" sz="2000" baseline="-25000" dirty="0" smtClean="0"/>
              <a:t>z.</a:t>
            </a:r>
            <a:r>
              <a:rPr lang="en-US" sz="2000" dirty="0" smtClean="0"/>
              <a:t>.  This could be a result of the varying electron </a:t>
            </a:r>
            <a:r>
              <a:rPr lang="en-US" sz="2000" dirty="0" err="1" smtClean="0"/>
              <a:t>v</a:t>
            </a:r>
            <a:r>
              <a:rPr lang="en-US" sz="2000" baseline="-25000" dirty="0" err="1" smtClean="0"/>
              <a:t>z</a:t>
            </a:r>
            <a:r>
              <a:rPr lang="en-US" sz="2000" baseline="-25000" dirty="0" smtClean="0"/>
              <a:t> </a:t>
            </a:r>
            <a:r>
              <a:rPr lang="en-US" sz="2000" dirty="0" smtClean="0"/>
              <a:t>as electrons gyrate along fields at the separatrix. </a:t>
            </a:r>
          </a:p>
          <a:p>
            <a:endParaRPr lang="en-US" sz="2000" dirty="0" smtClean="0"/>
          </a:p>
          <a:p>
            <a:pPr marL="342900" indent="-342900">
              <a:buFont typeface="Arial"/>
              <a:buChar char="•"/>
            </a:pPr>
            <a:r>
              <a:rPr lang="en-US" sz="2000" dirty="0" smtClean="0"/>
              <a:t>Along </a:t>
            </a:r>
            <a:r>
              <a:rPr lang="en-US" sz="2000" dirty="0" smtClean="0"/>
              <a:t>the spacecraft trajectory, the conversion of </a:t>
            </a:r>
            <a:r>
              <a:rPr lang="en-US" sz="2000" dirty="0" err="1" smtClean="0"/>
              <a:t>poynting</a:t>
            </a:r>
            <a:r>
              <a:rPr lang="en-US" sz="2000" dirty="0" smtClean="0"/>
              <a:t> flux to mechanical energy flux appears in and immediately near the current sheet</a:t>
            </a:r>
          </a:p>
          <a:p>
            <a:pPr marL="342900" indent="-342900">
              <a:buFont typeface="Arial"/>
              <a:buChar char="•"/>
            </a:pPr>
            <a:endParaRPr lang="en-US" sz="2000" dirty="0" smtClean="0"/>
          </a:p>
          <a:p>
            <a:pPr marL="342900" indent="-342900">
              <a:buFont typeface="Arial"/>
              <a:buChar char="•"/>
            </a:pPr>
            <a:r>
              <a:rPr lang="en-US" sz="2000" dirty="0" smtClean="0"/>
              <a:t>Using </a:t>
            </a:r>
            <a:r>
              <a:rPr lang="en-US" sz="2000" dirty="0" smtClean="0"/>
              <a:t>the spacecraft averaged  </a:t>
            </a:r>
            <a:r>
              <a:rPr lang="en-US" sz="2000" dirty="0"/>
              <a:t>⟨-∂u/∂t – J∙E</a:t>
            </a:r>
            <a:r>
              <a:rPr lang="en-US" sz="2000" dirty="0" smtClean="0"/>
              <a:t>⟩ as a reference, the calculation of </a:t>
            </a:r>
            <a:r>
              <a:rPr lang="en-US" sz="2000" dirty="0"/>
              <a:t>∇∙ S  </a:t>
            </a:r>
            <a:r>
              <a:rPr lang="en-US" sz="2000" dirty="0" smtClean="0"/>
              <a:t>via the reciprocal vector method doesn’t quite match, indicating that the linear gradient assumption is invalid here</a:t>
            </a:r>
          </a:p>
          <a:p>
            <a:pPr marL="342900" indent="-342900">
              <a:buFont typeface="Arial"/>
              <a:buChar char="•"/>
            </a:pPr>
            <a:endParaRPr lang="en-US" sz="2000" dirty="0" smtClean="0"/>
          </a:p>
          <a:p>
            <a:pPr marL="342900" indent="-342900">
              <a:buFont typeface="Arial"/>
              <a:buChar char="•"/>
            </a:pPr>
            <a:r>
              <a:rPr lang="en-US" sz="2000" dirty="0" smtClean="0"/>
              <a:t>With </a:t>
            </a:r>
            <a:r>
              <a:rPr lang="en-US" sz="2000" dirty="0" smtClean="0"/>
              <a:t>the new field reconstruction technique, </a:t>
            </a:r>
            <a:r>
              <a:rPr lang="en-US" sz="2000" dirty="0"/>
              <a:t>the calculation of ∇∙ S </a:t>
            </a:r>
            <a:r>
              <a:rPr lang="en-US" sz="2000" dirty="0" smtClean="0"/>
              <a:t> at the barycenter is greatly improved</a:t>
            </a:r>
          </a:p>
          <a:p>
            <a:pPr marL="342900" indent="-342900">
              <a:buFont typeface="Arial"/>
              <a:buChar char="•"/>
            </a:pPr>
            <a:endParaRPr lang="en-US" sz="2000" dirty="0" smtClean="0"/>
          </a:p>
          <a:p>
            <a:pPr marL="342900" indent="-342900">
              <a:buFont typeface="Arial"/>
              <a:buChar char="•"/>
            </a:pPr>
            <a:r>
              <a:rPr lang="en-US" sz="2000" dirty="0" smtClean="0"/>
              <a:t>Reconstruction </a:t>
            </a:r>
            <a:r>
              <a:rPr lang="en-US" sz="2000" dirty="0" smtClean="0"/>
              <a:t>technique also allows for evaluation of similar quantities away from the barycenter and even outside of the MMS tetrahedron</a:t>
            </a:r>
            <a:endParaRPr lang="en-US" sz="2000" dirty="0"/>
          </a:p>
          <a:p>
            <a:pPr marL="342900" indent="-342900">
              <a:buFont typeface="Arial"/>
              <a:buChar char="•"/>
            </a:pPr>
            <a:endParaRPr lang="en-US" sz="2400" dirty="0" smtClean="0"/>
          </a:p>
        </p:txBody>
      </p:sp>
      <p:sp>
        <p:nvSpPr>
          <p:cNvPr id="158" name="TextBox 157"/>
          <p:cNvSpPr txBox="1"/>
          <p:nvPr/>
        </p:nvSpPr>
        <p:spPr>
          <a:xfrm>
            <a:off x="25604603" y="17591323"/>
            <a:ext cx="464475" cy="369332"/>
          </a:xfrm>
          <a:prstGeom prst="rect">
            <a:avLst/>
          </a:prstGeom>
          <a:noFill/>
        </p:spPr>
        <p:txBody>
          <a:bodyPr wrap="square" rtlCol="0">
            <a:spAutoFit/>
          </a:bodyPr>
          <a:lstStyle/>
          <a:p>
            <a:pPr algn="ctr"/>
            <a:r>
              <a:rPr lang="en-US" sz="1800" b="1" dirty="0" smtClean="0">
                <a:solidFill>
                  <a:srgbClr val="000000"/>
                </a:solidFill>
              </a:rPr>
              <a:t>J</a:t>
            </a:r>
            <a:r>
              <a:rPr lang="en-US" sz="1800" b="1" dirty="0">
                <a:solidFill>
                  <a:srgbClr val="000000"/>
                </a:solidFill>
              </a:rPr>
              <a:t>∙</a:t>
            </a:r>
            <a:r>
              <a:rPr lang="en-US" sz="1800" b="1" dirty="0" smtClean="0">
                <a:solidFill>
                  <a:srgbClr val="000000"/>
                </a:solidFill>
              </a:rPr>
              <a:t>E </a:t>
            </a:r>
            <a:endParaRPr lang="en-US" sz="1800" b="1" dirty="0">
              <a:solidFill>
                <a:srgbClr val="000000"/>
              </a:solidFill>
            </a:endParaRPr>
          </a:p>
        </p:txBody>
      </p:sp>
      <p:sp>
        <p:nvSpPr>
          <p:cNvPr id="159" name="TextBox 158"/>
          <p:cNvSpPr txBox="1"/>
          <p:nvPr/>
        </p:nvSpPr>
        <p:spPr>
          <a:xfrm>
            <a:off x="28763907" y="17597269"/>
            <a:ext cx="834714" cy="369332"/>
          </a:xfrm>
          <a:prstGeom prst="rect">
            <a:avLst/>
          </a:prstGeom>
          <a:noFill/>
        </p:spPr>
        <p:txBody>
          <a:bodyPr wrap="square" rtlCol="0">
            <a:spAutoFit/>
          </a:bodyPr>
          <a:lstStyle/>
          <a:p>
            <a:pPr algn="ctr"/>
            <a:r>
              <a:rPr lang="en-US" sz="1800" b="1" dirty="0" smtClean="0">
                <a:solidFill>
                  <a:srgbClr val="000000"/>
                </a:solidFill>
              </a:rPr>
              <a:t> </a:t>
            </a:r>
            <a:r>
              <a:rPr lang="en-US" sz="1800" b="1" dirty="0">
                <a:solidFill>
                  <a:srgbClr val="000000"/>
                </a:solidFill>
              </a:rPr>
              <a:t>∇∙ S </a:t>
            </a:r>
          </a:p>
        </p:txBody>
      </p:sp>
      <p:sp>
        <p:nvSpPr>
          <p:cNvPr id="160" name="TextBox 159"/>
          <p:cNvSpPr txBox="1"/>
          <p:nvPr/>
        </p:nvSpPr>
        <p:spPr>
          <a:xfrm>
            <a:off x="26814377" y="17597269"/>
            <a:ext cx="1292184" cy="369332"/>
          </a:xfrm>
          <a:prstGeom prst="rect">
            <a:avLst/>
          </a:prstGeom>
          <a:noFill/>
        </p:spPr>
        <p:txBody>
          <a:bodyPr wrap="square" rtlCol="0">
            <a:spAutoFit/>
          </a:bodyPr>
          <a:lstStyle/>
          <a:p>
            <a:pPr algn="ctr"/>
            <a:r>
              <a:rPr lang="en-US" sz="1800" b="1" dirty="0" smtClean="0">
                <a:solidFill>
                  <a:srgbClr val="000000"/>
                </a:solidFill>
              </a:rPr>
              <a:t> ∂</a:t>
            </a:r>
            <a:r>
              <a:rPr lang="en-US" sz="1800" b="1" dirty="0">
                <a:solidFill>
                  <a:srgbClr val="000000"/>
                </a:solidFill>
              </a:rPr>
              <a:t>u</a:t>
            </a:r>
            <a:r>
              <a:rPr lang="en-US" sz="1800" b="1" dirty="0" smtClean="0">
                <a:solidFill>
                  <a:srgbClr val="000000"/>
                </a:solidFill>
              </a:rPr>
              <a:t>/∂</a:t>
            </a:r>
            <a:r>
              <a:rPr lang="en-US" sz="1800" b="1" dirty="0">
                <a:solidFill>
                  <a:srgbClr val="000000"/>
                </a:solidFill>
              </a:rPr>
              <a:t>t </a:t>
            </a:r>
            <a:r>
              <a:rPr lang="en-US" sz="1800" b="1" dirty="0" smtClean="0">
                <a:solidFill>
                  <a:srgbClr val="000000"/>
                </a:solidFill>
              </a:rPr>
              <a:t>  </a:t>
            </a:r>
            <a:endParaRPr lang="en-US" sz="1800" b="1" dirty="0">
              <a:solidFill>
                <a:srgbClr val="000000"/>
              </a:solidFill>
            </a:endParaRPr>
          </a:p>
        </p:txBody>
      </p:sp>
      <p:sp>
        <p:nvSpPr>
          <p:cNvPr id="161" name="TextBox 160"/>
          <p:cNvSpPr txBox="1"/>
          <p:nvPr/>
        </p:nvSpPr>
        <p:spPr>
          <a:xfrm>
            <a:off x="30223865" y="17597269"/>
            <a:ext cx="1292184" cy="369332"/>
          </a:xfrm>
          <a:prstGeom prst="rect">
            <a:avLst/>
          </a:prstGeom>
          <a:noFill/>
        </p:spPr>
        <p:txBody>
          <a:bodyPr wrap="square" rtlCol="0">
            <a:spAutoFit/>
          </a:bodyPr>
          <a:lstStyle/>
          <a:p>
            <a:pPr algn="ctr"/>
            <a:r>
              <a:rPr lang="en-US" sz="1800" dirty="0" smtClean="0"/>
              <a:t> </a:t>
            </a:r>
            <a:r>
              <a:rPr lang="en-US" sz="1800" b="1" dirty="0" smtClean="0"/>
              <a:t>Residual</a:t>
            </a:r>
            <a:r>
              <a:rPr lang="en-US" sz="1800" dirty="0" smtClean="0"/>
              <a:t> </a:t>
            </a:r>
            <a:endParaRPr lang="en-US" sz="1800" dirty="0"/>
          </a:p>
        </p:txBody>
      </p:sp>
      <p:pic>
        <p:nvPicPr>
          <p:cNvPr id="44" name="Picture 43" descr="Screen Shot 2018-12-03 at 1.18.46 PM.png"/>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8525348" y="18473097"/>
            <a:ext cx="4807860" cy="2594241"/>
          </a:xfrm>
          <a:prstGeom prst="rect">
            <a:avLst/>
          </a:prstGeom>
        </p:spPr>
      </p:pic>
      <p:sp>
        <p:nvSpPr>
          <p:cNvPr id="143" name="TextBox 142"/>
          <p:cNvSpPr txBox="1"/>
          <p:nvPr/>
        </p:nvSpPr>
        <p:spPr>
          <a:xfrm>
            <a:off x="11708000" y="18668984"/>
            <a:ext cx="496040" cy="400110"/>
          </a:xfrm>
          <a:prstGeom prst="rect">
            <a:avLst/>
          </a:prstGeom>
          <a:solidFill>
            <a:schemeClr val="bg1"/>
          </a:solidFill>
        </p:spPr>
        <p:txBody>
          <a:bodyPr wrap="square" rtlCol="0">
            <a:spAutoFit/>
          </a:bodyPr>
          <a:lstStyle/>
          <a:p>
            <a:pPr algn="ctr"/>
            <a:r>
              <a:rPr lang="en-US" sz="2000" b="1" dirty="0" smtClean="0"/>
              <a:t> J</a:t>
            </a:r>
            <a:r>
              <a:rPr lang="en-US" sz="2000" b="1" baseline="-25000" dirty="0"/>
              <a:t>z</a:t>
            </a:r>
            <a:endParaRPr lang="en-US" sz="2000" b="1" dirty="0"/>
          </a:p>
        </p:txBody>
      </p:sp>
      <p:pic>
        <p:nvPicPr>
          <p:cNvPr id="43" name="Picture 42" descr="Screen Shot 2018-12-05 at 12.08.00 PM.png"/>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8600785" y="20902623"/>
            <a:ext cx="4741910" cy="2599122"/>
          </a:xfrm>
          <a:prstGeom prst="rect">
            <a:avLst/>
          </a:prstGeom>
        </p:spPr>
      </p:pic>
      <p:sp>
        <p:nvSpPr>
          <p:cNvPr id="162" name="TextBox 161"/>
          <p:cNvSpPr txBox="1"/>
          <p:nvPr/>
        </p:nvSpPr>
        <p:spPr>
          <a:xfrm>
            <a:off x="11708000" y="21161607"/>
            <a:ext cx="496040" cy="400110"/>
          </a:xfrm>
          <a:prstGeom prst="rect">
            <a:avLst/>
          </a:prstGeom>
          <a:solidFill>
            <a:schemeClr val="bg1"/>
          </a:solidFill>
        </p:spPr>
        <p:txBody>
          <a:bodyPr wrap="square" rtlCol="0">
            <a:spAutoFit/>
          </a:bodyPr>
          <a:lstStyle/>
          <a:p>
            <a:pPr algn="ctr"/>
            <a:r>
              <a:rPr lang="en-US" sz="2000" b="1" dirty="0" smtClean="0"/>
              <a:t> </a:t>
            </a:r>
            <a:r>
              <a:rPr lang="en-US" sz="2000" b="1" dirty="0" smtClean="0"/>
              <a:t>J</a:t>
            </a:r>
            <a:r>
              <a:rPr lang="en-US" sz="2000" b="1" baseline="-25000" dirty="0"/>
              <a:t>y</a:t>
            </a:r>
            <a:endParaRPr lang="en-US" sz="2000" b="1" dirty="0"/>
          </a:p>
        </p:txBody>
      </p:sp>
    </p:spTree>
    <p:extLst>
      <p:ext uri="{BB962C8B-B14F-4D97-AF65-F5344CB8AC3E}">
        <p14:creationId xmlns:p14="http://schemas.microsoft.com/office/powerpoint/2010/main" val="19398077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16017</TotalTime>
  <Words>965</Words>
  <Application>Microsoft Macintosh PowerPoint</Application>
  <PresentationFormat>Custom</PresentationFormat>
  <Paragraphs>101</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Dominic Payne</dc:creator>
  <cp:lastModifiedBy>Dominic Payne</cp:lastModifiedBy>
  <cp:revision>255</cp:revision>
  <cp:lastPrinted>2018-06-07T15:04:32Z</cp:lastPrinted>
  <dcterms:created xsi:type="dcterms:W3CDTF">2017-12-01T19:59:09Z</dcterms:created>
  <dcterms:modified xsi:type="dcterms:W3CDTF">2018-12-05T21:34:29Z</dcterms:modified>
</cp:coreProperties>
</file>