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8404800" cy="32004000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28" charset="0"/>
        <a:ea typeface="ＭＳ Ｐゴシック" pitchFamily="28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539CB6D8-A8C5-45FE-8D6B-A33AF9644EE3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080">
          <p15:clr>
            <a:srgbClr val="A4A3A4"/>
          </p15:clr>
        </p15:guide>
        <p15:guide id="2" pos="1209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rew Robison" initials="ALR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EE00"/>
    <a:srgbClr val="FF0000"/>
    <a:srgbClr val="0101FF"/>
    <a:srgbClr val="31A254"/>
    <a:srgbClr val="FFFFFF"/>
    <a:srgbClr val="E2E226"/>
    <a:srgbClr val="00A2E8"/>
    <a:srgbClr val="1B1B73"/>
    <a:srgbClr val="00A3E8"/>
    <a:srgbClr val="00A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538" autoAdjust="0"/>
    <p:restoredTop sz="97098" autoAdjust="0"/>
  </p:normalViewPr>
  <p:slideViewPr>
    <p:cSldViewPr>
      <p:cViewPr>
        <p:scale>
          <a:sx n="50" d="100"/>
          <a:sy n="50" d="100"/>
        </p:scale>
        <p:origin x="-2012" y="-5356"/>
      </p:cViewPr>
      <p:guideLst>
        <p:guide orient="horz" pos="10080"/>
        <p:guide pos="120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9998" cy="46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197" tIns="9098" rIns="18197" bIns="9098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00">
                <a:latin typeface="Times New Roman" pitchFamily="-111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63756" y="0"/>
            <a:ext cx="3039998" cy="46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197" tIns="9098" rIns="18197" bIns="909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200">
                <a:latin typeface="Times New Roman" pitchFamily="-111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3260"/>
            <a:ext cx="3039998" cy="46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197" tIns="9098" rIns="18197" bIns="9098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200">
                <a:latin typeface="Times New Roman" pitchFamily="-111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63756" y="8823260"/>
            <a:ext cx="3039998" cy="468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197" tIns="9098" rIns="18197" bIns="9098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200"/>
            </a:lvl1pPr>
          </a:lstStyle>
          <a:p>
            <a:pPr>
              <a:defRPr/>
            </a:pPr>
            <a:fld id="{659A783A-5BEB-4896-A362-4E99F27498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752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98" cy="464864"/>
          </a:xfrm>
          <a:prstGeom prst="rect">
            <a:avLst/>
          </a:prstGeom>
        </p:spPr>
        <p:txBody>
          <a:bodyPr vert="horz" lIns="18197" tIns="9098" rIns="18197" bIns="9098" rtlCol="0"/>
          <a:lstStyle>
            <a:lvl1pPr algn="l">
              <a:defRPr sz="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104" y="1"/>
            <a:ext cx="3037549" cy="464864"/>
          </a:xfrm>
          <a:prstGeom prst="rect">
            <a:avLst/>
          </a:prstGeom>
        </p:spPr>
        <p:txBody>
          <a:bodyPr vert="horz" lIns="18197" tIns="9098" rIns="18197" bIns="9098" rtlCol="0"/>
          <a:lstStyle>
            <a:lvl1pPr algn="r">
              <a:defRPr sz="200"/>
            </a:lvl1pPr>
          </a:lstStyle>
          <a:p>
            <a:pPr>
              <a:defRPr/>
            </a:pPr>
            <a:fld id="{1D2E5FE4-D37F-46C6-997C-029758BEA090}" type="datetimeFigureOut">
              <a:rPr lang="en-US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2875" y="698500"/>
            <a:ext cx="418465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8197" tIns="9098" rIns="18197" bIns="9098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215" y="4415771"/>
            <a:ext cx="5608320" cy="4183483"/>
          </a:xfrm>
          <a:prstGeom prst="rect">
            <a:avLst/>
          </a:prstGeom>
        </p:spPr>
        <p:txBody>
          <a:bodyPr vert="horz" lIns="18197" tIns="9098" rIns="18197" bIns="9098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058"/>
            <a:ext cx="3037898" cy="464864"/>
          </a:xfrm>
          <a:prstGeom prst="rect">
            <a:avLst/>
          </a:prstGeom>
        </p:spPr>
        <p:txBody>
          <a:bodyPr vert="horz" lIns="18197" tIns="9098" rIns="18197" bIns="9098" rtlCol="0" anchor="b"/>
          <a:lstStyle>
            <a:lvl1pPr algn="l">
              <a:defRPr sz="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104" y="8830058"/>
            <a:ext cx="3037549" cy="464864"/>
          </a:xfrm>
          <a:prstGeom prst="rect">
            <a:avLst/>
          </a:prstGeom>
        </p:spPr>
        <p:txBody>
          <a:bodyPr vert="horz" lIns="18197" tIns="9098" rIns="18197" bIns="9098" rtlCol="0" anchor="b"/>
          <a:lstStyle>
            <a:lvl1pPr algn="r">
              <a:defRPr sz="200"/>
            </a:lvl1pPr>
          </a:lstStyle>
          <a:p>
            <a:pPr>
              <a:defRPr/>
            </a:pPr>
            <a:fld id="{57C946FE-B2DE-4B27-A90D-309EA79270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41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1pPr>
            <a:lvl2pPr marL="147847" indent="-56864" eaLnBrk="0" hangingPunct="0"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2pPr>
            <a:lvl3pPr marL="227457" indent="-45491" eaLnBrk="0" hangingPunct="0"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3pPr>
            <a:lvl4pPr marL="318440" indent="-45491" eaLnBrk="0" hangingPunct="0"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4pPr>
            <a:lvl5pPr marL="409423" indent="-45491" eaLnBrk="0" hangingPunct="0"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5pPr>
            <a:lvl6pPr marL="500405" indent="-45491" eaLnBrk="0" fontAlgn="base" hangingPunct="0">
              <a:spcBef>
                <a:spcPct val="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6pPr>
            <a:lvl7pPr marL="591388" indent="-45491" eaLnBrk="0" fontAlgn="base" hangingPunct="0">
              <a:spcBef>
                <a:spcPct val="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7pPr>
            <a:lvl8pPr marL="682371" indent="-45491" eaLnBrk="0" fontAlgn="base" hangingPunct="0">
              <a:spcBef>
                <a:spcPct val="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8pPr>
            <a:lvl9pPr marL="773354" indent="-45491" eaLnBrk="0" fontAlgn="base" hangingPunct="0">
              <a:spcBef>
                <a:spcPct val="0"/>
              </a:spcBef>
              <a:spcAft>
                <a:spcPct val="0"/>
              </a:spcAft>
              <a:defRPr sz="500">
                <a:solidFill>
                  <a:schemeClr val="tx1"/>
                </a:solidFill>
                <a:latin typeface="Times New Roman" pitchFamily="28" charset="0"/>
                <a:ea typeface="ＭＳ Ｐゴシック" pitchFamily="28" charset="-128"/>
              </a:defRPr>
            </a:lvl9pPr>
          </a:lstStyle>
          <a:p>
            <a:pPr eaLnBrk="1" hangingPunct="1"/>
            <a:fld id="{6487B69A-60A4-47D1-9D33-57489ABBBF83}" type="slidenum">
              <a:rPr lang="en-US" sz="200"/>
              <a:pPr eaLnBrk="1" hangingPunct="1"/>
              <a:t>1</a:t>
            </a:fld>
            <a:endParaRPr lang="en-US" sz="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80124" y="9942522"/>
            <a:ext cx="32644556" cy="68595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60248" y="18135600"/>
            <a:ext cx="26884313" cy="8178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F2077-2F7B-43A8-ADDF-5D8F028B46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615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65C68-AFF3-4B09-BC92-A602B5468B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94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715" y="20566063"/>
            <a:ext cx="32644556" cy="6356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33715" y="13565197"/>
            <a:ext cx="32644556" cy="7000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20695-D4D6-4FE5-B8C3-3064A77B04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426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81312" y="9245600"/>
            <a:ext cx="16263938" cy="192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59551" y="9245600"/>
            <a:ext cx="16263938" cy="192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0D21D-BD51-4A99-AA4F-F172B54E6C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883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480" y="1281113"/>
            <a:ext cx="34563844" cy="533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0478" y="7164388"/>
            <a:ext cx="16968788" cy="2984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20478" y="10148888"/>
            <a:ext cx="16968788" cy="1844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509581" y="7164388"/>
            <a:ext cx="16974741" cy="2984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509581" y="10148888"/>
            <a:ext cx="16974741" cy="1844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DB259-0B9C-4146-A6C4-7D5975A557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937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9550D-CCC0-4DAD-B8A7-5029FC268C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18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22772-08CA-44E5-9E21-3C41EA1436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483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0482" y="1274763"/>
            <a:ext cx="12634913" cy="5422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14972" y="1274772"/>
            <a:ext cx="21469350" cy="273145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20482" y="6697672"/>
            <a:ext cx="12634913" cy="218916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79F45-980A-4206-B996-02D1C63A2E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595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27133" y="22402809"/>
            <a:ext cx="23043356" cy="26447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527133" y="2859088"/>
            <a:ext cx="23043356" cy="19202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27133" y="25047584"/>
            <a:ext cx="23043356" cy="3756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6BDBD-F385-4362-A293-F57DA927D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632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23CC91-D0DC-49CB-82C6-616903BD29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448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7362946" y="2843222"/>
            <a:ext cx="8160544" cy="256047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81317" y="2843222"/>
            <a:ext cx="24367331" cy="256047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B5C6D-3E8D-46CA-B946-3B104B6314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85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81313" y="2843213"/>
            <a:ext cx="3264217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78094" tIns="239047" rIns="478094" bIns="2390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81313" y="9245600"/>
            <a:ext cx="32642175" cy="192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78094" tIns="239047" rIns="478094" bIns="2390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881313" y="29160788"/>
            <a:ext cx="8001000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8094" tIns="239047" rIns="478094" bIns="23904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7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3120688" y="29160788"/>
            <a:ext cx="12163425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8094" tIns="239047" rIns="478094" bIns="239047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7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7522488" y="29160788"/>
            <a:ext cx="8001000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78094" tIns="239047" rIns="478094" bIns="239047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7300"/>
            </a:lvl1pPr>
          </a:lstStyle>
          <a:p>
            <a:pPr>
              <a:defRPr/>
            </a:pPr>
            <a:fld id="{C8B9691A-318B-4078-935B-BF98CCD77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+mj-lt"/>
          <a:ea typeface="ＭＳ Ｐゴシック" pitchFamily="28" charset="-128"/>
          <a:cs typeface="+mj-cs"/>
        </a:defRPr>
      </a:lvl1pPr>
      <a:lvl2pPr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  <a:ea typeface="ＭＳ Ｐゴシック" pitchFamily="28" charset="-128"/>
        </a:defRPr>
      </a:lvl2pPr>
      <a:lvl3pPr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  <a:ea typeface="ＭＳ Ｐゴシック" pitchFamily="28" charset="-128"/>
        </a:defRPr>
      </a:lvl3pPr>
      <a:lvl4pPr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  <a:ea typeface="ＭＳ Ｐゴシック" pitchFamily="28" charset="-128"/>
        </a:defRPr>
      </a:lvl4pPr>
      <a:lvl5pPr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  <a:ea typeface="ＭＳ Ｐゴシック" pitchFamily="28" charset="-128"/>
        </a:defRPr>
      </a:lvl5pPr>
      <a:lvl6pPr marL="457200"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</a:defRPr>
      </a:lvl6pPr>
      <a:lvl7pPr marL="914400"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</a:defRPr>
      </a:lvl7pPr>
      <a:lvl8pPr marL="1371600"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</a:defRPr>
      </a:lvl8pPr>
      <a:lvl9pPr marL="1828800" algn="ctr" defTabSz="4781550" rtl="0" eaLnBrk="0" fontAlgn="base" hangingPunct="0">
        <a:spcBef>
          <a:spcPct val="0"/>
        </a:spcBef>
        <a:spcAft>
          <a:spcPct val="0"/>
        </a:spcAft>
        <a:defRPr sz="23000">
          <a:solidFill>
            <a:schemeClr val="tx2"/>
          </a:solidFill>
          <a:latin typeface="Times New Roman" pitchFamily="-111" charset="0"/>
        </a:defRPr>
      </a:lvl9pPr>
    </p:titleStyle>
    <p:bodyStyle>
      <a:lvl1pPr marL="1792288" indent="-1792288" algn="l" defTabSz="4781550" rtl="0" eaLnBrk="0" fontAlgn="base" hangingPunct="0">
        <a:spcBef>
          <a:spcPct val="20000"/>
        </a:spcBef>
        <a:spcAft>
          <a:spcPct val="0"/>
        </a:spcAft>
        <a:buChar char="•"/>
        <a:defRPr sz="16700">
          <a:solidFill>
            <a:schemeClr val="tx1"/>
          </a:solidFill>
          <a:latin typeface="+mn-lt"/>
          <a:ea typeface="ＭＳ Ｐゴシック" pitchFamily="28" charset="-128"/>
          <a:cs typeface="+mn-cs"/>
        </a:defRPr>
      </a:lvl1pPr>
      <a:lvl2pPr marL="3884613" indent="-1493838" algn="l" defTabSz="4781550" rtl="0" eaLnBrk="0" fontAlgn="base" hangingPunct="0">
        <a:spcBef>
          <a:spcPct val="20000"/>
        </a:spcBef>
        <a:spcAft>
          <a:spcPct val="0"/>
        </a:spcAft>
        <a:buChar char="–"/>
        <a:defRPr sz="14600">
          <a:solidFill>
            <a:schemeClr val="tx1"/>
          </a:solidFill>
          <a:latin typeface="+mn-lt"/>
          <a:ea typeface="ＭＳ Ｐゴシック" pitchFamily="-111" charset="-128"/>
        </a:defRPr>
      </a:lvl2pPr>
      <a:lvl3pPr marL="5976938" indent="-1195388" algn="l" defTabSz="4781550" rtl="0" eaLnBrk="0" fontAlgn="base" hangingPunct="0">
        <a:spcBef>
          <a:spcPct val="20000"/>
        </a:spcBef>
        <a:spcAft>
          <a:spcPct val="0"/>
        </a:spcAft>
        <a:buChar char="•"/>
        <a:defRPr sz="12500">
          <a:solidFill>
            <a:schemeClr val="tx1"/>
          </a:solidFill>
          <a:latin typeface="+mn-lt"/>
          <a:ea typeface="ＭＳ Ｐゴシック" pitchFamily="-111" charset="-128"/>
        </a:defRPr>
      </a:lvl3pPr>
      <a:lvl4pPr marL="8366125" indent="-1195388" algn="l" defTabSz="4781550" rtl="0" eaLnBrk="0" fontAlgn="base" hangingPunct="0">
        <a:spcBef>
          <a:spcPct val="20000"/>
        </a:spcBef>
        <a:spcAft>
          <a:spcPct val="0"/>
        </a:spcAft>
        <a:buChar char="–"/>
        <a:defRPr sz="10500">
          <a:solidFill>
            <a:schemeClr val="tx1"/>
          </a:solidFill>
          <a:latin typeface="+mn-lt"/>
          <a:ea typeface="ＭＳ Ｐゴシック" pitchFamily="-111" charset="-128"/>
        </a:defRPr>
      </a:lvl4pPr>
      <a:lvl5pPr marL="10756900" indent="-1195388" algn="l" defTabSz="4781550" rtl="0" eaLnBrk="0" fontAlgn="base" hangingPunct="0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1" charset="-128"/>
        </a:defRPr>
      </a:lvl5pPr>
      <a:lvl6pPr marL="11214100" indent="-1195388" algn="l" defTabSz="4781550" rtl="0" eaLnBrk="0" fontAlgn="base" hangingPunct="0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1" charset="-128"/>
        </a:defRPr>
      </a:lvl6pPr>
      <a:lvl7pPr marL="11671300" indent="-1195388" algn="l" defTabSz="4781550" rtl="0" eaLnBrk="0" fontAlgn="base" hangingPunct="0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1" charset="-128"/>
        </a:defRPr>
      </a:lvl7pPr>
      <a:lvl8pPr marL="12128500" indent="-1195388" algn="l" defTabSz="4781550" rtl="0" eaLnBrk="0" fontAlgn="base" hangingPunct="0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1" charset="-128"/>
        </a:defRPr>
      </a:lvl8pPr>
      <a:lvl9pPr marL="12585700" indent="-1195388" algn="l" defTabSz="4781550" rtl="0" eaLnBrk="0" fontAlgn="base" hangingPunct="0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emf"/><Relationship Id="rId3" Type="http://schemas.openxmlformats.org/officeDocument/2006/relationships/image" Target="../media/image1.emf"/><Relationship Id="rId7" Type="http://schemas.openxmlformats.org/officeDocument/2006/relationships/image" Target="../media/image5.jpg"/><Relationship Id="rId12" Type="http://schemas.openxmlformats.org/officeDocument/2006/relationships/image" Target="../media/image1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5" Type="http://schemas.openxmlformats.org/officeDocument/2006/relationships/image" Target="../media/image13.png"/><Relationship Id="rId10" Type="http://schemas.openxmlformats.org/officeDocument/2006/relationships/image" Target="../media/image8.emf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1000">
              <a:schemeClr val="bg1">
                <a:lumMod val="85000"/>
              </a:schemeClr>
            </a:gs>
            <a:gs pos="0">
              <a:schemeClr val="bg1">
                <a:lumMod val="65000"/>
              </a:schemeClr>
            </a:gs>
            <a:gs pos="100000">
              <a:schemeClr val="bg1">
                <a:lumMod val="6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124"/>
          <p:cNvSpPr>
            <a:spLocks noChangeArrowheads="1"/>
          </p:cNvSpPr>
          <p:nvPr/>
        </p:nvSpPr>
        <p:spPr bwMode="auto">
          <a:xfrm>
            <a:off x="26936875" y="5189153"/>
            <a:ext cx="10823657" cy="11422446"/>
          </a:xfrm>
          <a:prstGeom prst="rect">
            <a:avLst/>
          </a:prstGeom>
          <a:solidFill>
            <a:schemeClr val="bg1"/>
          </a:solidFill>
          <a:ln w="1270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0099"/>
              </a:solidFill>
              <a:latin typeface="Comic Sans MS" pitchFamily="28" charset="0"/>
            </a:endParaRPr>
          </a:p>
        </p:txBody>
      </p:sp>
      <p:sp>
        <p:nvSpPr>
          <p:cNvPr id="2074" name="Rectangle 124"/>
          <p:cNvSpPr>
            <a:spLocks noChangeArrowheads="1"/>
          </p:cNvSpPr>
          <p:nvPr/>
        </p:nvSpPr>
        <p:spPr bwMode="auto">
          <a:xfrm>
            <a:off x="12124023" y="18289450"/>
            <a:ext cx="14049349" cy="13150081"/>
          </a:xfrm>
          <a:prstGeom prst="rect">
            <a:avLst/>
          </a:prstGeom>
          <a:solidFill>
            <a:schemeClr val="bg1"/>
          </a:solidFill>
          <a:ln w="1270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0099"/>
              </a:solidFill>
              <a:latin typeface="Comic Sans MS" pitchFamily="28" charset="0"/>
            </a:endParaRPr>
          </a:p>
        </p:txBody>
      </p:sp>
      <p:sp>
        <p:nvSpPr>
          <p:cNvPr id="2071" name="Rectangle 124"/>
          <p:cNvSpPr>
            <a:spLocks noChangeArrowheads="1"/>
          </p:cNvSpPr>
          <p:nvPr/>
        </p:nvSpPr>
        <p:spPr bwMode="auto">
          <a:xfrm>
            <a:off x="12158705" y="5205167"/>
            <a:ext cx="14020162" cy="12362736"/>
          </a:xfrm>
          <a:prstGeom prst="rect">
            <a:avLst/>
          </a:prstGeom>
          <a:solidFill>
            <a:schemeClr val="bg1"/>
          </a:solidFill>
          <a:ln w="1270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sz="2800" dirty="0">
              <a:solidFill>
                <a:srgbClr val="FF0000"/>
              </a:solidFill>
              <a:cs typeface="Times New Roman" pitchFamily="28" charset="0"/>
            </a:endParaRPr>
          </a:p>
        </p:txBody>
      </p:sp>
      <p:pic>
        <p:nvPicPr>
          <p:cNvPr id="112" name="Picture 111">
            <a:extLst>
              <a:ext uri="{FF2B5EF4-FFF2-40B4-BE49-F238E27FC236}">
                <a16:creationId xmlns:a16="http://schemas.microsoft.com/office/drawing/2014/main" id="{565F63F5-A0C7-4149-8DFA-093B930553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461" b="9177"/>
          <a:stretch/>
        </p:blipFill>
        <p:spPr>
          <a:xfrm>
            <a:off x="12567560" y="15076868"/>
            <a:ext cx="6759077" cy="196086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B359ACD-E11F-4799-8C45-6739DA93F0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139"/>
          <a:stretch/>
        </p:blipFill>
        <p:spPr>
          <a:xfrm>
            <a:off x="12559326" y="12547698"/>
            <a:ext cx="6808919" cy="2234806"/>
          </a:xfrm>
          <a:prstGeom prst="rect">
            <a:avLst/>
          </a:prstGeom>
        </p:spPr>
      </p:pic>
      <p:sp>
        <p:nvSpPr>
          <p:cNvPr id="2050" name="Rectangle 8"/>
          <p:cNvSpPr>
            <a:spLocks noChangeArrowheads="1"/>
          </p:cNvSpPr>
          <p:nvPr/>
        </p:nvSpPr>
        <p:spPr bwMode="auto">
          <a:xfrm>
            <a:off x="-32657" y="-32657"/>
            <a:ext cx="184150" cy="4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1" name="Rectangle 10"/>
          <p:cNvSpPr>
            <a:spLocks noChangeArrowheads="1"/>
          </p:cNvSpPr>
          <p:nvPr/>
        </p:nvSpPr>
        <p:spPr bwMode="auto">
          <a:xfrm>
            <a:off x="-32657" y="-32657"/>
            <a:ext cx="184150" cy="4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2" name="Rectangle 12"/>
          <p:cNvSpPr>
            <a:spLocks noChangeArrowheads="1"/>
          </p:cNvSpPr>
          <p:nvPr/>
        </p:nvSpPr>
        <p:spPr bwMode="auto">
          <a:xfrm>
            <a:off x="-32657" y="-32657"/>
            <a:ext cx="184150" cy="4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3" name="Rectangle 14"/>
          <p:cNvSpPr>
            <a:spLocks noChangeArrowheads="1"/>
          </p:cNvSpPr>
          <p:nvPr/>
        </p:nvSpPr>
        <p:spPr bwMode="auto">
          <a:xfrm>
            <a:off x="-32657" y="195943"/>
            <a:ext cx="184150" cy="4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4" name="Rectangle 16"/>
          <p:cNvSpPr>
            <a:spLocks noChangeArrowheads="1"/>
          </p:cNvSpPr>
          <p:nvPr/>
        </p:nvSpPr>
        <p:spPr bwMode="auto">
          <a:xfrm>
            <a:off x="-32657" y="-32657"/>
            <a:ext cx="184150" cy="4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5" name="Rectangle 18"/>
          <p:cNvSpPr>
            <a:spLocks noChangeArrowheads="1"/>
          </p:cNvSpPr>
          <p:nvPr/>
        </p:nvSpPr>
        <p:spPr bwMode="auto">
          <a:xfrm>
            <a:off x="-32657" y="-32657"/>
            <a:ext cx="184150" cy="46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2056" name="Rectangle 3"/>
          <p:cNvSpPr>
            <a:spLocks noChangeArrowheads="1"/>
          </p:cNvSpPr>
          <p:nvPr/>
        </p:nvSpPr>
        <p:spPr bwMode="auto">
          <a:xfrm>
            <a:off x="669231" y="656319"/>
            <a:ext cx="37093311" cy="3836987"/>
          </a:xfrm>
          <a:prstGeom prst="rect">
            <a:avLst/>
          </a:prstGeom>
          <a:solidFill>
            <a:srgbClr val="1B1B73"/>
          </a:solidFill>
          <a:ln w="152400" cmpd="sng">
            <a:solidFill>
              <a:schemeClr val="tx1"/>
            </a:solidFill>
            <a:miter lim="800000"/>
            <a:headEnd/>
            <a:tailEnd/>
          </a:ln>
        </p:spPr>
        <p:txBody>
          <a:bodyPr lIns="478624" tIns="239312" rIns="478624" bIns="239312" anchor="ctr"/>
          <a:lstStyle/>
          <a:p>
            <a:pPr algn="ctr" defTabSz="4781550" eaLnBrk="0" hangingPunct="0"/>
            <a:r>
              <a:rPr lang="en-US" sz="7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Examining the influence of land use and flow variability on </a:t>
            </a:r>
          </a:p>
          <a:p>
            <a:pPr algn="ctr" defTabSz="4781550" eaLnBrk="0" hangingPunct="0"/>
            <a:r>
              <a:rPr lang="en-US" sz="72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carbon emissions from headwater streams - H21K-1813</a:t>
            </a:r>
          </a:p>
          <a:p>
            <a:pPr algn="ctr" defTabSz="4781550" eaLnBrk="0" hangingPunct="0"/>
            <a:r>
              <a:rPr lang="en-US" sz="4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Andrew Robison*, Wilfred Wollheim, Bonnie </a:t>
            </a:r>
            <a:r>
              <a:rPr lang="en-US" sz="42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Turek</a:t>
            </a:r>
            <a:endParaRPr lang="en-US" sz="42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4781550" eaLnBrk="0" hangingPunct="0"/>
            <a:r>
              <a:rPr lang="en-US" sz="4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University of New Hampshire *Contact email: andrew.robison@unh.edu</a:t>
            </a:r>
          </a:p>
        </p:txBody>
      </p:sp>
      <p:sp>
        <p:nvSpPr>
          <p:cNvPr id="2057" name="Rectangle 124"/>
          <p:cNvSpPr>
            <a:spLocks noChangeArrowheads="1"/>
          </p:cNvSpPr>
          <p:nvPr/>
        </p:nvSpPr>
        <p:spPr bwMode="auto">
          <a:xfrm>
            <a:off x="669232" y="5205167"/>
            <a:ext cx="10721761" cy="8189430"/>
          </a:xfrm>
          <a:prstGeom prst="rect">
            <a:avLst/>
          </a:prstGeom>
          <a:solidFill>
            <a:schemeClr val="bg1"/>
          </a:solidFill>
          <a:ln w="1270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latin typeface="Comic Sans MS" pitchFamily="28" charset="0"/>
            </a:endParaRPr>
          </a:p>
        </p:txBody>
      </p:sp>
      <p:sp>
        <p:nvSpPr>
          <p:cNvPr id="2060" name="Rectangle 124"/>
          <p:cNvSpPr>
            <a:spLocks noChangeArrowheads="1"/>
          </p:cNvSpPr>
          <p:nvPr/>
        </p:nvSpPr>
        <p:spPr bwMode="auto">
          <a:xfrm>
            <a:off x="669232" y="14084872"/>
            <a:ext cx="10721761" cy="17430860"/>
          </a:xfrm>
          <a:prstGeom prst="rect">
            <a:avLst/>
          </a:prstGeom>
          <a:solidFill>
            <a:schemeClr val="bg1"/>
          </a:solidFill>
          <a:ln w="1270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0099"/>
              </a:solidFill>
              <a:latin typeface="Comic Sans MS" pitchFamily="28" charset="0"/>
            </a:endParaRPr>
          </a:p>
        </p:txBody>
      </p:sp>
      <p:sp>
        <p:nvSpPr>
          <p:cNvPr id="2067" name="Rectangle 124"/>
          <p:cNvSpPr>
            <a:spLocks noChangeArrowheads="1"/>
          </p:cNvSpPr>
          <p:nvPr/>
        </p:nvSpPr>
        <p:spPr bwMode="auto">
          <a:xfrm>
            <a:off x="26938566" y="17373600"/>
            <a:ext cx="10823975" cy="9372600"/>
          </a:xfrm>
          <a:prstGeom prst="rect">
            <a:avLst/>
          </a:prstGeom>
          <a:solidFill>
            <a:schemeClr val="bg1"/>
          </a:solidFill>
          <a:ln w="1270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0099"/>
              </a:solidFill>
              <a:latin typeface="Comic Sans MS" pitchFamily="28" charset="0"/>
            </a:endParaRPr>
          </a:p>
        </p:txBody>
      </p:sp>
      <p:pic>
        <p:nvPicPr>
          <p:cNvPr id="1103" name="Picture 79" descr="Image result for unh logo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13" t="-8999" r="-5814" b="-11383"/>
          <a:stretch/>
        </p:blipFill>
        <p:spPr bwMode="auto">
          <a:xfrm>
            <a:off x="1269509" y="918474"/>
            <a:ext cx="3117434" cy="325001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xtLst/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9E933828-87C7-43D6-8C2F-B3FAB3A2C68E}"/>
              </a:ext>
            </a:extLst>
          </p:cNvPr>
          <p:cNvSpPr txBox="1"/>
          <p:nvPr/>
        </p:nvSpPr>
        <p:spPr>
          <a:xfrm>
            <a:off x="1074740" y="6654469"/>
            <a:ext cx="9910745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650" indent="-120650"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Rivers are most often sources of 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and CH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to the atmosphere (Drake et al., 2017), yet we lack a robust understanding of what drives the spatial and temporal variability of these emissions (Kaushal et al., 2014). </a:t>
            </a:r>
          </a:p>
          <a:p>
            <a:pPr marL="120650" indent="-120650" algn="just"/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0650" indent="-120650"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We have begun monitoring 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and CH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dynamics within the Plum Island Ecosystems LTER river networks using high frequency </a:t>
            </a:r>
            <a:r>
              <a:rPr lang="en-US" sz="3200" i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sensors and bubble traps to address the question: </a:t>
            </a:r>
          </a:p>
          <a:p>
            <a:pPr marL="120650" indent="-120650" algn="just"/>
            <a:endParaRPr 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20650" indent="-120650" algn="just"/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How do alterations in the hydrologic and nutrient regimes caused by urbanization alter CO</a:t>
            </a:r>
            <a:r>
              <a:rPr lang="en-US" sz="3200" b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and CH</a:t>
            </a:r>
            <a:r>
              <a:rPr lang="en-US" sz="3200" b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production and emissions within a river network?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9F753E1-66C0-4E81-B6EA-D28C9D0E23DB}"/>
              </a:ext>
            </a:extLst>
          </p:cNvPr>
          <p:cNvSpPr txBox="1"/>
          <p:nvPr/>
        </p:nvSpPr>
        <p:spPr>
          <a:xfrm>
            <a:off x="1074740" y="24231600"/>
            <a:ext cx="991074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The Plum Island Ecosystems LTER (PIE-LTER), located in northeastern Massachusetts, contains the Ipswich and Parker River watersheds. This study focuses on four headwater streams of contrasting land use: Cart Creek (CC), College Brook (CB), Dube Brook (DB), and Sawmill Brook (SB). The land use characteristics of these streams is displayed below.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080FF9-8DC6-4AB0-B3CD-5A0BECD01EB3}"/>
              </a:ext>
            </a:extLst>
          </p:cNvPr>
          <p:cNvSpPr txBox="1"/>
          <p:nvPr/>
        </p:nvSpPr>
        <p:spPr>
          <a:xfrm>
            <a:off x="19283887" y="7052370"/>
            <a:ext cx="657558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In-stream </a:t>
            </a:r>
            <a:r>
              <a:rPr lang="en-US" sz="3200" i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sensors (SIPCO2; Hunt et al., 2017) were deployed to examine the influence of land use, flow, nutrients, light, and temperature on 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dynamics. Key differences in diurnal, event, and longer-scale patterns have been observed.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2A1DBE-7B0E-4D2D-92C2-9BF08A20E740}"/>
              </a:ext>
            </a:extLst>
          </p:cNvPr>
          <p:cNvSpPr txBox="1"/>
          <p:nvPr/>
        </p:nvSpPr>
        <p:spPr>
          <a:xfrm rot="16200000" flipH="1">
            <a:off x="11703327" y="14725945"/>
            <a:ext cx="1720431" cy="43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en-US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(ppm)</a:t>
            </a:r>
            <a:endParaRPr lang="en-US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7214496-8A18-4208-ABC7-5D9912306E54}"/>
              </a:ext>
            </a:extLst>
          </p:cNvPr>
          <p:cNvSpPr txBox="1"/>
          <p:nvPr/>
        </p:nvSpPr>
        <p:spPr>
          <a:xfrm rot="16200000" flipH="1">
            <a:off x="18665487" y="13450000"/>
            <a:ext cx="1263231" cy="43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(L s</a:t>
            </a:r>
            <a:r>
              <a:rPr lang="en-US" baseline="30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-1</a:t>
            </a:r>
            <a:r>
              <a:rPr lang="en-US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84AE146-FD6A-47C2-8545-F8B1F7CD2574}"/>
              </a:ext>
            </a:extLst>
          </p:cNvPr>
          <p:cNvSpPr txBox="1"/>
          <p:nvPr/>
        </p:nvSpPr>
        <p:spPr>
          <a:xfrm rot="16200000" flipH="1">
            <a:off x="18497003" y="15664349"/>
            <a:ext cx="1600200" cy="43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Temp (</a:t>
            </a:r>
            <a:r>
              <a:rPr lang="en-US" baseline="30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US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C)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D5CAD9C-0D51-4F70-96B0-457261C553D9}"/>
              </a:ext>
            </a:extLst>
          </p:cNvPr>
          <p:cNvCxnSpPr>
            <a:cxnSpLocks/>
          </p:cNvCxnSpPr>
          <p:nvPr/>
        </p:nvCxnSpPr>
        <p:spPr bwMode="auto">
          <a:xfrm>
            <a:off x="15805044" y="12527851"/>
            <a:ext cx="0" cy="318880"/>
          </a:xfrm>
          <a:prstGeom prst="straightConnector1">
            <a:avLst/>
          </a:prstGeom>
          <a:ln w="57150">
            <a:headEnd type="none" w="med" len="me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46CF7320-D5F1-4B4D-9B1B-6B0F111DC9F7}"/>
              </a:ext>
            </a:extLst>
          </p:cNvPr>
          <p:cNvCxnSpPr>
            <a:cxnSpLocks/>
          </p:cNvCxnSpPr>
          <p:nvPr/>
        </p:nvCxnSpPr>
        <p:spPr bwMode="auto">
          <a:xfrm>
            <a:off x="17775822" y="12527851"/>
            <a:ext cx="0" cy="629907"/>
          </a:xfrm>
          <a:prstGeom prst="straightConnector1">
            <a:avLst/>
          </a:prstGeom>
          <a:ln w="57150">
            <a:headEnd type="none" w="med" len="me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B7F9B3-4ED5-4CF5-B7D7-E27B21B3E16C}"/>
              </a:ext>
            </a:extLst>
          </p:cNvPr>
          <p:cNvSpPr txBox="1"/>
          <p:nvPr/>
        </p:nvSpPr>
        <p:spPr>
          <a:xfrm>
            <a:off x="15099204" y="12084731"/>
            <a:ext cx="34554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Discharge events alter </a:t>
            </a:r>
            <a:r>
              <a:rPr lang="en-US" i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en-US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142CE0E-49F5-48A5-9286-6F2046B6527E}"/>
              </a:ext>
            </a:extLst>
          </p:cNvPr>
          <p:cNvCxnSpPr>
            <a:cxnSpLocks/>
          </p:cNvCxnSpPr>
          <p:nvPr/>
        </p:nvCxnSpPr>
        <p:spPr bwMode="auto">
          <a:xfrm>
            <a:off x="13875660" y="15181137"/>
            <a:ext cx="2869148" cy="0"/>
          </a:xfrm>
          <a:prstGeom prst="straightConnector1">
            <a:avLst/>
          </a:prstGeom>
          <a:ln w="57150">
            <a:headEnd type="triangle" w="med" len="med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4C575514-2EB8-4CB5-8E90-69F8DDE32FEF}"/>
              </a:ext>
            </a:extLst>
          </p:cNvPr>
          <p:cNvSpPr txBox="1"/>
          <p:nvPr/>
        </p:nvSpPr>
        <p:spPr>
          <a:xfrm>
            <a:off x="13173602" y="14719472"/>
            <a:ext cx="5267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Temperature affects longer-term variability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791186F-77DF-4AC1-BF29-8095436DBE1B}"/>
              </a:ext>
            </a:extLst>
          </p:cNvPr>
          <p:cNvGrpSpPr/>
          <p:nvPr/>
        </p:nvGrpSpPr>
        <p:grpSpPr>
          <a:xfrm>
            <a:off x="12643636" y="6750731"/>
            <a:ext cx="6335782" cy="5229034"/>
            <a:chOff x="12859524" y="6751543"/>
            <a:chExt cx="6606219" cy="5130216"/>
          </a:xfrm>
        </p:grpSpPr>
        <p:pic>
          <p:nvPicPr>
            <p:cNvPr id="5" name="Picture 4" descr="A picture containing tree, outdoor, ground, plant&#10;&#10;Description generated with very high confidence">
              <a:extLst>
                <a:ext uri="{FF2B5EF4-FFF2-40B4-BE49-F238E27FC236}">
                  <a16:creationId xmlns:a16="http://schemas.microsoft.com/office/drawing/2014/main" id="{DAD129AE-A499-4690-9391-A0C39A61E8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11433" t="6775" r="18242" b="20644"/>
            <a:stretch/>
          </p:blipFill>
          <p:spPr>
            <a:xfrm>
              <a:off x="12859524" y="6751543"/>
              <a:ext cx="6591300" cy="5128840"/>
            </a:xfrm>
            <a:prstGeom prst="rect">
              <a:avLst/>
            </a:prstGeom>
            <a:ln w="25400">
              <a:solidFill>
                <a:schemeClr val="tx1"/>
              </a:solidFill>
            </a:ln>
          </p:spPr>
        </p:pic>
        <p:pic>
          <p:nvPicPr>
            <p:cNvPr id="1026" name="Picture 2" descr="https://wol-prod-cdn.literatumonline.com/cms/attachment/ef878633-9ca7-4773-8322-4d461c8f6fcf/lom310157-fig-0001-m.jpg">
              <a:extLst>
                <a:ext uri="{FF2B5EF4-FFF2-40B4-BE49-F238E27FC236}">
                  <a16:creationId xmlns:a16="http://schemas.microsoft.com/office/drawing/2014/main" id="{E8966BD0-D01A-4498-A0ED-6D6C86BFE20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9" t="1237" r="48648" b="1820"/>
            <a:stretch/>
          </p:blipFill>
          <p:spPr bwMode="auto">
            <a:xfrm>
              <a:off x="16575942" y="6751543"/>
              <a:ext cx="2874881" cy="5128840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3694047-BE6C-49A5-920F-585133379FEA}"/>
                </a:ext>
              </a:extLst>
            </p:cNvPr>
            <p:cNvSpPr txBox="1"/>
            <p:nvPr/>
          </p:nvSpPr>
          <p:spPr>
            <a:xfrm>
              <a:off x="18111911" y="11562522"/>
              <a:ext cx="135383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latin typeface="Calibri" panose="020F0502020204030204" pitchFamily="34" charset="0"/>
                  <a:cs typeface="Calibri" panose="020F0502020204030204" pitchFamily="34" charset="0"/>
                </a:rPr>
                <a:t>Hunt et al. 2017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E6BFE81-4FDD-43E2-B217-98021682FB3D}"/>
                </a:ext>
              </a:extLst>
            </p:cNvPr>
            <p:cNvSpPr/>
            <p:nvPr/>
          </p:nvSpPr>
          <p:spPr bwMode="auto">
            <a:xfrm>
              <a:off x="16611600" y="11402568"/>
              <a:ext cx="579068" cy="479191"/>
            </a:xfrm>
            <a:prstGeom prst="rect">
              <a:avLst/>
            </a:prstGeom>
            <a:solidFill>
              <a:srgbClr val="00A3E8"/>
            </a:solidFill>
            <a:ln w="76200" cap="flat" cmpd="tri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111" charset="0"/>
              </a:endParaRPr>
            </a:p>
          </p:txBody>
        </p:sp>
      </p:grpSp>
      <p:pic>
        <p:nvPicPr>
          <p:cNvPr id="58" name="Picture 57">
            <a:extLst>
              <a:ext uri="{FF2B5EF4-FFF2-40B4-BE49-F238E27FC236}">
                <a16:creationId xmlns:a16="http://schemas.microsoft.com/office/drawing/2014/main" id="{B796EA43-3340-45EB-93AD-3BC49BF06C9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391" t="12374"/>
          <a:stretch/>
        </p:blipFill>
        <p:spPr>
          <a:xfrm>
            <a:off x="19404528" y="19780931"/>
            <a:ext cx="6405797" cy="416916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046B6E0F-3CF1-44E4-90F5-C805AEF7945C}"/>
              </a:ext>
            </a:extLst>
          </p:cNvPr>
          <p:cNvSpPr txBox="1"/>
          <p:nvPr/>
        </p:nvSpPr>
        <p:spPr>
          <a:xfrm>
            <a:off x="12559326" y="20158770"/>
            <a:ext cx="644094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Ebullitive, or bubble-mediated, fluxes of GHGs were monitored at CC and SB, with 12 bubble traps at each site. Significantly more CH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was emitted at SB via ebullition, comparable to the average reported for fluvial systems (Stanley et al. 2016).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4014685-89CF-4E6E-8765-C11C922328C4}"/>
              </a:ext>
            </a:extLst>
          </p:cNvPr>
          <p:cNvSpPr txBox="1"/>
          <p:nvPr/>
        </p:nvSpPr>
        <p:spPr>
          <a:xfrm>
            <a:off x="27155504" y="18810030"/>
            <a:ext cx="1031628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The resolution provided by </a:t>
            </a:r>
            <a:r>
              <a:rPr lang="en-US" sz="3200" i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sensors is critical in identifying process controls, and some broad-scale patterns are emerging in our initial monitoring.</a:t>
            </a:r>
          </a:p>
          <a:p>
            <a:pPr marL="228600" indent="-228600" algn="just"/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228600"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A strong hydrological influence on </a:t>
            </a:r>
            <a:r>
              <a:rPr lang="en-US" sz="3200" i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is clear, particularly the relationship between emissions and flow. Incorporating gas exchange measurements will improve emission estimates across flow conditions and sites.</a:t>
            </a:r>
          </a:p>
          <a:p>
            <a:pPr marL="228600" indent="-228600" algn="just"/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228600"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Ebullition of CH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is a major pathway of GHG emission. Constraining the spatial variability of ebullitive fluxes will be key to scaling to the reach and network scale.</a:t>
            </a:r>
          </a:p>
          <a:p>
            <a:pPr marL="228600" indent="-228600" algn="just"/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228600"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This work will help in constraining the carbon balance of aquatic systems within a land use context.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45AEAD13-C6A8-4A0D-B479-7AC103169894}"/>
              </a:ext>
            </a:extLst>
          </p:cNvPr>
          <p:cNvGrpSpPr/>
          <p:nvPr/>
        </p:nvGrpSpPr>
        <p:grpSpPr>
          <a:xfrm>
            <a:off x="986697" y="16540385"/>
            <a:ext cx="10183189" cy="7378510"/>
            <a:chOff x="1114556" y="15540257"/>
            <a:chExt cx="10556819" cy="7772870"/>
          </a:xfrm>
        </p:grpSpPr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412086C5-ADC4-4A95-8C46-ADFBFFBBD08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114556" y="15540257"/>
              <a:ext cx="10069620" cy="7772870"/>
              <a:chOff x="5772060" y="1050948"/>
              <a:chExt cx="6036764" cy="4659856"/>
            </a:xfrm>
          </p:grpSpPr>
          <p:pic>
            <p:nvPicPr>
              <p:cNvPr id="76" name="Picture 5" descr="A close up of a map&#10;&#10;Description generated with high confidence">
                <a:extLst>
                  <a:ext uri="{FF2B5EF4-FFF2-40B4-BE49-F238E27FC236}">
                    <a16:creationId xmlns:a16="http://schemas.microsoft.com/office/drawing/2014/main" id="{1B5F4EA2-BB07-48B4-A85A-585CA6F754C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72060" y="1050948"/>
                <a:ext cx="6036764" cy="46598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7" name="Rectangle 10">
                <a:extLst>
                  <a:ext uri="{FF2B5EF4-FFF2-40B4-BE49-F238E27FC236}">
                    <a16:creationId xmlns:a16="http://schemas.microsoft.com/office/drawing/2014/main" id="{1C719DEF-11CE-45C8-84CB-E68EC211FA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89597" y="1580308"/>
                <a:ext cx="1141680" cy="1749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800" b="1" i="0" u="none" strike="noStrike" cap="none" normalizeH="0" baseline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cs typeface="Calibri" panose="020F0502020204030204" pitchFamily="34" charset="0"/>
                  </a:rPr>
                  <a:t>Impervious Surface</a:t>
                </a:r>
                <a:endParaRPr kumimoji="0" lang="en-US" altLang="en-US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97F9163-44BB-4949-8998-C20FF70C794F}"/>
                </a:ext>
              </a:extLst>
            </p:cNvPr>
            <p:cNvSpPr txBox="1"/>
            <p:nvPr/>
          </p:nvSpPr>
          <p:spPr>
            <a:xfrm>
              <a:off x="9850301" y="16551489"/>
              <a:ext cx="1795428" cy="8754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>
                  <a:latin typeface="Calibri" panose="020F0502020204030204" pitchFamily="34" charset="0"/>
                  <a:cs typeface="Calibri" panose="020F0502020204030204" pitchFamily="34" charset="0"/>
                </a:rPr>
                <a:t>Parker River</a:t>
              </a:r>
            </a:p>
            <a:p>
              <a:pPr algn="ctr"/>
              <a:r>
                <a:rPr lang="en-US" b="1" dirty="0">
                  <a:latin typeface="Calibri" panose="020F0502020204030204" pitchFamily="34" charset="0"/>
                  <a:cs typeface="Calibri" panose="020F0502020204030204" pitchFamily="34" charset="0"/>
                </a:rPr>
                <a:t>watershed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069C5DEF-23ED-4630-BE04-85655A84808B}"/>
                </a:ext>
              </a:extLst>
            </p:cNvPr>
            <p:cNvSpPr txBox="1"/>
            <p:nvPr/>
          </p:nvSpPr>
          <p:spPr>
            <a:xfrm>
              <a:off x="9695294" y="19393345"/>
              <a:ext cx="1976081" cy="875411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latin typeface="Calibri" panose="020F0502020204030204" pitchFamily="34" charset="0"/>
                  <a:cs typeface="Calibri" panose="020F0502020204030204" pitchFamily="34" charset="0"/>
                </a:rPr>
                <a:t>Ipswich River</a:t>
              </a:r>
            </a:p>
            <a:p>
              <a:pPr algn="ctr"/>
              <a:r>
                <a:rPr lang="en-US" b="1" dirty="0">
                  <a:latin typeface="Calibri" panose="020F0502020204030204" pitchFamily="34" charset="0"/>
                  <a:cs typeface="Calibri" panose="020F0502020204030204" pitchFamily="34" charset="0"/>
                </a:rPr>
                <a:t>watershed</a:t>
              </a: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44BBC27-3862-480D-8422-44556E1DE3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5732086"/>
              </p:ext>
            </p:extLst>
          </p:nvPr>
        </p:nvGraphicFramePr>
        <p:xfrm>
          <a:off x="1009692" y="28090843"/>
          <a:ext cx="10040201" cy="304388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46954">
                  <a:extLst>
                    <a:ext uri="{9D8B030D-6E8A-4147-A177-3AD203B41FA5}">
                      <a16:colId xmlns:a16="http://schemas.microsoft.com/office/drawing/2014/main" val="2014087919"/>
                    </a:ext>
                  </a:extLst>
                </a:gridCol>
                <a:gridCol w="1774076">
                  <a:extLst>
                    <a:ext uri="{9D8B030D-6E8A-4147-A177-3AD203B41FA5}">
                      <a16:colId xmlns:a16="http://schemas.microsoft.com/office/drawing/2014/main" val="3660798033"/>
                    </a:ext>
                  </a:extLst>
                </a:gridCol>
                <a:gridCol w="1411230">
                  <a:extLst>
                    <a:ext uri="{9D8B030D-6E8A-4147-A177-3AD203B41FA5}">
                      <a16:colId xmlns:a16="http://schemas.microsoft.com/office/drawing/2014/main" val="265927002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169298194"/>
                    </a:ext>
                  </a:extLst>
                </a:gridCol>
                <a:gridCol w="1764071">
                  <a:extLst>
                    <a:ext uri="{9D8B030D-6E8A-4147-A177-3AD203B41FA5}">
                      <a16:colId xmlns:a16="http://schemas.microsoft.com/office/drawing/2014/main" val="2008863981"/>
                    </a:ext>
                  </a:extLst>
                </a:gridCol>
                <a:gridCol w="1786470">
                  <a:extLst>
                    <a:ext uri="{9D8B030D-6E8A-4147-A177-3AD203B41FA5}">
                      <a16:colId xmlns:a16="http://schemas.microsoft.com/office/drawing/2014/main" val="774595729"/>
                    </a:ext>
                  </a:extLst>
                </a:gridCol>
              </a:tblGrid>
              <a:tr h="971248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Stream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Area (km</a:t>
                      </a:r>
                      <a:r>
                        <a:rPr lang="en-US" sz="2600" b="1" baseline="30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 Forest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 Developed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% Wetland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Ebullition monitoring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4334664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CC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4.64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77.2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10.4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19.2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310127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CB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3.03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11.8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64.6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1.3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8086727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DB</a:t>
                      </a:r>
                    </a:p>
                  </a:txBody>
                  <a:tcPr anchor="ctr"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3.32</a:t>
                      </a:r>
                    </a:p>
                  </a:txBody>
                  <a:tcPr anchor="ctr"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55.3</a:t>
                      </a:r>
                    </a:p>
                  </a:txBody>
                  <a:tcPr anchor="ctr"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8.2</a:t>
                      </a:r>
                    </a:p>
                  </a:txBody>
                  <a:tcPr anchor="ctr"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9.1</a:t>
                      </a:r>
                    </a:p>
                  </a:txBody>
                  <a:tcPr anchor="ctr"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996643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4.01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10.6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88.3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9493644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95F7181D-E531-4A4B-982D-3BE4CD87C416}"/>
              </a:ext>
            </a:extLst>
          </p:cNvPr>
          <p:cNvSpPr/>
          <p:nvPr/>
        </p:nvSpPr>
        <p:spPr bwMode="auto">
          <a:xfrm>
            <a:off x="669231" y="5205167"/>
            <a:ext cx="10721124" cy="1151944"/>
          </a:xfrm>
          <a:prstGeom prst="rect">
            <a:avLst/>
          </a:prstGeom>
          <a:solidFill>
            <a:srgbClr val="1B1B73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Motivation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1EB2F81-4774-4E66-A551-538A39277BCB}"/>
              </a:ext>
            </a:extLst>
          </p:cNvPr>
          <p:cNvSpPr/>
          <p:nvPr/>
        </p:nvSpPr>
        <p:spPr bwMode="auto">
          <a:xfrm>
            <a:off x="669231" y="14084871"/>
            <a:ext cx="10721124" cy="1205975"/>
          </a:xfrm>
          <a:prstGeom prst="rect">
            <a:avLst/>
          </a:prstGeom>
          <a:solidFill>
            <a:srgbClr val="1B1B73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5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Urbanization in the Watershed</a:t>
            </a:r>
            <a:endParaRPr kumimoji="0" lang="en-US" sz="5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E2108EBE-A223-453F-B3D2-E031EF783F58}"/>
              </a:ext>
            </a:extLst>
          </p:cNvPr>
          <p:cNvSpPr/>
          <p:nvPr/>
        </p:nvSpPr>
        <p:spPr bwMode="auto">
          <a:xfrm>
            <a:off x="12158705" y="5208395"/>
            <a:ext cx="14020162" cy="1151945"/>
          </a:xfrm>
          <a:prstGeom prst="rect">
            <a:avLst/>
          </a:prstGeom>
          <a:solidFill>
            <a:srgbClr val="1B1B73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High-Frequency </a:t>
            </a:r>
            <a:r>
              <a:rPr kumimoji="0" lang="en-US" sz="5400" b="1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kumimoji="0" lang="en-US" sz="5400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kumimoji="0" lang="en-US" sz="5400" b="1" u="none" strike="noStrike" cap="none" normalizeH="0" baseline="-2500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kumimoji="0" lang="en-US" sz="5400" b="1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Sensors</a:t>
            </a:r>
            <a:endParaRPr kumimoji="0" lang="en-US" sz="5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711BCEF9-F5FF-47F2-9C16-BF804E40EBF0}"/>
              </a:ext>
            </a:extLst>
          </p:cNvPr>
          <p:cNvSpPr/>
          <p:nvPr/>
        </p:nvSpPr>
        <p:spPr bwMode="auto">
          <a:xfrm>
            <a:off x="12158705" y="18293503"/>
            <a:ext cx="14014667" cy="1148715"/>
          </a:xfrm>
          <a:prstGeom prst="rect">
            <a:avLst/>
          </a:prstGeom>
          <a:solidFill>
            <a:srgbClr val="1B1B73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5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Ebullitive Fluxes Significant for CH</a:t>
            </a:r>
            <a:r>
              <a:rPr lang="en-US" sz="5400" b="1" baseline="-25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US" sz="5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5F571445-6C20-4763-B7C8-460A3AD40E92}"/>
              </a:ext>
            </a:extLst>
          </p:cNvPr>
          <p:cNvSpPr/>
          <p:nvPr/>
        </p:nvSpPr>
        <p:spPr bwMode="auto">
          <a:xfrm>
            <a:off x="26947855" y="17318120"/>
            <a:ext cx="10815005" cy="1148715"/>
          </a:xfrm>
          <a:prstGeom prst="rect">
            <a:avLst/>
          </a:prstGeom>
          <a:solidFill>
            <a:srgbClr val="1B1B73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Discussion</a:t>
            </a: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406F55B2-D2CB-4D51-971B-EA4C362B9DC3}"/>
              </a:ext>
            </a:extLst>
          </p:cNvPr>
          <p:cNvSpPr/>
          <p:nvPr/>
        </p:nvSpPr>
        <p:spPr bwMode="auto">
          <a:xfrm>
            <a:off x="26936875" y="5189153"/>
            <a:ext cx="10798693" cy="1167958"/>
          </a:xfrm>
          <a:prstGeom prst="rect">
            <a:avLst/>
          </a:prstGeom>
          <a:solidFill>
            <a:srgbClr val="1B1B73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Hysteresis and Flux Estimates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58F598A-282D-4A01-A627-C6A1D037C711}"/>
              </a:ext>
            </a:extLst>
          </p:cNvPr>
          <p:cNvSpPr txBox="1"/>
          <p:nvPr/>
        </p:nvSpPr>
        <p:spPr>
          <a:xfrm rot="16200000" flipH="1">
            <a:off x="19018527" y="14014110"/>
            <a:ext cx="1720431" cy="43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</a:t>
            </a:r>
            <a:r>
              <a:rPr lang="en-US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(ppm)</a:t>
            </a:r>
            <a:endParaRPr lang="en-US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3" name="Picture 4">
            <a:extLst>
              <a:ext uri="{FF2B5EF4-FFF2-40B4-BE49-F238E27FC236}">
                <a16:creationId xmlns:a16="http://schemas.microsoft.com/office/drawing/2014/main" id="{4155A048-E1F1-4EB3-9C22-1B2D23D626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" t="2000" r="46925" b="2000"/>
          <a:stretch/>
        </p:blipFill>
        <p:spPr bwMode="auto">
          <a:xfrm>
            <a:off x="15952590" y="6750731"/>
            <a:ext cx="3026828" cy="5227631"/>
          </a:xfrm>
          <a:prstGeom prst="rect">
            <a:avLst/>
          </a:prstGeom>
          <a:noFill/>
          <a:ln w="25400" cap="flat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E2451A9C-92D6-4CF6-AFFC-49EDD9D23756}"/>
              </a:ext>
            </a:extLst>
          </p:cNvPr>
          <p:cNvSpPr/>
          <p:nvPr/>
        </p:nvSpPr>
        <p:spPr bwMode="auto">
          <a:xfrm>
            <a:off x="16045543" y="11517803"/>
            <a:ext cx="555363" cy="453556"/>
          </a:xfrm>
          <a:prstGeom prst="rect">
            <a:avLst/>
          </a:prstGeom>
          <a:solidFill>
            <a:srgbClr val="00A2E8"/>
          </a:solidFill>
          <a:ln w="76200" cap="flat" cmpd="tri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-111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BE8DDB1-A876-4786-A962-EBC1F68BC0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116800" y="11428776"/>
            <a:ext cx="5521882" cy="560895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BD65AC81-57E4-4823-990A-1693FEFEB387}"/>
              </a:ext>
            </a:extLst>
          </p:cNvPr>
          <p:cNvSpPr txBox="1"/>
          <p:nvPr/>
        </p:nvSpPr>
        <p:spPr>
          <a:xfrm>
            <a:off x="20914282" y="15901934"/>
            <a:ext cx="47839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31A25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Forested site with open canopy (DB) displays stronger diurnal signal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FD085F-A51E-4B3E-A104-0E664157AB31}"/>
              </a:ext>
            </a:extLst>
          </p:cNvPr>
          <p:cNvSpPr txBox="1"/>
          <p:nvPr/>
        </p:nvSpPr>
        <p:spPr>
          <a:xfrm>
            <a:off x="22730915" y="11447826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31A25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Forested site with closed canopy  (CC)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4E593672-F05C-461C-AC18-76787A48DA8E}"/>
              </a:ext>
            </a:extLst>
          </p:cNvPr>
          <p:cNvSpPr txBox="1"/>
          <p:nvPr/>
        </p:nvSpPr>
        <p:spPr>
          <a:xfrm flipH="1">
            <a:off x="20761882" y="16904321"/>
            <a:ext cx="1083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05-Sep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BFCC5313-D441-400D-992F-69DE4D8123B8}"/>
              </a:ext>
            </a:extLst>
          </p:cNvPr>
          <p:cNvSpPr txBox="1"/>
          <p:nvPr/>
        </p:nvSpPr>
        <p:spPr>
          <a:xfrm flipH="1">
            <a:off x="25088114" y="16904321"/>
            <a:ext cx="1083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13-Sep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56E96F98-220C-4D4A-9568-51D57BF8D19C}"/>
              </a:ext>
            </a:extLst>
          </p:cNvPr>
          <p:cNvSpPr txBox="1"/>
          <p:nvPr/>
        </p:nvSpPr>
        <p:spPr>
          <a:xfrm flipH="1">
            <a:off x="22913990" y="16904321"/>
            <a:ext cx="1083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09-Sep</a:t>
            </a:r>
          </a:p>
        </p:txBody>
      </p:sp>
      <p:pic>
        <p:nvPicPr>
          <p:cNvPr id="3" name="Picture 2" descr="Image result for massachusetts outline map">
            <a:extLst>
              <a:ext uri="{FF2B5EF4-FFF2-40B4-BE49-F238E27FC236}">
                <a16:creationId xmlns:a16="http://schemas.microsoft.com/office/drawing/2014/main" id="{2AC86F5D-B008-432B-836E-0B4F5CB01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312" y="15925800"/>
            <a:ext cx="2807288" cy="174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tar: 5 Points 3">
            <a:extLst>
              <a:ext uri="{FF2B5EF4-FFF2-40B4-BE49-F238E27FC236}">
                <a16:creationId xmlns:a16="http://schemas.microsoft.com/office/drawing/2014/main" id="{5711F256-D96E-4404-87B1-7E4FCC716E34}"/>
              </a:ext>
            </a:extLst>
          </p:cNvPr>
          <p:cNvSpPr>
            <a:spLocks noChangeAspect="1"/>
          </p:cNvSpPr>
          <p:nvPr/>
        </p:nvSpPr>
        <p:spPr bwMode="auto">
          <a:xfrm>
            <a:off x="3988105" y="15973106"/>
            <a:ext cx="548640" cy="548640"/>
          </a:xfrm>
          <a:prstGeom prst="star5">
            <a:avLst/>
          </a:prstGeom>
          <a:solidFill>
            <a:srgbClr val="FFFF00"/>
          </a:solidFill>
          <a:ln w="25400" cap="flat" cmpd="tri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-111" charset="0"/>
            </a:endParaRP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B3E4B0BA-0FB3-4FD1-9648-9B080B39DC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8918856"/>
              </p:ext>
            </p:extLst>
          </p:nvPr>
        </p:nvGraphicFramePr>
        <p:xfrm>
          <a:off x="18941143" y="24322451"/>
          <a:ext cx="6894107" cy="67360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881034">
                  <a:extLst>
                    <a:ext uri="{9D8B030D-6E8A-4147-A177-3AD203B41FA5}">
                      <a16:colId xmlns:a16="http://schemas.microsoft.com/office/drawing/2014/main" val="2636453407"/>
                    </a:ext>
                  </a:extLst>
                </a:gridCol>
                <a:gridCol w="2895600">
                  <a:extLst>
                    <a:ext uri="{9D8B030D-6E8A-4147-A177-3AD203B41FA5}">
                      <a16:colId xmlns:a16="http://schemas.microsoft.com/office/drawing/2014/main" val="1902892308"/>
                    </a:ext>
                  </a:extLst>
                </a:gridCol>
                <a:gridCol w="2117473">
                  <a:extLst>
                    <a:ext uri="{9D8B030D-6E8A-4147-A177-3AD203B41FA5}">
                      <a16:colId xmlns:a16="http://schemas.microsoft.com/office/drawing/2014/main" val="1229816660"/>
                    </a:ext>
                  </a:extLst>
                </a:gridCol>
              </a:tblGrid>
              <a:tr h="740242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Variable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Coefficient of determination (r</a:t>
                      </a:r>
                      <a:r>
                        <a:rPr lang="en-US" sz="2800" b="1" baseline="30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en-US" sz="2800" b="1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)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Comparative dimension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5641191"/>
                  </a:ext>
                </a:extLst>
              </a:tr>
              <a:tr h="633562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Sediment % organic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0.25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Spatial</a:t>
                      </a:r>
                      <a:endParaRPr lang="en-US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029544"/>
                  </a:ext>
                </a:extLst>
              </a:tr>
              <a:tr h="725002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Sediment % silt/clay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0.00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468074978"/>
                  </a:ext>
                </a:extLst>
              </a:tr>
              <a:tr h="511642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Canopy cover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0.00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357809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Depth</a:t>
                      </a: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0.22</a:t>
                      </a: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839415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Mean Q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0.50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</a:tcPr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Temporal</a:t>
                      </a:r>
                      <a:endParaRPr lang="en-US" sz="26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410778"/>
                  </a:ext>
                </a:extLst>
              </a:tr>
              <a:tr h="25527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Mean temperature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0.41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9721067"/>
                  </a:ext>
                </a:extLst>
              </a:tr>
              <a:tr h="108204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Minimum barometric pressure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0.30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192884"/>
                  </a:ext>
                </a:extLst>
              </a:tr>
            </a:tbl>
          </a:graphicData>
        </a:graphic>
      </p:graphicFrame>
      <p:sp>
        <p:nvSpPr>
          <p:cNvPr id="90" name="Rectangle 124">
            <a:extLst>
              <a:ext uri="{FF2B5EF4-FFF2-40B4-BE49-F238E27FC236}">
                <a16:creationId xmlns:a16="http://schemas.microsoft.com/office/drawing/2014/main" id="{D208D802-12C7-43C1-BB5B-6FA51C93E7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38884" y="27355799"/>
            <a:ext cx="10823657" cy="4083533"/>
          </a:xfrm>
          <a:prstGeom prst="rect">
            <a:avLst/>
          </a:prstGeom>
          <a:solidFill>
            <a:schemeClr val="bg1"/>
          </a:solidFill>
          <a:ln w="1270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0099"/>
              </a:solidFill>
              <a:latin typeface="Comic Sans MS" pitchFamily="28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8F81CE09-6B7A-466D-B9F9-9DB1ED823D28}"/>
              </a:ext>
            </a:extLst>
          </p:cNvPr>
          <p:cNvSpPr txBox="1"/>
          <p:nvPr/>
        </p:nvSpPr>
        <p:spPr>
          <a:xfrm>
            <a:off x="27155504" y="28715256"/>
            <a:ext cx="1031628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3838" indent="-223838" algn="just"/>
            <a:r>
              <a:rPr lang="en-US" sz="2000" dirty="0" err="1"/>
              <a:t>Butman</a:t>
            </a:r>
            <a:r>
              <a:rPr lang="en-US" sz="2000" dirty="0"/>
              <a:t>, D., &amp; Raymond, P.A. (2011). Nature Geoscience, 4(12), 839–842. </a:t>
            </a:r>
          </a:p>
          <a:p>
            <a:pPr marL="223838" indent="-223838" algn="just"/>
            <a:r>
              <a:rPr lang="en-US" sz="2000" dirty="0"/>
              <a:t>Drake, T.W., Raymond, P.A., &amp; Spencer, R.G.M. (2017). Limnology and Oceanography Letters, 3(3), 132-142.</a:t>
            </a:r>
          </a:p>
          <a:p>
            <a:pPr marL="223838" indent="-223838" algn="just"/>
            <a:r>
              <a:rPr lang="en-US" sz="2000" dirty="0"/>
              <a:t>Hunt, C.W., Snyder, L., Salisbury, J.E., </a:t>
            </a:r>
            <a:r>
              <a:rPr lang="en-US" sz="2000" dirty="0" err="1"/>
              <a:t>Vandemark</a:t>
            </a:r>
            <a:r>
              <a:rPr lang="en-US" sz="2000" dirty="0"/>
              <a:t>, D., &amp; McDowell, W.H. (2017). Limnology and Oceanography: Methods, 15(3) 291-301.</a:t>
            </a:r>
          </a:p>
          <a:p>
            <a:pPr marL="223838" indent="-223838" algn="just"/>
            <a:r>
              <a:rPr lang="en-US" sz="2000" dirty="0"/>
              <a:t>Kaushal, S.S., et al. (2014). Journal of the American Water Resources Association, 50(3), 585–614. </a:t>
            </a:r>
          </a:p>
          <a:p>
            <a:pPr marL="223838" indent="-223838" algn="just"/>
            <a:r>
              <a:rPr lang="en-US" sz="2000" dirty="0"/>
              <a:t>Stanley, E.H., et al. (2016). Ecological Monographs, 86(2), 146–171. </a:t>
            </a:r>
          </a:p>
          <a:p>
            <a:pPr marL="223838" indent="-223838" algn="just"/>
            <a:r>
              <a:rPr lang="en-US" sz="2000" dirty="0"/>
              <a:t>Vaughan, M.C.H., et al. (2017). Water Resources Research, 53(7), 5345–5363. </a:t>
            </a:r>
          </a:p>
          <a:p>
            <a:pPr marL="223838" indent="-223838" algn="just"/>
            <a:endParaRPr lang="en-US" sz="1800" dirty="0" err="1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2CE39744-AD7C-411C-A42E-E6FB6CDC7084}"/>
              </a:ext>
            </a:extLst>
          </p:cNvPr>
          <p:cNvSpPr/>
          <p:nvPr/>
        </p:nvSpPr>
        <p:spPr bwMode="auto">
          <a:xfrm>
            <a:off x="26938565" y="27355800"/>
            <a:ext cx="10823657" cy="1148715"/>
          </a:xfrm>
          <a:prstGeom prst="rect">
            <a:avLst/>
          </a:prstGeom>
          <a:solidFill>
            <a:srgbClr val="1B1B73"/>
          </a:solidFill>
          <a:ln w="1270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References</a:t>
            </a:r>
          </a:p>
        </p:txBody>
      </p:sp>
      <p:pic>
        <p:nvPicPr>
          <p:cNvPr id="2049" name="Picture 2048">
            <a:extLst>
              <a:ext uri="{FF2B5EF4-FFF2-40B4-BE49-F238E27FC236}">
                <a16:creationId xmlns:a16="http://schemas.microsoft.com/office/drawing/2014/main" id="{E4789307-5DCB-4413-B312-8BF15A8C3FB2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11662" t="6111" r="7992" b="16629"/>
          <a:stretch/>
        </p:blipFill>
        <p:spPr>
          <a:xfrm>
            <a:off x="13011543" y="24733931"/>
            <a:ext cx="5664548" cy="5692249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0DF76F58-1236-4636-80D6-2ECC7A78C62F}"/>
              </a:ext>
            </a:extLst>
          </p:cNvPr>
          <p:cNvSpPr txBox="1"/>
          <p:nvPr/>
        </p:nvSpPr>
        <p:spPr>
          <a:xfrm>
            <a:off x="13474373" y="30749995"/>
            <a:ext cx="137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b="1" dirty="0">
                <a:solidFill>
                  <a:srgbClr val="3399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CC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A327776-C157-4EDB-A842-EC289139A49C}"/>
              </a:ext>
            </a:extLst>
          </p:cNvPr>
          <p:cNvSpPr txBox="1"/>
          <p:nvPr/>
        </p:nvSpPr>
        <p:spPr>
          <a:xfrm>
            <a:off x="15676826" y="30754991"/>
            <a:ext cx="13770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SB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09EE8F3-659D-4C29-90E2-DEC277A7666A}"/>
              </a:ext>
            </a:extLst>
          </p:cNvPr>
          <p:cNvSpPr txBox="1"/>
          <p:nvPr/>
        </p:nvSpPr>
        <p:spPr>
          <a:xfrm>
            <a:off x="17338236" y="30744271"/>
            <a:ext cx="1377013" cy="467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Totals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B50E39B-A456-4F38-83E7-4457E169D19E}"/>
              </a:ext>
            </a:extLst>
          </p:cNvPr>
          <p:cNvSpPr txBox="1"/>
          <p:nvPr/>
        </p:nvSpPr>
        <p:spPr>
          <a:xfrm rot="16200000">
            <a:off x="9763229" y="27258342"/>
            <a:ext cx="551048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CH</a:t>
            </a:r>
            <a:r>
              <a:rPr lang="en-US" b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Flux via  Ebullition (mmol m</a:t>
            </a:r>
            <a:r>
              <a:rPr lang="en-US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-2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day</a:t>
            </a:r>
            <a:r>
              <a:rPr lang="en-US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-1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DD84683C-3F59-4A6C-80CD-7FE83945886B}"/>
              </a:ext>
            </a:extLst>
          </p:cNvPr>
          <p:cNvSpPr txBox="1"/>
          <p:nvPr/>
        </p:nvSpPr>
        <p:spPr>
          <a:xfrm>
            <a:off x="12447492" y="26410331"/>
            <a:ext cx="91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E88905B1-0A4B-48AF-81B5-806DAB7F57E7}"/>
              </a:ext>
            </a:extLst>
          </p:cNvPr>
          <p:cNvSpPr txBox="1"/>
          <p:nvPr/>
        </p:nvSpPr>
        <p:spPr>
          <a:xfrm>
            <a:off x="12449160" y="24657731"/>
            <a:ext cx="91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4DEA89F6-AF19-4EF8-9037-BC8EB2445325}"/>
              </a:ext>
            </a:extLst>
          </p:cNvPr>
          <p:cNvSpPr txBox="1"/>
          <p:nvPr/>
        </p:nvSpPr>
        <p:spPr>
          <a:xfrm>
            <a:off x="12447493" y="28162931"/>
            <a:ext cx="91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5E9AF51D-63B4-4D51-8172-FE335B4F406A}"/>
              </a:ext>
            </a:extLst>
          </p:cNvPr>
          <p:cNvSpPr txBox="1"/>
          <p:nvPr/>
        </p:nvSpPr>
        <p:spPr>
          <a:xfrm>
            <a:off x="12449900" y="29935240"/>
            <a:ext cx="9114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7013" indent="-227013" algn="ctr"/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29" name="Right Brace 28">
            <a:extLst>
              <a:ext uri="{FF2B5EF4-FFF2-40B4-BE49-F238E27FC236}">
                <a16:creationId xmlns:a16="http://schemas.microsoft.com/office/drawing/2014/main" id="{20DF9627-E79C-4453-9747-CCED9F1EFC9A}"/>
              </a:ext>
            </a:extLst>
          </p:cNvPr>
          <p:cNvSpPr/>
          <p:nvPr/>
        </p:nvSpPr>
        <p:spPr bwMode="auto">
          <a:xfrm rot="5400000">
            <a:off x="13978357" y="29802681"/>
            <a:ext cx="381000" cy="1619770"/>
          </a:xfrm>
          <a:prstGeom prst="rightBrace">
            <a:avLst/>
          </a:prstGeom>
          <a:ln w="38100">
            <a:solidFill>
              <a:srgbClr val="31A254"/>
            </a:solidFill>
            <a:headEnd type="none" w="med" len="med"/>
            <a:tailEnd type="non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ight Brace 87">
            <a:extLst>
              <a:ext uri="{FF2B5EF4-FFF2-40B4-BE49-F238E27FC236}">
                <a16:creationId xmlns:a16="http://schemas.microsoft.com/office/drawing/2014/main" id="{1C7A2D58-99EB-465D-B1C7-9224E5FF2A9B}"/>
              </a:ext>
            </a:extLst>
          </p:cNvPr>
          <p:cNvSpPr/>
          <p:nvPr/>
        </p:nvSpPr>
        <p:spPr bwMode="auto">
          <a:xfrm rot="5400000">
            <a:off x="16177539" y="29760182"/>
            <a:ext cx="381000" cy="1711793"/>
          </a:xfrm>
          <a:prstGeom prst="rightBrace">
            <a:avLst/>
          </a:prstGeom>
          <a:ln w="38100">
            <a:solidFill>
              <a:schemeClr val="tx1"/>
            </a:solidFill>
            <a:headEnd type="none" w="med" len="med"/>
            <a:tailEnd type="non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ight Brace 88">
            <a:extLst>
              <a:ext uri="{FF2B5EF4-FFF2-40B4-BE49-F238E27FC236}">
                <a16:creationId xmlns:a16="http://schemas.microsoft.com/office/drawing/2014/main" id="{146D05AE-BD5A-4367-932F-206E17B1949D}"/>
              </a:ext>
            </a:extLst>
          </p:cNvPr>
          <p:cNvSpPr/>
          <p:nvPr/>
        </p:nvSpPr>
        <p:spPr bwMode="auto">
          <a:xfrm rot="5400000">
            <a:off x="17836243" y="30307767"/>
            <a:ext cx="381000" cy="609600"/>
          </a:xfrm>
          <a:prstGeom prst="rightBrace">
            <a:avLst/>
          </a:prstGeom>
          <a:ln w="38100">
            <a:solidFill>
              <a:schemeClr val="tx1"/>
            </a:solidFill>
            <a:headEnd type="none" w="med" len="med"/>
            <a:tailEnd type="none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059" name="Table 2058">
            <a:extLst>
              <a:ext uri="{FF2B5EF4-FFF2-40B4-BE49-F238E27FC236}">
                <a16:creationId xmlns:a16="http://schemas.microsoft.com/office/drawing/2014/main" id="{1F1454DF-A63E-4E72-9A5C-0333B5D71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218025"/>
              </p:ext>
            </p:extLst>
          </p:nvPr>
        </p:nvGraphicFramePr>
        <p:xfrm>
          <a:off x="13299730" y="24765000"/>
          <a:ext cx="3235670" cy="209512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30670">
                  <a:extLst>
                    <a:ext uri="{9D8B030D-6E8A-4147-A177-3AD203B41FA5}">
                      <a16:colId xmlns:a16="http://schemas.microsoft.com/office/drawing/2014/main" val="3297752169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22311315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67006102"/>
                    </a:ext>
                  </a:extLst>
                </a:gridCol>
              </a:tblGrid>
              <a:tr h="472621">
                <a:tc>
                  <a:txBody>
                    <a:bodyPr/>
                    <a:lstStyle/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u="sng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u="sng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18447449"/>
                  </a:ext>
                </a:extLst>
              </a:tr>
              <a:tr h="540649">
                <a:tc>
                  <a:txBody>
                    <a:bodyPr/>
                    <a:lstStyle/>
                    <a:p>
                      <a:pPr algn="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Mean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0.35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1.87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24751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Median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0.02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0.17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5907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3.61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25.6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9184135"/>
                  </a:ext>
                </a:extLst>
              </a:tr>
            </a:tbl>
          </a:graphicData>
        </a:graphic>
      </p:graphicFrame>
      <p:sp>
        <p:nvSpPr>
          <p:cNvPr id="104" name="TextBox 103">
            <a:extLst>
              <a:ext uri="{FF2B5EF4-FFF2-40B4-BE49-F238E27FC236}">
                <a16:creationId xmlns:a16="http://schemas.microsoft.com/office/drawing/2014/main" id="{852E6686-EAE1-4FD3-BEB8-73CEDC6C19DD}"/>
              </a:ext>
            </a:extLst>
          </p:cNvPr>
          <p:cNvSpPr txBox="1"/>
          <p:nvPr/>
        </p:nvSpPr>
        <p:spPr>
          <a:xfrm>
            <a:off x="32613269" y="7093327"/>
            <a:ext cx="485852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Characteristics  of </a:t>
            </a:r>
            <a:r>
              <a:rPr lang="en-US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hystere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-sis (Vaughan et al., 2017), are variable across sites and individual storms (left). Despite these differences, evasion of CO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is dominated by efflux during higher flow periods (below).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232D5F66-FC65-43E3-A075-F36D3138AAB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0899" t="4800" r="7788" b="9735"/>
          <a:stretch/>
        </p:blipFill>
        <p:spPr>
          <a:xfrm>
            <a:off x="27241344" y="6789499"/>
            <a:ext cx="5067456" cy="5326301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53255BAD-A452-40F9-8A12-F76B38993B20}"/>
              </a:ext>
            </a:extLst>
          </p:cNvPr>
          <p:cNvSpPr txBox="1"/>
          <p:nvPr/>
        </p:nvSpPr>
        <p:spPr>
          <a:xfrm>
            <a:off x="30415620" y="6869844"/>
            <a:ext cx="15526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Flushing, clockwise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5E97164-B6D4-4347-9BE8-772279E74999}"/>
              </a:ext>
            </a:extLst>
          </p:cNvPr>
          <p:cNvSpPr txBox="1"/>
          <p:nvPr/>
        </p:nvSpPr>
        <p:spPr>
          <a:xfrm>
            <a:off x="27203058" y="6869845"/>
            <a:ext cx="265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Diluting, </a:t>
            </a:r>
          </a:p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counterclockwise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C6753B01-791D-424F-B3B2-F4C35275BE5C}"/>
              </a:ext>
            </a:extLst>
          </p:cNvPr>
          <p:cNvSpPr txBox="1"/>
          <p:nvPr/>
        </p:nvSpPr>
        <p:spPr>
          <a:xfrm>
            <a:off x="29870400" y="11198984"/>
            <a:ext cx="265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Flushing, counterclockwise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A334401-2EE4-4526-A59D-EB79FDC5C810}"/>
              </a:ext>
            </a:extLst>
          </p:cNvPr>
          <p:cNvGrpSpPr/>
          <p:nvPr/>
        </p:nvGrpSpPr>
        <p:grpSpPr>
          <a:xfrm>
            <a:off x="27432000" y="9869151"/>
            <a:ext cx="539379" cy="1200329"/>
            <a:chOff x="27432000" y="9590884"/>
            <a:chExt cx="539379" cy="1200329"/>
          </a:xfrm>
        </p:grpSpPr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540C329E-9A81-483B-8AC3-97B113C4216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432000" y="10277856"/>
              <a:ext cx="110405" cy="109728"/>
            </a:xfrm>
            <a:prstGeom prst="ellipse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111" charset="0"/>
              </a:endParaRPr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4E2F0EA1-D1FC-44C6-B120-C34A875F7BB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432000" y="10552176"/>
              <a:ext cx="110405" cy="109728"/>
            </a:xfrm>
            <a:prstGeom prst="ellipse">
              <a:avLst/>
            </a:prstGeom>
            <a:solidFill>
              <a:schemeClr val="tx1"/>
            </a:solidFill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111" charset="0"/>
              </a:endParaRPr>
            </a:p>
          </p:txBody>
        </p:sp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5E5F6952-2E72-4B1D-84F7-6935339786D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432000" y="9720072"/>
              <a:ext cx="110405" cy="109728"/>
            </a:xfrm>
            <a:prstGeom prst="ellipse">
              <a:avLst/>
            </a:prstGeom>
            <a:noFill/>
            <a:ln w="38100" cap="flat" cmpd="sng" algn="ctr">
              <a:solidFill>
                <a:srgbClr val="31A2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111" charset="0"/>
              </a:endParaRPr>
            </a:p>
          </p:txBody>
        </p:sp>
        <p:sp>
          <p:nvSpPr>
            <p:cNvPr id="108" name="Oval 107">
              <a:extLst>
                <a:ext uri="{FF2B5EF4-FFF2-40B4-BE49-F238E27FC236}">
                  <a16:creationId xmlns:a16="http://schemas.microsoft.com/office/drawing/2014/main" id="{18D00495-1137-4C1B-92B0-1D2DDE43172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7432000" y="9994392"/>
              <a:ext cx="110405" cy="109728"/>
            </a:xfrm>
            <a:prstGeom prst="ellipse">
              <a:avLst/>
            </a:prstGeom>
            <a:solidFill>
              <a:srgbClr val="31A254"/>
            </a:solidFill>
            <a:ln w="38100" cap="flat" cmpd="sng" algn="ctr">
              <a:solidFill>
                <a:srgbClr val="31A2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-111" charset="0"/>
              </a:endParaRPr>
            </a:p>
          </p:txBody>
        </p: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19F321C9-3379-4BD0-A4A7-674E7997AAE1}"/>
                </a:ext>
              </a:extLst>
            </p:cNvPr>
            <p:cNvSpPr txBox="1"/>
            <p:nvPr/>
          </p:nvSpPr>
          <p:spPr>
            <a:xfrm>
              <a:off x="27511920" y="9590884"/>
              <a:ext cx="45945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dirty="0">
                  <a:latin typeface="Calibri" panose="020F0502020204030204" pitchFamily="34" charset="0"/>
                  <a:cs typeface="Calibri" panose="020F0502020204030204" pitchFamily="34" charset="0"/>
                </a:rPr>
                <a:t>CC</a:t>
              </a:r>
            </a:p>
            <a:p>
              <a:pPr algn="ctr"/>
              <a:r>
                <a:rPr lang="en-US" sz="1800" dirty="0">
                  <a:latin typeface="Calibri" panose="020F0502020204030204" pitchFamily="34" charset="0"/>
                  <a:cs typeface="Calibri" panose="020F0502020204030204" pitchFamily="34" charset="0"/>
                </a:rPr>
                <a:t>DB</a:t>
              </a:r>
            </a:p>
            <a:p>
              <a:pPr algn="ctr"/>
              <a:r>
                <a:rPr lang="en-US" sz="1800" dirty="0">
                  <a:latin typeface="Calibri" panose="020F0502020204030204" pitchFamily="34" charset="0"/>
                  <a:cs typeface="Calibri" panose="020F0502020204030204" pitchFamily="34" charset="0"/>
                </a:rPr>
                <a:t>SB</a:t>
              </a:r>
            </a:p>
            <a:p>
              <a:pPr algn="ctr"/>
              <a:r>
                <a:rPr lang="en-US" sz="1800" dirty="0">
                  <a:latin typeface="Calibri" panose="020F0502020204030204" pitchFamily="34" charset="0"/>
                  <a:cs typeface="Calibri" panose="020F0502020204030204" pitchFamily="34" charset="0"/>
                </a:rPr>
                <a:t>CB</a:t>
              </a:r>
            </a:p>
          </p:txBody>
        </p:sp>
      </p:grpSp>
      <p:grpSp>
        <p:nvGrpSpPr>
          <p:cNvPr id="2061" name="Group 2060">
            <a:extLst>
              <a:ext uri="{FF2B5EF4-FFF2-40B4-BE49-F238E27FC236}">
                <a16:creationId xmlns:a16="http://schemas.microsoft.com/office/drawing/2014/main" id="{BC86CD7F-59EB-4D33-ACA6-A373B8FC0A0F}"/>
              </a:ext>
            </a:extLst>
          </p:cNvPr>
          <p:cNvGrpSpPr/>
          <p:nvPr/>
        </p:nvGrpSpPr>
        <p:grpSpPr>
          <a:xfrm>
            <a:off x="31242000" y="12268200"/>
            <a:ext cx="6570368" cy="3976042"/>
            <a:chOff x="27891827" y="12322737"/>
            <a:chExt cx="6570368" cy="3976042"/>
          </a:xfrm>
        </p:grpSpPr>
        <p:grpSp>
          <p:nvGrpSpPr>
            <p:cNvPr id="2048" name="Group 2047">
              <a:extLst>
                <a:ext uri="{FF2B5EF4-FFF2-40B4-BE49-F238E27FC236}">
                  <a16:creationId xmlns:a16="http://schemas.microsoft.com/office/drawing/2014/main" id="{5D78EAF1-794F-42C1-B2F7-69A8B288C688}"/>
                </a:ext>
              </a:extLst>
            </p:cNvPr>
            <p:cNvGrpSpPr/>
            <p:nvPr/>
          </p:nvGrpSpPr>
          <p:grpSpPr>
            <a:xfrm>
              <a:off x="28481632" y="12443870"/>
              <a:ext cx="5980563" cy="3854909"/>
              <a:chOff x="28481632" y="12443870"/>
              <a:chExt cx="5980563" cy="3854909"/>
            </a:xfrm>
          </p:grpSpPr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64710A65-1D56-4EAD-8E68-876D5118A5C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4"/>
              <a:srcRect l="11362" t="5834" r="8264" b="6792"/>
              <a:stretch/>
            </p:blipFill>
            <p:spPr>
              <a:xfrm>
                <a:off x="28879801" y="12443870"/>
                <a:ext cx="5067456" cy="3657160"/>
              </a:xfrm>
              <a:prstGeom prst="rect">
                <a:avLst/>
              </a:prstGeom>
            </p:spPr>
          </p:pic>
          <p:sp>
            <p:nvSpPr>
              <p:cNvPr id="117" name="TextBox 116">
                <a:extLst>
                  <a:ext uri="{FF2B5EF4-FFF2-40B4-BE49-F238E27FC236}">
                    <a16:creationId xmlns:a16="http://schemas.microsoft.com/office/drawing/2014/main" id="{4D3F9A12-99DA-43F5-BDFB-398B081A6E7F}"/>
                  </a:ext>
                </a:extLst>
              </p:cNvPr>
              <p:cNvSpPr txBox="1"/>
              <p:nvPr/>
            </p:nvSpPr>
            <p:spPr>
              <a:xfrm flipH="1">
                <a:off x="28481632" y="15960225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10-Sep</a:t>
                </a:r>
              </a:p>
            </p:txBody>
          </p:sp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91569FFE-85B9-4965-9761-3DC8639CCBC4}"/>
                  </a:ext>
                </a:extLst>
              </p:cNvPr>
              <p:cNvSpPr txBox="1"/>
              <p:nvPr/>
            </p:nvSpPr>
            <p:spPr>
              <a:xfrm flipH="1">
                <a:off x="30863627" y="15960225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11-Sep</a:t>
                </a:r>
              </a:p>
            </p:txBody>
          </p: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7A462BF0-B98B-4A72-B74A-A67B05ACF89C}"/>
                  </a:ext>
                </a:extLst>
              </p:cNvPr>
              <p:cNvSpPr txBox="1"/>
              <p:nvPr/>
            </p:nvSpPr>
            <p:spPr>
              <a:xfrm flipH="1">
                <a:off x="33378227" y="15960225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12-Sep</a:t>
                </a:r>
              </a:p>
            </p:txBody>
          </p:sp>
        </p:grp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AAA38E1C-5C01-48C8-A8E5-2D0F45000493}"/>
                </a:ext>
              </a:extLst>
            </p:cNvPr>
            <p:cNvSpPr txBox="1"/>
            <p:nvPr/>
          </p:nvSpPr>
          <p:spPr>
            <a:xfrm>
              <a:off x="29119366" y="12322737"/>
              <a:ext cx="16176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i="1" dirty="0">
                  <a:latin typeface="Calibri" panose="020F0502020204030204" pitchFamily="34" charset="0"/>
                  <a:cs typeface="Calibri" panose="020F0502020204030204" pitchFamily="34" charset="0"/>
                </a:rPr>
                <a:t>p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CO</a:t>
              </a:r>
              <a:r>
                <a:rPr lang="en-US" baseline="-25000" dirty="0"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  <a:r>
                <a:rPr lang="en-US" baseline="30000" dirty="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en-US" dirty="0">
                  <a:latin typeface="Calibri" panose="020F0502020204030204" pitchFamily="34" charset="0"/>
                  <a:cs typeface="Calibri" panose="020F0502020204030204" pitchFamily="34" charset="0"/>
                </a:rPr>
                <a:t>(ppm)</a:t>
              </a:r>
              <a:endParaRPr lang="en-US" i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B89F7A05-2605-45EE-8399-C9A45900A3A1}"/>
                </a:ext>
              </a:extLst>
            </p:cNvPr>
            <p:cNvSpPr txBox="1"/>
            <p:nvPr/>
          </p:nvSpPr>
          <p:spPr>
            <a:xfrm>
              <a:off x="28966270" y="13753331"/>
              <a:ext cx="161760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0101F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Discharge (L s</a:t>
              </a:r>
              <a:r>
                <a:rPr lang="en-US" baseline="30000" dirty="0">
                  <a:solidFill>
                    <a:srgbClr val="0101F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-1</a:t>
              </a:r>
              <a:r>
                <a:rPr lang="en-US" dirty="0">
                  <a:solidFill>
                    <a:srgbClr val="0101FF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)</a:t>
              </a:r>
            </a:p>
          </p:txBody>
        </p:sp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id="{602956AE-F7D3-4571-8614-73D94284BAA7}"/>
                </a:ext>
              </a:extLst>
            </p:cNvPr>
            <p:cNvSpPr txBox="1"/>
            <p:nvPr/>
          </p:nvSpPr>
          <p:spPr>
            <a:xfrm>
              <a:off x="28958627" y="14700418"/>
              <a:ext cx="197784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Est. CO</a:t>
              </a:r>
              <a:r>
                <a:rPr lang="en-US" baseline="-25000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2</a:t>
              </a:r>
              <a:r>
                <a:rPr lang="en-US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evasion rate (g m</a:t>
              </a:r>
              <a:r>
                <a:rPr lang="en-US" baseline="30000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-2</a:t>
              </a:r>
              <a:r>
                <a:rPr lang="en-US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hr</a:t>
              </a:r>
              <a:r>
                <a:rPr lang="en-US" baseline="30000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-1</a:t>
              </a:r>
              <a:r>
                <a:rPr lang="en-US" dirty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)</a:t>
              </a:r>
            </a:p>
          </p:txBody>
        </p:sp>
        <p:grpSp>
          <p:nvGrpSpPr>
            <p:cNvPr id="2058" name="Group 2057">
              <a:extLst>
                <a:ext uri="{FF2B5EF4-FFF2-40B4-BE49-F238E27FC236}">
                  <a16:creationId xmlns:a16="http://schemas.microsoft.com/office/drawing/2014/main" id="{4962A03A-CB52-4A56-B505-8E9F658A53F8}"/>
                </a:ext>
              </a:extLst>
            </p:cNvPr>
            <p:cNvGrpSpPr/>
            <p:nvPr/>
          </p:nvGrpSpPr>
          <p:grpSpPr>
            <a:xfrm>
              <a:off x="27891827" y="12349490"/>
              <a:ext cx="1090392" cy="1238720"/>
              <a:chOff x="27891827" y="12349490"/>
              <a:chExt cx="1090392" cy="1238720"/>
            </a:xfrm>
          </p:grpSpPr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698ADE05-D8B3-41A7-A100-9534B3EA4C2F}"/>
                  </a:ext>
                </a:extLst>
              </p:cNvPr>
              <p:cNvSpPr txBox="1"/>
              <p:nvPr/>
            </p:nvSpPr>
            <p:spPr>
              <a:xfrm flipH="1">
                <a:off x="27895928" y="12349490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4800</a:t>
                </a:r>
              </a:p>
            </p:txBody>
          </p:sp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5A67E0E0-25BF-44A4-B3AF-C4034A41F00F}"/>
                  </a:ext>
                </a:extLst>
              </p:cNvPr>
              <p:cNvSpPr txBox="1"/>
              <p:nvPr/>
            </p:nvSpPr>
            <p:spPr>
              <a:xfrm flipH="1">
                <a:off x="27898251" y="12801600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2400</a:t>
                </a:r>
              </a:p>
            </p:txBody>
          </p:sp>
          <p:sp>
            <p:nvSpPr>
              <p:cNvPr id="127" name="TextBox 126">
                <a:extLst>
                  <a:ext uri="{FF2B5EF4-FFF2-40B4-BE49-F238E27FC236}">
                    <a16:creationId xmlns:a16="http://schemas.microsoft.com/office/drawing/2014/main" id="{165FDA24-2FD2-4C60-A11C-341191EADC1A}"/>
                  </a:ext>
                </a:extLst>
              </p:cNvPr>
              <p:cNvSpPr txBox="1"/>
              <p:nvPr/>
            </p:nvSpPr>
            <p:spPr>
              <a:xfrm flipH="1">
                <a:off x="27891827" y="13249656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</a:p>
            </p:txBody>
          </p:sp>
        </p:grpSp>
        <p:grpSp>
          <p:nvGrpSpPr>
            <p:cNvPr id="133" name="Group 132">
              <a:extLst>
                <a:ext uri="{FF2B5EF4-FFF2-40B4-BE49-F238E27FC236}">
                  <a16:creationId xmlns:a16="http://schemas.microsoft.com/office/drawing/2014/main" id="{26E7186C-8B41-4BE9-9FA0-6A9DCCA05101}"/>
                </a:ext>
              </a:extLst>
            </p:cNvPr>
            <p:cNvGrpSpPr/>
            <p:nvPr/>
          </p:nvGrpSpPr>
          <p:grpSpPr>
            <a:xfrm>
              <a:off x="27895039" y="13608930"/>
              <a:ext cx="1090392" cy="1238720"/>
              <a:chOff x="27891827" y="12349490"/>
              <a:chExt cx="1090392" cy="1238720"/>
            </a:xfrm>
          </p:grpSpPr>
          <p:sp>
            <p:nvSpPr>
              <p:cNvPr id="134" name="TextBox 133">
                <a:extLst>
                  <a:ext uri="{FF2B5EF4-FFF2-40B4-BE49-F238E27FC236}">
                    <a16:creationId xmlns:a16="http://schemas.microsoft.com/office/drawing/2014/main" id="{41893204-CD7A-45B7-8A16-E5D0BD073E8D}"/>
                  </a:ext>
                </a:extLst>
              </p:cNvPr>
              <p:cNvSpPr txBox="1"/>
              <p:nvPr/>
            </p:nvSpPr>
            <p:spPr>
              <a:xfrm flipH="1">
                <a:off x="27895928" y="12349490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solidFill>
                      <a:srgbClr val="0101F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1500</a:t>
                </a:r>
              </a:p>
            </p:txBody>
          </p:sp>
          <p:sp>
            <p:nvSpPr>
              <p:cNvPr id="135" name="TextBox 134">
                <a:extLst>
                  <a:ext uri="{FF2B5EF4-FFF2-40B4-BE49-F238E27FC236}">
                    <a16:creationId xmlns:a16="http://schemas.microsoft.com/office/drawing/2014/main" id="{A296A5B6-047A-433D-B62E-DF874809EF49}"/>
                  </a:ext>
                </a:extLst>
              </p:cNvPr>
              <p:cNvSpPr txBox="1"/>
              <p:nvPr/>
            </p:nvSpPr>
            <p:spPr>
              <a:xfrm flipH="1">
                <a:off x="27898251" y="12801600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solidFill>
                      <a:srgbClr val="0101F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750</a:t>
                </a:r>
              </a:p>
            </p:txBody>
          </p:sp>
          <p:sp>
            <p:nvSpPr>
              <p:cNvPr id="136" name="TextBox 135">
                <a:extLst>
                  <a:ext uri="{FF2B5EF4-FFF2-40B4-BE49-F238E27FC236}">
                    <a16:creationId xmlns:a16="http://schemas.microsoft.com/office/drawing/2014/main" id="{064AEBAA-2EE7-4661-9214-E283A08FF3B0}"/>
                  </a:ext>
                </a:extLst>
              </p:cNvPr>
              <p:cNvSpPr txBox="1"/>
              <p:nvPr/>
            </p:nvSpPr>
            <p:spPr>
              <a:xfrm flipH="1">
                <a:off x="27891827" y="13249656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solidFill>
                      <a:srgbClr val="0101FF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</a:p>
            </p:txBody>
          </p:sp>
        </p:grpSp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081B0D21-4762-48C7-9FC6-F30C46A8569A}"/>
                </a:ext>
              </a:extLst>
            </p:cNvPr>
            <p:cNvGrpSpPr/>
            <p:nvPr/>
          </p:nvGrpSpPr>
          <p:grpSpPr>
            <a:xfrm>
              <a:off x="27895039" y="14868554"/>
              <a:ext cx="1090392" cy="1238720"/>
              <a:chOff x="27891827" y="12349490"/>
              <a:chExt cx="1090392" cy="1238720"/>
            </a:xfrm>
          </p:grpSpPr>
          <p:sp>
            <p:nvSpPr>
              <p:cNvPr id="139" name="TextBox 138">
                <a:extLst>
                  <a:ext uri="{FF2B5EF4-FFF2-40B4-BE49-F238E27FC236}">
                    <a16:creationId xmlns:a16="http://schemas.microsoft.com/office/drawing/2014/main" id="{37B0F35F-E991-4A95-8D27-5E2BF24D0434}"/>
                  </a:ext>
                </a:extLst>
              </p:cNvPr>
              <p:cNvSpPr txBox="1"/>
              <p:nvPr/>
            </p:nvSpPr>
            <p:spPr>
              <a:xfrm flipH="1">
                <a:off x="27895928" y="12349490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</a:p>
            </p:txBody>
          </p:sp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F33B1CC1-39BA-4B19-BBAB-337ED720F6F7}"/>
                  </a:ext>
                </a:extLst>
              </p:cNvPr>
              <p:cNvSpPr txBox="1"/>
              <p:nvPr/>
            </p:nvSpPr>
            <p:spPr>
              <a:xfrm flipH="1">
                <a:off x="27898251" y="12801600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</a:p>
            </p:txBody>
          </p:sp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650EC8E4-BBEC-46FA-AEEC-FC3B37B82822}"/>
                  </a:ext>
                </a:extLst>
              </p:cNvPr>
              <p:cNvSpPr txBox="1"/>
              <p:nvPr/>
            </p:nvSpPr>
            <p:spPr>
              <a:xfrm flipH="1">
                <a:off x="27891827" y="13249656"/>
                <a:ext cx="108396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sz="1600" b="1" dirty="0">
                    <a:solidFill>
                      <a:srgbClr val="FF000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0</a:t>
                </a:r>
              </a:p>
            </p:txBody>
          </p:sp>
        </p:grpSp>
      </p:grpSp>
      <p:sp>
        <p:nvSpPr>
          <p:cNvPr id="212" name="TextBox 211">
            <a:extLst>
              <a:ext uri="{FF2B5EF4-FFF2-40B4-BE49-F238E27FC236}">
                <a16:creationId xmlns:a16="http://schemas.microsoft.com/office/drawing/2014/main" id="{7C7B14D4-E012-439D-886D-4FF84E9529AC}"/>
              </a:ext>
            </a:extLst>
          </p:cNvPr>
          <p:cNvSpPr txBox="1"/>
          <p:nvPr/>
        </p:nvSpPr>
        <p:spPr>
          <a:xfrm flipH="1">
            <a:off x="13394032" y="16996322"/>
            <a:ext cx="1083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27-Aug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026A6755-3DB3-46A5-9BA6-86DE966166B0}"/>
              </a:ext>
            </a:extLst>
          </p:cNvPr>
          <p:cNvSpPr txBox="1"/>
          <p:nvPr/>
        </p:nvSpPr>
        <p:spPr>
          <a:xfrm flipH="1">
            <a:off x="17223936" y="17000157"/>
            <a:ext cx="1083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10-Sep</a:t>
            </a:r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id="{EB24193D-F88D-4727-BA1B-3BC3AC4A5537}"/>
              </a:ext>
            </a:extLst>
          </p:cNvPr>
          <p:cNvSpPr txBox="1"/>
          <p:nvPr/>
        </p:nvSpPr>
        <p:spPr>
          <a:xfrm flipH="1">
            <a:off x="15299032" y="16996322"/>
            <a:ext cx="10839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Calibri" panose="020F0502020204030204" pitchFamily="34" charset="0"/>
                <a:cs typeface="Calibri" panose="020F0502020204030204" pitchFamily="34" charset="0"/>
              </a:rPr>
              <a:t>03-Sep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C95E7E23-A5BB-421A-9E7B-FB6CEEAF0B78}"/>
              </a:ext>
            </a:extLst>
          </p:cNvPr>
          <p:cNvSpPr txBox="1"/>
          <p:nvPr/>
        </p:nvSpPr>
        <p:spPr>
          <a:xfrm>
            <a:off x="27339740" y="11192740"/>
            <a:ext cx="2378260" cy="830997"/>
          </a:xfrm>
          <a:prstGeom prst="rect">
            <a:avLst/>
          </a:prstGeom>
          <a:solidFill>
            <a:schemeClr val="bg1">
              <a:alpha val="7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Diluting, counterclockwise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303B6461-B5C5-44E4-97BD-2819ABF05DAF}"/>
              </a:ext>
            </a:extLst>
          </p:cNvPr>
          <p:cNvSpPr txBox="1"/>
          <p:nvPr/>
        </p:nvSpPr>
        <p:spPr>
          <a:xfrm>
            <a:off x="27205491" y="12610267"/>
            <a:ext cx="441750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The estimated mean evasion rate at SB was 4.5 g C m</a:t>
            </a:r>
            <a:r>
              <a:rPr lang="en-US" sz="32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-2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d</a:t>
            </a:r>
            <a:r>
              <a:rPr lang="en-US" sz="32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-1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, compared to the 6.5 g C m</a:t>
            </a:r>
            <a:r>
              <a:rPr lang="en-US" sz="32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-2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d</a:t>
            </a:r>
            <a:r>
              <a:rPr lang="en-US" sz="32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-1</a:t>
            </a:r>
            <a:r>
              <a:rPr lang="en-US" sz="3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reported by </a:t>
            </a:r>
            <a:r>
              <a:rPr lang="en-US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Butman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 and Raymond (2011) for streams in the U.S.</a:t>
            </a:r>
          </a:p>
        </p:txBody>
      </p:sp>
      <p:pic>
        <p:nvPicPr>
          <p:cNvPr id="20" name="Picture 1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50D2D547-EBB9-43DA-B6DE-9209DDE6782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528000" y="922370"/>
            <a:ext cx="3711905" cy="324612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76200" cap="flat" cmpd="tri" algn="ctr">
          <a:solidFill>
            <a:schemeClr val="bg2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pitchFamily="-111" charset="0"/>
          </a:defRPr>
        </a:defPPr>
      </a:lstStyle>
    </a:spDef>
    <a:lnDef>
      <a:spPr bwMode="auto">
        <a:ln>
          <a:headEnd type="none" w="med" len="med"/>
          <a:tailEnd type="arrow"/>
        </a:ln>
      </a:spPr>
      <a:bodyPr/>
      <a:lstStyle/>
      <a:style>
        <a:lnRef idx="2">
          <a:schemeClr val="dk1"/>
        </a:lnRef>
        <a:fillRef idx="0">
          <a:schemeClr val="dk1"/>
        </a:fillRef>
        <a:effectRef idx="1">
          <a:schemeClr val="dk1"/>
        </a:effectRef>
        <a:fontRef idx="minor">
          <a:schemeClr val="tx1"/>
        </a:fontRef>
      </a: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35939</TotalTime>
  <Words>864</Words>
  <Application>Microsoft Office PowerPoint</Application>
  <PresentationFormat>Custom</PresentationFormat>
  <Paragraphs>145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Calibri</vt:lpstr>
      <vt:lpstr>Comic Sans MS</vt:lpstr>
      <vt:lpstr>Times New Roman</vt:lpstr>
      <vt:lpstr>Blank Presentation</vt:lpstr>
      <vt:lpstr>PowerPoint Presentation</vt:lpstr>
    </vt:vector>
  </TitlesOfParts>
  <Company>University of Illinois at Urbana-Champaign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EMBS-BMES</dc:title>
  <dc:creator>Darren Branch</dc:creator>
  <cp:lastModifiedBy>Andrew Robison</cp:lastModifiedBy>
  <cp:revision>1213</cp:revision>
  <cp:lastPrinted>2018-12-05T22:15:36Z</cp:lastPrinted>
  <dcterms:created xsi:type="dcterms:W3CDTF">2009-07-21T22:18:14Z</dcterms:created>
  <dcterms:modified xsi:type="dcterms:W3CDTF">2018-12-06T19:18:40Z</dcterms:modified>
</cp:coreProperties>
</file>